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6" r:id="rId9"/>
    <p:sldId id="265" r:id="rId10"/>
    <p:sldId id="267" r:id="rId11"/>
    <p:sldId id="273" r:id="rId12"/>
    <p:sldId id="274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6"/>
    <p:restoredTop sz="94649"/>
  </p:normalViewPr>
  <p:slideViewPr>
    <p:cSldViewPr snapToGrid="0" snapToObjects="1">
      <p:cViewPr>
        <p:scale>
          <a:sx n="83" d="100"/>
          <a:sy n="83" d="100"/>
        </p:scale>
        <p:origin x="-3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C3483-E356-CF49-8525-3A957C77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5D98AB-9DE7-8245-8E14-7F3D8421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1E177-C560-F543-A1AA-301C880E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516F03-858E-5549-8F76-89D5B3AC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31B96-8CC9-B14E-AD2C-469D379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73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F07E7-1A2E-DE4F-85CE-78CE27BE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2846E-C84B-F141-B876-92C15D07E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63153-D4A8-2F45-80DF-ACE0C84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FB7AA-0C82-024E-8CD3-880FFC8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3794B-3C2E-6445-B56A-92EEF4F7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3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F7B571-814C-8C4E-934A-1A3CB9D20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CD10A3-2ADA-DE45-88A0-FBCA1EAB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0F2E8-4601-024E-ABD7-C559DC6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28FB6-1239-B248-97A8-9E018733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02A84-B0F8-7D4E-870E-31AE43F7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4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911A3-25EF-4346-B601-CDE9573D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3E2D0-7BF5-2A49-AD2F-4D54D436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9AAF9-69E1-524D-A5C4-4285F378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E0347-444D-2F43-9D62-C9051D6C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23660-74F2-2A42-9F82-9B3D67FC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2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F26F-106E-D74E-A666-0D66105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13712-292E-204D-9BEF-515F67AF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4601EB-FE0C-2E41-B96A-0140D76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D8292-92EA-014C-A0FB-8C7DB1F2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8CA59-D212-E24E-9B3A-5A8DDC85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4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B2727-9095-2047-9A16-1916388E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36B4E-9DE5-8746-AB30-7875BAF7A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589FC9-798E-634D-BF89-B99BB3BE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7EC12E-74D5-D645-A5CD-9C4C46C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E96FD-9F4F-C940-B60C-F4B3EB59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15CD78-11A8-3A4E-94D4-57C21A48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DE07-B416-1743-89E3-D3207EF7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E1038D-9C38-B147-B041-2AC6A529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D33C38-343A-184C-ABF9-33C8D8AB0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E717F6-A0E8-5E43-B8CD-EA91B0BE7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250781-6F0C-CC49-88E8-DB57907D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8EA656-8996-DD4E-ACA1-060CA78D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CD46E7-5810-0245-983F-291642CB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853E2E-D65E-2B42-9DD6-D97E129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9032F-14AE-F840-8B9A-604F9FD9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6F2971-17CF-D945-9659-0CF8FBCD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3CC750-6C57-BD48-AFA1-AAA8B20D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62E0AC-FDDA-994F-8C8B-6A5940C1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4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691C9D-9EC0-0248-863D-C80B03B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580493-8615-D249-BDC4-9A0EAF56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0CD8B7-D710-1D4D-B2E5-C0C1B01F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8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6A18B-1723-974C-9C08-11B8C8B2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1CE3E-5C4E-8247-9535-81B5BE80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BA0B15-5CDC-184E-900B-E86648BF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0690E8-BE0B-294F-907D-78FBBCE4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8596D9-E8C7-FF44-8175-31EF16F0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874C87-7E4C-004F-A98B-788323B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9C948-6F9E-7B4E-AACD-0FD88A3D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6A4CA1-596E-7E4C-8792-D2466C55A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B7623A-3F94-1243-B2E7-DBEB621A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9983F-0455-8847-B5DD-80A32E86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487-D0FA-8744-A2C1-B3CE4D3E7FD4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6773BE-95DC-9549-882F-DD0D5EC2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06551-2820-A54B-990B-8DC5F618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BDC2-10C4-224E-B791-750080C9CF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74A2E-CF66-7F4D-94B5-F35F53BE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388C2-5B17-E149-BE38-F649FC2C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A0901-2760-A74B-8074-596108DE1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panose="020B0503020203020204" pitchFamily="34" charset="0"/>
              </a:defRPr>
            </a:lvl1pPr>
          </a:lstStyle>
          <a:p>
            <a:fld id="{C0405487-D0FA-8744-A2C1-B3CE4D3E7FD4}" type="datetimeFigureOut">
              <a:rPr lang="ru-RU" smtClean="0"/>
              <a:pPr/>
              <a:t>20.03.2019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284E2-90F0-0940-A02E-B7C38AC91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panose="020B0503020203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0742F-40F4-354B-8411-889FEC582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T Sans Regular" panose="020B0503020203020204" pitchFamily="34" charset="0"/>
              </a:defRPr>
            </a:lvl1pPr>
          </a:lstStyle>
          <a:p>
            <a:fld id="{0B8BBDC2-10C4-224E-B791-750080C9CFF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78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AE2CC-29E3-F942-A764-623FE2DA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4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PT Sans" panose="020B0503020203020204" pitchFamily="34" charset="0"/>
              </a:rPr>
              <a:t>Clustering of time series using topological data analysis</a:t>
            </a:r>
            <a:endParaRPr lang="ru-RU" sz="4800" dirty="0">
              <a:latin typeface="PT Sans" panose="020B0503020203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54602-2E74-154E-912A-7257580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PT Sans" panose="020B0503020203020204" pitchFamily="34" charset="0"/>
              </a:rPr>
              <a:t>Pilyugina</a:t>
            </a:r>
            <a:r>
              <a:rPr lang="en-US" dirty="0">
                <a:latin typeface="PT Sans" panose="020B0503020203020204" pitchFamily="34" charset="0"/>
              </a:rPr>
              <a:t> Polina</a:t>
            </a:r>
          </a:p>
          <a:p>
            <a:r>
              <a:rPr lang="en-US" dirty="0" err="1">
                <a:latin typeface="PT Sans" panose="020B0503020203020204" pitchFamily="34" charset="0"/>
              </a:rPr>
              <a:t>Shvetsov</a:t>
            </a:r>
            <a:r>
              <a:rPr lang="en-US" dirty="0">
                <a:latin typeface="PT Sans" panose="020B0503020203020204" pitchFamily="34" charset="0"/>
              </a:rPr>
              <a:t> Nikolay</a:t>
            </a:r>
          </a:p>
          <a:p>
            <a:r>
              <a:rPr lang="en-US" dirty="0" err="1">
                <a:latin typeface="PT Sans" panose="020B0503020203020204" pitchFamily="34" charset="0"/>
              </a:rPr>
              <a:t>Vlasov</a:t>
            </a:r>
            <a:r>
              <a:rPr lang="en-US" dirty="0">
                <a:latin typeface="PT Sans" panose="020B0503020203020204" pitchFamily="34" charset="0"/>
              </a:rPr>
              <a:t> Andrei</a:t>
            </a:r>
          </a:p>
          <a:p>
            <a:r>
              <a:rPr lang="en-US" dirty="0" err="1">
                <a:latin typeface="PT Sans" panose="020B0503020203020204" pitchFamily="34" charset="0"/>
              </a:rPr>
              <a:t>Talitsky</a:t>
            </a:r>
            <a:r>
              <a:rPr lang="en-US" dirty="0">
                <a:latin typeface="PT Sans" panose="020B0503020203020204" pitchFamily="34" charset="0"/>
              </a:rPr>
              <a:t> </a:t>
            </a:r>
            <a:r>
              <a:rPr lang="en-US" dirty="0" err="1">
                <a:latin typeface="PT Sans" panose="020B0503020203020204" pitchFamily="34" charset="0"/>
              </a:rPr>
              <a:t>Alexandr</a:t>
            </a:r>
            <a:endParaRPr lang="ru-RU" dirty="0">
              <a:latin typeface="PT Sans" panose="020B0503020203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9DDE59-15A0-D542-8491-2DD0EF0E9253}"/>
              </a:ext>
            </a:extLst>
          </p:cNvPr>
          <p:cNvCxnSpPr/>
          <p:nvPr/>
        </p:nvCxnSpPr>
        <p:spPr>
          <a:xfrm>
            <a:off x="730250" y="3713162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AE8675-ED77-414E-B748-0C6BF524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20A37A-1B95-FB40-9DB4-54BCC7F2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4" t="7692" r="7906" b="8334"/>
          <a:stretch/>
        </p:blipFill>
        <p:spPr>
          <a:xfrm>
            <a:off x="7033846" y="2009274"/>
            <a:ext cx="3843909" cy="3964978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E04B36-ABF0-8C49-B9C3-E9245EE73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10" t="8037" r="7172" b="7498"/>
          <a:stretch/>
        </p:blipFill>
        <p:spPr>
          <a:xfrm>
            <a:off x="1133789" y="1837945"/>
            <a:ext cx="4962211" cy="4789061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E0501A3E-5416-8447-A2F7-CF0E1554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775"/>
          </a:xfrm>
        </p:spPr>
        <p:txBody>
          <a:bodyPr>
            <a:normAutofit/>
          </a:bodyPr>
          <a:lstStyle/>
          <a:p>
            <a:r>
              <a:rPr lang="en-US" b="1" dirty="0"/>
              <a:t>Wasserstein distances</a:t>
            </a:r>
            <a:r>
              <a:rPr lang="en-US" dirty="0"/>
              <a:t> and </a:t>
            </a:r>
            <a:r>
              <a:rPr lang="en-US" dirty="0" err="1"/>
              <a:t>barycenters</a:t>
            </a:r>
            <a:r>
              <a:rPr lang="en-US" dirty="0"/>
              <a:t> are not applicable to the clustering of PDs </a:t>
            </a:r>
          </a:p>
          <a:p>
            <a:r>
              <a:rPr lang="en-US" dirty="0"/>
              <a:t>Algorithm from the paper indeed </a:t>
            </a:r>
            <a:r>
              <a:rPr lang="en-US" b="1" dirty="0"/>
              <a:t>approximated distances</a:t>
            </a:r>
            <a:r>
              <a:rPr lang="en-US" dirty="0"/>
              <a:t> and </a:t>
            </a:r>
            <a:r>
              <a:rPr lang="en-US" b="1" dirty="0" err="1"/>
              <a:t>barycenters</a:t>
            </a:r>
            <a:r>
              <a:rPr lang="en-US" dirty="0"/>
              <a:t>, which can be used in k-means, but:</a:t>
            </a:r>
          </a:p>
          <a:p>
            <a:pPr lvl="1"/>
            <a:r>
              <a:rPr lang="en-US" dirty="0"/>
              <a:t>It harshly </a:t>
            </a:r>
            <a:r>
              <a:rPr lang="en-US" b="1" dirty="0"/>
              <a:t>depends on the data</a:t>
            </a:r>
          </a:p>
          <a:p>
            <a:pPr lvl="1"/>
            <a:r>
              <a:rPr lang="en-US" dirty="0"/>
              <a:t>It is numerically </a:t>
            </a:r>
            <a:r>
              <a:rPr lang="en-US" b="1" dirty="0"/>
              <a:t>unstable</a:t>
            </a:r>
          </a:p>
          <a:p>
            <a:r>
              <a:rPr lang="en-US" dirty="0"/>
              <a:t>Algorithm allows to apply </a:t>
            </a:r>
            <a:r>
              <a:rPr lang="en-US" b="1" dirty="0"/>
              <a:t>parallelization</a:t>
            </a:r>
            <a:r>
              <a:rPr lang="en-US" dirty="0"/>
              <a:t>, which decreases computational time significantly</a:t>
            </a:r>
            <a:endParaRPr lang="ru-RU" dirty="0"/>
          </a:p>
          <a:p>
            <a:r>
              <a:rPr lang="en-US" dirty="0"/>
              <a:t>Application of the algorithm to real data is </a:t>
            </a:r>
            <a:r>
              <a:rPr lang="en-US" b="1" dirty="0"/>
              <a:t>ambiguous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AE2CC-29E3-F942-A764-623FE2DA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9649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PT Sans" panose="020B0503020203020204" pitchFamily="34" charset="0"/>
              </a:rPr>
              <a:t>Thank you for attention!</a:t>
            </a:r>
            <a:endParaRPr lang="ru-RU" sz="4800" dirty="0">
              <a:latin typeface="PT Sans" panose="020B0503020203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9DDE59-15A0-D542-8491-2DD0EF0E9253}"/>
              </a:ext>
            </a:extLst>
          </p:cNvPr>
          <p:cNvCxnSpPr/>
          <p:nvPr/>
        </p:nvCxnSpPr>
        <p:spPr>
          <a:xfrm>
            <a:off x="730250" y="3713162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AE8675-ED77-414E-B748-0C6BF524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CB0E304B-AA7F-DA43-80E3-84DBFDB32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0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formulas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28F8A-E56B-DF41-815B-BAF696C2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4546599"/>
            <a:ext cx="10083800" cy="1600200"/>
          </a:xfrm>
          <a:prstGeom prst="rect">
            <a:avLst/>
          </a:prstGeom>
        </p:spPr>
      </p:pic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37B8ACEE-B939-FC43-B2BF-6AC364ACD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7450" y="1747043"/>
            <a:ext cx="9817100" cy="2743200"/>
          </a:xfrm>
        </p:spPr>
      </p:pic>
    </p:spTree>
    <p:extLst>
      <p:ext uri="{BB962C8B-B14F-4D97-AF65-F5344CB8AC3E}">
        <p14:creationId xmlns:p14="http://schemas.microsoft.com/office/powerpoint/2010/main" val="10079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E0501A3E-5416-8447-A2F7-CF0E15546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6775"/>
          </a:xfrm>
        </p:spPr>
        <p:txBody>
          <a:bodyPr>
            <a:normAutofit/>
          </a:bodyPr>
          <a:lstStyle/>
          <a:p>
            <a:r>
              <a:rPr lang="en-US" b="1" dirty="0"/>
              <a:t>Articles:</a:t>
            </a:r>
          </a:p>
          <a:p>
            <a:pPr lvl="2"/>
            <a:r>
              <a:rPr lang="en-US" dirty="0">
                <a:latin typeface="PT Sans Regular" panose="020B0503020203020204" pitchFamily="34" charset="0"/>
              </a:rPr>
              <a:t>T. Lacombe, M. </a:t>
            </a:r>
            <a:r>
              <a:rPr lang="en-US" dirty="0" err="1">
                <a:latin typeface="PT Sans Regular" panose="020B0503020203020204" pitchFamily="34" charset="0"/>
              </a:rPr>
              <a:t>Cuturi</a:t>
            </a:r>
            <a:r>
              <a:rPr lang="en-US" dirty="0">
                <a:latin typeface="PT Sans Regular" panose="020B0503020203020204" pitchFamily="34" charset="0"/>
              </a:rPr>
              <a:t>, and S. </a:t>
            </a:r>
            <a:r>
              <a:rPr lang="en-US" dirty="0" err="1">
                <a:latin typeface="PT Sans Regular" panose="020B0503020203020204" pitchFamily="34" charset="0"/>
              </a:rPr>
              <a:t>Oudot</a:t>
            </a:r>
            <a:r>
              <a:rPr lang="en-US" dirty="0">
                <a:latin typeface="PT Sans Regular" panose="020B0503020203020204" pitchFamily="34" charset="0"/>
              </a:rPr>
              <a:t>, “Large Scale computation of Means and Clusters for Persistence Diagrams using Optimal Transport”</a:t>
            </a:r>
          </a:p>
          <a:p>
            <a:pPr lvl="2"/>
            <a:r>
              <a:rPr lang="en-US" dirty="0">
                <a:latin typeface="PT Sans Regular" panose="020B0503020203020204" pitchFamily="34" charset="0"/>
              </a:rPr>
              <a:t>L. M. </a:t>
            </a:r>
            <a:r>
              <a:rPr lang="en-US" dirty="0" err="1">
                <a:latin typeface="PT Sans Regular" panose="020B0503020203020204" pitchFamily="34" charset="0"/>
              </a:rPr>
              <a:t>Seversky</a:t>
            </a:r>
            <a:r>
              <a:rPr lang="en-US" dirty="0">
                <a:latin typeface="PT Sans Regular" panose="020B0503020203020204" pitchFamily="34" charset="0"/>
              </a:rPr>
              <a:t>, S. Davis, and M. Berger, “On Time-Series Topological Data Analysis: New Data and Opportunities”</a:t>
            </a:r>
          </a:p>
          <a:p>
            <a:r>
              <a:rPr lang="en-US" b="1" dirty="0"/>
              <a:t>Problem: </a:t>
            </a:r>
          </a:p>
          <a:p>
            <a:pPr lvl="1"/>
            <a:r>
              <a:rPr lang="en-US" dirty="0">
                <a:latin typeface="PT Sans Regular" panose="020B0503020203020204" pitchFamily="34" charset="0"/>
              </a:rPr>
              <a:t>Application of </a:t>
            </a:r>
            <a:r>
              <a:rPr lang="en-US" b="1" dirty="0">
                <a:latin typeface="PT Sans Regular" panose="020B0503020203020204" pitchFamily="34" charset="0"/>
              </a:rPr>
              <a:t>topological data analysis</a:t>
            </a:r>
            <a:r>
              <a:rPr lang="en-US" dirty="0">
                <a:latin typeface="PT Sans Regular" panose="020B0503020203020204" pitchFamily="34" charset="0"/>
              </a:rPr>
              <a:t> to commercial </a:t>
            </a:r>
            <a:r>
              <a:rPr lang="en-US" b="1" dirty="0">
                <a:latin typeface="PT Sans Regular" panose="020B0503020203020204" pitchFamily="34" charset="0"/>
              </a:rPr>
              <a:t>time series</a:t>
            </a:r>
          </a:p>
          <a:p>
            <a:pPr lvl="1"/>
            <a:r>
              <a:rPr lang="en-US" b="1" dirty="0">
                <a:latin typeface="PT Sans Regular" panose="020B0503020203020204" pitchFamily="34" charset="0"/>
              </a:rPr>
              <a:t>Clustering</a:t>
            </a:r>
            <a:r>
              <a:rPr lang="en-US" dirty="0">
                <a:latin typeface="PT Sans Regular" panose="020B0503020203020204" pitchFamily="34" charset="0"/>
              </a:rPr>
              <a:t> of time series based on </a:t>
            </a:r>
            <a:r>
              <a:rPr lang="en-US" b="1" dirty="0">
                <a:latin typeface="PT Sans Regular" panose="020B0503020203020204" pitchFamily="34" charset="0"/>
              </a:rPr>
              <a:t>persistence diagrams</a:t>
            </a:r>
          </a:p>
          <a:p>
            <a:r>
              <a:rPr lang="en-US" b="1" dirty="0"/>
              <a:t>Possible solution:</a:t>
            </a:r>
          </a:p>
          <a:p>
            <a:pPr lvl="1"/>
            <a:r>
              <a:rPr lang="en-US" b="1" dirty="0">
                <a:latin typeface="PT Sans Regular" panose="020B0503020203020204" pitchFamily="34" charset="0"/>
              </a:rPr>
              <a:t>Iterative methods </a:t>
            </a:r>
            <a:r>
              <a:rPr lang="en-US" dirty="0">
                <a:latin typeface="PT Sans Regular" panose="020B0503020203020204" pitchFamily="34" charset="0"/>
              </a:rPr>
              <a:t>for solving </a:t>
            </a:r>
            <a:r>
              <a:rPr lang="en-US" b="1" dirty="0">
                <a:latin typeface="PT Sans Regular" panose="020B0503020203020204" pitchFamily="34" charset="0"/>
              </a:rPr>
              <a:t>optimal transport </a:t>
            </a:r>
            <a:r>
              <a:rPr lang="en-US" dirty="0">
                <a:latin typeface="PT Sans Regular" panose="020B0503020203020204" pitchFamily="34" charset="0"/>
              </a:rPr>
              <a:t>problem and approximation of distances and </a:t>
            </a:r>
            <a:r>
              <a:rPr lang="en-US" b="1" dirty="0" err="1">
                <a:latin typeface="PT Sans Regular" panose="020B0503020203020204" pitchFamily="34" charset="0"/>
              </a:rPr>
              <a:t>barycenters</a:t>
            </a:r>
            <a:r>
              <a:rPr lang="en-US" dirty="0">
                <a:latin typeface="PT Sans Regular" panose="020B0503020203020204" pitchFamily="34" charset="0"/>
              </a:rPr>
              <a:t> in the space of persistence diagrams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7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Pipeline for creation of persistence diagrams</a:t>
            </a:r>
            <a:endParaRPr lang="ru-RU" sz="400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9A7D33-58FA-E648-A780-0E221B0AD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51" b="6345"/>
          <a:stretch/>
        </p:blipFill>
        <p:spPr>
          <a:xfrm>
            <a:off x="62640" y="1728922"/>
            <a:ext cx="7917333" cy="4918062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4E914-EEB0-BF42-B46F-54AB83AE2C9A}"/>
              </a:ext>
            </a:extLst>
          </p:cNvPr>
          <p:cNvSpPr txBox="1"/>
          <p:nvPr/>
        </p:nvSpPr>
        <p:spPr>
          <a:xfrm>
            <a:off x="6985000" y="1728925"/>
            <a:ext cx="4203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T Sans Regular" panose="020B0503020203020204" pitchFamily="34" charset="0"/>
              </a:rPr>
              <a:t>Sliding window embedding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PT Sans Regular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5CDF3-6BD0-0941-B182-9A76B59C7CEA}"/>
              </a:ext>
            </a:extLst>
          </p:cNvPr>
          <p:cNvSpPr txBox="1"/>
          <p:nvPr/>
        </p:nvSpPr>
        <p:spPr>
          <a:xfrm>
            <a:off x="7924800" y="3186744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T Sans Regular" panose="020B0503020203020204" pitchFamily="34" charset="0"/>
              </a:rPr>
              <a:t>Point cloud creation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PT Sans Regular" panose="020B05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71AEB-36D3-C942-9C66-E6119E266CF7}"/>
              </a:ext>
            </a:extLst>
          </p:cNvPr>
          <p:cNvSpPr txBox="1"/>
          <p:nvPr/>
        </p:nvSpPr>
        <p:spPr>
          <a:xfrm>
            <a:off x="8509000" y="4797336"/>
            <a:ext cx="368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T Sans Regular" panose="020B0503020203020204" pitchFamily="34" charset="0"/>
              </a:rPr>
              <a:t>Persistence diagrams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  <a:latin typeface="PT Sans Regular" panose="020B0503020203020204" pitchFamily="34" charset="0"/>
            </a:endParaRPr>
          </a:p>
        </p:txBody>
      </p:sp>
      <p:sp>
        <p:nvSpPr>
          <p:cNvPr id="13" name="Стрелка вниз 12">
            <a:extLst>
              <a:ext uri="{FF2B5EF4-FFF2-40B4-BE49-F238E27FC236}">
                <a16:creationId xmlns:a16="http://schemas.microsoft.com/office/drawing/2014/main" id="{4EC268F5-13C1-3F41-9145-B5AA29966D62}"/>
              </a:ext>
            </a:extLst>
          </p:cNvPr>
          <p:cNvSpPr/>
          <p:nvPr/>
        </p:nvSpPr>
        <p:spPr>
          <a:xfrm flipH="1">
            <a:off x="9489898" y="2736272"/>
            <a:ext cx="298804" cy="603245"/>
          </a:xfrm>
          <a:prstGeom prst="downArrow">
            <a:avLst>
              <a:gd name="adj1" fmla="val 25342"/>
              <a:gd name="adj2" fmla="val 924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3AFE2B8F-B012-AD41-92DE-D4BE24D21E79}"/>
              </a:ext>
            </a:extLst>
          </p:cNvPr>
          <p:cNvSpPr/>
          <p:nvPr/>
        </p:nvSpPr>
        <p:spPr>
          <a:xfrm flipH="1">
            <a:off x="10162998" y="4258727"/>
            <a:ext cx="298804" cy="603245"/>
          </a:xfrm>
          <a:prstGeom prst="downArrow">
            <a:avLst>
              <a:gd name="adj1" fmla="val 25342"/>
              <a:gd name="adj2" fmla="val 924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5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diagrams for real data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2ED76C-3941-0C41-9510-EE3268A62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6510" y="1867035"/>
            <a:ext cx="4388690" cy="4479076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16ED50-02E1-4748-8F48-5568B3C0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27" y="1831397"/>
            <a:ext cx="4459143" cy="4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formulas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E7328F-A2C5-3844-A6AD-325F93EC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163" y="2064225"/>
            <a:ext cx="10535674" cy="4082574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77F951-B713-194A-8689-3E740081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65" y="2100035"/>
            <a:ext cx="5583635" cy="3637415"/>
          </a:xfrm>
          <a:prstGeom prst="rect">
            <a:avLst/>
          </a:prstGeom>
        </p:spPr>
      </p:pic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54E18EA8-AD91-974C-8FAE-D431C2033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0338" y="2115203"/>
            <a:ext cx="4449759" cy="3607080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B56BAA1-4DFB-F34A-A749-E67B0A699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13" y="5424765"/>
            <a:ext cx="559538" cy="3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Tests of distance approximation on artificial data</a:t>
            </a:r>
            <a:endParaRPr lang="ru-RU" sz="360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6B431A-0880-634D-B4FD-88FD03F6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294" y="2579488"/>
            <a:ext cx="2678510" cy="267851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D1BF3D8-7757-0A4C-BAA0-A3C7617B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50" y="2579488"/>
            <a:ext cx="2678510" cy="267851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7A3C8F7-172E-D247-82A3-245961F93A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1" r="8288"/>
          <a:stretch/>
        </p:blipFill>
        <p:spPr>
          <a:xfrm>
            <a:off x="201168" y="1937289"/>
            <a:ext cx="6843983" cy="39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8142E056-2707-4846-AE85-099DB0121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213" y="1932345"/>
            <a:ext cx="4154300" cy="41543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Barycenter approximation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918E3D-EE9A-0647-AE65-9A8847D8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513" y="1840926"/>
            <a:ext cx="3985846" cy="43371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59701B-FE4A-7D4A-BA69-68191E3F0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" y="2121979"/>
            <a:ext cx="3819972" cy="37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BD353-96AA-EC4B-B878-FB6A93B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</a:t>
            </a:r>
            <a:r>
              <a:rPr lang="en-US" dirty="0" err="1"/>
              <a:t>barycenters</a:t>
            </a:r>
            <a:r>
              <a:rPr lang="en-US" dirty="0"/>
              <a:t> for artificial blobs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14D862C-36B7-6249-BBDA-26ED96431FF0}"/>
              </a:ext>
            </a:extLst>
          </p:cNvPr>
          <p:cNvCxnSpPr/>
          <p:nvPr/>
        </p:nvCxnSpPr>
        <p:spPr>
          <a:xfrm>
            <a:off x="730250" y="1690688"/>
            <a:ext cx="107315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13EDE3-4877-9240-910F-EE89D80E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803400"/>
            <a:ext cx="4883150" cy="488315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74EFBD-421E-FB48-8ECD-67719ED4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0" y="6146800"/>
            <a:ext cx="2057400" cy="673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220E96-375B-604B-8858-9EA3A4FD8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58" y="3289236"/>
            <a:ext cx="6635750" cy="12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0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3">
      <a:dk1>
        <a:srgbClr val="000000"/>
      </a:dk1>
      <a:lt1>
        <a:srgbClr val="FFFFFF"/>
      </a:lt1>
      <a:dk2>
        <a:srgbClr val="706F6E"/>
      </a:dk2>
      <a:lt2>
        <a:srgbClr val="EBECEB"/>
      </a:lt2>
      <a:accent1>
        <a:srgbClr val="B3B800"/>
      </a:accent1>
      <a:accent2>
        <a:srgbClr val="935100"/>
      </a:accent2>
      <a:accent3>
        <a:srgbClr val="706F6E"/>
      </a:accent3>
      <a:accent4>
        <a:srgbClr val="A9A9A9"/>
      </a:accent4>
      <a:accent5>
        <a:srgbClr val="FFB708"/>
      </a:accent5>
      <a:accent6>
        <a:srgbClr val="005392"/>
      </a:accent6>
      <a:hlink>
        <a:srgbClr val="0563C1"/>
      </a:hlink>
      <a:folHlink>
        <a:srgbClr val="B3B8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223</Words>
  <Application>Microsoft Macintosh PowerPoint</Application>
  <PresentationFormat>Широкоэкранный</PresentationFormat>
  <Paragraphs>34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PT Sans</vt:lpstr>
      <vt:lpstr>PT Sans Bold</vt:lpstr>
      <vt:lpstr>PT Sans Regular</vt:lpstr>
      <vt:lpstr>Тема Office</vt:lpstr>
      <vt:lpstr>Clustering of time series using topological data analysis</vt:lpstr>
      <vt:lpstr>Problem statement</vt:lpstr>
      <vt:lpstr>Pipeline for creation of persistence diagrams</vt:lpstr>
      <vt:lpstr>Persistence diagrams for real data</vt:lpstr>
      <vt:lpstr>Relevant formulas</vt:lpstr>
      <vt:lpstr>Algorithms</vt:lpstr>
      <vt:lpstr>Tests of distance approximation on artificial data</vt:lpstr>
      <vt:lpstr>Barycenter approximation</vt:lpstr>
      <vt:lpstr>Wasserstein barycenters for artificial blobs</vt:lpstr>
      <vt:lpstr>K-means clustering</vt:lpstr>
      <vt:lpstr>Conclusions</vt:lpstr>
      <vt:lpstr>Thank you for attention!</vt:lpstr>
      <vt:lpstr>Relevant formulas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65</cp:revision>
  <dcterms:created xsi:type="dcterms:W3CDTF">2019-03-20T16:06:47Z</dcterms:created>
  <dcterms:modified xsi:type="dcterms:W3CDTF">2019-03-21T09:28:40Z</dcterms:modified>
</cp:coreProperties>
</file>