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pprd: </a:t>
            </a:r>
            <a:r>
              <a:rPr lang="zh-TW"/>
              <a:t>initialize the PageRank algorithm solely with the synse</a:t>
            </a:r>
            <a:endParaRPr/>
          </a:p>
          <a:p>
            <a:pPr indent="0" lvl="0" marL="0">
              <a:spcBef>
                <a:spcPts val="0"/>
              </a:spcBef>
              <a:spcAft>
                <a:spcPts val="0"/>
              </a:spcAft>
              <a:buNone/>
            </a:pPr>
            <a:r>
              <a:t/>
            </a:r>
            <a:endParaRPr/>
          </a:p>
          <a:p>
            <a:pPr indent="0" lvl="0" marL="0" rtl="0">
              <a:lnSpc>
                <a:spcPct val="115000"/>
              </a:lnSpc>
              <a:spcBef>
                <a:spcPts val="0"/>
              </a:spcBef>
              <a:spcAft>
                <a:spcPts val="0"/>
              </a:spcAft>
              <a:buNone/>
            </a:pPr>
            <a:r>
              <a:rPr lang="zh-TW"/>
              <a:t>接著計算ppr和pprd(initialize the PageRank algorithm solely with the synset)，pprd的效果比較好</a:t>
            </a:r>
            <a:endParaRPr/>
          </a:p>
          <a:p>
            <a:pPr indent="0" lvl="0" marL="0" rtl="0">
              <a:lnSpc>
                <a:spcPct val="115000"/>
              </a:lnSpc>
              <a:spcBef>
                <a:spcPts val="0"/>
              </a:spcBef>
              <a:spcAft>
                <a:spcPts val="0"/>
              </a:spcAft>
              <a:buNone/>
            </a:pPr>
            <a:r>
              <a:rPr lang="zh-TW"/>
              <a:t>我們是用他們做完的alignment的結果</a:t>
            </a:r>
            <a:endParaRPr/>
          </a:p>
          <a:p>
            <a:pPr indent="0" lvl="0" marL="0">
              <a:spcBef>
                <a:spcPts val="0"/>
              </a:spcBef>
              <a:spcAft>
                <a:spcPts val="0"/>
              </a:spcAft>
              <a:buNone/>
            </a:pPr>
            <a:r>
              <a:t/>
            </a:r>
            <a:endParaRPr/>
          </a:p>
          <a:p>
            <a:pPr indent="0" lvl="0" marL="0" rtl="0">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TW" sz="1300">
                <a:solidFill>
                  <a:schemeClr val="accent1"/>
                </a:solidFill>
                <a:latin typeface="Lato"/>
                <a:ea typeface="Lato"/>
                <a:cs typeface="Lato"/>
                <a:sym typeface="Lato"/>
              </a:rPr>
              <a:t>舉例~</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sz="1300">
                <a:solidFill>
                  <a:srgbClr val="058DC7"/>
                </a:solidFill>
                <a:latin typeface="Lato"/>
                <a:ea typeface="Lato"/>
                <a:cs typeface="Lato"/>
                <a:sym typeface="Lato"/>
              </a:rPr>
              <a:t>原始：0.439</a:t>
            </a:r>
            <a:endParaRPr sz="1300">
              <a:solidFill>
                <a:srgbClr val="058DC7"/>
              </a:solidFill>
              <a:latin typeface="Lato"/>
              <a:ea typeface="Lato"/>
              <a:cs typeface="Lato"/>
              <a:sym typeface="Lato"/>
            </a:endParaRPr>
          </a:p>
          <a:p>
            <a:pPr indent="0" lvl="0" marL="0">
              <a:spcBef>
                <a:spcPts val="0"/>
              </a:spcBef>
              <a:spcAft>
                <a:spcPts val="0"/>
              </a:spcAft>
              <a:buNone/>
            </a:pPr>
            <a:r>
              <a:rPr lang="zh-TW" sz="1300">
                <a:solidFill>
                  <a:srgbClr val="058DC7"/>
                </a:solidFill>
                <a:latin typeface="Lato"/>
                <a:ea typeface="Lato"/>
                <a:cs typeface="Lato"/>
                <a:sym typeface="Lato"/>
              </a:rPr>
              <a:t>我們經由觀察發現</a:t>
            </a:r>
            <a:endParaRPr sz="1300">
              <a:solidFill>
                <a:srgbClr val="058DC7"/>
              </a:solidFill>
              <a:latin typeface="Lato"/>
              <a:ea typeface="Lato"/>
              <a:cs typeface="Lato"/>
              <a:sym typeface="La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hypo</a:t>
            </a:r>
            <a:r>
              <a:rPr lang="zh-TW"/>
              <a:t>太發散</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zh-TW" sz="1300">
                <a:solidFill>
                  <a:schemeClr val="accent1"/>
                </a:solidFill>
                <a:latin typeface="Lato"/>
                <a:ea typeface="Lato"/>
                <a:cs typeface="Lato"/>
                <a:sym typeface="Lato"/>
              </a:rPr>
              <a:t> use course homework</a:t>
            </a:r>
            <a:endParaRPr sz="1300">
              <a:solidFill>
                <a:schemeClr val="accent1"/>
              </a:solidFill>
              <a:latin typeface="Lato"/>
              <a:ea typeface="Lato"/>
              <a:cs typeface="Lato"/>
              <a:sym typeface="Lato"/>
            </a:endParaRPr>
          </a:p>
          <a:p>
            <a:pPr indent="0" lvl="0" marL="0" rtl="0">
              <a:lnSpc>
                <a:spcPct val="115000"/>
              </a:lnSpc>
              <a:spcBef>
                <a:spcPts val="1600"/>
              </a:spcBef>
              <a:spcAft>
                <a:spcPts val="0"/>
              </a:spcAft>
              <a:buNone/>
            </a:pPr>
            <a:r>
              <a:rPr lang="zh-TW"/>
              <a:t>我們希望能將每一個所選出來的同義詞的常用頻率顯示給使用者，</a:t>
            </a:r>
            <a:endParaRPr/>
          </a:p>
          <a:p>
            <a:pPr indent="0" lvl="0" marL="0" rtl="0">
              <a:lnSpc>
                <a:spcPct val="115000"/>
              </a:lnSpc>
              <a:spcBef>
                <a:spcPts val="0"/>
              </a:spcBef>
              <a:spcAft>
                <a:spcPts val="0"/>
              </a:spcAft>
              <a:buNone/>
            </a:pPr>
            <a:r>
              <a:rPr lang="zh-TW"/>
              <a:t>因此我們利用wiki的資料來輔助，我們先做簡單處理讓原始資料可以變成一句一句的樣子，再去算unigram出現的次數和bigram出現的次數，最後針對每個lemma來計算frequency，做法是先取前五多的synonym並除以這個lemma的所有synonym的counts的總和。</a:t>
            </a:r>
            <a:endParaRPr/>
          </a:p>
          <a:p>
            <a:pPr indent="0" lvl="0" marL="0" rtl="0">
              <a:lnSpc>
                <a:spcPct val="115000"/>
              </a:lnSpc>
              <a:spcBef>
                <a:spcPts val="0"/>
              </a:spcBef>
              <a:spcAft>
                <a:spcPts val="0"/>
              </a:spcAft>
              <a:buNone/>
            </a:pPr>
            <a:r>
              <a:rPr lang="zh-TW"/>
              <a:t>做完之後我們發現因為bigram基本上出現的次數都遠小於unigram的數量，所以通常計算的時候都會被篩掉</a:t>
            </a:r>
            <a:endParaRPr/>
          </a:p>
          <a:p>
            <a:pPr indent="0" lvl="0" marL="0" rtl="0">
              <a:lnSpc>
                <a:spcPct val="115000"/>
              </a:lnSpc>
              <a:spcBef>
                <a:spcPts val="0"/>
              </a:spcBef>
              <a:spcAft>
                <a:spcPts val="0"/>
              </a:spcAft>
              <a:buNone/>
            </a:pPr>
            <a:r>
              <a:t/>
            </a:r>
            <a:endParaRPr sz="1300">
              <a:solidFill>
                <a:schemeClr val="accent1"/>
              </a:solidFill>
              <a:latin typeface="Lato"/>
              <a:ea typeface="Lato"/>
              <a:cs typeface="Lato"/>
              <a:sym typeface="Lato"/>
            </a:endParaRPr>
          </a:p>
          <a:p>
            <a:pPr indent="0" lvl="0" marL="0">
              <a:spcBef>
                <a:spcPts val="16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zh-TW"/>
              <a:t>我們原本是只有wordnet的例句，但是我們發現其實很多的詞的lemma都沒有例句，所以我們就想要用別的資源來協助找例句。</a:t>
            </a:r>
            <a:endParaRPr/>
          </a:p>
          <a:p>
            <a:pPr indent="0" lvl="0" marL="0" rtl="0">
              <a:lnSpc>
                <a:spcPct val="115000"/>
              </a:lnSpc>
              <a:spcBef>
                <a:spcPts val="0"/>
              </a:spcBef>
              <a:spcAft>
                <a:spcPts val="0"/>
              </a:spcAft>
              <a:buNone/>
            </a:pPr>
            <a:r>
              <a:rPr lang="zh-TW"/>
              <a:t>因為我們是針對每一個意思來提供例句，所以並不能單純就搜一個詞來找例句，而是要針對意思來搜例句。</a:t>
            </a:r>
            <a:endParaRPr/>
          </a:p>
          <a:p>
            <a:pPr indent="0" lvl="0" marL="0" rtl="0">
              <a:lnSpc>
                <a:spcPct val="115000"/>
              </a:lnSpc>
              <a:spcBef>
                <a:spcPts val="0"/>
              </a:spcBef>
              <a:spcAft>
                <a:spcPts val="0"/>
              </a:spcAft>
              <a:buNone/>
            </a:pPr>
            <a:r>
              <a:rPr lang="zh-TW"/>
              <a:t>所以我們就利用剛剛有提到的wiki和wordnet的alignment來做對照，找每一個wiki的第一段的第一句當作例句。</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zh-TW"/>
              <a:t>為甚麼會選擇第一段的第一句是因為我們經由觀察發現第一段通常最有可能出現這個keyword，而第一句雖然有點像是definition，但是中間、後面的部分的這個keyword的意思就不一定跟我們現在要找的這個意思一樣了。</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TW"/>
              <a:t>ies-&gt;y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zh-TW"/>
              <a:t>我們的題目是透過word2vec找同義詞，並改善word2vec的兩個問題</a:t>
            </a:r>
            <a:endParaRPr/>
          </a:p>
          <a:p>
            <a:pPr indent="0" lvl="0" marL="0" rtl="0">
              <a:lnSpc>
                <a:spcPct val="115000"/>
              </a:lnSpc>
              <a:spcBef>
                <a:spcPts val="0"/>
              </a:spcBef>
              <a:spcAft>
                <a:spcPts val="0"/>
              </a:spcAft>
              <a:buNone/>
            </a:pPr>
            <a:r>
              <a:rPr lang="zh-TW"/>
              <a:t>1.如果取最高相似度的同義詞，通常會集中在比較高頻的詞性、語意的同義詞。其他較低頻的詞性、語意的同義詞，就不會出現。</a:t>
            </a:r>
            <a:br>
              <a:rPr lang="zh-TW"/>
            </a:br>
            <a:r>
              <a:rPr lang="zh-TW"/>
              <a:t>2.這些同義詞隨機排列，不分詞性、語意，就呈現給使用者。</a:t>
            </a:r>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zh-TW"/>
              <a:t>所以我們想要用其他的dataset來輔助搜尋，我們有用wordnet, wikipedia(15GB)和word2vec(google news pretrained model)，先利用wordnet來找出lemma，再利用wiki的資料來輔助</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lang="zh-TW"/>
              <a:t>alignment 16mb</a:t>
            </a:r>
            <a:endParaRPr/>
          </a:p>
          <a:p>
            <a:pPr indent="0" lvl="0" marL="0" rtl="0">
              <a:lnSpc>
                <a:spcPct val="115000"/>
              </a:lnSpc>
              <a:spcBef>
                <a:spcPts val="0"/>
              </a:spcBef>
              <a:spcAft>
                <a:spcPts val="1600"/>
              </a:spcAft>
              <a:buNone/>
            </a:pPr>
            <a:r>
              <a:t/>
            </a:r>
            <a:endParaRPr sz="1300">
              <a:solidFill>
                <a:schemeClr val="accent1"/>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zh-TW" sz="1200"/>
              <a:t>wiki的部分我們是參考一篇paper-</a:t>
            </a:r>
            <a:r>
              <a:rPr i="1" lang="zh-TW" sz="1200"/>
              <a:t>"The People’s Web meets Linguistic Knowledge: Automatic Sense Alignment of Wikipedia and WordNet"，</a:t>
            </a:r>
            <a:endParaRPr i="1" sz="1200"/>
          </a:p>
          <a:p>
            <a:pPr indent="0" lvl="0" marL="0" rtl="0">
              <a:lnSpc>
                <a:spcPct val="115000"/>
              </a:lnSpc>
              <a:spcBef>
                <a:spcPts val="0"/>
              </a:spcBef>
              <a:spcAft>
                <a:spcPts val="0"/>
              </a:spcAft>
              <a:buNone/>
            </a:pPr>
            <a:r>
              <a:rPr lang="zh-TW" sz="1200"/>
              <a:t>這篇paper主要是透過對照wikipedia和wordnet的字來對照，讓有精準意思分類的wordnet和有multilingual的wikipedia做結合，所以可以有效的加強sense representation和增加sense coverage。</a:t>
            </a:r>
            <a:endParaRPr sz="1200"/>
          </a:p>
          <a:p>
            <a:pPr indent="0" lvl="0" marL="0" rtl="0">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zh-TW" sz="1200"/>
              <a:t>在wordnet的部份我們會去找一個字的lemmas, hyponyms(下位詞), hypernyms(上位詞)來當作wordnet要alignment的資料，至於維基百科的部分，我們萃取出可能為該字的alignment，包含</a:t>
            </a:r>
            <a:r>
              <a:rPr lang="zh-TW" sz="1200"/>
              <a:t>candidate extraction</a:t>
            </a:r>
            <a:endParaRPr sz="1200"/>
          </a:p>
          <a:p>
            <a:pPr indent="0" lvl="0" marL="0" rtl="0">
              <a:lnSpc>
                <a:spcPct val="115000"/>
              </a:lnSpc>
              <a:spcBef>
                <a:spcPts val="0"/>
              </a:spcBef>
              <a:spcAft>
                <a:spcPts val="0"/>
              </a:spcAft>
              <a:buNone/>
            </a:pPr>
            <a:r>
              <a:t/>
            </a:r>
            <a:endParaRPr sz="1200"/>
          </a:p>
          <a:p>
            <a:pPr indent="-304800" lvl="0" marL="457200" rtl="0">
              <a:lnSpc>
                <a:spcPct val="115000"/>
              </a:lnSpc>
              <a:spcBef>
                <a:spcPts val="0"/>
              </a:spcBef>
              <a:spcAft>
                <a:spcPts val="0"/>
              </a:spcAft>
              <a:buSzPts val="1200"/>
              <a:buAutoNum type="arabicPeriod"/>
            </a:pPr>
            <a:r>
              <a:rPr lang="zh-TW" sz="1200"/>
              <a:t>title符合原字的lemma</a:t>
            </a:r>
            <a:endParaRPr sz="1200"/>
          </a:p>
          <a:p>
            <a:pPr indent="457200" lvl="0" marL="0" rtl="0">
              <a:lnSpc>
                <a:spcPct val="115000"/>
              </a:lnSpc>
              <a:spcBef>
                <a:spcPts val="0"/>
              </a:spcBef>
              <a:spcAft>
                <a:spcPts val="0"/>
              </a:spcAft>
              <a:buNone/>
            </a:pPr>
            <a:r>
              <a:rPr lang="zh-TW"/>
              <a:t>e.g., the article </a:t>
            </a:r>
            <a:r>
              <a:rPr i="1" lang="zh-TW"/>
              <a:t>Window </a:t>
            </a:r>
            <a:r>
              <a:rPr lang="zh-TW"/>
              <a:t>is retrieved for the synonym term </a:t>
            </a:r>
            <a:r>
              <a:rPr i="1" lang="zh-TW"/>
              <a:t>Window</a:t>
            </a:r>
            <a:endParaRPr sz="1200"/>
          </a:p>
          <a:p>
            <a:pPr indent="-304800" lvl="0" marL="457200" rtl="0">
              <a:lnSpc>
                <a:spcPct val="115000"/>
              </a:lnSpc>
              <a:spcBef>
                <a:spcPts val="0"/>
              </a:spcBef>
              <a:spcAft>
                <a:spcPts val="0"/>
              </a:spcAft>
              <a:buSzPts val="1200"/>
              <a:buAutoNum type="arabicPeriod"/>
            </a:pPr>
            <a:r>
              <a:rPr lang="zh-TW" sz="1200"/>
              <a:t>title是title括號discription tag</a:t>
            </a:r>
            <a:endParaRPr sz="1200"/>
          </a:p>
          <a:p>
            <a:pPr indent="457200" lvl="0" marL="0" rtl="0">
              <a:lnSpc>
                <a:spcPct val="115000"/>
              </a:lnSpc>
              <a:spcBef>
                <a:spcPts val="0"/>
              </a:spcBef>
              <a:spcAft>
                <a:spcPts val="0"/>
              </a:spcAft>
              <a:buNone/>
            </a:pPr>
            <a:r>
              <a:rPr lang="zh-TW"/>
              <a:t>e.g., </a:t>
            </a:r>
            <a:r>
              <a:rPr i="1" lang="zh-TW"/>
              <a:t>Window (computing)</a:t>
            </a:r>
            <a:endParaRPr sz="1200"/>
          </a:p>
          <a:p>
            <a:pPr indent="-304800" lvl="0" marL="457200" rtl="0">
              <a:lnSpc>
                <a:spcPct val="115000"/>
              </a:lnSpc>
              <a:spcBef>
                <a:spcPts val="0"/>
              </a:spcBef>
              <a:spcAft>
                <a:spcPts val="0"/>
              </a:spcAft>
              <a:buSzPts val="1200"/>
              <a:buAutoNum type="arabicPeriod"/>
            </a:pPr>
            <a:r>
              <a:rPr lang="zh-TW" sz="1200"/>
              <a:t>artitcle是redirect來的</a:t>
            </a:r>
            <a:endParaRPr sz="1200"/>
          </a:p>
          <a:p>
            <a:pPr indent="0" lvl="0" marL="457200" rtl="0">
              <a:lnSpc>
                <a:spcPct val="115000"/>
              </a:lnSpc>
              <a:spcBef>
                <a:spcPts val="300"/>
              </a:spcBef>
              <a:spcAft>
                <a:spcPts val="0"/>
              </a:spcAft>
              <a:buNone/>
            </a:pPr>
            <a:r>
              <a:rPr lang="zh-TW" sz="1050">
                <a:solidFill>
                  <a:srgbClr val="222222"/>
                </a:solidFill>
              </a:rPr>
              <a:t>維基中的redirect是有著相關性的理由，像是一個artical的可替代名字,複數名詞,非常相關的文字,縮寫,可替換的拼音方式...等，由於很接近，所以可以做為candidate</a:t>
            </a:r>
            <a:endParaRPr sz="1200"/>
          </a:p>
          <a:p>
            <a:pPr indent="0" lvl="0" marL="457200" rtl="0">
              <a:lnSpc>
                <a:spcPct val="115000"/>
              </a:lnSpc>
              <a:spcBef>
                <a:spcPts val="100"/>
              </a:spcBef>
              <a:spcAft>
                <a:spcPts val="0"/>
              </a:spcAft>
              <a:buNone/>
            </a:pPr>
            <a:r>
              <a:rPr lang="zh-TW"/>
              <a:t>e.g., </a:t>
            </a:r>
            <a:r>
              <a:rPr i="1" lang="zh-TW"/>
              <a:t>Chaff (counter-measure) </a:t>
            </a:r>
            <a:r>
              <a:rPr lang="zh-TW"/>
              <a:t>has a redirect </a:t>
            </a:r>
            <a:r>
              <a:rPr i="1" lang="zh-TW"/>
              <a:t>Window (codename) </a:t>
            </a:r>
            <a:r>
              <a:rPr lang="zh-TW"/>
              <a:t>and, thus, is retrieved for the synonym term </a:t>
            </a:r>
            <a:r>
              <a:rPr i="1" lang="zh-TW"/>
              <a:t>Window</a:t>
            </a:r>
            <a:r>
              <a:rPr lang="zh-TW"/>
              <a:t>,</a:t>
            </a:r>
            <a:endParaRPr sz="1200"/>
          </a:p>
          <a:p>
            <a:pPr indent="-304800" lvl="0" marL="457200" rtl="0">
              <a:lnSpc>
                <a:spcPct val="115000"/>
              </a:lnSpc>
              <a:spcBef>
                <a:spcPts val="0"/>
              </a:spcBef>
              <a:spcAft>
                <a:spcPts val="0"/>
              </a:spcAft>
              <a:buSzPts val="1200"/>
              <a:buAutoNum type="arabicPeriod"/>
            </a:pPr>
            <a:r>
              <a:rPr lang="zh-TW" sz="1200"/>
              <a:t>article出現在超連結</a:t>
            </a:r>
            <a:endParaRPr sz="1200"/>
          </a:p>
          <a:p>
            <a:pPr indent="0" lvl="0" marL="457200" rtl="0">
              <a:lnSpc>
                <a:spcPct val="115000"/>
              </a:lnSpc>
              <a:spcBef>
                <a:spcPts val="0"/>
              </a:spcBef>
              <a:spcAft>
                <a:spcPts val="0"/>
              </a:spcAft>
              <a:buNone/>
            </a:pPr>
            <a:r>
              <a:rPr lang="zh-TW"/>
              <a:t>e.g., the article</a:t>
            </a:r>
            <a:r>
              <a:rPr i="1" lang="zh-TW"/>
              <a:t>Bandwagon effect </a:t>
            </a:r>
            <a:r>
              <a:rPr lang="zh-TW"/>
              <a:t>is retrieved for the term </a:t>
            </a:r>
            <a:r>
              <a:rPr i="1" lang="zh-TW"/>
              <a:t>bandwagon</a:t>
            </a:r>
            <a:r>
              <a:rPr lang="zh-TW"/>
              <a:t>, as there exist a hyperlink of the form[[</a:t>
            </a:r>
            <a:r>
              <a:rPr i="1" lang="zh-TW"/>
              <a:t>Bandwagon effect</a:t>
            </a:r>
            <a:r>
              <a:rPr lang="zh-TW"/>
              <a:t>|</a:t>
            </a:r>
            <a:r>
              <a:rPr i="1" lang="zh-TW"/>
              <a:t>bandwagon</a:t>
            </a:r>
            <a:r>
              <a:rPr lang="zh-TW"/>
              <a:t>]]. </a:t>
            </a:r>
            <a:endParaRPr/>
          </a:p>
          <a:p>
            <a:pPr indent="0" lvl="0" marL="0" rtl="0">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zh-TW" sz="1200"/>
              <a:t>在wordnet的部份我們會去找一個字的lemmas, hyponyms(下位詞), hypernyms(上位詞)來當作wordnet要alignment的資料，至於維基百科的部分，我們萃取出可能為該字的alignment，包含candidate extraction</a:t>
            </a:r>
            <a:endParaRPr sz="1200"/>
          </a:p>
          <a:p>
            <a:pPr indent="0" lvl="0" marL="0" rtl="0">
              <a:lnSpc>
                <a:spcPct val="115000"/>
              </a:lnSpc>
              <a:spcBef>
                <a:spcPts val="0"/>
              </a:spcBef>
              <a:spcAft>
                <a:spcPts val="0"/>
              </a:spcAft>
              <a:buNone/>
            </a:pPr>
            <a:r>
              <a:t/>
            </a:r>
            <a:endParaRPr sz="1200"/>
          </a:p>
          <a:p>
            <a:pPr indent="-304800" lvl="0" marL="457200" rtl="0">
              <a:lnSpc>
                <a:spcPct val="115000"/>
              </a:lnSpc>
              <a:spcBef>
                <a:spcPts val="0"/>
              </a:spcBef>
              <a:spcAft>
                <a:spcPts val="0"/>
              </a:spcAft>
              <a:buSzPts val="1200"/>
              <a:buAutoNum type="arabicPeriod"/>
            </a:pPr>
            <a:r>
              <a:rPr lang="zh-TW" sz="1200"/>
              <a:t>title符合原字的lemma</a:t>
            </a:r>
            <a:endParaRPr sz="1200"/>
          </a:p>
          <a:p>
            <a:pPr indent="457200" lvl="0" marL="0" rtl="0">
              <a:lnSpc>
                <a:spcPct val="115000"/>
              </a:lnSpc>
              <a:spcBef>
                <a:spcPts val="0"/>
              </a:spcBef>
              <a:spcAft>
                <a:spcPts val="0"/>
              </a:spcAft>
              <a:buNone/>
            </a:pPr>
            <a:r>
              <a:rPr lang="zh-TW"/>
              <a:t>e.g., the article </a:t>
            </a:r>
            <a:r>
              <a:rPr i="1" lang="zh-TW"/>
              <a:t>Window </a:t>
            </a:r>
            <a:r>
              <a:rPr lang="zh-TW"/>
              <a:t>is retrieved for the synonym term </a:t>
            </a:r>
            <a:r>
              <a:rPr i="1" lang="zh-TW"/>
              <a:t>Window</a:t>
            </a:r>
            <a:endParaRPr sz="1200"/>
          </a:p>
          <a:p>
            <a:pPr indent="-304800" lvl="0" marL="457200" rtl="0">
              <a:lnSpc>
                <a:spcPct val="115000"/>
              </a:lnSpc>
              <a:spcBef>
                <a:spcPts val="0"/>
              </a:spcBef>
              <a:spcAft>
                <a:spcPts val="0"/>
              </a:spcAft>
              <a:buSzPts val="1200"/>
              <a:buAutoNum type="arabicPeriod"/>
            </a:pPr>
            <a:r>
              <a:rPr lang="zh-TW" sz="1200"/>
              <a:t>title是title括號discription tag</a:t>
            </a:r>
            <a:endParaRPr sz="1200"/>
          </a:p>
          <a:p>
            <a:pPr indent="457200" lvl="0" marL="0" rtl="0">
              <a:lnSpc>
                <a:spcPct val="115000"/>
              </a:lnSpc>
              <a:spcBef>
                <a:spcPts val="0"/>
              </a:spcBef>
              <a:spcAft>
                <a:spcPts val="0"/>
              </a:spcAft>
              <a:buNone/>
            </a:pPr>
            <a:r>
              <a:rPr lang="zh-TW"/>
              <a:t>e.g., </a:t>
            </a:r>
            <a:r>
              <a:rPr i="1" lang="zh-TW"/>
              <a:t>Window (computing)</a:t>
            </a:r>
            <a:endParaRPr sz="1200"/>
          </a:p>
          <a:p>
            <a:pPr indent="-304800" lvl="0" marL="457200" rtl="0">
              <a:lnSpc>
                <a:spcPct val="115000"/>
              </a:lnSpc>
              <a:spcBef>
                <a:spcPts val="0"/>
              </a:spcBef>
              <a:spcAft>
                <a:spcPts val="0"/>
              </a:spcAft>
              <a:buSzPts val="1200"/>
              <a:buAutoNum type="arabicPeriod"/>
            </a:pPr>
            <a:r>
              <a:rPr lang="zh-TW" sz="1200"/>
              <a:t>artitcle是redirect來的</a:t>
            </a:r>
            <a:endParaRPr sz="1200"/>
          </a:p>
          <a:p>
            <a:pPr indent="0" lvl="0" marL="457200" rtl="0">
              <a:lnSpc>
                <a:spcPct val="115000"/>
              </a:lnSpc>
              <a:spcBef>
                <a:spcPts val="300"/>
              </a:spcBef>
              <a:spcAft>
                <a:spcPts val="0"/>
              </a:spcAft>
              <a:buNone/>
            </a:pPr>
            <a:r>
              <a:rPr lang="zh-TW" sz="1050">
                <a:solidFill>
                  <a:srgbClr val="222222"/>
                </a:solidFill>
              </a:rPr>
              <a:t>維基中的redirect是有著相關性的理由，像是一個artical的可替代名字,複數名詞,非常相關的文字,縮寫,可替換的拼音方式...等，由於很接近，所以可以做為candidate</a:t>
            </a:r>
            <a:endParaRPr sz="1200"/>
          </a:p>
          <a:p>
            <a:pPr indent="0" lvl="0" marL="457200" rtl="0">
              <a:lnSpc>
                <a:spcPct val="115000"/>
              </a:lnSpc>
              <a:spcBef>
                <a:spcPts val="100"/>
              </a:spcBef>
              <a:spcAft>
                <a:spcPts val="0"/>
              </a:spcAft>
              <a:buNone/>
            </a:pPr>
            <a:r>
              <a:rPr lang="zh-TW"/>
              <a:t>e.g., </a:t>
            </a:r>
            <a:r>
              <a:rPr i="1" lang="zh-TW"/>
              <a:t>Chaff (counter-measure) </a:t>
            </a:r>
            <a:r>
              <a:rPr lang="zh-TW"/>
              <a:t>has a redirect </a:t>
            </a:r>
            <a:r>
              <a:rPr i="1" lang="zh-TW"/>
              <a:t>Window (codename) </a:t>
            </a:r>
            <a:r>
              <a:rPr lang="zh-TW"/>
              <a:t>and, thus, is retrieved for the synonym term </a:t>
            </a:r>
            <a:r>
              <a:rPr i="1" lang="zh-TW"/>
              <a:t>Window</a:t>
            </a:r>
            <a:r>
              <a:rPr lang="zh-TW"/>
              <a:t>,</a:t>
            </a:r>
            <a:endParaRPr sz="1200"/>
          </a:p>
          <a:p>
            <a:pPr indent="-304800" lvl="0" marL="457200" rtl="0">
              <a:lnSpc>
                <a:spcPct val="115000"/>
              </a:lnSpc>
              <a:spcBef>
                <a:spcPts val="0"/>
              </a:spcBef>
              <a:spcAft>
                <a:spcPts val="0"/>
              </a:spcAft>
              <a:buSzPts val="1200"/>
              <a:buAutoNum type="arabicPeriod"/>
            </a:pPr>
            <a:r>
              <a:rPr lang="zh-TW" sz="1200"/>
              <a:t>article出現在超連結</a:t>
            </a:r>
            <a:endParaRPr sz="1200"/>
          </a:p>
          <a:p>
            <a:pPr indent="0" lvl="0" marL="457200" rtl="0">
              <a:lnSpc>
                <a:spcPct val="115000"/>
              </a:lnSpc>
              <a:spcBef>
                <a:spcPts val="0"/>
              </a:spcBef>
              <a:spcAft>
                <a:spcPts val="0"/>
              </a:spcAft>
              <a:buNone/>
            </a:pPr>
            <a:r>
              <a:rPr lang="zh-TW"/>
              <a:t>e.g., the article</a:t>
            </a:r>
            <a:r>
              <a:rPr i="1" lang="zh-TW"/>
              <a:t>Bandwagon effect </a:t>
            </a:r>
            <a:r>
              <a:rPr lang="zh-TW"/>
              <a:t>is retrieved for the term </a:t>
            </a:r>
            <a:r>
              <a:rPr i="1" lang="zh-TW"/>
              <a:t>bandwagon</a:t>
            </a:r>
            <a:r>
              <a:rPr lang="zh-TW"/>
              <a:t>, as there exist a hyperlink of the form[[</a:t>
            </a:r>
            <a:r>
              <a:rPr i="1" lang="zh-TW"/>
              <a:t>Bandwagon effect</a:t>
            </a:r>
            <a:r>
              <a:rPr lang="zh-TW"/>
              <a:t>|</a:t>
            </a:r>
            <a:r>
              <a:rPr i="1" lang="zh-TW"/>
              <a:t>bandwagon</a:t>
            </a:r>
            <a:r>
              <a:rPr lang="zh-TW"/>
              <a:t>]]. </a:t>
            </a:r>
            <a:endParaRPr/>
          </a:p>
          <a:p>
            <a:pPr indent="0" lvl="0" marL="0" rtl="0">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TW" sz="1300">
                <a:solidFill>
                  <a:schemeClr val="accent1"/>
                </a:solidFill>
                <a:latin typeface="Lato"/>
                <a:ea typeface="Lato"/>
                <a:cs typeface="Lato"/>
                <a:sym typeface="Lato"/>
              </a:rPr>
              <a:t>Bag-of-Words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hsuanlyh.pythonanywhere.com/nlpFin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NLP Final</a:t>
            </a:r>
            <a:endParaRPr/>
          </a:p>
          <a:p>
            <a:pPr indent="0" lvl="0" marL="0" rtl="0" algn="l">
              <a:lnSpc>
                <a:spcPct val="115000"/>
              </a:lnSpc>
              <a:spcBef>
                <a:spcPts val="0"/>
              </a:spcBef>
              <a:spcAft>
                <a:spcPts val="0"/>
              </a:spcAft>
              <a:buNone/>
            </a:pPr>
            <a:r>
              <a:rPr lang="zh-TW" sz="3000">
                <a:solidFill>
                  <a:srgbClr val="000000"/>
                </a:solidFill>
                <a:latin typeface="Lato"/>
                <a:ea typeface="Lato"/>
                <a:cs typeface="Lato"/>
                <a:sym typeface="Lato"/>
              </a:rPr>
              <a:t>Finding Synonyms for a Given Word Sense</a:t>
            </a:r>
            <a:endParaRPr sz="3000">
              <a:solidFill>
                <a:srgbClr val="000000"/>
              </a:solidFill>
            </a:endParaRPr>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Team9	 </a:t>
            </a:r>
            <a:r>
              <a:rPr lang="zh-TW"/>
              <a:t>劉芸瑄、邱靖雅</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TW"/>
              <a:t>paper - alignment</a:t>
            </a:r>
            <a:endParaRPr/>
          </a:p>
        </p:txBody>
      </p:sp>
      <p:sp>
        <p:nvSpPr>
          <p:cNvPr id="155" name="Shape 1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56" name="Shape 156"/>
          <p:cNvPicPr preferRelativeResize="0"/>
          <p:nvPr/>
        </p:nvPicPr>
        <p:blipFill>
          <a:blip r:embed="rId3">
            <a:alphaModFix/>
          </a:blip>
          <a:stretch>
            <a:fillRect/>
          </a:stretch>
        </p:blipFill>
        <p:spPr>
          <a:xfrm>
            <a:off x="729450" y="2198888"/>
            <a:ext cx="3583374" cy="2021075"/>
          </a:xfrm>
          <a:prstGeom prst="rect">
            <a:avLst/>
          </a:prstGeom>
          <a:noFill/>
          <a:ln cap="flat" cmpd="sng" w="9525">
            <a:solidFill>
              <a:schemeClr val="dk2"/>
            </a:solidFill>
            <a:prstDash val="solid"/>
            <a:round/>
            <a:headEnd len="sm" w="sm" type="none"/>
            <a:tailEnd len="sm" w="sm" type="none"/>
          </a:ln>
        </p:spPr>
      </p:pic>
      <p:pic>
        <p:nvPicPr>
          <p:cNvPr id="157" name="Shape 157"/>
          <p:cNvPicPr preferRelativeResize="0"/>
          <p:nvPr/>
        </p:nvPicPr>
        <p:blipFill>
          <a:blip r:embed="rId3">
            <a:alphaModFix/>
          </a:blip>
          <a:stretch>
            <a:fillRect/>
          </a:stretch>
        </p:blipFill>
        <p:spPr>
          <a:xfrm>
            <a:off x="4706975" y="2198888"/>
            <a:ext cx="3583374" cy="2021075"/>
          </a:xfrm>
          <a:prstGeom prst="rect">
            <a:avLst/>
          </a:prstGeom>
          <a:noFill/>
          <a:ln cap="flat" cmpd="sng" w="9525">
            <a:solidFill>
              <a:schemeClr val="dk2"/>
            </a:solidFill>
            <a:prstDash val="solid"/>
            <a:round/>
            <a:headEnd len="sm" w="sm" type="none"/>
            <a:tailEnd len="sm" w="sm" type="none"/>
          </a:ln>
        </p:spPr>
      </p:pic>
      <p:sp>
        <p:nvSpPr>
          <p:cNvPr id="158" name="Shape 158"/>
          <p:cNvSpPr/>
          <p:nvPr/>
        </p:nvSpPr>
        <p:spPr>
          <a:xfrm>
            <a:off x="5566850" y="2855125"/>
            <a:ext cx="666000" cy="708600"/>
          </a:xfrm>
          <a:prstGeom prst="mathMultiply">
            <a:avLst>
              <a:gd fmla="val 23520" name="adj1"/>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txBox="1"/>
          <p:nvPr/>
        </p:nvSpPr>
        <p:spPr>
          <a:xfrm>
            <a:off x="2188138" y="4339975"/>
            <a:ext cx="666000" cy="53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TW" sz="1800"/>
              <a:t>ppr</a:t>
            </a:r>
            <a:endParaRPr sz="1800"/>
          </a:p>
        </p:txBody>
      </p:sp>
      <p:sp>
        <p:nvSpPr>
          <p:cNvPr id="160" name="Shape 160"/>
          <p:cNvSpPr txBox="1"/>
          <p:nvPr/>
        </p:nvSpPr>
        <p:spPr>
          <a:xfrm>
            <a:off x="6165663" y="4339975"/>
            <a:ext cx="666000" cy="53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TW" sz="1800"/>
              <a:t>pprd</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TW"/>
              <a:t>paper - alignment </a:t>
            </a:r>
            <a:endParaRPr/>
          </a:p>
        </p:txBody>
      </p:sp>
      <p:sp>
        <p:nvSpPr>
          <p:cNvPr id="166" name="Shape 1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67" name="Shape 167"/>
          <p:cNvPicPr preferRelativeResize="0"/>
          <p:nvPr/>
        </p:nvPicPr>
        <p:blipFill>
          <a:blip r:embed="rId3">
            <a:alphaModFix/>
          </a:blip>
          <a:stretch>
            <a:fillRect/>
          </a:stretch>
        </p:blipFill>
        <p:spPr>
          <a:xfrm>
            <a:off x="1939911" y="1937950"/>
            <a:ext cx="5267776" cy="3064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Alignment - PPR</a:t>
            </a:r>
            <a:endParaRPr/>
          </a:p>
        </p:txBody>
      </p:sp>
      <p:sp>
        <p:nvSpPr>
          <p:cNvPr id="173" name="Shape 173"/>
          <p:cNvSpPr txBox="1"/>
          <p:nvPr>
            <p:ph idx="1" type="body"/>
          </p:nvPr>
        </p:nvSpPr>
        <p:spPr>
          <a:xfrm>
            <a:off x="853125" y="1853850"/>
            <a:ext cx="5120700" cy="2566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zh-TW" sz="1200">
                <a:solidFill>
                  <a:srgbClr val="666666"/>
                </a:solidFill>
              </a:rPr>
              <a:t>offset    synset                                                   ppr</a:t>
            </a:r>
            <a:endParaRPr sz="1200">
              <a:solidFill>
                <a:srgbClr val="666666"/>
              </a:solidFill>
            </a:endParaRPr>
          </a:p>
        </p:txBody>
      </p:sp>
      <p:pic>
        <p:nvPicPr>
          <p:cNvPr id="174" name="Shape 174"/>
          <p:cNvPicPr preferRelativeResize="0"/>
          <p:nvPr/>
        </p:nvPicPr>
        <p:blipFill>
          <a:blip r:embed="rId3">
            <a:alphaModFix/>
          </a:blip>
          <a:stretch>
            <a:fillRect/>
          </a:stretch>
        </p:blipFill>
        <p:spPr>
          <a:xfrm>
            <a:off x="995950" y="2197126"/>
            <a:ext cx="5183901" cy="2566601"/>
          </a:xfrm>
          <a:prstGeom prst="rect">
            <a:avLst/>
          </a:prstGeom>
          <a:noFill/>
          <a:ln>
            <a:noFill/>
          </a:ln>
        </p:spPr>
      </p:pic>
      <p:sp>
        <p:nvSpPr>
          <p:cNvPr id="175" name="Shape 175"/>
          <p:cNvSpPr/>
          <p:nvPr/>
        </p:nvSpPr>
        <p:spPr>
          <a:xfrm>
            <a:off x="3225600" y="2657950"/>
            <a:ext cx="1237500" cy="1548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txBox="1"/>
          <p:nvPr/>
        </p:nvSpPr>
        <p:spPr>
          <a:xfrm>
            <a:off x="6179850" y="1903650"/>
            <a:ext cx="2673900" cy="13362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zh-TW" sz="2400" u="sng"/>
              <a:t>Threshold</a:t>
            </a:r>
            <a:endParaRPr sz="2400" u="sng"/>
          </a:p>
          <a:p>
            <a:pPr indent="0" lvl="0" marL="0">
              <a:lnSpc>
                <a:spcPct val="115000"/>
              </a:lnSpc>
              <a:spcBef>
                <a:spcPts val="0"/>
              </a:spcBef>
              <a:spcAft>
                <a:spcPts val="0"/>
              </a:spcAft>
              <a:buNone/>
            </a:pPr>
            <a:r>
              <a:rPr lang="zh-TW" sz="1800"/>
              <a:t>Original: 0.44</a:t>
            </a:r>
            <a:endParaRPr sz="1800"/>
          </a:p>
          <a:p>
            <a:pPr indent="0" lvl="0" marL="0">
              <a:lnSpc>
                <a:spcPct val="115000"/>
              </a:lnSpc>
              <a:spcBef>
                <a:spcPts val="0"/>
              </a:spcBef>
              <a:spcAft>
                <a:spcPts val="0"/>
              </a:spcAft>
              <a:buNone/>
            </a:pPr>
            <a:r>
              <a:rPr lang="zh-TW" sz="1800"/>
              <a:t>Ours: 0.55</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combination</a:t>
            </a:r>
            <a:endParaRPr/>
          </a:p>
        </p:txBody>
      </p:sp>
      <p:pic>
        <p:nvPicPr>
          <p:cNvPr id="182" name="Shape 182"/>
          <p:cNvPicPr preferRelativeResize="0"/>
          <p:nvPr/>
        </p:nvPicPr>
        <p:blipFill>
          <a:blip r:embed="rId3">
            <a:alphaModFix/>
          </a:blip>
          <a:stretch>
            <a:fillRect/>
          </a:stretch>
        </p:blipFill>
        <p:spPr>
          <a:xfrm>
            <a:off x="1566549" y="1318650"/>
            <a:ext cx="6473552" cy="3462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TW"/>
              <a:t>combination</a:t>
            </a:r>
            <a:endParaRPr/>
          </a:p>
        </p:txBody>
      </p:sp>
      <p:pic>
        <p:nvPicPr>
          <p:cNvPr id="188" name="Shape 188"/>
          <p:cNvPicPr preferRelativeResize="0"/>
          <p:nvPr/>
        </p:nvPicPr>
        <p:blipFill>
          <a:blip r:embed="rId3">
            <a:alphaModFix/>
          </a:blip>
          <a:stretch>
            <a:fillRect/>
          </a:stretch>
        </p:blipFill>
        <p:spPr>
          <a:xfrm>
            <a:off x="445050" y="2182350"/>
            <a:ext cx="4724250" cy="2527101"/>
          </a:xfrm>
          <a:prstGeom prst="rect">
            <a:avLst/>
          </a:prstGeom>
          <a:noFill/>
          <a:ln>
            <a:noFill/>
          </a:ln>
        </p:spPr>
      </p:pic>
      <p:sp>
        <p:nvSpPr>
          <p:cNvPr id="189" name="Shape 189"/>
          <p:cNvSpPr/>
          <p:nvPr/>
        </p:nvSpPr>
        <p:spPr>
          <a:xfrm>
            <a:off x="4950125" y="3545025"/>
            <a:ext cx="606000" cy="309300"/>
          </a:xfrm>
          <a:prstGeom prst="rightArrow">
            <a:avLst>
              <a:gd fmla="val 50000" name="adj1"/>
              <a:gd fmla="val 50000" name="adj2"/>
            </a:avLst>
          </a:prstGeom>
          <a:solidFill>
            <a:srgbClr val="D5DBE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90" name="Shape 190"/>
          <p:cNvPicPr preferRelativeResize="0"/>
          <p:nvPr/>
        </p:nvPicPr>
        <p:blipFill>
          <a:blip r:embed="rId4">
            <a:alphaModFix/>
          </a:blip>
          <a:stretch>
            <a:fillRect/>
          </a:stretch>
        </p:blipFill>
        <p:spPr>
          <a:xfrm>
            <a:off x="6084525" y="2404150"/>
            <a:ext cx="1968750" cy="1936375"/>
          </a:xfrm>
          <a:prstGeom prst="rect">
            <a:avLst/>
          </a:prstGeom>
          <a:noFill/>
          <a:ln>
            <a:noFill/>
          </a:ln>
        </p:spPr>
      </p:pic>
      <p:sp>
        <p:nvSpPr>
          <p:cNvPr id="191" name="Shape 191"/>
          <p:cNvSpPr/>
          <p:nvPr/>
        </p:nvSpPr>
        <p:spPr>
          <a:xfrm>
            <a:off x="6476652" y="2957436"/>
            <a:ext cx="1053000" cy="11631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txBox="1"/>
          <p:nvPr/>
        </p:nvSpPr>
        <p:spPr>
          <a:xfrm>
            <a:off x="6419700" y="3163225"/>
            <a:ext cx="1742400" cy="85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TW" sz="1800">
                <a:solidFill>
                  <a:srgbClr val="999999"/>
                </a:solidFill>
              </a:rPr>
              <a:t>OUR</a:t>
            </a:r>
            <a:endParaRPr sz="1800">
              <a:solidFill>
                <a:srgbClr val="999999"/>
              </a:solidFill>
            </a:endParaRPr>
          </a:p>
          <a:p>
            <a:pPr indent="0" lvl="0" marL="0">
              <a:spcBef>
                <a:spcPts val="0"/>
              </a:spcBef>
              <a:spcAft>
                <a:spcPts val="0"/>
              </a:spcAft>
              <a:buNone/>
            </a:pPr>
            <a:r>
              <a:rPr lang="zh-TW" sz="1800">
                <a:solidFill>
                  <a:srgbClr val="999999"/>
                </a:solidFill>
              </a:rPr>
              <a:t>candidates</a:t>
            </a:r>
            <a:endParaRPr sz="1800">
              <a:solidFill>
                <a:srgbClr val="99999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experiment	</a:t>
            </a:r>
            <a:endParaRPr/>
          </a:p>
        </p:txBody>
      </p:sp>
      <p:sp>
        <p:nvSpPr>
          <p:cNvPr id="198" name="Shape 19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zh-TW"/>
              <a:t>plant.n.0</a:t>
            </a:r>
            <a:r>
              <a:rPr lang="zh-TW"/>
              <a:t>2 : ((botany) a living organism lacking the power of locomotion)</a:t>
            </a:r>
            <a:endParaRPr/>
          </a:p>
        </p:txBody>
      </p:sp>
      <p:pic>
        <p:nvPicPr>
          <p:cNvPr id="199" name="Shape 199"/>
          <p:cNvPicPr preferRelativeResize="0"/>
          <p:nvPr/>
        </p:nvPicPr>
        <p:blipFill>
          <a:blip r:embed="rId3">
            <a:alphaModFix/>
          </a:blip>
          <a:stretch>
            <a:fillRect/>
          </a:stretch>
        </p:blipFill>
        <p:spPr>
          <a:xfrm>
            <a:off x="425400" y="3777050"/>
            <a:ext cx="7310450" cy="992600"/>
          </a:xfrm>
          <a:prstGeom prst="rect">
            <a:avLst/>
          </a:prstGeom>
          <a:noFill/>
          <a:ln>
            <a:noFill/>
          </a:ln>
        </p:spPr>
      </p:pic>
      <p:pic>
        <p:nvPicPr>
          <p:cNvPr id="200" name="Shape 200"/>
          <p:cNvPicPr preferRelativeResize="0"/>
          <p:nvPr/>
        </p:nvPicPr>
        <p:blipFill>
          <a:blip r:embed="rId4">
            <a:alphaModFix/>
          </a:blip>
          <a:stretch>
            <a:fillRect/>
          </a:stretch>
        </p:blipFill>
        <p:spPr>
          <a:xfrm>
            <a:off x="7923349" y="796221"/>
            <a:ext cx="827300" cy="4071978"/>
          </a:xfrm>
          <a:prstGeom prst="rect">
            <a:avLst/>
          </a:prstGeom>
          <a:noFill/>
          <a:ln>
            <a:noFill/>
          </a:ln>
        </p:spPr>
      </p:pic>
      <p:pic>
        <p:nvPicPr>
          <p:cNvPr id="201" name="Shape 201"/>
          <p:cNvPicPr preferRelativeResize="0"/>
          <p:nvPr/>
        </p:nvPicPr>
        <p:blipFill>
          <a:blip r:embed="rId5">
            <a:alphaModFix/>
          </a:blip>
          <a:stretch>
            <a:fillRect/>
          </a:stretch>
        </p:blipFill>
        <p:spPr>
          <a:xfrm rot="10800000">
            <a:off x="6353975" y="1318650"/>
            <a:ext cx="1517800" cy="96675"/>
          </a:xfrm>
          <a:prstGeom prst="rect">
            <a:avLst/>
          </a:prstGeom>
          <a:noFill/>
          <a:ln>
            <a:noFill/>
          </a:ln>
        </p:spPr>
      </p:pic>
      <p:sp>
        <p:nvSpPr>
          <p:cNvPr id="202" name="Shape 202"/>
          <p:cNvSpPr txBox="1"/>
          <p:nvPr/>
        </p:nvSpPr>
        <p:spPr>
          <a:xfrm>
            <a:off x="4740599" y="1232149"/>
            <a:ext cx="1561800" cy="26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TW" sz="1600">
                <a:solidFill>
                  <a:srgbClr val="7F7F7F"/>
                </a:solidFill>
              </a:rPr>
              <a:t>Hyponyms</a:t>
            </a:r>
            <a:endParaRPr b="1" sz="1600">
              <a:solidFill>
                <a:srgbClr val="7F7F7F"/>
              </a:solidFill>
              <a:latin typeface="Arial"/>
              <a:ea typeface="Arial"/>
              <a:cs typeface="Arial"/>
              <a:sym typeface="Arial"/>
            </a:endParaRPr>
          </a:p>
        </p:txBody>
      </p:sp>
      <p:pic>
        <p:nvPicPr>
          <p:cNvPr id="203" name="Shape 203"/>
          <p:cNvPicPr preferRelativeResize="0"/>
          <p:nvPr/>
        </p:nvPicPr>
        <p:blipFill>
          <a:blip r:embed="rId6">
            <a:alphaModFix/>
          </a:blip>
          <a:stretch>
            <a:fillRect/>
          </a:stretch>
        </p:blipFill>
        <p:spPr>
          <a:xfrm>
            <a:off x="425400" y="2652376"/>
            <a:ext cx="7056951" cy="866875"/>
          </a:xfrm>
          <a:prstGeom prst="rect">
            <a:avLst/>
          </a:prstGeom>
          <a:noFill/>
          <a:ln>
            <a:noFill/>
          </a:ln>
        </p:spPr>
      </p:pic>
      <p:cxnSp>
        <p:nvCxnSpPr>
          <p:cNvPr id="204" name="Shape 204"/>
          <p:cNvCxnSpPr/>
          <p:nvPr/>
        </p:nvCxnSpPr>
        <p:spPr>
          <a:xfrm>
            <a:off x="5543125" y="2913350"/>
            <a:ext cx="1173000" cy="0"/>
          </a:xfrm>
          <a:prstGeom prst="straightConnector1">
            <a:avLst/>
          </a:prstGeom>
          <a:noFill/>
          <a:ln cap="flat" cmpd="sng" w="38100">
            <a:solidFill>
              <a:srgbClr val="B4A7D6"/>
            </a:solidFill>
            <a:prstDash val="solid"/>
            <a:round/>
            <a:headEnd len="med" w="med" type="none"/>
            <a:tailEnd len="med" w="med" type="none"/>
          </a:ln>
        </p:spPr>
      </p:cxnSp>
      <p:cxnSp>
        <p:nvCxnSpPr>
          <p:cNvPr id="205" name="Shape 205"/>
          <p:cNvCxnSpPr/>
          <p:nvPr/>
        </p:nvCxnSpPr>
        <p:spPr>
          <a:xfrm>
            <a:off x="1609075" y="4161500"/>
            <a:ext cx="4038000" cy="10800"/>
          </a:xfrm>
          <a:prstGeom prst="straightConnector1">
            <a:avLst/>
          </a:prstGeom>
          <a:noFill/>
          <a:ln cap="flat" cmpd="sng" w="38100">
            <a:solidFill>
              <a:srgbClr val="B4A7D6"/>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count frequency</a:t>
            </a:r>
            <a:endParaRPr/>
          </a:p>
        </p:txBody>
      </p:sp>
      <p:sp>
        <p:nvSpPr>
          <p:cNvPr id="211" name="Shape 21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212" name="Shape 212"/>
          <p:cNvSpPr txBox="1"/>
          <p:nvPr/>
        </p:nvSpPr>
        <p:spPr>
          <a:xfrm>
            <a:off x="5304374" y="3359362"/>
            <a:ext cx="1561800" cy="26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TW" sz="1600">
                <a:solidFill>
                  <a:srgbClr val="7F7F7F"/>
                </a:solidFill>
              </a:rPr>
              <a:t>WIKI</a:t>
            </a:r>
            <a:endParaRPr b="1" sz="1600">
              <a:solidFill>
                <a:srgbClr val="7F7F7F"/>
              </a:solidFill>
              <a:latin typeface="Arial"/>
              <a:ea typeface="Arial"/>
              <a:cs typeface="Arial"/>
              <a:sym typeface="Arial"/>
            </a:endParaRPr>
          </a:p>
        </p:txBody>
      </p:sp>
      <p:grpSp>
        <p:nvGrpSpPr>
          <p:cNvPr id="213" name="Shape 213"/>
          <p:cNvGrpSpPr/>
          <p:nvPr/>
        </p:nvGrpSpPr>
        <p:grpSpPr>
          <a:xfrm>
            <a:off x="3792949" y="2105400"/>
            <a:ext cx="5354294" cy="2287951"/>
            <a:chOff x="3732208" y="1877078"/>
            <a:chExt cx="5495529" cy="2348302"/>
          </a:xfrm>
        </p:grpSpPr>
        <p:grpSp>
          <p:nvGrpSpPr>
            <p:cNvPr id="214" name="Shape 214"/>
            <p:cNvGrpSpPr/>
            <p:nvPr/>
          </p:nvGrpSpPr>
          <p:grpSpPr>
            <a:xfrm>
              <a:off x="3787174" y="2633117"/>
              <a:ext cx="4573588" cy="1392300"/>
              <a:chOff x="3795713" y="3260725"/>
              <a:chExt cx="4573588" cy="1392300"/>
            </a:xfrm>
          </p:grpSpPr>
          <p:grpSp>
            <p:nvGrpSpPr>
              <p:cNvPr id="215" name="Shape 215"/>
              <p:cNvGrpSpPr/>
              <p:nvPr/>
            </p:nvGrpSpPr>
            <p:grpSpPr>
              <a:xfrm>
                <a:off x="3795713" y="3441700"/>
                <a:ext cx="4573588" cy="1032000"/>
                <a:chOff x="3795713" y="3441700"/>
                <a:chExt cx="4573588" cy="1032000"/>
              </a:xfrm>
            </p:grpSpPr>
            <p:sp>
              <p:nvSpPr>
                <p:cNvPr id="216" name="Shape 216"/>
                <p:cNvSpPr/>
                <p:nvPr/>
              </p:nvSpPr>
              <p:spPr>
                <a:xfrm>
                  <a:off x="4689476" y="3919538"/>
                  <a:ext cx="2790900" cy="76200"/>
                </a:xfrm>
                <a:prstGeom prst="rect">
                  <a:avLst/>
                </a:prstGeom>
                <a:solidFill>
                  <a:srgbClr val="D5DBE5"/>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33">
                    <a:solidFill>
                      <a:srgbClr val="7F7F7F"/>
                    </a:solidFill>
                    <a:latin typeface="Arial"/>
                    <a:ea typeface="Arial"/>
                    <a:cs typeface="Arial"/>
                    <a:sym typeface="Arial"/>
                  </a:endParaRPr>
                </a:p>
              </p:txBody>
            </p:sp>
            <p:sp>
              <p:nvSpPr>
                <p:cNvPr id="217" name="Shape 217"/>
                <p:cNvSpPr/>
                <p:nvPr/>
              </p:nvSpPr>
              <p:spPr>
                <a:xfrm>
                  <a:off x="3795713" y="3441700"/>
                  <a:ext cx="1028700" cy="1032000"/>
                </a:xfrm>
                <a:prstGeom prst="ellipse">
                  <a:avLst/>
                </a:prstGeom>
                <a:solidFill>
                  <a:srgbClr val="D5DBE5"/>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33">
                    <a:solidFill>
                      <a:srgbClr val="7F7F7F"/>
                    </a:solidFill>
                    <a:latin typeface="Arial"/>
                    <a:ea typeface="Arial"/>
                    <a:cs typeface="Arial"/>
                    <a:sym typeface="Arial"/>
                  </a:endParaRPr>
                </a:p>
              </p:txBody>
            </p:sp>
            <p:sp>
              <p:nvSpPr>
                <p:cNvPr id="218" name="Shape 218"/>
                <p:cNvSpPr/>
                <p:nvPr/>
              </p:nvSpPr>
              <p:spPr>
                <a:xfrm>
                  <a:off x="7340601" y="3441700"/>
                  <a:ext cx="1028700" cy="1032000"/>
                </a:xfrm>
                <a:prstGeom prst="ellipse">
                  <a:avLst/>
                </a:prstGeom>
                <a:solidFill>
                  <a:srgbClr val="D5DBE5"/>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33">
                    <a:solidFill>
                      <a:srgbClr val="7F7F7F"/>
                    </a:solidFill>
                    <a:latin typeface="Arial"/>
                    <a:ea typeface="Arial"/>
                    <a:cs typeface="Arial"/>
                    <a:sym typeface="Arial"/>
                  </a:endParaRPr>
                </a:p>
              </p:txBody>
            </p:sp>
          </p:grpSp>
          <p:sp>
            <p:nvSpPr>
              <p:cNvPr id="219" name="Shape 219"/>
              <p:cNvSpPr/>
              <p:nvPr/>
            </p:nvSpPr>
            <p:spPr>
              <a:xfrm>
                <a:off x="5387976" y="3260725"/>
                <a:ext cx="1393800" cy="1392300"/>
              </a:xfrm>
              <a:prstGeom prst="ellipse">
                <a:avLst/>
              </a:prstGeom>
              <a:solidFill>
                <a:srgbClr val="F0F6F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33">
                  <a:solidFill>
                    <a:srgbClr val="7F7F7F"/>
                  </a:solidFill>
                  <a:latin typeface="Arial"/>
                  <a:ea typeface="Arial"/>
                  <a:cs typeface="Arial"/>
                  <a:sym typeface="Arial"/>
                </a:endParaRPr>
              </a:p>
            </p:txBody>
          </p:sp>
        </p:grpSp>
        <p:sp>
          <p:nvSpPr>
            <p:cNvPr id="220" name="Shape 220"/>
            <p:cNvSpPr txBox="1"/>
            <p:nvPr/>
          </p:nvSpPr>
          <p:spPr>
            <a:xfrm>
              <a:off x="3732208" y="1891511"/>
              <a:ext cx="1602900" cy="276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TW" sz="1600">
                  <a:solidFill>
                    <a:srgbClr val="7F7F7F"/>
                  </a:solidFill>
                </a:rPr>
                <a:t>Unigram</a:t>
              </a:r>
              <a:endParaRPr b="1" sz="1600">
                <a:solidFill>
                  <a:srgbClr val="7F7F7F"/>
                </a:solidFill>
                <a:latin typeface="Arial"/>
                <a:ea typeface="Arial"/>
                <a:cs typeface="Arial"/>
                <a:sym typeface="Arial"/>
              </a:endParaRPr>
            </a:p>
          </p:txBody>
        </p:sp>
        <p:sp>
          <p:nvSpPr>
            <p:cNvPr id="221" name="Shape 221"/>
            <p:cNvSpPr txBox="1"/>
            <p:nvPr/>
          </p:nvSpPr>
          <p:spPr>
            <a:xfrm>
              <a:off x="6773246" y="1893897"/>
              <a:ext cx="1602900" cy="276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TW" sz="1600">
                  <a:solidFill>
                    <a:srgbClr val="7F7F7F"/>
                  </a:solidFill>
                </a:rPr>
                <a:t>Bigram</a:t>
              </a:r>
              <a:endParaRPr b="1" sz="1600">
                <a:solidFill>
                  <a:srgbClr val="7F7F7F"/>
                </a:solidFill>
                <a:latin typeface="Arial"/>
                <a:ea typeface="Arial"/>
                <a:cs typeface="Arial"/>
                <a:sym typeface="Arial"/>
              </a:endParaRPr>
            </a:p>
          </p:txBody>
        </p:sp>
        <p:grpSp>
          <p:nvGrpSpPr>
            <p:cNvPr id="222" name="Shape 222"/>
            <p:cNvGrpSpPr/>
            <p:nvPr/>
          </p:nvGrpSpPr>
          <p:grpSpPr>
            <a:xfrm>
              <a:off x="4287358" y="2316602"/>
              <a:ext cx="197291" cy="435860"/>
              <a:chOff x="4295897" y="2944210"/>
              <a:chExt cx="197291" cy="435860"/>
            </a:xfrm>
          </p:grpSpPr>
          <p:cxnSp>
            <p:nvCxnSpPr>
              <p:cNvPr id="223" name="Shape 223"/>
              <p:cNvCxnSpPr/>
              <p:nvPr/>
            </p:nvCxnSpPr>
            <p:spPr>
              <a:xfrm flipH="1">
                <a:off x="4342879" y="2951092"/>
                <a:ext cx="109200" cy="417000"/>
              </a:xfrm>
              <a:prstGeom prst="straightConnector1">
                <a:avLst/>
              </a:prstGeom>
              <a:noFill/>
              <a:ln cap="flat" cmpd="sng" w="19050">
                <a:solidFill>
                  <a:srgbClr val="D5DBE5"/>
                </a:solidFill>
                <a:prstDash val="dash"/>
                <a:miter lim="800000"/>
                <a:headEnd len="sm" w="sm" type="none"/>
                <a:tailEnd len="sm" w="sm" type="none"/>
              </a:ln>
            </p:spPr>
          </p:cxnSp>
          <p:sp>
            <p:nvSpPr>
              <p:cNvPr id="224" name="Shape 224"/>
              <p:cNvSpPr/>
              <p:nvPr/>
            </p:nvSpPr>
            <p:spPr>
              <a:xfrm>
                <a:off x="4295897" y="3290070"/>
                <a:ext cx="90000" cy="90000"/>
              </a:xfrm>
              <a:prstGeom prst="ellipse">
                <a:avLst/>
              </a:prstGeom>
              <a:solidFill>
                <a:srgbClr val="D5DBE5"/>
              </a:solidFill>
              <a:ln cap="flat" cmpd="sng" w="12700">
                <a:solidFill>
                  <a:srgbClr val="D5DB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7F7F7F"/>
                  </a:solidFill>
                  <a:latin typeface="Arial"/>
                  <a:ea typeface="Arial"/>
                  <a:cs typeface="Arial"/>
                  <a:sym typeface="Arial"/>
                </a:endParaRPr>
              </a:p>
            </p:txBody>
          </p:sp>
          <p:sp>
            <p:nvSpPr>
              <p:cNvPr id="225" name="Shape 225"/>
              <p:cNvSpPr/>
              <p:nvPr/>
            </p:nvSpPr>
            <p:spPr>
              <a:xfrm>
                <a:off x="4403188" y="2944210"/>
                <a:ext cx="90000" cy="90000"/>
              </a:xfrm>
              <a:prstGeom prst="ellipse">
                <a:avLst/>
              </a:prstGeom>
              <a:solidFill>
                <a:srgbClr val="D5DBE5"/>
              </a:solidFill>
              <a:ln cap="flat" cmpd="sng" w="12700">
                <a:solidFill>
                  <a:srgbClr val="D5DB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7F7F7F"/>
                  </a:solidFill>
                  <a:latin typeface="Arial"/>
                  <a:ea typeface="Arial"/>
                  <a:cs typeface="Arial"/>
                  <a:sym typeface="Arial"/>
                </a:endParaRPr>
              </a:p>
            </p:txBody>
          </p:sp>
        </p:grpSp>
        <p:grpSp>
          <p:nvGrpSpPr>
            <p:cNvPr id="226" name="Shape 226"/>
            <p:cNvGrpSpPr/>
            <p:nvPr/>
          </p:nvGrpSpPr>
          <p:grpSpPr>
            <a:xfrm flipH="1">
              <a:off x="7607543" y="2304576"/>
              <a:ext cx="197291" cy="435860"/>
              <a:chOff x="4295897" y="2944210"/>
              <a:chExt cx="197291" cy="435860"/>
            </a:xfrm>
          </p:grpSpPr>
          <p:cxnSp>
            <p:nvCxnSpPr>
              <p:cNvPr id="227" name="Shape 227"/>
              <p:cNvCxnSpPr/>
              <p:nvPr/>
            </p:nvCxnSpPr>
            <p:spPr>
              <a:xfrm flipH="1">
                <a:off x="4342879" y="2951092"/>
                <a:ext cx="109200" cy="417000"/>
              </a:xfrm>
              <a:prstGeom prst="straightConnector1">
                <a:avLst/>
              </a:prstGeom>
              <a:noFill/>
              <a:ln cap="flat" cmpd="sng" w="19050">
                <a:solidFill>
                  <a:srgbClr val="D5DBE5"/>
                </a:solidFill>
                <a:prstDash val="dash"/>
                <a:miter lim="800000"/>
                <a:headEnd len="sm" w="sm" type="none"/>
                <a:tailEnd len="sm" w="sm" type="none"/>
              </a:ln>
            </p:spPr>
          </p:cxnSp>
          <p:sp>
            <p:nvSpPr>
              <p:cNvPr id="228" name="Shape 228"/>
              <p:cNvSpPr/>
              <p:nvPr/>
            </p:nvSpPr>
            <p:spPr>
              <a:xfrm>
                <a:off x="4295897" y="3290070"/>
                <a:ext cx="90000" cy="90000"/>
              </a:xfrm>
              <a:prstGeom prst="ellipse">
                <a:avLst/>
              </a:prstGeom>
              <a:solidFill>
                <a:srgbClr val="D5DBE5"/>
              </a:solidFill>
              <a:ln cap="flat" cmpd="sng" w="12700">
                <a:solidFill>
                  <a:srgbClr val="D5DB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7F7F7F"/>
                  </a:solidFill>
                  <a:latin typeface="Arial"/>
                  <a:ea typeface="Arial"/>
                  <a:cs typeface="Arial"/>
                  <a:sym typeface="Arial"/>
                </a:endParaRPr>
              </a:p>
            </p:txBody>
          </p:sp>
          <p:sp>
            <p:nvSpPr>
              <p:cNvPr id="229" name="Shape 229"/>
              <p:cNvSpPr/>
              <p:nvPr/>
            </p:nvSpPr>
            <p:spPr>
              <a:xfrm>
                <a:off x="4403188" y="2944210"/>
                <a:ext cx="90000" cy="90000"/>
              </a:xfrm>
              <a:prstGeom prst="ellipse">
                <a:avLst/>
              </a:prstGeom>
              <a:solidFill>
                <a:srgbClr val="D5DBE5"/>
              </a:solidFill>
              <a:ln cap="flat" cmpd="sng" w="12700">
                <a:solidFill>
                  <a:srgbClr val="D5DB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33">
                  <a:solidFill>
                    <a:srgbClr val="7F7F7F"/>
                  </a:solidFill>
                  <a:latin typeface="Arial"/>
                  <a:ea typeface="Arial"/>
                  <a:cs typeface="Arial"/>
                  <a:sym typeface="Arial"/>
                </a:endParaRPr>
              </a:p>
            </p:txBody>
          </p:sp>
        </p:grpSp>
        <p:sp>
          <p:nvSpPr>
            <p:cNvPr id="230" name="Shape 230"/>
            <p:cNvSpPr/>
            <p:nvPr/>
          </p:nvSpPr>
          <p:spPr>
            <a:xfrm>
              <a:off x="3922112" y="2949030"/>
              <a:ext cx="758700" cy="760500"/>
            </a:xfrm>
            <a:prstGeom prst="ellipse">
              <a:avLst/>
            </a:prstGeom>
            <a:solidFill>
              <a:srgbClr val="66666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33">
                <a:solidFill>
                  <a:srgbClr val="7F7F7F"/>
                </a:solidFill>
                <a:latin typeface="Arial"/>
                <a:ea typeface="Arial"/>
                <a:cs typeface="Arial"/>
                <a:sym typeface="Arial"/>
              </a:endParaRPr>
            </a:p>
          </p:txBody>
        </p:sp>
        <p:sp>
          <p:nvSpPr>
            <p:cNvPr id="231" name="Shape 231"/>
            <p:cNvSpPr/>
            <p:nvPr/>
          </p:nvSpPr>
          <p:spPr>
            <a:xfrm>
              <a:off x="7466999" y="2949030"/>
              <a:ext cx="758700" cy="760500"/>
            </a:xfrm>
            <a:prstGeom prst="ellipse">
              <a:avLst/>
            </a:prstGeom>
            <a:solidFill>
              <a:srgbClr val="B8D5D7"/>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33">
                <a:solidFill>
                  <a:srgbClr val="7F7F7F"/>
                </a:solidFill>
                <a:latin typeface="Arial"/>
                <a:ea typeface="Arial"/>
                <a:cs typeface="Arial"/>
                <a:sym typeface="Arial"/>
              </a:endParaRPr>
            </a:p>
          </p:txBody>
        </p:sp>
        <p:sp>
          <p:nvSpPr>
            <p:cNvPr id="232" name="Shape 232"/>
            <p:cNvSpPr/>
            <p:nvPr/>
          </p:nvSpPr>
          <p:spPr>
            <a:xfrm>
              <a:off x="5566762" y="2818855"/>
              <a:ext cx="1022400" cy="1022400"/>
            </a:xfrm>
            <a:prstGeom prst="ellipse">
              <a:avLst/>
            </a:prstGeom>
            <a:solidFill>
              <a:srgbClr val="B8D5D7"/>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33">
                <a:solidFill>
                  <a:srgbClr val="7F7F7F"/>
                </a:solidFill>
                <a:latin typeface="Arial"/>
                <a:ea typeface="Arial"/>
                <a:cs typeface="Arial"/>
                <a:sym typeface="Arial"/>
              </a:endParaRPr>
            </a:p>
          </p:txBody>
        </p:sp>
        <p:sp>
          <p:nvSpPr>
            <p:cNvPr id="233" name="Shape 233"/>
            <p:cNvSpPr/>
            <p:nvPr/>
          </p:nvSpPr>
          <p:spPr>
            <a:xfrm>
              <a:off x="5368324" y="2441030"/>
              <a:ext cx="709613" cy="414338"/>
            </a:xfrm>
            <a:custGeom>
              <a:pathLst>
                <a:path extrusionOk="0" h="110" w="189">
                  <a:moveTo>
                    <a:pt x="23" y="104"/>
                  </a:moveTo>
                  <a:cubicBezTo>
                    <a:pt x="60" y="58"/>
                    <a:pt x="115" y="28"/>
                    <a:pt x="177" y="24"/>
                  </a:cubicBezTo>
                  <a:cubicBezTo>
                    <a:pt x="184" y="24"/>
                    <a:pt x="189" y="19"/>
                    <a:pt x="189" y="12"/>
                  </a:cubicBezTo>
                  <a:cubicBezTo>
                    <a:pt x="189" y="12"/>
                    <a:pt x="189" y="12"/>
                    <a:pt x="189" y="12"/>
                  </a:cubicBezTo>
                  <a:cubicBezTo>
                    <a:pt x="189" y="5"/>
                    <a:pt x="183" y="0"/>
                    <a:pt x="176" y="0"/>
                  </a:cubicBezTo>
                  <a:cubicBezTo>
                    <a:pt x="106" y="4"/>
                    <a:pt x="45" y="38"/>
                    <a:pt x="4" y="89"/>
                  </a:cubicBezTo>
                  <a:cubicBezTo>
                    <a:pt x="0" y="95"/>
                    <a:pt x="1" y="103"/>
                    <a:pt x="7" y="106"/>
                  </a:cubicBezTo>
                  <a:cubicBezTo>
                    <a:pt x="7" y="107"/>
                    <a:pt x="7" y="107"/>
                    <a:pt x="7" y="107"/>
                  </a:cubicBezTo>
                  <a:cubicBezTo>
                    <a:pt x="13" y="110"/>
                    <a:pt x="19" y="109"/>
                    <a:pt x="23" y="104"/>
                  </a:cubicBezTo>
                  <a:close/>
                </a:path>
              </a:pathLst>
            </a:custGeom>
            <a:solidFill>
              <a:srgbClr val="E2EEEE"/>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33">
                <a:solidFill>
                  <a:srgbClr val="7F7F7F"/>
                </a:solidFill>
                <a:latin typeface="Arial"/>
                <a:ea typeface="Arial"/>
                <a:cs typeface="Arial"/>
                <a:sym typeface="Arial"/>
              </a:endParaRPr>
            </a:p>
          </p:txBody>
        </p:sp>
        <p:sp>
          <p:nvSpPr>
            <p:cNvPr id="234" name="Shape 234"/>
            <p:cNvSpPr/>
            <p:nvPr/>
          </p:nvSpPr>
          <p:spPr>
            <a:xfrm>
              <a:off x="6141437" y="2445792"/>
              <a:ext cx="822325" cy="1287463"/>
            </a:xfrm>
            <a:custGeom>
              <a:pathLst>
                <a:path extrusionOk="0" h="342" w="219">
                  <a:moveTo>
                    <a:pt x="195" y="235"/>
                  </a:moveTo>
                  <a:cubicBezTo>
                    <a:pt x="195" y="266"/>
                    <a:pt x="188" y="296"/>
                    <a:pt x="175" y="323"/>
                  </a:cubicBezTo>
                  <a:cubicBezTo>
                    <a:pt x="173" y="328"/>
                    <a:pt x="175" y="334"/>
                    <a:pt x="179" y="337"/>
                  </a:cubicBezTo>
                  <a:cubicBezTo>
                    <a:pt x="179" y="337"/>
                    <a:pt x="179" y="337"/>
                    <a:pt x="179" y="337"/>
                  </a:cubicBezTo>
                  <a:cubicBezTo>
                    <a:pt x="185" y="342"/>
                    <a:pt x="194" y="340"/>
                    <a:pt x="197" y="333"/>
                  </a:cubicBezTo>
                  <a:cubicBezTo>
                    <a:pt x="211" y="303"/>
                    <a:pt x="219" y="270"/>
                    <a:pt x="219" y="235"/>
                  </a:cubicBezTo>
                  <a:cubicBezTo>
                    <a:pt x="219" y="115"/>
                    <a:pt x="129" y="16"/>
                    <a:pt x="13" y="1"/>
                  </a:cubicBezTo>
                  <a:cubicBezTo>
                    <a:pt x="6" y="0"/>
                    <a:pt x="0" y="6"/>
                    <a:pt x="0" y="13"/>
                  </a:cubicBezTo>
                  <a:cubicBezTo>
                    <a:pt x="0" y="13"/>
                    <a:pt x="0" y="13"/>
                    <a:pt x="0" y="13"/>
                  </a:cubicBezTo>
                  <a:cubicBezTo>
                    <a:pt x="0" y="19"/>
                    <a:pt x="4" y="24"/>
                    <a:pt x="10" y="25"/>
                  </a:cubicBezTo>
                  <a:cubicBezTo>
                    <a:pt x="114" y="38"/>
                    <a:pt x="195" y="127"/>
                    <a:pt x="195" y="235"/>
                  </a:cubicBezTo>
                  <a:close/>
                </a:path>
              </a:pathLst>
            </a:custGeom>
            <a:solidFill>
              <a:srgbClr val="B8D5D7"/>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33">
                <a:solidFill>
                  <a:srgbClr val="7F7F7F"/>
                </a:solidFill>
                <a:latin typeface="Arial"/>
                <a:ea typeface="Arial"/>
                <a:cs typeface="Arial"/>
                <a:sym typeface="Arial"/>
              </a:endParaRPr>
            </a:p>
          </p:txBody>
        </p:sp>
        <p:sp>
          <p:nvSpPr>
            <p:cNvPr id="235" name="Shape 235"/>
            <p:cNvSpPr/>
            <p:nvPr/>
          </p:nvSpPr>
          <p:spPr>
            <a:xfrm>
              <a:off x="5187349" y="2871242"/>
              <a:ext cx="1638299" cy="1354138"/>
            </a:xfrm>
            <a:custGeom>
              <a:pathLst>
                <a:path extrusionOk="0" h="360" w="436">
                  <a:moveTo>
                    <a:pt x="413" y="240"/>
                  </a:moveTo>
                  <a:cubicBezTo>
                    <a:pt x="366" y="309"/>
                    <a:pt x="282" y="349"/>
                    <a:pt x="189" y="329"/>
                  </a:cubicBezTo>
                  <a:cubicBezTo>
                    <a:pt x="110" y="312"/>
                    <a:pt x="47" y="249"/>
                    <a:pt x="30" y="170"/>
                  </a:cubicBezTo>
                  <a:cubicBezTo>
                    <a:pt x="18" y="115"/>
                    <a:pt x="27" y="62"/>
                    <a:pt x="51" y="19"/>
                  </a:cubicBezTo>
                  <a:cubicBezTo>
                    <a:pt x="54" y="14"/>
                    <a:pt x="53" y="6"/>
                    <a:pt x="47" y="3"/>
                  </a:cubicBezTo>
                  <a:cubicBezTo>
                    <a:pt x="47" y="3"/>
                    <a:pt x="47" y="3"/>
                    <a:pt x="47" y="3"/>
                  </a:cubicBezTo>
                  <a:cubicBezTo>
                    <a:pt x="41" y="0"/>
                    <a:pt x="34" y="1"/>
                    <a:pt x="30" y="7"/>
                  </a:cubicBezTo>
                  <a:cubicBezTo>
                    <a:pt x="10" y="43"/>
                    <a:pt x="0" y="84"/>
                    <a:pt x="1" y="128"/>
                  </a:cubicBezTo>
                  <a:cubicBezTo>
                    <a:pt x="4" y="253"/>
                    <a:pt x="105" y="354"/>
                    <a:pt x="229" y="358"/>
                  </a:cubicBezTo>
                  <a:cubicBezTo>
                    <a:pt x="314" y="360"/>
                    <a:pt x="389" y="318"/>
                    <a:pt x="432" y="254"/>
                  </a:cubicBezTo>
                  <a:cubicBezTo>
                    <a:pt x="436" y="249"/>
                    <a:pt x="435" y="242"/>
                    <a:pt x="430" y="238"/>
                  </a:cubicBezTo>
                  <a:cubicBezTo>
                    <a:pt x="430" y="238"/>
                    <a:pt x="430" y="238"/>
                    <a:pt x="430" y="238"/>
                  </a:cubicBezTo>
                  <a:cubicBezTo>
                    <a:pt x="425" y="233"/>
                    <a:pt x="417" y="234"/>
                    <a:pt x="413" y="240"/>
                  </a:cubicBezTo>
                  <a:close/>
                </a:path>
              </a:pathLst>
            </a:custGeom>
            <a:solidFill>
              <a:srgbClr val="D4E5E6"/>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33">
                <a:solidFill>
                  <a:srgbClr val="7F7F7F"/>
                </a:solidFill>
                <a:latin typeface="Arial"/>
                <a:ea typeface="Arial"/>
                <a:cs typeface="Arial"/>
                <a:sym typeface="Arial"/>
              </a:endParaRPr>
            </a:p>
          </p:txBody>
        </p:sp>
        <p:sp>
          <p:nvSpPr>
            <p:cNvPr id="236" name="Shape 236"/>
            <p:cNvSpPr/>
            <p:nvPr/>
          </p:nvSpPr>
          <p:spPr>
            <a:xfrm>
              <a:off x="7719039" y="3132327"/>
              <a:ext cx="255005" cy="394605"/>
            </a:xfrm>
            <a:custGeom>
              <a:pathLst>
                <a:path extrusionOk="0" h="336550" w="217488">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rgbClr val="FFFFFF"/>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33">
                <a:solidFill>
                  <a:srgbClr val="7F7F7F"/>
                </a:solidFill>
                <a:latin typeface="Arial"/>
                <a:ea typeface="Arial"/>
                <a:cs typeface="Arial"/>
                <a:sym typeface="Arial"/>
              </a:endParaRPr>
            </a:p>
          </p:txBody>
        </p:sp>
        <p:sp>
          <p:nvSpPr>
            <p:cNvPr id="237" name="Shape 237"/>
            <p:cNvSpPr/>
            <p:nvPr/>
          </p:nvSpPr>
          <p:spPr>
            <a:xfrm>
              <a:off x="8971645" y="1877078"/>
              <a:ext cx="256092" cy="396288"/>
            </a:xfrm>
            <a:custGeom>
              <a:pathLst>
                <a:path extrusionOk="0" h="336550" w="217488">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rgbClr val="FFFFFF"/>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33">
                <a:solidFill>
                  <a:srgbClr val="7F7F7F"/>
                </a:solidFill>
                <a:latin typeface="Arial"/>
                <a:ea typeface="Arial"/>
                <a:cs typeface="Arial"/>
                <a:sym typeface="Arial"/>
              </a:endParaRPr>
            </a:p>
          </p:txBody>
        </p:sp>
        <p:sp>
          <p:nvSpPr>
            <p:cNvPr id="238" name="Shape 238"/>
            <p:cNvSpPr/>
            <p:nvPr/>
          </p:nvSpPr>
          <p:spPr>
            <a:xfrm>
              <a:off x="4174152" y="3132327"/>
              <a:ext cx="255005" cy="394605"/>
            </a:xfrm>
            <a:custGeom>
              <a:pathLst>
                <a:path extrusionOk="0" h="336550" w="217488">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rgbClr val="FFFFFF"/>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33">
                <a:solidFill>
                  <a:srgbClr val="7F7F7F"/>
                </a:solidFill>
                <a:latin typeface="Arial"/>
                <a:ea typeface="Arial"/>
                <a:cs typeface="Arial"/>
                <a:sym typeface="Arial"/>
              </a:endParaRPr>
            </a:p>
          </p:txBody>
        </p:sp>
      </p:grpSp>
      <p:sp>
        <p:nvSpPr>
          <p:cNvPr id="239" name="Shape 239"/>
          <p:cNvSpPr txBox="1"/>
          <p:nvPr/>
        </p:nvSpPr>
        <p:spPr>
          <a:xfrm>
            <a:off x="5304374" y="3359362"/>
            <a:ext cx="1561800" cy="269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TW" sz="1600">
                <a:solidFill>
                  <a:srgbClr val="7F7F7F"/>
                </a:solidFill>
              </a:rPr>
              <a:t>Wiki</a:t>
            </a:r>
            <a:endParaRPr b="1" sz="1600">
              <a:solidFill>
                <a:srgbClr val="7F7F7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example sentence</a:t>
            </a:r>
            <a:endParaRPr/>
          </a:p>
        </p:txBody>
      </p:sp>
      <p:sp>
        <p:nvSpPr>
          <p:cNvPr id="245" name="Shape 2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zh-TW"/>
              <a:t>there are some misses example sentence,</a:t>
            </a:r>
            <a:endParaRPr/>
          </a:p>
          <a:p>
            <a:pPr indent="0" lvl="0" marL="0">
              <a:lnSpc>
                <a:spcPct val="100000"/>
              </a:lnSpc>
              <a:spcBef>
                <a:spcPts val="0"/>
              </a:spcBef>
              <a:spcAft>
                <a:spcPts val="0"/>
              </a:spcAft>
              <a:buNone/>
            </a:pPr>
            <a:r>
              <a:rPr lang="zh-TW"/>
              <a:t>we get the example sentence from wiki</a:t>
            </a:r>
            <a:endParaRPr/>
          </a:p>
        </p:txBody>
      </p:sp>
      <p:pic>
        <p:nvPicPr>
          <p:cNvPr id="246" name="Shape 246"/>
          <p:cNvPicPr preferRelativeResize="0"/>
          <p:nvPr/>
        </p:nvPicPr>
        <p:blipFill>
          <a:blip r:embed="rId3">
            <a:alphaModFix/>
          </a:blip>
          <a:stretch>
            <a:fillRect/>
          </a:stretch>
        </p:blipFill>
        <p:spPr>
          <a:xfrm>
            <a:off x="1800" y="2351796"/>
            <a:ext cx="9144000" cy="204430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TW"/>
              <a:t>example sentence</a:t>
            </a:r>
            <a:endParaRPr/>
          </a:p>
        </p:txBody>
      </p:sp>
      <p:sp>
        <p:nvSpPr>
          <p:cNvPr id="252" name="Shape 252"/>
          <p:cNvSpPr txBox="1"/>
          <p:nvPr>
            <p:ph idx="1" type="body"/>
          </p:nvPr>
        </p:nvSpPr>
        <p:spPr>
          <a:xfrm>
            <a:off x="4705350" y="1220550"/>
            <a:ext cx="3712800" cy="731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zh-TW"/>
              <a:t>compute sentence : </a:t>
            </a:r>
            <a:endParaRPr/>
          </a:p>
          <a:p>
            <a:pPr indent="0" lvl="0" marL="0" rtl="0">
              <a:lnSpc>
                <a:spcPct val="100000"/>
              </a:lnSpc>
              <a:spcBef>
                <a:spcPts val="0"/>
              </a:spcBef>
              <a:spcAft>
                <a:spcPts val="0"/>
              </a:spcAft>
              <a:buNone/>
            </a:pPr>
            <a:r>
              <a:rPr lang="zh-TW"/>
              <a:t>choose the first sentence</a:t>
            </a:r>
            <a:endParaRPr/>
          </a:p>
        </p:txBody>
      </p:sp>
      <p:pic>
        <p:nvPicPr>
          <p:cNvPr id="253" name="Shape 253"/>
          <p:cNvPicPr preferRelativeResize="0"/>
          <p:nvPr/>
        </p:nvPicPr>
        <p:blipFill>
          <a:blip r:embed="rId3">
            <a:alphaModFix/>
          </a:blip>
          <a:stretch>
            <a:fillRect/>
          </a:stretch>
        </p:blipFill>
        <p:spPr>
          <a:xfrm>
            <a:off x="1800" y="2351796"/>
            <a:ext cx="9144000" cy="20443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demo</a:t>
            </a:r>
            <a:endParaRPr/>
          </a:p>
        </p:txBody>
      </p:sp>
      <p:sp>
        <p:nvSpPr>
          <p:cNvPr id="259" name="Shape 2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u="sng">
                <a:solidFill>
                  <a:schemeClr val="hlink"/>
                </a:solidFill>
                <a:hlinkClick r:id="rId3"/>
              </a:rPr>
              <a:t>http://hsuanlyh.pythonanywhere.com/nlpFinal</a:t>
            </a:r>
            <a:endParaRPr>
              <a:solidFill>
                <a:srgbClr val="058DC7"/>
              </a:solidFill>
            </a:endParaRPr>
          </a:p>
          <a:p>
            <a:pPr indent="0" lvl="0" marL="0">
              <a:spcBef>
                <a:spcPts val="1600"/>
              </a:spcBef>
              <a:spcAft>
                <a:spcPts val="1600"/>
              </a:spcAft>
              <a:buNone/>
            </a:pPr>
            <a:r>
              <a:t/>
            </a:r>
            <a:endParaRPr>
              <a:solidFill>
                <a:srgbClr val="058DC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目錄</a:t>
            </a:r>
            <a:endParaRPr/>
          </a:p>
        </p:txBody>
      </p:sp>
      <p:sp>
        <p:nvSpPr>
          <p:cNvPr id="93" name="Shape 93"/>
          <p:cNvSpPr txBox="1"/>
          <p:nvPr>
            <p:ph idx="2" type="body"/>
          </p:nvPr>
        </p:nvSpPr>
        <p:spPr>
          <a:xfrm>
            <a:off x="5118925" y="1059000"/>
            <a:ext cx="3374400" cy="3025500"/>
          </a:xfrm>
          <a:prstGeom prst="rect">
            <a:avLst/>
          </a:prstGeom>
        </p:spPr>
        <p:txBody>
          <a:bodyPr anchorCtr="0" anchor="t" bIns="91425" lIns="91425" spcFirstLastPara="1" rIns="91425" wrap="square" tIns="91425">
            <a:noAutofit/>
          </a:bodyPr>
          <a:lstStyle/>
          <a:p>
            <a:pPr indent="-381000" lvl="0" marL="457200">
              <a:lnSpc>
                <a:spcPct val="100000"/>
              </a:lnSpc>
              <a:spcBef>
                <a:spcPts val="0"/>
              </a:spcBef>
              <a:spcAft>
                <a:spcPts val="0"/>
              </a:spcAft>
              <a:buSzPts val="2400"/>
              <a:buChar char="●"/>
            </a:pPr>
            <a:r>
              <a:rPr lang="zh-TW" sz="2400"/>
              <a:t>Problem </a:t>
            </a:r>
            <a:r>
              <a:rPr lang="zh-TW" sz="2400"/>
              <a:t>discription</a:t>
            </a:r>
            <a:endParaRPr sz="2400"/>
          </a:p>
          <a:p>
            <a:pPr indent="-381000" lvl="0" marL="457200">
              <a:lnSpc>
                <a:spcPct val="100000"/>
              </a:lnSpc>
              <a:spcBef>
                <a:spcPts val="0"/>
              </a:spcBef>
              <a:spcAft>
                <a:spcPts val="0"/>
              </a:spcAft>
              <a:buSzPts val="2400"/>
              <a:buChar char="●"/>
            </a:pPr>
            <a:r>
              <a:rPr lang="zh-TW" sz="2400"/>
              <a:t>Dataset</a:t>
            </a:r>
            <a:endParaRPr sz="2400"/>
          </a:p>
          <a:p>
            <a:pPr indent="-381000" lvl="0" marL="457200">
              <a:lnSpc>
                <a:spcPct val="100000"/>
              </a:lnSpc>
              <a:spcBef>
                <a:spcPts val="0"/>
              </a:spcBef>
              <a:spcAft>
                <a:spcPts val="0"/>
              </a:spcAft>
              <a:buSzPts val="2400"/>
              <a:buChar char="●"/>
            </a:pPr>
            <a:r>
              <a:rPr lang="zh-TW" sz="2400"/>
              <a:t>Paper reference</a:t>
            </a:r>
            <a:endParaRPr sz="2400"/>
          </a:p>
          <a:p>
            <a:pPr indent="-381000" lvl="0" marL="457200">
              <a:lnSpc>
                <a:spcPct val="100000"/>
              </a:lnSpc>
              <a:spcBef>
                <a:spcPts val="0"/>
              </a:spcBef>
              <a:spcAft>
                <a:spcPts val="0"/>
              </a:spcAft>
              <a:buSzPts val="2400"/>
              <a:buChar char="●"/>
            </a:pPr>
            <a:r>
              <a:rPr lang="zh-TW" sz="2400"/>
              <a:t>Alignment</a:t>
            </a:r>
            <a:endParaRPr sz="2400"/>
          </a:p>
          <a:p>
            <a:pPr indent="-381000" lvl="0" marL="457200">
              <a:lnSpc>
                <a:spcPct val="100000"/>
              </a:lnSpc>
              <a:spcBef>
                <a:spcPts val="0"/>
              </a:spcBef>
              <a:spcAft>
                <a:spcPts val="0"/>
              </a:spcAft>
              <a:buSzPts val="2400"/>
              <a:buChar char="●"/>
            </a:pPr>
            <a:r>
              <a:rPr lang="zh-TW" sz="2400"/>
              <a:t>Combination</a:t>
            </a:r>
            <a:endParaRPr sz="2400"/>
          </a:p>
          <a:p>
            <a:pPr indent="-381000" lvl="0" marL="457200">
              <a:lnSpc>
                <a:spcPct val="100000"/>
              </a:lnSpc>
              <a:spcBef>
                <a:spcPts val="0"/>
              </a:spcBef>
              <a:spcAft>
                <a:spcPts val="0"/>
              </a:spcAft>
              <a:buSzPts val="2400"/>
              <a:buChar char="●"/>
            </a:pPr>
            <a:r>
              <a:rPr lang="zh-TW" sz="2400"/>
              <a:t>Experiment</a:t>
            </a:r>
            <a:endParaRPr sz="2400"/>
          </a:p>
          <a:p>
            <a:pPr indent="-381000" lvl="0" marL="457200">
              <a:lnSpc>
                <a:spcPct val="100000"/>
              </a:lnSpc>
              <a:spcBef>
                <a:spcPts val="0"/>
              </a:spcBef>
              <a:spcAft>
                <a:spcPts val="0"/>
              </a:spcAft>
              <a:buSzPts val="2400"/>
              <a:buChar char="●"/>
            </a:pPr>
            <a:r>
              <a:rPr lang="zh-TW" sz="2400"/>
              <a:t>Example sentence</a:t>
            </a:r>
            <a:endParaRPr sz="2400"/>
          </a:p>
          <a:p>
            <a:pPr indent="-381000" lvl="0" marL="457200">
              <a:lnSpc>
                <a:spcPct val="100000"/>
              </a:lnSpc>
              <a:spcBef>
                <a:spcPts val="0"/>
              </a:spcBef>
              <a:spcAft>
                <a:spcPts val="0"/>
              </a:spcAft>
              <a:buSzPts val="2400"/>
              <a:buChar char="●"/>
            </a:pPr>
            <a:r>
              <a:rPr lang="zh-TW" sz="2400"/>
              <a:t>Demo</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TW"/>
              <a:t>Future Work</a:t>
            </a:r>
            <a:endParaRPr/>
          </a:p>
        </p:txBody>
      </p:sp>
      <p:sp>
        <p:nvSpPr>
          <p:cNvPr id="265" name="Shape 26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sz="1400"/>
              <a:t>L</a:t>
            </a:r>
            <a:r>
              <a:rPr lang="zh-TW" sz="1400"/>
              <a:t>emmalization</a:t>
            </a:r>
            <a:endParaRPr sz="1400"/>
          </a:p>
          <a:p>
            <a:pPr indent="0" lvl="0" marL="0" rtl="0">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TW"/>
              <a:t>Snapshot</a:t>
            </a:r>
            <a:endParaRPr/>
          </a:p>
        </p:txBody>
      </p:sp>
      <p:sp>
        <p:nvSpPr>
          <p:cNvPr id="99" name="Shape 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00" name="Shape 10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problem discription</a:t>
            </a:r>
            <a:endParaRPr/>
          </a:p>
        </p:txBody>
      </p:sp>
      <p:sp>
        <p:nvSpPr>
          <p:cNvPr id="106" name="Shape 10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zh-TW" sz="1400"/>
              <a:t>透過word2vec找同義詞，並改善word2vec的問題</a:t>
            </a:r>
            <a:br>
              <a:rPr lang="zh-TW" sz="1400"/>
            </a:br>
            <a:br>
              <a:rPr lang="zh-TW" sz="1400"/>
            </a:br>
            <a:r>
              <a:rPr lang="zh-TW" sz="1400"/>
              <a:t>將word2vec提供的同義詞，依照語意，分成一組一組加上標籤，來呈現給使用者。</a:t>
            </a:r>
            <a:br>
              <a:rPr lang="zh-TW" sz="1400"/>
            </a:br>
            <a:br>
              <a:rPr lang="zh-TW" sz="1400"/>
            </a:br>
            <a:br>
              <a:rPr lang="zh-TW" sz="1400"/>
            </a:b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dataset</a:t>
            </a:r>
            <a:endParaRPr/>
          </a:p>
        </p:txBody>
      </p:sp>
      <p:sp>
        <p:nvSpPr>
          <p:cNvPr id="112" name="Shape 11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3" name="Shape 113"/>
          <p:cNvPicPr preferRelativeResize="0"/>
          <p:nvPr/>
        </p:nvPicPr>
        <p:blipFill>
          <a:blip r:embed="rId3">
            <a:alphaModFix/>
          </a:blip>
          <a:stretch>
            <a:fillRect/>
          </a:stretch>
        </p:blipFill>
        <p:spPr>
          <a:xfrm>
            <a:off x="2310275" y="826263"/>
            <a:ext cx="6667500" cy="399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TW"/>
              <a:t>paper - alignment data preperation</a:t>
            </a:r>
            <a:endParaRPr/>
          </a:p>
          <a:p>
            <a:pPr indent="0" lvl="0" marL="0" rtl="0">
              <a:spcBef>
                <a:spcPts val="0"/>
              </a:spcBef>
              <a:spcAft>
                <a:spcPts val="0"/>
              </a:spcAft>
              <a:buNone/>
            </a:pPr>
            <a:r>
              <a:t/>
            </a:r>
            <a:endParaRPr/>
          </a:p>
        </p:txBody>
      </p:sp>
      <p:pic>
        <p:nvPicPr>
          <p:cNvPr id="119" name="Shape 119"/>
          <p:cNvPicPr preferRelativeResize="0"/>
          <p:nvPr/>
        </p:nvPicPr>
        <p:blipFill rotWithShape="1">
          <a:blip r:embed="rId3">
            <a:alphaModFix/>
          </a:blip>
          <a:srcRect b="16580" l="0" r="85266" t="10347"/>
          <a:stretch/>
        </p:blipFill>
        <p:spPr>
          <a:xfrm>
            <a:off x="916875" y="2453562"/>
            <a:ext cx="1240050" cy="1511725"/>
          </a:xfrm>
          <a:prstGeom prst="rect">
            <a:avLst/>
          </a:prstGeom>
          <a:noFill/>
          <a:ln>
            <a:noFill/>
          </a:ln>
        </p:spPr>
      </p:pic>
      <p:pic>
        <p:nvPicPr>
          <p:cNvPr id="120" name="Shape 120"/>
          <p:cNvPicPr preferRelativeResize="0"/>
          <p:nvPr/>
        </p:nvPicPr>
        <p:blipFill rotWithShape="1">
          <a:blip r:embed="rId3">
            <a:alphaModFix/>
          </a:blip>
          <a:srcRect b="0" l="78475" r="0" t="0"/>
          <a:stretch/>
        </p:blipFill>
        <p:spPr>
          <a:xfrm>
            <a:off x="2820525" y="2272525"/>
            <a:ext cx="1640750" cy="1873800"/>
          </a:xfrm>
          <a:prstGeom prst="rect">
            <a:avLst/>
          </a:prstGeom>
          <a:noFill/>
          <a:ln>
            <a:noFill/>
          </a:ln>
        </p:spPr>
      </p:pic>
      <p:sp>
        <p:nvSpPr>
          <p:cNvPr id="121" name="Shape 121"/>
          <p:cNvSpPr/>
          <p:nvPr/>
        </p:nvSpPr>
        <p:spPr>
          <a:xfrm>
            <a:off x="2156925" y="2896063"/>
            <a:ext cx="663600" cy="6267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a:off x="4572000" y="2941825"/>
            <a:ext cx="756000" cy="535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23" name="Shape 123"/>
          <p:cNvPicPr preferRelativeResize="0"/>
          <p:nvPr/>
        </p:nvPicPr>
        <p:blipFill>
          <a:blip r:embed="rId4">
            <a:alphaModFix/>
          </a:blip>
          <a:stretch>
            <a:fillRect/>
          </a:stretch>
        </p:blipFill>
        <p:spPr>
          <a:xfrm>
            <a:off x="5480413" y="2252663"/>
            <a:ext cx="3448050" cy="638175"/>
          </a:xfrm>
          <a:prstGeom prst="rect">
            <a:avLst/>
          </a:prstGeom>
          <a:noFill/>
          <a:ln>
            <a:noFill/>
          </a:ln>
        </p:spPr>
      </p:pic>
      <p:pic>
        <p:nvPicPr>
          <p:cNvPr id="124" name="Shape 124"/>
          <p:cNvPicPr preferRelativeResize="0"/>
          <p:nvPr/>
        </p:nvPicPr>
        <p:blipFill>
          <a:blip r:embed="rId5">
            <a:alphaModFix/>
          </a:blip>
          <a:stretch>
            <a:fillRect/>
          </a:stretch>
        </p:blipFill>
        <p:spPr>
          <a:xfrm>
            <a:off x="5523275" y="3289675"/>
            <a:ext cx="3362325" cy="62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TW"/>
              <a:t>paper - alignment </a:t>
            </a:r>
            <a:r>
              <a:rPr lang="zh-TW"/>
              <a:t>data preperation</a:t>
            </a:r>
            <a:endParaRPr/>
          </a:p>
          <a:p>
            <a:pPr indent="0" lvl="0" marL="0">
              <a:spcBef>
                <a:spcPts val="0"/>
              </a:spcBef>
              <a:spcAft>
                <a:spcPts val="0"/>
              </a:spcAft>
              <a:buNone/>
            </a:pPr>
            <a:r>
              <a:t/>
            </a:r>
            <a:endParaRPr/>
          </a:p>
          <a:p>
            <a:pPr indent="0" lvl="0" marL="0" rtl="0">
              <a:spcBef>
                <a:spcPts val="0"/>
              </a:spcBef>
              <a:spcAft>
                <a:spcPts val="0"/>
              </a:spcAft>
              <a:buNone/>
            </a:pPr>
            <a:r>
              <a:rPr lang="zh-TW"/>
              <a:t> </a:t>
            </a:r>
            <a:endParaRPr/>
          </a:p>
        </p:txBody>
      </p:sp>
      <p:sp>
        <p:nvSpPr>
          <p:cNvPr id="130" name="Shape 1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31" name="Shape 131"/>
          <p:cNvPicPr preferRelativeResize="0"/>
          <p:nvPr/>
        </p:nvPicPr>
        <p:blipFill>
          <a:blip r:embed="rId3">
            <a:alphaModFix/>
          </a:blip>
          <a:stretch>
            <a:fillRect/>
          </a:stretch>
        </p:blipFill>
        <p:spPr>
          <a:xfrm>
            <a:off x="1831837" y="1853850"/>
            <a:ext cx="5480325" cy="3166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TW"/>
              <a:t>paper - alignment data preperation</a:t>
            </a:r>
            <a:endParaRPr/>
          </a:p>
          <a:p>
            <a:pPr indent="0" lvl="0" marL="0" rtl="0">
              <a:spcBef>
                <a:spcPts val="0"/>
              </a:spcBef>
              <a:spcAft>
                <a:spcPts val="0"/>
              </a:spcAft>
              <a:buNone/>
            </a:pPr>
            <a:r>
              <a:t/>
            </a:r>
            <a:endParaRPr/>
          </a:p>
          <a:p>
            <a:pPr indent="0" lvl="0" marL="0" rtl="0">
              <a:spcBef>
                <a:spcPts val="0"/>
              </a:spcBef>
              <a:spcAft>
                <a:spcPts val="0"/>
              </a:spcAft>
              <a:buNone/>
            </a:pPr>
            <a:r>
              <a:rPr lang="zh-TW"/>
              <a:t> </a:t>
            </a:r>
            <a:endParaRPr/>
          </a:p>
        </p:txBody>
      </p:sp>
      <p:pic>
        <p:nvPicPr>
          <p:cNvPr id="137" name="Shape 137"/>
          <p:cNvPicPr preferRelativeResize="0"/>
          <p:nvPr/>
        </p:nvPicPr>
        <p:blipFill>
          <a:blip r:embed="rId3">
            <a:alphaModFix/>
          </a:blip>
          <a:stretch>
            <a:fillRect/>
          </a:stretch>
        </p:blipFill>
        <p:spPr>
          <a:xfrm>
            <a:off x="377701" y="2868325"/>
            <a:ext cx="3528923" cy="749900"/>
          </a:xfrm>
          <a:prstGeom prst="rect">
            <a:avLst/>
          </a:prstGeom>
          <a:noFill/>
          <a:ln>
            <a:noFill/>
          </a:ln>
        </p:spPr>
      </p:pic>
      <p:pic>
        <p:nvPicPr>
          <p:cNvPr id="138" name="Shape 138"/>
          <p:cNvPicPr preferRelativeResize="0"/>
          <p:nvPr/>
        </p:nvPicPr>
        <p:blipFill>
          <a:blip r:embed="rId4">
            <a:alphaModFix/>
          </a:blip>
          <a:stretch>
            <a:fillRect/>
          </a:stretch>
        </p:blipFill>
        <p:spPr>
          <a:xfrm>
            <a:off x="377700" y="3791875"/>
            <a:ext cx="5396799" cy="951175"/>
          </a:xfrm>
          <a:prstGeom prst="rect">
            <a:avLst/>
          </a:prstGeom>
          <a:noFill/>
          <a:ln>
            <a:noFill/>
          </a:ln>
        </p:spPr>
      </p:pic>
      <p:pic>
        <p:nvPicPr>
          <p:cNvPr id="139" name="Shape 139"/>
          <p:cNvPicPr preferRelativeResize="0"/>
          <p:nvPr/>
        </p:nvPicPr>
        <p:blipFill>
          <a:blip r:embed="rId5">
            <a:alphaModFix/>
          </a:blip>
          <a:stretch>
            <a:fillRect/>
          </a:stretch>
        </p:blipFill>
        <p:spPr>
          <a:xfrm>
            <a:off x="377700" y="2027498"/>
            <a:ext cx="2686984" cy="667175"/>
          </a:xfrm>
          <a:prstGeom prst="rect">
            <a:avLst/>
          </a:prstGeom>
          <a:noFill/>
          <a:ln>
            <a:noFill/>
          </a:ln>
        </p:spPr>
      </p:pic>
      <p:sp>
        <p:nvSpPr>
          <p:cNvPr id="140" name="Shape 140"/>
          <p:cNvSpPr txBox="1"/>
          <p:nvPr>
            <p:ph idx="1" type="body"/>
          </p:nvPr>
        </p:nvSpPr>
        <p:spPr>
          <a:xfrm>
            <a:off x="6134175" y="2034800"/>
            <a:ext cx="1500600" cy="750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zh-TW" sz="1800"/>
              <a:t>title</a:t>
            </a:r>
            <a:endParaRPr sz="1800"/>
          </a:p>
        </p:txBody>
      </p:sp>
      <p:sp>
        <p:nvSpPr>
          <p:cNvPr id="141" name="Shape 141"/>
          <p:cNvSpPr txBox="1"/>
          <p:nvPr>
            <p:ph idx="1" type="body"/>
          </p:nvPr>
        </p:nvSpPr>
        <p:spPr>
          <a:xfrm>
            <a:off x="6134175" y="2965738"/>
            <a:ext cx="1500600" cy="750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zh-TW" sz="1800"/>
              <a:t>title with tag</a:t>
            </a:r>
            <a:endParaRPr sz="1800"/>
          </a:p>
        </p:txBody>
      </p:sp>
      <p:sp>
        <p:nvSpPr>
          <p:cNvPr id="142" name="Shape 142"/>
          <p:cNvSpPr txBox="1"/>
          <p:nvPr>
            <p:ph idx="1" type="body"/>
          </p:nvPr>
        </p:nvSpPr>
        <p:spPr>
          <a:xfrm>
            <a:off x="6134175" y="4143288"/>
            <a:ext cx="1500600" cy="750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zh-TW" sz="1800"/>
              <a:t>redirect</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TW"/>
              <a:t>paper - alignment data preperation</a:t>
            </a:r>
            <a:endParaRPr/>
          </a:p>
          <a:p>
            <a:pPr indent="0" lvl="0" marL="0" rtl="0">
              <a:spcBef>
                <a:spcPts val="0"/>
              </a:spcBef>
              <a:spcAft>
                <a:spcPts val="0"/>
              </a:spcAft>
              <a:buNone/>
            </a:pPr>
            <a:r>
              <a:t/>
            </a:r>
            <a:endParaRPr/>
          </a:p>
          <a:p>
            <a:pPr indent="0" lvl="0" marL="0" rtl="0">
              <a:spcBef>
                <a:spcPts val="0"/>
              </a:spcBef>
              <a:spcAft>
                <a:spcPts val="0"/>
              </a:spcAft>
              <a:buNone/>
            </a:pPr>
            <a:r>
              <a:rPr lang="zh-TW"/>
              <a:t> </a:t>
            </a:r>
            <a:endParaRPr/>
          </a:p>
        </p:txBody>
      </p:sp>
      <p:pic>
        <p:nvPicPr>
          <p:cNvPr id="148" name="Shape 148"/>
          <p:cNvPicPr preferRelativeResize="0"/>
          <p:nvPr/>
        </p:nvPicPr>
        <p:blipFill>
          <a:blip r:embed="rId3">
            <a:alphaModFix/>
          </a:blip>
          <a:stretch>
            <a:fillRect/>
          </a:stretch>
        </p:blipFill>
        <p:spPr>
          <a:xfrm>
            <a:off x="791950" y="2204351"/>
            <a:ext cx="7875099" cy="2719950"/>
          </a:xfrm>
          <a:prstGeom prst="rect">
            <a:avLst/>
          </a:prstGeom>
          <a:noFill/>
          <a:ln>
            <a:noFill/>
          </a:ln>
        </p:spPr>
      </p:pic>
      <p:pic>
        <p:nvPicPr>
          <p:cNvPr id="149" name="Shape 149"/>
          <p:cNvPicPr preferRelativeResize="0"/>
          <p:nvPr/>
        </p:nvPicPr>
        <p:blipFill>
          <a:blip r:embed="rId4">
            <a:alphaModFix/>
          </a:blip>
          <a:stretch>
            <a:fillRect/>
          </a:stretch>
        </p:blipFill>
        <p:spPr>
          <a:xfrm>
            <a:off x="1482875" y="2797350"/>
            <a:ext cx="3832150" cy="128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