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7" r:id="rId1"/>
    <p:sldMasterId id="2147483953" r:id="rId2"/>
  </p:sldMasterIdLst>
  <p:notesMasterIdLst>
    <p:notesMasterId r:id="rId33"/>
  </p:notesMasterIdLst>
  <p:sldIdLst>
    <p:sldId id="256" r:id="rId3"/>
    <p:sldId id="257" r:id="rId4"/>
    <p:sldId id="277" r:id="rId5"/>
    <p:sldId id="365" r:id="rId6"/>
    <p:sldId id="367" r:id="rId7"/>
    <p:sldId id="394" r:id="rId8"/>
    <p:sldId id="396" r:id="rId9"/>
    <p:sldId id="397" r:id="rId10"/>
    <p:sldId id="278" r:id="rId11"/>
    <p:sldId id="319" r:id="rId12"/>
    <p:sldId id="398" r:id="rId13"/>
    <p:sldId id="399" r:id="rId14"/>
    <p:sldId id="349" r:id="rId15"/>
    <p:sldId id="400" r:id="rId16"/>
    <p:sldId id="401" r:id="rId17"/>
    <p:sldId id="402" r:id="rId18"/>
    <p:sldId id="405" r:id="rId19"/>
    <p:sldId id="406" r:id="rId20"/>
    <p:sldId id="407" r:id="rId21"/>
    <p:sldId id="408" r:id="rId22"/>
    <p:sldId id="409" r:id="rId23"/>
    <p:sldId id="414" r:id="rId24"/>
    <p:sldId id="410" r:id="rId25"/>
    <p:sldId id="415" r:id="rId26"/>
    <p:sldId id="411" r:id="rId27"/>
    <p:sldId id="412" r:id="rId28"/>
    <p:sldId id="413" r:id="rId29"/>
    <p:sldId id="284" r:id="rId30"/>
    <p:sldId id="314" r:id="rId31"/>
    <p:sldId id="36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A0709-C209-4061-A180-1085BDCAD46C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B5172-7032-491F-9328-2C3C0C7F0D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939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86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42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14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2964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181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416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19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3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33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2736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045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2615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412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3639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10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856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73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0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4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4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7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906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9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5F6CBA3-2CBB-4CA4-BE06-114A5754E3F1}" type="datetimeFigureOut">
              <a:rPr lang="fr-FR" smtClean="0"/>
              <a:t>29/06/2018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BE9A948-DA90-4216-90FA-99F5D0BA15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4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5AB69-35FB-4B64-8709-E3720A40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58" y="1122363"/>
            <a:ext cx="10789920" cy="2387600"/>
          </a:xfrm>
        </p:spPr>
        <p:txBody>
          <a:bodyPr>
            <a:normAutofit/>
          </a:bodyPr>
          <a:lstStyle/>
          <a:p>
            <a:r>
              <a:rPr lang="fr-FR" sz="4000" dirty="0"/>
              <a:t>Soutenance projet 6</a:t>
            </a:r>
            <a:br>
              <a:rPr lang="fr-FR" sz="4000" dirty="0"/>
            </a:br>
            <a:r>
              <a:rPr lang="fr-FR" sz="4000" dirty="0"/>
              <a:t>Catégorisez automatiquement des questions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63CC60-F65D-436D-885E-0A7E40F4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2" y="4488302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fr-FR" sz="1600" dirty="0"/>
              <a:t>Etudiant: Pierre-Emmanuel Beaumale</a:t>
            </a:r>
          </a:p>
          <a:p>
            <a:pPr algn="l"/>
            <a:r>
              <a:rPr lang="fr-FR" sz="1600" dirty="0"/>
              <a:t>Mentor: Mohammed </a:t>
            </a:r>
            <a:r>
              <a:rPr lang="fr-FR" sz="1600" dirty="0" err="1"/>
              <a:t>Sedki</a:t>
            </a:r>
            <a:endParaRPr lang="fr-FR" sz="1600" dirty="0"/>
          </a:p>
          <a:p>
            <a:pPr algn="l"/>
            <a:r>
              <a:rPr lang="fr-FR" sz="1600" dirty="0"/>
              <a:t>Date: 25/06/2018</a:t>
            </a:r>
          </a:p>
          <a:p>
            <a:pPr algn="l"/>
            <a:r>
              <a:rPr lang="fr-FR" sz="1600" dirty="0" err="1"/>
              <a:t>OpenClassrooms</a:t>
            </a:r>
            <a:r>
              <a:rPr lang="fr-FR" sz="1600" dirty="0"/>
              <a:t>: Parcours data </a:t>
            </a:r>
            <a:r>
              <a:rPr lang="fr-FR" sz="1600" dirty="0" err="1"/>
              <a:t>scientist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92456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Jeu de données extrait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b="1" dirty="0"/>
              <a:t>Description sommaire du jeu de données:</a:t>
            </a:r>
          </a:p>
          <a:p>
            <a:pPr algn="just">
              <a:buFontTx/>
              <a:buChar char="-"/>
            </a:pPr>
            <a:r>
              <a:rPr lang="fr-FR" dirty="0"/>
              <a:t>Extraction à partir du site Stack Exchange. 195855 questions extraites avec un score pour chaque question supérieure à 5.</a:t>
            </a:r>
          </a:p>
          <a:p>
            <a:pPr algn="just">
              <a:buFontTx/>
              <a:buChar char="-"/>
            </a:pPr>
            <a:r>
              <a:rPr lang="fr-FR" dirty="0"/>
              <a:t>Conservation des variables </a:t>
            </a:r>
            <a:r>
              <a:rPr lang="fr-FR" dirty="0" err="1"/>
              <a:t>CreationDate</a:t>
            </a:r>
            <a:r>
              <a:rPr lang="fr-FR" dirty="0"/>
              <a:t>, Score, </a:t>
            </a:r>
            <a:r>
              <a:rPr lang="fr-FR" dirty="0" err="1"/>
              <a:t>Title</a:t>
            </a:r>
            <a:r>
              <a:rPr lang="fr-FR" dirty="0"/>
              <a:t>, Body et Tags.</a:t>
            </a:r>
          </a:p>
          <a:p>
            <a:pPr algn="just">
              <a:buFontTx/>
              <a:buChar char="-"/>
            </a:pPr>
            <a:r>
              <a:rPr lang="fr-FR" dirty="0"/>
              <a:t>Suppression des questions avec données manquantes.</a:t>
            </a:r>
          </a:p>
          <a:p>
            <a:pPr algn="just">
              <a:buFontTx/>
              <a:buChar char="-"/>
            </a:pPr>
            <a:r>
              <a:rPr lang="fr-FR" dirty="0"/>
              <a:t>Sélection aléatoires de 30% des questions restantes (49745)  afin de:</a:t>
            </a:r>
          </a:p>
          <a:p>
            <a:pPr lvl="1" algn="just">
              <a:buFontTx/>
              <a:buChar char="-"/>
            </a:pPr>
            <a:r>
              <a:rPr lang="fr-FR" dirty="0"/>
              <a:t>Réduire la taille des données.</a:t>
            </a:r>
          </a:p>
          <a:p>
            <a:pPr lvl="1" algn="just">
              <a:buFontTx/>
              <a:buChar char="-"/>
            </a:pPr>
            <a:r>
              <a:rPr lang="fr-FR" dirty="0"/>
              <a:t>Ne pas choisir des périodes temporelles précises où certains sujets seraient présent de manière disproportionnés.</a:t>
            </a:r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193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Jeu de données extrait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4" y="1832659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b="1" dirty="0"/>
              <a:t>Aperçu visuel des données sélectionnées :</a:t>
            </a: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2D31874-06E4-4F99-BE34-21B7069E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89" y="2316951"/>
            <a:ext cx="9272294" cy="39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0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Jeu de données extrait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44" y="1832659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1800" b="1" dirty="0"/>
              <a:t>Période temporelle des questions sélectionnées:</a:t>
            </a:r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3E141D-CAD0-46FA-9576-E1FA08BB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16" y="2481286"/>
            <a:ext cx="7168709" cy="428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0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Jeu de données extrait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Nettoyage des données :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dirty="0"/>
              <a:t>Suppression des balisages html de la variable body (utilisation de la librairie </a:t>
            </a:r>
            <a:r>
              <a:rPr lang="fr-FR" dirty="0" err="1"/>
              <a:t>BeautifulSoup</a:t>
            </a:r>
            <a:r>
              <a:rPr lang="fr-FR" dirty="0"/>
              <a:t>).</a:t>
            </a:r>
          </a:p>
          <a:p>
            <a:pPr lvl="1" algn="just">
              <a:buFontTx/>
              <a:buChar char="-"/>
            </a:pPr>
            <a:r>
              <a:rPr lang="fr-FR" dirty="0"/>
              <a:t>Suppression des chevrons de la variable tags et transformation en liste de tags.</a:t>
            </a:r>
          </a:p>
          <a:p>
            <a:pPr lvl="1" algn="just">
              <a:buFontTx/>
              <a:buChar char="-"/>
            </a:pPr>
            <a:endParaRPr lang="fr-FR" b="1" dirty="0"/>
          </a:p>
          <a:p>
            <a:pPr marL="0" indent="0" algn="just">
              <a:buNone/>
            </a:pPr>
            <a:r>
              <a:rPr lang="fr-FR" b="1" dirty="0"/>
              <a:t>Création d’un traitement personnalisé pour traiter chaque mot contenu dans Body et </a:t>
            </a:r>
            <a:r>
              <a:rPr lang="fr-FR" b="1" dirty="0" err="1"/>
              <a:t>Title</a:t>
            </a:r>
            <a:r>
              <a:rPr lang="fr-FR" b="1" dirty="0"/>
              <a:t> :</a:t>
            </a:r>
          </a:p>
          <a:p>
            <a:pPr lvl="1" algn="just">
              <a:buFontTx/>
              <a:buChar char="-"/>
            </a:pPr>
            <a:r>
              <a:rPr lang="fr-FR" dirty="0"/>
              <a:t>Suppression des chiffres et des caractères spéciaux (à l’exception de certains mots clés, ex: c++) en utilisant un </a:t>
            </a:r>
            <a:r>
              <a:rPr lang="fr-FR" dirty="0" err="1"/>
              <a:t>tokenizer</a:t>
            </a:r>
            <a:r>
              <a:rPr lang="fr-FR" dirty="0"/>
              <a:t> basé sur une expression régulière.</a:t>
            </a:r>
          </a:p>
          <a:p>
            <a:pPr lvl="1" algn="just">
              <a:buFontTx/>
              <a:buChar char="-"/>
            </a:pPr>
            <a:r>
              <a:rPr lang="fr-FR" dirty="0"/>
              <a:t>Part of speech </a:t>
            </a:r>
            <a:r>
              <a:rPr lang="fr-FR" dirty="0" err="1"/>
              <a:t>tagging</a:t>
            </a:r>
            <a:r>
              <a:rPr lang="fr-FR" dirty="0"/>
              <a:t>: sélection uniquement des mots de type nom, en cas de limites au POS </a:t>
            </a:r>
            <a:r>
              <a:rPr lang="fr-FR" dirty="0" err="1"/>
              <a:t>tagging</a:t>
            </a:r>
            <a:r>
              <a:rPr lang="fr-FR" dirty="0"/>
              <a:t>, déclaration d’un mot par défaut en nom et traitement spécifique.</a:t>
            </a:r>
          </a:p>
          <a:p>
            <a:pPr lvl="1" algn="just">
              <a:buFontTx/>
              <a:buChar char="-"/>
            </a:pPr>
            <a:r>
              <a:rPr lang="fr-FR" dirty="0"/>
              <a:t>Lemmatisation des noms afin de réduire le vocabulaire.</a:t>
            </a:r>
          </a:p>
          <a:p>
            <a:pPr lvl="1" algn="just">
              <a:buFontTx/>
              <a:buChar char="-"/>
            </a:pPr>
            <a:endParaRPr lang="fr-FR" dirty="0"/>
          </a:p>
          <a:p>
            <a:pPr algn="just">
              <a:buFontTx/>
              <a:buChar char="-"/>
            </a:pPr>
            <a:endParaRPr lang="fr-FR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864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Contenu de la variable « Tags »: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dirty="0"/>
              <a:t>174 895 mots au total.</a:t>
            </a:r>
          </a:p>
          <a:p>
            <a:pPr lvl="1" algn="just">
              <a:buFontTx/>
              <a:buChar char="-"/>
            </a:pPr>
            <a:r>
              <a:rPr lang="fr-FR" dirty="0"/>
              <a:t>6,17% de richesse lexicale, soit 10797 tags uniques.</a:t>
            </a:r>
          </a:p>
          <a:p>
            <a:pPr lvl="1" algn="just">
              <a:buFontTx/>
              <a:buChar char="-"/>
            </a:pPr>
            <a:endParaRPr lang="fr-FR" b="1" dirty="0"/>
          </a:p>
          <a:p>
            <a:pPr lvl="1" algn="just">
              <a:buFontTx/>
              <a:buChar char="-"/>
            </a:pPr>
            <a:endParaRPr lang="fr-FR" dirty="0"/>
          </a:p>
          <a:p>
            <a:pPr algn="just">
              <a:buFontTx/>
              <a:buChar char="-"/>
            </a:pPr>
            <a:endParaRPr lang="fr-FR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633C2F4-ED78-4B83-8756-2200191B2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988341"/>
              </p:ext>
            </p:extLst>
          </p:nvPr>
        </p:nvGraphicFramePr>
        <p:xfrm>
          <a:off x="2536340" y="3100982"/>
          <a:ext cx="6364316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25840872"/>
                    </a:ext>
                  </a:extLst>
                </a:gridCol>
                <a:gridCol w="3654983">
                  <a:extLst>
                    <a:ext uri="{9D8B030D-6E8A-4147-A177-3AD203B41FA5}">
                      <a16:colId xmlns:a16="http://schemas.microsoft.com/office/drawing/2014/main" val="2452239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Nombre de 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Nombre de questions </a:t>
                      </a:r>
                      <a:r>
                        <a:rPr lang="fr-FR" dirty="0" err="1"/>
                        <a:t>taggées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17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35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dirty="0"/>
                        <a:t>&gt; 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39201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fr-F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 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57836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&gt; 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25932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6913F00E-0AA3-4EE5-B9BD-916C1D298B5F}"/>
              </a:ext>
            </a:extLst>
          </p:cNvPr>
          <p:cNvSpPr txBox="1"/>
          <p:nvPr/>
        </p:nvSpPr>
        <p:spPr>
          <a:xfrm>
            <a:off x="2152357" y="5603872"/>
            <a:ext cx="689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Seulement 256 tags sont présent dans au moins 100 questions.</a:t>
            </a:r>
          </a:p>
          <a:p>
            <a:pPr algn="ctr"/>
            <a:r>
              <a:rPr lang="fr-FR" dirty="0"/>
              <a:t>22 tags sont présent dans au moins 1000 questions.</a:t>
            </a:r>
          </a:p>
        </p:txBody>
      </p:sp>
    </p:spTree>
    <p:extLst>
      <p:ext uri="{BB962C8B-B14F-4D97-AF65-F5344CB8AC3E}">
        <p14:creationId xmlns:p14="http://schemas.microsoft.com/office/powerpoint/2010/main" val="136921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Contenu de la variable « Tags »: Représentation sous la forme nuage de mots.</a:t>
            </a:r>
            <a:endParaRPr lang="fr-FR" sz="1800" b="1" dirty="0"/>
          </a:p>
          <a:p>
            <a:pPr lvl="1" algn="just">
              <a:buFontTx/>
              <a:buChar char="-"/>
            </a:pPr>
            <a:endParaRPr lang="fr-FR" b="1" dirty="0"/>
          </a:p>
          <a:p>
            <a:pPr lvl="1" algn="just">
              <a:buFontTx/>
              <a:buChar char="-"/>
            </a:pPr>
            <a:endParaRPr lang="fr-FR" dirty="0"/>
          </a:p>
          <a:p>
            <a:pPr algn="just">
              <a:buFontTx/>
              <a:buChar char="-"/>
            </a:pPr>
            <a:endParaRPr lang="fr-FR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B8BBF4-5D52-439D-A934-202CDB59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2" y="2396451"/>
            <a:ext cx="8378849" cy="43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3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Contenu de la variable « </a:t>
            </a:r>
            <a:r>
              <a:rPr lang="fr-FR" b="1" dirty="0" err="1"/>
              <a:t>Title</a:t>
            </a:r>
            <a:r>
              <a:rPr lang="fr-FR" b="1" dirty="0"/>
              <a:t> » :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dirty="0"/>
              <a:t>198 115 mots au total.</a:t>
            </a:r>
          </a:p>
          <a:p>
            <a:pPr lvl="1" algn="just">
              <a:buFontTx/>
              <a:buChar char="-"/>
            </a:pPr>
            <a:r>
              <a:rPr lang="fr-FR" dirty="0"/>
              <a:t>5,99 % de richesse lexicale, soit 11858 mots uniques.</a:t>
            </a:r>
          </a:p>
          <a:p>
            <a:pPr lvl="1" algn="just">
              <a:buFontTx/>
              <a:buChar char="-"/>
            </a:pPr>
            <a:endParaRPr lang="fr-FR" b="1" dirty="0"/>
          </a:p>
          <a:p>
            <a:pPr lvl="1" algn="just">
              <a:buFontTx/>
              <a:buChar char="-"/>
            </a:pPr>
            <a:endParaRPr lang="fr-FR" dirty="0"/>
          </a:p>
          <a:p>
            <a:pPr algn="just">
              <a:buFontTx/>
              <a:buChar char="-"/>
            </a:pPr>
            <a:endParaRPr lang="fr-FR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358EFFE-AA9F-4419-90D1-5AEF28C90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981861"/>
            <a:ext cx="7213063" cy="374366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36AB075-1EC0-4182-AF9A-F1ED97FECCE7}"/>
              </a:ext>
            </a:extLst>
          </p:cNvPr>
          <p:cNvSpPr txBox="1"/>
          <p:nvPr/>
        </p:nvSpPr>
        <p:spPr>
          <a:xfrm>
            <a:off x="8604739" y="3054260"/>
            <a:ext cx="25931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Mots fréquents dans le titre proche des mots fréquents dans les tags.</a:t>
            </a:r>
          </a:p>
          <a:p>
            <a:pPr algn="just"/>
            <a:r>
              <a:rPr lang="fr-FR" dirty="0"/>
              <a:t>40,4 % des tags sont présents dans « </a:t>
            </a:r>
            <a:r>
              <a:rPr lang="fr-FR" dirty="0" err="1"/>
              <a:t>Title</a:t>
            </a:r>
            <a:r>
              <a:rPr lang="fr-FR" dirty="0"/>
              <a:t> » ce qui représentent 36,8 % des mots de « </a:t>
            </a:r>
            <a:r>
              <a:rPr lang="fr-FR" dirty="0" err="1"/>
              <a:t>Title</a:t>
            </a:r>
            <a:r>
              <a:rPr lang="fr-FR" dirty="0"/>
              <a:t> ».</a:t>
            </a:r>
          </a:p>
          <a:p>
            <a:pPr algn="just"/>
            <a:endParaRPr lang="fr-FR" dirty="0"/>
          </a:p>
          <a:p>
            <a:r>
              <a:rPr lang="fr-FR" dirty="0"/>
              <a:t>&gt; Forte concentration.</a:t>
            </a:r>
          </a:p>
        </p:txBody>
      </p:sp>
    </p:spTree>
    <p:extLst>
      <p:ext uri="{BB962C8B-B14F-4D97-AF65-F5344CB8AC3E}">
        <p14:creationId xmlns:p14="http://schemas.microsoft.com/office/powerpoint/2010/main" val="230615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Exploration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9458739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Contenu de la variable « Body» :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dirty="0"/>
              <a:t>2 210 739 mots au total.</a:t>
            </a:r>
          </a:p>
          <a:p>
            <a:pPr lvl="1" algn="just">
              <a:buFontTx/>
              <a:buChar char="-"/>
            </a:pPr>
            <a:r>
              <a:rPr lang="fr-FR" dirty="0"/>
              <a:t>3,71 % de richesse lexicale, soit 82050 mots uniques.</a:t>
            </a:r>
          </a:p>
          <a:p>
            <a:pPr lvl="1" algn="just">
              <a:buFontTx/>
              <a:buChar char="-"/>
            </a:pPr>
            <a:endParaRPr lang="fr-FR" b="1" dirty="0"/>
          </a:p>
          <a:p>
            <a:pPr lvl="1" algn="just">
              <a:buFontTx/>
              <a:buChar char="-"/>
            </a:pPr>
            <a:endParaRPr lang="fr-FR" dirty="0"/>
          </a:p>
          <a:p>
            <a:pPr algn="just">
              <a:buFontTx/>
              <a:buChar char="-"/>
            </a:pPr>
            <a:endParaRPr lang="fr-FR" b="1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36AB075-1EC0-4182-AF9A-F1ED97FECCE7}"/>
              </a:ext>
            </a:extLst>
          </p:cNvPr>
          <p:cNvSpPr txBox="1"/>
          <p:nvPr/>
        </p:nvSpPr>
        <p:spPr>
          <a:xfrm>
            <a:off x="8759484" y="3059668"/>
            <a:ext cx="2359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49,85 % des tags sont contenus dans la variable « Body », ce qui représentent 6,6 % du contenu de « Body ».</a:t>
            </a:r>
          </a:p>
          <a:p>
            <a:endParaRPr lang="fr-FR" dirty="0"/>
          </a:p>
          <a:p>
            <a:r>
              <a:rPr lang="fr-FR" dirty="0"/>
              <a:t>&gt; Effet de dilution.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0BD99B-812D-4B85-A619-18957A65A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2932072"/>
            <a:ext cx="7277217" cy="36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93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1ère étape : </a:t>
            </a:r>
            <a:r>
              <a:rPr lang="fr-FR" dirty="0"/>
              <a:t>Transformation du corpus de documents en matrice mots - fréquence: </a:t>
            </a:r>
          </a:p>
          <a:p>
            <a:pPr lvl="3" algn="just">
              <a:buFontTx/>
              <a:buChar char="-"/>
            </a:pPr>
            <a:r>
              <a:rPr lang="fr-FR" dirty="0"/>
              <a:t>moins 0,1% des documents (</a:t>
            </a:r>
            <a:r>
              <a:rPr lang="fr-FR" dirty="0" err="1"/>
              <a:t>min_df</a:t>
            </a:r>
            <a:r>
              <a:rPr lang="fr-FR" dirty="0"/>
              <a:t>) (environ 50 questions).</a:t>
            </a:r>
          </a:p>
          <a:p>
            <a:pPr lvl="3" algn="just">
              <a:buFontTx/>
              <a:buChar char="-"/>
            </a:pPr>
            <a:r>
              <a:rPr lang="fr-FR" dirty="0"/>
              <a:t>au maximum 30% des documents.(</a:t>
            </a:r>
            <a:r>
              <a:rPr lang="fr-FR" dirty="0" err="1"/>
              <a:t>max_df</a:t>
            </a:r>
            <a:r>
              <a:rPr lang="fr-FR" dirty="0"/>
              <a:t>). (15 000 questions).</a:t>
            </a:r>
          </a:p>
          <a:p>
            <a:pPr lvl="1" algn="just">
              <a:buFontTx/>
              <a:buChar char="-"/>
            </a:pPr>
            <a:r>
              <a:rPr lang="fr-FR" b="1" dirty="0"/>
              <a:t>2</a:t>
            </a:r>
            <a:r>
              <a:rPr lang="fr-FR" b="1" baseline="30000" dirty="0"/>
              <a:t>ième</a:t>
            </a:r>
            <a:r>
              <a:rPr lang="fr-FR" b="1" dirty="0"/>
              <a:t> étape: </a:t>
            </a:r>
            <a:r>
              <a:rPr lang="fr-FR" dirty="0"/>
              <a:t>Utilisation d’une grille de recherche pour déterminer le nombre de thème par maximum vraisemblance.</a:t>
            </a:r>
          </a:p>
          <a:p>
            <a:pPr lvl="1" algn="just">
              <a:buFontTx/>
              <a:buChar char="-"/>
            </a:pPr>
            <a:r>
              <a:rPr lang="fr-FR" b="1" dirty="0"/>
              <a:t>3</a:t>
            </a:r>
            <a:r>
              <a:rPr lang="fr-FR" b="1" baseline="30000" dirty="0"/>
              <a:t>ième</a:t>
            </a:r>
            <a:r>
              <a:rPr lang="fr-FR" b="1" dirty="0"/>
              <a:t> étape:  </a:t>
            </a:r>
            <a:r>
              <a:rPr lang="fr-FR" dirty="0"/>
              <a:t>Exploration des thèmes et visualisation avec </a:t>
            </a:r>
            <a:r>
              <a:rPr lang="fr-FR" dirty="0" err="1"/>
              <a:t>pyLDAvis</a:t>
            </a:r>
            <a:r>
              <a:rPr lang="fr-FR" dirty="0"/>
              <a:t>.</a:t>
            </a:r>
          </a:p>
          <a:p>
            <a:pPr lvl="1" algn="just">
              <a:buFontTx/>
              <a:buChar char="-"/>
            </a:pPr>
            <a:r>
              <a:rPr lang="fr-FR" b="1" dirty="0"/>
              <a:t>4</a:t>
            </a:r>
            <a:r>
              <a:rPr lang="fr-FR" b="1" baseline="30000" dirty="0"/>
              <a:t>ième</a:t>
            </a:r>
            <a:r>
              <a:rPr lang="fr-FR" b="1" dirty="0"/>
              <a:t> étape : </a:t>
            </a:r>
            <a:r>
              <a:rPr lang="fr-FR" dirty="0"/>
              <a:t>Extraction des mots clés par thème en fonction de la relevance de ces mots.</a:t>
            </a:r>
          </a:p>
          <a:p>
            <a:pPr lvl="1" algn="just">
              <a:buFontTx/>
              <a:buChar char="-"/>
            </a:pPr>
            <a:r>
              <a:rPr lang="fr-FR" b="1" dirty="0"/>
              <a:t>5</a:t>
            </a:r>
            <a:r>
              <a:rPr lang="fr-FR" b="1" baseline="30000" dirty="0"/>
              <a:t>ième</a:t>
            </a:r>
            <a:r>
              <a:rPr lang="fr-FR" b="1" dirty="0"/>
              <a:t> étape : </a:t>
            </a:r>
            <a:r>
              <a:rPr lang="fr-FR" dirty="0"/>
              <a:t>Evaluation des résultats sur le jeu de test.</a:t>
            </a:r>
          </a:p>
          <a:p>
            <a:pPr marL="274320" lvl="1" indent="0" algn="just">
              <a:buNone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1153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Grille de recherche : </a:t>
            </a:r>
            <a:r>
              <a:rPr lang="fr-FR" dirty="0"/>
              <a:t>deux paramètres </a:t>
            </a:r>
            <a:r>
              <a:rPr lang="fr-FR" dirty="0" err="1"/>
              <a:t>learning_decay</a:t>
            </a:r>
            <a:r>
              <a:rPr lang="fr-FR" dirty="0"/>
              <a:t> et le nombre de thèmes.</a:t>
            </a:r>
          </a:p>
          <a:p>
            <a:pPr marL="274320" lvl="1" indent="0" algn="just">
              <a:buNone/>
            </a:pP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A8369C0-827F-4005-BBE5-43AA62B6C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33" y="2630310"/>
            <a:ext cx="5281320" cy="42276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7608DE9-431D-4307-AAFC-D490E13220A7}"/>
              </a:ext>
            </a:extLst>
          </p:cNvPr>
          <p:cNvSpPr txBox="1"/>
          <p:nvPr/>
        </p:nvSpPr>
        <p:spPr>
          <a:xfrm>
            <a:off x="7642887" y="3073736"/>
            <a:ext cx="3311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Maximum de vraisemblance pour 20 thèmes et une valeur de </a:t>
            </a:r>
            <a:r>
              <a:rPr lang="fr-FR" dirty="0" err="1"/>
              <a:t>learning_decay</a:t>
            </a:r>
            <a:r>
              <a:rPr lang="fr-FR" dirty="0"/>
              <a:t> = 0,75.</a:t>
            </a:r>
          </a:p>
        </p:txBody>
      </p:sp>
    </p:spTree>
    <p:extLst>
      <p:ext uri="{BB962C8B-B14F-4D97-AF65-F5344CB8AC3E}">
        <p14:creationId xmlns:p14="http://schemas.microsoft.com/office/powerpoint/2010/main" val="392833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D87B8-CD85-4BA7-9937-FE9804A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Soutenance projet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419380" cy="4351337"/>
          </a:xfrm>
        </p:spPr>
        <p:txBody>
          <a:bodyPr>
            <a:normAutofit/>
          </a:bodyPr>
          <a:lstStyle/>
          <a:p>
            <a:r>
              <a:rPr lang="fr-FR" sz="2000" dirty="0"/>
              <a:t>Plan de la soutenance:</a:t>
            </a:r>
          </a:p>
          <a:p>
            <a:pPr lvl="1"/>
            <a:r>
              <a:rPr lang="fr-FR" sz="2000" dirty="0"/>
              <a:t>Présentation de la problématique.</a:t>
            </a:r>
          </a:p>
          <a:p>
            <a:pPr lvl="1"/>
            <a:r>
              <a:rPr lang="fr-FR" sz="2000" dirty="0"/>
              <a:t>Plan du travail effectué.</a:t>
            </a:r>
          </a:p>
          <a:p>
            <a:pPr lvl="1"/>
            <a:r>
              <a:rPr lang="fr-FR" sz="2000" dirty="0"/>
              <a:t>Nettoyage et traitement effectué sur les données.</a:t>
            </a:r>
          </a:p>
          <a:p>
            <a:pPr lvl="1"/>
            <a:r>
              <a:rPr lang="fr-FR" sz="2000" dirty="0"/>
              <a:t>Analyse exploratoire : Tags, titre et body.</a:t>
            </a:r>
          </a:p>
          <a:p>
            <a:pPr lvl="1"/>
            <a:r>
              <a:rPr lang="fr-FR" sz="2000" dirty="0"/>
              <a:t>Approche non supervisée &amp; résultats.</a:t>
            </a:r>
          </a:p>
          <a:p>
            <a:pPr lvl="1"/>
            <a:r>
              <a:rPr lang="fr-FR" sz="2000" dirty="0"/>
              <a:t>Approche supervisée &amp; résultats</a:t>
            </a:r>
          </a:p>
          <a:p>
            <a:pPr lvl="1"/>
            <a:r>
              <a:rPr lang="fr-FR" sz="2000" dirty="0"/>
              <a:t>Synthèse et perspective.</a:t>
            </a:r>
          </a:p>
          <a:p>
            <a:pPr lvl="1"/>
            <a:r>
              <a:rPr lang="fr-FR" sz="2000" dirty="0"/>
              <a:t>Q&amp;A.</a:t>
            </a:r>
          </a:p>
        </p:txBody>
      </p:sp>
    </p:spTree>
    <p:extLst>
      <p:ext uri="{BB962C8B-B14F-4D97-AF65-F5344CB8AC3E}">
        <p14:creationId xmlns:p14="http://schemas.microsoft.com/office/powerpoint/2010/main" val="9364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Thèmes: </a:t>
            </a:r>
            <a:r>
              <a:rPr lang="fr-FR" dirty="0"/>
              <a:t>exploration de quelques thèmes</a:t>
            </a:r>
          </a:p>
          <a:p>
            <a:pPr marL="274320" lvl="1" indent="0" algn="just">
              <a:buNone/>
            </a:pP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9BBCAB-D7AC-4B15-997F-05E17566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92694"/>
            <a:ext cx="8763703" cy="37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9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Thèmes: </a:t>
            </a:r>
            <a:r>
              <a:rPr lang="fr-FR" dirty="0"/>
              <a:t>exploration de quelques thèmes</a:t>
            </a:r>
          </a:p>
          <a:p>
            <a:pPr marL="274320" lvl="1" indent="0" algn="just">
              <a:buNone/>
            </a:pPr>
            <a:endParaRPr lang="fr-FR" b="1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580DBB-058E-4543-B15E-725F268B0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860" y="2639111"/>
            <a:ext cx="8646575" cy="37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77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Thèmes: synthèse des mots clés par thèmes</a:t>
            </a:r>
            <a:endParaRPr lang="fr-FR" dirty="0"/>
          </a:p>
          <a:p>
            <a:pPr marL="274320" lvl="1" indent="0" algn="just">
              <a:buNone/>
            </a:pPr>
            <a:endParaRPr lang="fr-FR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A4B4E7-A5E8-4C71-A8F1-79B16BBC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75278"/>
            <a:ext cx="8932602" cy="35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19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Résultats : </a:t>
            </a:r>
            <a:r>
              <a:rPr lang="fr-FR" dirty="0"/>
              <a:t>Génération de 5 tags à partir des thèmes choisis.</a:t>
            </a:r>
          </a:p>
          <a:p>
            <a:pPr lvl="1" algn="just">
              <a:buFontTx/>
              <a:buChar char="-"/>
            </a:pPr>
            <a:endParaRPr lang="fr-FR" dirty="0"/>
          </a:p>
          <a:p>
            <a:pPr lvl="2" algn="just">
              <a:buFontTx/>
              <a:buChar char="-"/>
            </a:pPr>
            <a:r>
              <a:rPr lang="fr-FR" sz="1600" dirty="0"/>
              <a:t>5,9 % de tags prédits positif sur le jeu de test.</a:t>
            </a:r>
          </a:p>
          <a:p>
            <a:pPr lvl="2" algn="just">
              <a:buFontTx/>
              <a:buChar char="-"/>
            </a:pPr>
            <a:r>
              <a:rPr lang="fr-FR" sz="1600" dirty="0"/>
              <a:t>4,9 % de tags prédits positif sur le jeu de test en généralisation.</a:t>
            </a:r>
          </a:p>
          <a:p>
            <a:pPr marL="274320" lvl="1" indent="0" algn="just">
              <a:buNone/>
            </a:pPr>
            <a:endParaRPr lang="fr-FR" b="1" dirty="0"/>
          </a:p>
          <a:p>
            <a:pPr marL="274320" lvl="1" indent="0" algn="just">
              <a:buNone/>
            </a:pPr>
            <a:r>
              <a:rPr lang="fr-FR" b="1" dirty="0"/>
              <a:t>Score de prédiction très faible, mais …</a:t>
            </a:r>
          </a:p>
          <a:p>
            <a:pPr marL="274320" lvl="1" indent="0" algn="just">
              <a:buNone/>
            </a:pPr>
            <a:r>
              <a:rPr lang="fr-FR" b="1" dirty="0"/>
              <a:t>	</a:t>
            </a:r>
            <a:r>
              <a:rPr lang="fr-FR" dirty="0"/>
              <a:t>- identification de thèmes sous-jacents (parfois profond sémantiquement).</a:t>
            </a:r>
          </a:p>
          <a:p>
            <a:pPr marL="274320" lvl="1" indent="0" algn="just">
              <a:buNone/>
            </a:pPr>
            <a:r>
              <a:rPr lang="fr-FR" dirty="0"/>
              <a:t>	- identification de liens entre les mots du vocabulaire.</a:t>
            </a:r>
          </a:p>
          <a:p>
            <a:pPr marL="274320" lvl="1" indent="0" algn="just">
              <a:buNone/>
            </a:pPr>
            <a:endParaRPr lang="fr-FR" dirty="0"/>
          </a:p>
          <a:p>
            <a:pPr marL="274320" lvl="1" indent="0" algn="just">
              <a:buNone/>
            </a:pPr>
            <a:r>
              <a:rPr lang="fr-FR" dirty="0"/>
              <a:t>Utilisation plus adaptée de la LDA afin d’identifier des thèmes sous-jacents, à classifier par catégorie.</a:t>
            </a:r>
          </a:p>
          <a:p>
            <a:pPr marL="274320" lvl="1" indent="0" algn="just">
              <a:buNone/>
            </a:pPr>
            <a:r>
              <a:rPr lang="fr-FR" b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7060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non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non supervisée : </a:t>
            </a:r>
            <a:r>
              <a:rPr lang="fr-FR" b="1" dirty="0" err="1"/>
              <a:t>LatentDirichletAllocation</a:t>
            </a:r>
            <a:endParaRPr lang="fr-FR" sz="1800" b="1" dirty="0"/>
          </a:p>
          <a:p>
            <a:pPr lvl="1" algn="just">
              <a:buFontTx/>
              <a:buChar char="-"/>
            </a:pPr>
            <a:r>
              <a:rPr lang="fr-FR" b="1" dirty="0"/>
              <a:t>Résultats : </a:t>
            </a:r>
            <a:r>
              <a:rPr lang="fr-FR" dirty="0"/>
              <a:t>Example de résultats</a:t>
            </a:r>
          </a:p>
          <a:p>
            <a:pPr marL="274320" lvl="1" indent="0" algn="just">
              <a:buNone/>
            </a:pPr>
            <a:r>
              <a:rPr lang="fr-FR" b="1" dirty="0"/>
              <a:t>	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915CFA-8601-4158-9112-14A066BD8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762454"/>
            <a:ext cx="9398801" cy="304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62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supervisée : Prédiction de 5 tags.</a:t>
            </a:r>
          </a:p>
          <a:p>
            <a:pPr marL="0" indent="0" algn="just">
              <a:buNone/>
            </a:pPr>
            <a:r>
              <a:rPr lang="fr-FR" b="1" dirty="0"/>
              <a:t>Deux approches pour prédire l’appartenance à 5 catégories (</a:t>
            </a:r>
            <a:r>
              <a:rPr lang="fr-FR" b="1" dirty="0" err="1"/>
              <a:t>multilabel</a:t>
            </a:r>
            <a:r>
              <a:rPr lang="fr-FR" b="1" dirty="0"/>
              <a:t>) :</a:t>
            </a:r>
          </a:p>
          <a:p>
            <a:pPr marL="0" indent="0" algn="just">
              <a:buNone/>
            </a:pPr>
            <a:endParaRPr lang="fr-FR" b="1" dirty="0"/>
          </a:p>
          <a:p>
            <a:pPr lvl="2" algn="just">
              <a:buFontTx/>
              <a:buChar char="-"/>
            </a:pPr>
            <a:r>
              <a:rPr lang="fr-FR" b="1" dirty="0" err="1"/>
              <a:t>Binary</a:t>
            </a:r>
            <a:r>
              <a:rPr lang="fr-FR" b="1" dirty="0"/>
              <a:t> relevance: </a:t>
            </a:r>
            <a:r>
              <a:rPr lang="fr-FR" dirty="0"/>
              <a:t>Construction d’un classifieur binaire par catégories potentielles (nombre de tags). Chaque classifieur va prédire l’appartenance à une classe ou aux autres classes (One versus </a:t>
            </a:r>
            <a:r>
              <a:rPr lang="fr-FR" dirty="0" err="1"/>
              <a:t>Rest</a:t>
            </a:r>
            <a:r>
              <a:rPr lang="fr-FR" dirty="0"/>
              <a:t>).  Nous comparerons 3 approches:</a:t>
            </a:r>
          </a:p>
          <a:p>
            <a:pPr lvl="4" algn="just">
              <a:buFontTx/>
              <a:buChar char="-"/>
            </a:pPr>
            <a:r>
              <a:rPr lang="fr-FR" dirty="0"/>
              <a:t>OVR avec </a:t>
            </a:r>
            <a:r>
              <a:rPr lang="fr-FR" dirty="0" err="1"/>
              <a:t>NBMultinomiale</a:t>
            </a:r>
            <a:r>
              <a:rPr lang="fr-FR" dirty="0"/>
              <a:t>.</a:t>
            </a:r>
          </a:p>
          <a:p>
            <a:pPr lvl="4" algn="just">
              <a:buFontTx/>
              <a:buChar char="-"/>
            </a:pPr>
            <a:r>
              <a:rPr lang="fr-FR" dirty="0"/>
              <a:t>OVR avec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Logistic</a:t>
            </a:r>
            <a:r>
              <a:rPr lang="fr-FR" dirty="0"/>
              <a:t>.</a:t>
            </a:r>
          </a:p>
          <a:p>
            <a:pPr lvl="4" algn="just">
              <a:buFontTx/>
              <a:buChar char="-"/>
            </a:pPr>
            <a:r>
              <a:rPr lang="fr-FR" dirty="0"/>
              <a:t>OVR avec Gradient </a:t>
            </a:r>
            <a:r>
              <a:rPr lang="fr-FR" dirty="0" err="1"/>
              <a:t>Boosting</a:t>
            </a:r>
            <a:r>
              <a:rPr lang="fr-FR" dirty="0"/>
              <a:t>.</a:t>
            </a:r>
          </a:p>
          <a:p>
            <a:pPr lvl="2" algn="just">
              <a:buFontTx/>
              <a:buChar char="-"/>
            </a:pPr>
            <a:endParaRPr lang="fr-FR" b="1" dirty="0"/>
          </a:p>
          <a:p>
            <a:pPr lvl="2" algn="just">
              <a:buFontTx/>
              <a:buChar char="-"/>
            </a:pPr>
            <a:r>
              <a:rPr lang="fr-FR" b="1" dirty="0"/>
              <a:t>Méthodes adaptées au cas </a:t>
            </a:r>
            <a:r>
              <a:rPr lang="fr-FR" b="1" dirty="0" err="1"/>
              <a:t>multilabel</a:t>
            </a:r>
            <a:r>
              <a:rPr lang="fr-FR" b="1" dirty="0"/>
              <a:t> : </a:t>
            </a:r>
            <a:r>
              <a:rPr lang="fr-FR" dirty="0"/>
              <a:t>Utilisation d’un classifieur </a:t>
            </a:r>
            <a:r>
              <a:rPr lang="fr-FR" dirty="0" err="1"/>
              <a:t>multilabel</a:t>
            </a:r>
            <a:r>
              <a:rPr lang="fr-FR" dirty="0"/>
              <a:t>, </a:t>
            </a:r>
            <a:r>
              <a:rPr lang="fr-FR" dirty="0" err="1"/>
              <a:t>RandomForestClassifier</a:t>
            </a:r>
            <a:r>
              <a:rPr lang="fr-FR" dirty="0"/>
              <a:t>.</a:t>
            </a:r>
          </a:p>
          <a:p>
            <a:pPr lvl="2" algn="just"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100544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supervisée : Prédiction de 5 tags.</a:t>
            </a:r>
          </a:p>
          <a:p>
            <a:pPr marL="0" indent="0" algn="just">
              <a:buNone/>
            </a:pPr>
            <a:r>
              <a:rPr lang="fr-FR" b="1" dirty="0"/>
              <a:t>Sélection des tags: </a:t>
            </a:r>
          </a:p>
          <a:p>
            <a:pPr marL="0" indent="0" algn="just">
              <a:buNone/>
            </a:pPr>
            <a:r>
              <a:rPr lang="fr-FR" dirty="0"/>
              <a:t>- Choix de converser les 80 tags les plus fréquents (présent dans un moins 260 questions).</a:t>
            </a:r>
          </a:p>
          <a:p>
            <a:pPr marL="0" indent="0" algn="just">
              <a:buNone/>
            </a:pPr>
            <a:r>
              <a:rPr lang="fr-FR" b="1" dirty="0"/>
              <a:t>Transformation des tags d’entrainements en vecteur </a:t>
            </a:r>
            <a:r>
              <a:rPr lang="fr-FR" b="1" dirty="0" err="1"/>
              <a:t>multilabel</a:t>
            </a:r>
            <a:r>
              <a:rPr lang="fr-FR" b="1" dirty="0"/>
              <a:t>:</a:t>
            </a:r>
          </a:p>
          <a:p>
            <a:pPr marL="0" indent="0" algn="just">
              <a:buNone/>
            </a:pPr>
            <a:r>
              <a:rPr lang="fr-FR" dirty="0"/>
              <a:t> - Liste de tags </a:t>
            </a:r>
            <a:r>
              <a:rPr lang="fr-FR" dirty="0">
                <a:sym typeface="Wingdings" panose="05000000000000000000" pitchFamily="2" charset="2"/>
              </a:rPr>
              <a:t> Transformer en un vecteur de 0,1 de taille 80. L’appartenance d’un tag à une question donnant une valeur de 1 pour le tag correspondant, 0 sinon.</a:t>
            </a:r>
            <a:endParaRPr lang="fr-FR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fr-FR" b="1" dirty="0">
                <a:sym typeface="Wingdings" panose="05000000000000000000" pitchFamily="2" charset="2"/>
              </a:rPr>
              <a:t>Transformation des documents en matrice-mot avec TF_IDF.</a:t>
            </a:r>
            <a:endParaRPr lang="fr-FR" b="1" dirty="0"/>
          </a:p>
          <a:p>
            <a:pPr marL="0" indent="0" algn="just">
              <a:buNone/>
            </a:pPr>
            <a:r>
              <a:rPr lang="fr-FR" dirty="0"/>
              <a:t>- Nettoyage plus poussé, en particulier l’appartenance d’un tag au vocabulaire.</a:t>
            </a:r>
          </a:p>
          <a:p>
            <a:pPr marL="0" indent="0" algn="just">
              <a:buNone/>
            </a:pPr>
            <a:endParaRPr lang="fr-FR" dirty="0"/>
          </a:p>
          <a:p>
            <a:pPr lvl="2" algn="just">
              <a:buFontTx/>
              <a:buChar char="-"/>
            </a:pP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22391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2AAC30A5-A399-475E-9DDA-A3919DD1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Modélisation: Approche supervisée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78632"/>
            <a:ext cx="8951273" cy="46595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b="1" dirty="0"/>
              <a:t>Approche supervisée : Prédiction de 5 tags.</a:t>
            </a:r>
          </a:p>
          <a:p>
            <a:pPr marL="0" indent="0" algn="just">
              <a:buNone/>
            </a:pPr>
            <a:r>
              <a:rPr lang="fr-FR" b="1" dirty="0"/>
              <a:t>Synthèse des résultats des différents approches: </a:t>
            </a:r>
          </a:p>
          <a:p>
            <a:pPr marL="0" indent="0" algn="just">
              <a:buNone/>
            </a:pPr>
            <a:endParaRPr lang="fr-FR" dirty="0"/>
          </a:p>
          <a:p>
            <a:pPr lvl="2" algn="just">
              <a:buFontTx/>
              <a:buChar char="-"/>
            </a:pPr>
            <a:endParaRPr lang="fr-FR" b="1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C1E9CC7-02FC-4411-9771-4A35FC99D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663982"/>
              </p:ext>
            </p:extLst>
          </p:nvPr>
        </p:nvGraphicFramePr>
        <p:xfrm>
          <a:off x="1163397" y="3052691"/>
          <a:ext cx="9668257" cy="261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686">
                  <a:extLst>
                    <a:ext uri="{9D8B030D-6E8A-4147-A177-3AD203B41FA5}">
                      <a16:colId xmlns:a16="http://schemas.microsoft.com/office/drawing/2014/main" val="1067557654"/>
                    </a:ext>
                  </a:extLst>
                </a:gridCol>
                <a:gridCol w="2827606">
                  <a:extLst>
                    <a:ext uri="{9D8B030D-6E8A-4147-A177-3AD203B41FA5}">
                      <a16:colId xmlns:a16="http://schemas.microsoft.com/office/drawing/2014/main" val="1398961335"/>
                    </a:ext>
                  </a:extLst>
                </a:gridCol>
                <a:gridCol w="3206965">
                  <a:extLst>
                    <a:ext uri="{9D8B030D-6E8A-4147-A177-3AD203B41FA5}">
                      <a16:colId xmlns:a16="http://schemas.microsoft.com/office/drawing/2014/main" val="4037289580"/>
                    </a:ext>
                  </a:extLst>
                </a:gridCol>
              </a:tblGrid>
              <a:tr h="403740">
                <a:tc>
                  <a:txBody>
                    <a:bodyPr/>
                    <a:lstStyle/>
                    <a:p>
                      <a:r>
                        <a:rPr lang="fr-FR" dirty="0"/>
                        <a:t>Modèle –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Score données de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Score données en généralisation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284103"/>
                  </a:ext>
                </a:extLst>
              </a:tr>
              <a:tr h="409348">
                <a:tc>
                  <a:txBody>
                    <a:bodyPr/>
                    <a:lstStyle/>
                    <a:p>
                      <a:r>
                        <a:rPr lang="fr-FR" dirty="0"/>
                        <a:t>OVR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NBMultinomiale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74,2 %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31,1 %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99334"/>
                  </a:ext>
                </a:extLst>
              </a:tr>
              <a:tr h="409348">
                <a:tc>
                  <a:txBody>
                    <a:bodyPr/>
                    <a:lstStyle/>
                    <a:p>
                      <a:r>
                        <a:rPr lang="fr-FR" dirty="0"/>
                        <a:t>OVR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Logistic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Regression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78,4 %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37,9 %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543791"/>
                  </a:ext>
                </a:extLst>
              </a:tr>
              <a:tr h="409348">
                <a:tc>
                  <a:txBody>
                    <a:bodyPr/>
                    <a:lstStyle/>
                    <a:p>
                      <a:r>
                        <a:rPr lang="fr-FR" dirty="0"/>
                        <a:t>OVR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Gradient </a:t>
                      </a:r>
                      <a:r>
                        <a:rPr lang="fr-FR" dirty="0" err="1"/>
                        <a:t>Boosting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74,5 %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35,3 %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46097"/>
                  </a:ext>
                </a:extLst>
              </a:tr>
              <a:tr h="476853">
                <a:tc>
                  <a:txBody>
                    <a:bodyPr/>
                    <a:lstStyle/>
                    <a:p>
                      <a:r>
                        <a:rPr lang="fr-FR" dirty="0" err="1"/>
                        <a:t>RandomForestClassifier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82,8 %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37,1 %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97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16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19F36F2-FA9C-4338-929A-F36ED0EE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405575"/>
            <a:ext cx="6386732" cy="1132523"/>
          </a:xfrm>
        </p:spPr>
        <p:txBody>
          <a:bodyPr>
            <a:normAutofit/>
          </a:bodyPr>
          <a:lstStyle/>
          <a:p>
            <a:r>
              <a:rPr lang="fr-FR" sz="4000" dirty="0"/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357234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9864F-EA68-4364-A41B-B6D7CA6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et perspectives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9A049-4C8C-40F0-8138-D278F866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21565"/>
            <a:ext cx="8595360" cy="4351337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Deux approches ont été développées durant ce travail afin de générer des tags à partir de questions posés sur un site:</a:t>
            </a:r>
          </a:p>
          <a:p>
            <a:pPr lvl="1" algn="just"/>
            <a:endParaRPr lang="fr-FR" dirty="0"/>
          </a:p>
          <a:p>
            <a:pPr lvl="1" algn="just"/>
            <a:r>
              <a:rPr lang="fr-FR" dirty="0"/>
              <a:t>Une approche non supervisée par l’utilisation de l’algorithme LDA et de l’algorithme NMF. Ces deux approches ne sont pas adaptées à la génération de tags et sont plus adapté à la catégorisation de questions ou à l’exploration des liens sous-jacents entre mots clés.</a:t>
            </a:r>
          </a:p>
          <a:p>
            <a:pPr lvl="1" algn="just"/>
            <a:r>
              <a:rPr lang="fr-FR" dirty="0"/>
              <a:t>Une approche supervisée en modélisant le problème comme un problème de classification </a:t>
            </a:r>
            <a:r>
              <a:rPr lang="fr-FR" dirty="0" err="1"/>
              <a:t>multilabel</a:t>
            </a:r>
            <a:r>
              <a:rPr lang="fr-FR" dirty="0"/>
              <a:t>. Deux approches différentes ont été menés. Le meilleur en terme de rapport performance/ calcul est donné par une approche </a:t>
            </a:r>
            <a:r>
              <a:rPr lang="fr-FR" dirty="0" err="1"/>
              <a:t>binary</a:t>
            </a:r>
            <a:r>
              <a:rPr lang="fr-FR" dirty="0"/>
              <a:t> relevance avec un classifieur de type régression logistique. Nous avons retenu ce modèle pour notre mise en production sous notre API.</a:t>
            </a:r>
          </a:p>
          <a:p>
            <a:pPr lvl="1" algn="just"/>
            <a:endParaRPr lang="fr-FR" dirty="0"/>
          </a:p>
          <a:p>
            <a:pPr lvl="1"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3081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5AB69-35FB-4B64-8709-E3720A40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10" y="2194559"/>
            <a:ext cx="10789920" cy="1132523"/>
          </a:xfrm>
        </p:spPr>
        <p:txBody>
          <a:bodyPr>
            <a:normAutofit/>
          </a:bodyPr>
          <a:lstStyle/>
          <a:p>
            <a:r>
              <a:rPr lang="fr-FR" sz="4000" dirty="0"/>
              <a:t>Problématique</a:t>
            </a:r>
          </a:p>
        </p:txBody>
      </p:sp>
    </p:spTree>
    <p:extLst>
      <p:ext uri="{BB962C8B-B14F-4D97-AF65-F5344CB8AC3E}">
        <p14:creationId xmlns:p14="http://schemas.microsoft.com/office/powerpoint/2010/main" val="1199325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9864F-EA68-4364-A41B-B6D7CA67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9A049-4C8C-40F0-8138-D278F866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21565"/>
            <a:ext cx="8595360" cy="435133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fr-FR" dirty="0"/>
              <a:t>Afin de continuer notre travail, de nombreuses possibilités s’offrent:</a:t>
            </a:r>
          </a:p>
          <a:p>
            <a:pPr algn="just"/>
            <a:r>
              <a:rPr lang="fr-FR" dirty="0"/>
              <a:t>En continuant à travailler sur la sélection du vocabulaire afin de réduire le nombre de </a:t>
            </a:r>
            <a:r>
              <a:rPr lang="fr-FR" dirty="0" err="1"/>
              <a:t>stop_words</a:t>
            </a:r>
            <a:r>
              <a:rPr lang="fr-FR" dirty="0"/>
              <a:t>  n’étant pas pertinent pour décrire ou générer nos tags. Cette approche est spécifique à l’application donnée et peut améliorer fortement les qualités de prédiction des algorithmes développés.</a:t>
            </a:r>
          </a:p>
          <a:p>
            <a:pPr algn="just"/>
            <a:r>
              <a:rPr lang="fr-FR" dirty="0"/>
              <a:t>En étendant notre modèle uni-gram à un modèle bi-grams afin de mesurer l’amélioration en performance possible.</a:t>
            </a:r>
          </a:p>
          <a:p>
            <a:pPr algn="just"/>
            <a:r>
              <a:rPr lang="fr-FR" dirty="0"/>
              <a:t>En explorant l’utilisation de </a:t>
            </a:r>
            <a:r>
              <a:rPr lang="fr-FR" dirty="0" err="1"/>
              <a:t>features</a:t>
            </a:r>
            <a:r>
              <a:rPr lang="fr-FR" dirty="0"/>
              <a:t> liés à la forme des données (nombre de mots dans la question, richesse lexicale).</a:t>
            </a:r>
          </a:p>
          <a:p>
            <a:pPr algn="just"/>
            <a:r>
              <a:rPr lang="fr-FR" dirty="0"/>
              <a:t>Une mise en production supposera l’analyse régulière de questions posées lors des derniers mois sur le site: une mise à jour régulière permettra d’identifier et d’entrainer les algorithmes sur des thèmes pouvant apparaitre sur le site.</a:t>
            </a:r>
          </a:p>
          <a:p>
            <a:pPr algn="just"/>
            <a:r>
              <a:rPr lang="fr-FR" dirty="0"/>
              <a:t>D’autres approches plus sophistiquées peuvent être développées en terme de classification </a:t>
            </a:r>
            <a:r>
              <a:rPr lang="fr-FR" dirty="0" err="1"/>
              <a:t>multilabel</a:t>
            </a:r>
            <a:r>
              <a:rPr lang="fr-FR" dirty="0"/>
              <a:t> afin d’améliorer la performance en prédiction (RAKEL, …).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7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D87B8-CD85-4BA7-9937-FE9804A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Problématique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157500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D304E-F78A-4FAE-94AC-057EE4587540}"/>
              </a:ext>
            </a:extLst>
          </p:cNvPr>
          <p:cNvSpPr/>
          <p:nvPr/>
        </p:nvSpPr>
        <p:spPr>
          <a:xfrm>
            <a:off x="1261872" y="2413338"/>
            <a:ext cx="90880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/>
              <a:t>	On cherche à aider un utilisateur d’un site internet à tagger automatiquement les questions qu’ils rentrent à partir de son titre et de son contenu, on s’intéressera donc à construire un algorithme qui permettra d’assigner automatiquement plusieurs tags pertinents à une question.</a:t>
            </a:r>
          </a:p>
        </p:txBody>
      </p:sp>
    </p:spTree>
    <p:extLst>
      <p:ext uri="{BB962C8B-B14F-4D97-AF65-F5344CB8AC3E}">
        <p14:creationId xmlns:p14="http://schemas.microsoft.com/office/powerpoint/2010/main" val="259244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5AB69-35FB-4B64-8709-E3720A40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910" y="2194559"/>
            <a:ext cx="10789920" cy="1132523"/>
          </a:xfrm>
        </p:spPr>
        <p:txBody>
          <a:bodyPr>
            <a:normAutofit/>
          </a:bodyPr>
          <a:lstStyle/>
          <a:p>
            <a:r>
              <a:rPr lang="fr-FR" sz="4000" dirty="0"/>
              <a:t>Synthèse de la démarche</a:t>
            </a:r>
          </a:p>
        </p:txBody>
      </p:sp>
    </p:spTree>
    <p:extLst>
      <p:ext uri="{BB962C8B-B14F-4D97-AF65-F5344CB8AC3E}">
        <p14:creationId xmlns:p14="http://schemas.microsoft.com/office/powerpoint/2010/main" val="126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D87B8-CD85-4BA7-9937-FE9804A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Notre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157500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D304E-F78A-4FAE-94AC-057EE4587540}"/>
              </a:ext>
            </a:extLst>
          </p:cNvPr>
          <p:cNvSpPr/>
          <p:nvPr/>
        </p:nvSpPr>
        <p:spPr>
          <a:xfrm>
            <a:off x="769156" y="1991307"/>
            <a:ext cx="908807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u="sng" dirty="0"/>
              <a:t>Nettoyage, exploration et préparation des données: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195860 questions retenus, sélection aléatoire de 30% des questions.</a:t>
            </a:r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10000 questions aléatoirement choisis et indépendantes afin d’évaluer nos modèles en généralisation.</a:t>
            </a:r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Sélection des données pertinentes et premier nettoyage.</a:t>
            </a:r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Exploration de données.</a:t>
            </a:r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Traitement du vocabulaire.</a:t>
            </a:r>
          </a:p>
          <a:p>
            <a:pPr lvl="1"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99443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D87B8-CD85-4BA7-9937-FE9804A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Notre démarche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157500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D304E-F78A-4FAE-94AC-057EE4587540}"/>
              </a:ext>
            </a:extLst>
          </p:cNvPr>
          <p:cNvSpPr/>
          <p:nvPr/>
        </p:nvSpPr>
        <p:spPr>
          <a:xfrm>
            <a:off x="769156" y="1836563"/>
            <a:ext cx="9088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u="sng" dirty="0"/>
              <a:t>Modélisation: construction d’un générateur de tags</a:t>
            </a:r>
          </a:p>
          <a:p>
            <a:pPr algn="just"/>
            <a:endParaRPr lang="fr-FR" sz="2000" dirty="0"/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Approche non supervisée: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/>
              <a:t>Application de l’algorithme LDA.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/>
              <a:t>Application d’une réduction dimensionnelle NMF.</a:t>
            </a:r>
          </a:p>
          <a:p>
            <a:pPr marL="1257300" lvl="2" indent="-342900" algn="just">
              <a:buFontTx/>
              <a:buChar char="-"/>
            </a:pPr>
            <a:endParaRPr lang="fr-FR" sz="2000" dirty="0"/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Approche supervisée: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 err="1"/>
              <a:t>Binary</a:t>
            </a:r>
            <a:r>
              <a:rPr lang="fr-FR" sz="2000" dirty="0"/>
              <a:t> relevance avec </a:t>
            </a:r>
            <a:r>
              <a:rPr lang="fr-FR" sz="2000" dirty="0" err="1"/>
              <a:t>MultinomialNB</a:t>
            </a:r>
            <a:r>
              <a:rPr lang="fr-FR" sz="2000" dirty="0"/>
              <a:t>.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 err="1"/>
              <a:t>Binary</a:t>
            </a:r>
            <a:r>
              <a:rPr lang="fr-FR" sz="2000" dirty="0"/>
              <a:t> relevance avec </a:t>
            </a:r>
            <a:r>
              <a:rPr lang="fr-FR" sz="2000" dirty="0" err="1"/>
              <a:t>Regression</a:t>
            </a:r>
            <a:r>
              <a:rPr lang="fr-FR" sz="2000" dirty="0"/>
              <a:t> </a:t>
            </a:r>
            <a:r>
              <a:rPr lang="fr-FR" sz="2000" dirty="0" err="1"/>
              <a:t>Logistic</a:t>
            </a:r>
            <a:r>
              <a:rPr lang="fr-FR" sz="2000" dirty="0"/>
              <a:t>.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 err="1"/>
              <a:t>Binary</a:t>
            </a:r>
            <a:r>
              <a:rPr lang="fr-FR" sz="2000" dirty="0"/>
              <a:t> relevance avec Gradient </a:t>
            </a:r>
            <a:r>
              <a:rPr lang="fr-FR" sz="2000" dirty="0" err="1"/>
              <a:t>boosting</a:t>
            </a:r>
            <a:r>
              <a:rPr lang="fr-FR" sz="2000" dirty="0"/>
              <a:t>.</a:t>
            </a:r>
          </a:p>
          <a:p>
            <a:pPr marL="1257300" lvl="2" indent="-342900" algn="just">
              <a:buFontTx/>
              <a:buChar char="-"/>
            </a:pPr>
            <a:r>
              <a:rPr lang="fr-FR" sz="2000" dirty="0" err="1"/>
              <a:t>Random</a:t>
            </a:r>
            <a:r>
              <a:rPr lang="fr-FR" sz="2000" dirty="0"/>
              <a:t> Forest Classifier.</a:t>
            </a:r>
          </a:p>
          <a:p>
            <a:pPr marL="1257300" lvl="2" indent="-342900" algn="just">
              <a:buFontTx/>
              <a:buChar char="-"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1459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D87B8-CD85-4BA7-9937-FE9804A4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Notre démarche en quelques étapes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C6F61E-4A68-438E-BF83-1FD7FB951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506663"/>
            <a:ext cx="8595360" cy="1575007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1D304E-F78A-4FAE-94AC-057EE4587540}"/>
              </a:ext>
            </a:extLst>
          </p:cNvPr>
          <p:cNvSpPr/>
          <p:nvPr/>
        </p:nvSpPr>
        <p:spPr>
          <a:xfrm>
            <a:off x="769156" y="1991307"/>
            <a:ext cx="90880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u="sng" dirty="0"/>
              <a:t>Mise en production: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Ecriture d’un code pour générer les modèles.</a:t>
            </a:r>
          </a:p>
          <a:p>
            <a:pPr marL="800100" lvl="1" indent="-342900" algn="just">
              <a:buFontTx/>
              <a:buChar char="-"/>
            </a:pPr>
            <a:r>
              <a:rPr lang="fr-FR" sz="2000" dirty="0"/>
              <a:t>Construction d’une API en points d’entrée utilisant un des modèles.</a:t>
            </a:r>
          </a:p>
          <a:p>
            <a:pPr lvl="1" algn="just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5371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5AB69-35FB-4B64-8709-E3720A403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842" y="2743200"/>
            <a:ext cx="10789920" cy="1132523"/>
          </a:xfrm>
        </p:spPr>
        <p:txBody>
          <a:bodyPr>
            <a:normAutofit/>
          </a:bodyPr>
          <a:lstStyle/>
          <a:p>
            <a:r>
              <a:rPr lang="fr-FR" sz="4000" dirty="0"/>
              <a:t>Traitement du jeu de données et exploration</a:t>
            </a:r>
          </a:p>
        </p:txBody>
      </p:sp>
    </p:spTree>
    <p:extLst>
      <p:ext uri="{BB962C8B-B14F-4D97-AF65-F5344CB8AC3E}">
        <p14:creationId xmlns:p14="http://schemas.microsoft.com/office/powerpoint/2010/main" val="263478252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TM02900771[[fn=Secteur]]</Template>
  <TotalTime>25961</TotalTime>
  <Words>1360</Words>
  <Application>Microsoft Office PowerPoint</Application>
  <PresentationFormat>Grand écran</PresentationFormat>
  <Paragraphs>207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Century Schoolbook</vt:lpstr>
      <vt:lpstr>Wingdings</vt:lpstr>
      <vt:lpstr>Wingdings 2</vt:lpstr>
      <vt:lpstr>HDOfficeLightV0</vt:lpstr>
      <vt:lpstr>View</vt:lpstr>
      <vt:lpstr>Soutenance projet 6 Catégorisez automatiquement des questions</vt:lpstr>
      <vt:lpstr>Soutenance projet 6</vt:lpstr>
      <vt:lpstr>Problématique</vt:lpstr>
      <vt:lpstr>Problématique client</vt:lpstr>
      <vt:lpstr>Synthèse de la démarche</vt:lpstr>
      <vt:lpstr>Notre démarche</vt:lpstr>
      <vt:lpstr>Notre démarche</vt:lpstr>
      <vt:lpstr>Notre démarche en quelques étapes</vt:lpstr>
      <vt:lpstr>Traitement du jeu de données et exploration</vt:lpstr>
      <vt:lpstr>Jeu de données extrait</vt:lpstr>
      <vt:lpstr>Jeu de données extrait</vt:lpstr>
      <vt:lpstr>Jeu de données extrait</vt:lpstr>
      <vt:lpstr>Jeu de données extrait</vt:lpstr>
      <vt:lpstr>Exploration des données</vt:lpstr>
      <vt:lpstr>Exploration des données</vt:lpstr>
      <vt:lpstr>Exploration des données</vt:lpstr>
      <vt:lpstr>Exploration des données</vt:lpstr>
      <vt:lpstr>Modélisation: Approche non supervisée</vt:lpstr>
      <vt:lpstr>Modélisation: Approche non supervisée</vt:lpstr>
      <vt:lpstr>Modélisation: Approche non supervisée</vt:lpstr>
      <vt:lpstr>Modélisation: Approche non supervisée</vt:lpstr>
      <vt:lpstr>Modélisation: Approche non supervisée</vt:lpstr>
      <vt:lpstr>Modélisation: Approche non supervisée</vt:lpstr>
      <vt:lpstr>Modélisation: Approche non supervisée</vt:lpstr>
      <vt:lpstr>Modélisation: Approche supervisée</vt:lpstr>
      <vt:lpstr>Modélisation: Approche supervisée</vt:lpstr>
      <vt:lpstr>Modélisation: Approche supervisée</vt:lpstr>
      <vt:lpstr>Conclusion et perspectives</vt:lpstr>
      <vt:lpstr>Conclusion et perspectives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projet 2</dc:title>
  <dc:creator>Pierre Beaumale</dc:creator>
  <cp:lastModifiedBy>Pierre Beaumale</cp:lastModifiedBy>
  <cp:revision>214</cp:revision>
  <dcterms:created xsi:type="dcterms:W3CDTF">2017-09-24T10:46:01Z</dcterms:created>
  <dcterms:modified xsi:type="dcterms:W3CDTF">2018-06-29T21:51:48Z</dcterms:modified>
</cp:coreProperties>
</file>