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  <p:sldMasterId id="2147483672" r:id="rId8"/>
  </p:sldMasterIdLst>
  <p:notesMasterIdLst>
    <p:notesMasterId r:id="rId30"/>
  </p:notesMasterIdLst>
  <p:handoutMasterIdLst>
    <p:handoutMasterId r:id="rId31"/>
  </p:handoutMasterIdLst>
  <p:sldIdLst>
    <p:sldId id="343" r:id="rId9"/>
    <p:sldId id="452" r:id="rId10"/>
    <p:sldId id="495" r:id="rId11"/>
    <p:sldId id="455" r:id="rId12"/>
    <p:sldId id="456" r:id="rId13"/>
    <p:sldId id="457" r:id="rId14"/>
    <p:sldId id="453" r:id="rId15"/>
    <p:sldId id="497" r:id="rId16"/>
    <p:sldId id="498" r:id="rId17"/>
    <p:sldId id="502" r:id="rId18"/>
    <p:sldId id="503" r:id="rId19"/>
    <p:sldId id="504" r:id="rId20"/>
    <p:sldId id="505" r:id="rId21"/>
    <p:sldId id="506" r:id="rId22"/>
    <p:sldId id="458" r:id="rId23"/>
    <p:sldId id="459" r:id="rId24"/>
    <p:sldId id="507" r:id="rId25"/>
    <p:sldId id="508" r:id="rId26"/>
    <p:sldId id="509" r:id="rId27"/>
    <p:sldId id="510" r:id="rId28"/>
    <p:sldId id="408" r:id="rId29"/>
  </p:sldIdLst>
  <p:sldSz cx="9144000" cy="6858000" type="screen4x3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888CA"/>
    <a:srgbClr val="FFFFFF"/>
    <a:srgbClr val="084976"/>
    <a:srgbClr val="1B5983"/>
    <a:srgbClr val="216C9F"/>
    <a:srgbClr val="26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793" autoAdjust="0"/>
  </p:normalViewPr>
  <p:slideViewPr>
    <p:cSldViewPr>
      <p:cViewPr varScale="1">
        <p:scale>
          <a:sx n="91" d="100"/>
          <a:sy n="91" d="100"/>
        </p:scale>
        <p:origin x="119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565" cy="493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4627" y="1"/>
            <a:ext cx="2919565" cy="493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CF1F-E6F6-4C12-B0FC-79FF134CDCE5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0869"/>
            <a:ext cx="2919565" cy="49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4627" y="9370869"/>
            <a:ext cx="2919565" cy="49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B6C8D-1F19-460C-8550-FBD0E7A1B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23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565" cy="493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4627" y="1"/>
            <a:ext cx="2919565" cy="493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15E9A-56C9-4204-9B3E-7B61DEF1A6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264" y="4686224"/>
            <a:ext cx="5389239" cy="44400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0869"/>
            <a:ext cx="2919565" cy="49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4627" y="9370869"/>
            <a:ext cx="2919565" cy="49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792E-CF52-4F82-BFE7-89CE0FA34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0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9792E-CF52-4F82-BFE7-89CE0FA348B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40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9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6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04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5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4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1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5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19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6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36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78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29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0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41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4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0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77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4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4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934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6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71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0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331018"/>
            <a:ext cx="9144000" cy="31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" name="Picture 4" descr="D:\Мои документы\Фирменный_стиль\Arrow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2" y="332656"/>
            <a:ext cx="366412" cy="3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 userDrawn="1"/>
        </p:nvSpPr>
        <p:spPr>
          <a:xfrm>
            <a:off x="7812360" y="69297"/>
            <a:ext cx="864096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96" y="69297"/>
            <a:ext cx="744621" cy="766807"/>
          </a:xfrm>
          <a:prstGeom prst="rect">
            <a:avLst/>
          </a:prstGeom>
        </p:spPr>
      </p:pic>
      <p:sp>
        <p:nvSpPr>
          <p:cNvPr id="4" name="Прямоугольник 3"/>
          <p:cNvSpPr/>
          <p:nvPr userDrawn="1"/>
        </p:nvSpPr>
        <p:spPr>
          <a:xfrm>
            <a:off x="8665754" y="297486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C2B59FA-94E0-4A19-A130-819CA8969678}" type="slidenum">
              <a:rPr lang="ru-RU" sz="20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/>
              <a:t>‹#›</a:t>
            </a:fld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3A3-2951-4290-9956-04E3E2CD859E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7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1"/>
          <p:cNvSpPr txBox="1">
            <a:spLocks/>
          </p:cNvSpPr>
          <p:nvPr/>
        </p:nvSpPr>
        <p:spPr>
          <a:xfrm>
            <a:off x="0" y="3340008"/>
            <a:ext cx="8892480" cy="95366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Базовые понятия теории сложных сетей и </a:t>
            </a:r>
          </a:p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введение в прикладное использование ТСС</a:t>
            </a:r>
          </a:p>
        </p:txBody>
      </p:sp>
      <p:sp>
        <p:nvSpPr>
          <p:cNvPr id="13" name="Текст 2"/>
          <p:cNvSpPr txBox="1">
            <a:spLocks/>
          </p:cNvSpPr>
          <p:nvPr/>
        </p:nvSpPr>
        <p:spPr>
          <a:xfrm>
            <a:off x="2627784" y="5805264"/>
            <a:ext cx="403244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к.э.н. Сергей Вячеславович Макрушин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SVMakrushin@fa.ru</a:t>
            </a:r>
            <a:endParaRPr lang="ru-RU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201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8 </a:t>
            </a: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г.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9812" y="1577791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7744" y="4699398"/>
            <a:ext cx="864096" cy="8898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39852" y="4647962"/>
            <a:ext cx="2664296" cy="94127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EC01E6-B0A3-45AD-A79D-1E64A07B8142}"/>
              </a:ext>
            </a:extLst>
          </p:cNvPr>
          <p:cNvSpPr/>
          <p:nvPr/>
        </p:nvSpPr>
        <p:spPr>
          <a:xfrm>
            <a:off x="1817224" y="452725"/>
            <a:ext cx="5526144" cy="123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solidFill>
                  <a:srgbClr val="3888CA"/>
                </a:solidFill>
                <a:latin typeface="Arial Narrow" panose="020B0606020202030204" pitchFamily="34" charset="0"/>
              </a:rPr>
              <a:t>Алгоритмы и технологии анализа сложных сетей</a:t>
            </a:r>
            <a:endParaRPr lang="ru-RU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0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4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"/>
          <p:cNvSpPr txBox="1">
            <a:spLocks/>
          </p:cNvSpPr>
          <p:nvPr/>
        </p:nvSpPr>
        <p:spPr>
          <a:xfrm>
            <a:off x="107505" y="2258146"/>
            <a:ext cx="8954392" cy="522782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Базовые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32461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СЕТЬ - ПРЕДСТАВЛЕНИЕ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853052"/>
            <a:ext cx="871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Сеть (граф) – множество узлов (вершин) и связей (ребер) соединяющих пары узлов</a:t>
            </a:r>
            <a:endParaRPr lang="ru-RU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1" y="2149103"/>
            <a:ext cx="22764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157" y="2179125"/>
            <a:ext cx="2768345" cy="213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04255" y="1636271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Сеть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9818" y="1636271"/>
            <a:ext cx="3342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Матрица смежности сети</a:t>
            </a:r>
            <a:endParaRPr lang="ru-RU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80" y="4732759"/>
            <a:ext cx="552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25998" y="4309343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Список связей сети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39627" y="3369239"/>
            <a:ext cx="7040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узел</a:t>
            </a:r>
            <a:endParaRPr lang="ru-RU" sz="2200" dirty="0"/>
          </a:p>
        </p:txBody>
      </p:sp>
      <p:sp>
        <p:nvSpPr>
          <p:cNvPr id="13" name="Прямоугольник 12"/>
          <p:cNvSpPr/>
          <p:nvPr/>
        </p:nvSpPr>
        <p:spPr>
          <a:xfrm rot="387704">
            <a:off x="1363605" y="3563621"/>
            <a:ext cx="8483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связь</a:t>
            </a:r>
            <a:endParaRPr lang="ru-RU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66776" y="1883718"/>
            <a:ext cx="10502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индекс </a:t>
            </a:r>
          </a:p>
          <a:p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узла</a:t>
            </a:r>
            <a:endParaRPr lang="ru-RU" sz="22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291684" y="2302272"/>
            <a:ext cx="2088232" cy="19442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264758" y="5262165"/>
            <a:ext cx="4068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Интегральные характеристики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50713" y="5723830"/>
            <a:ext cx="567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charset="0"/>
                <a:cs typeface="Arial" charset="0"/>
              </a:rPr>
              <a:t>Количество узлов – </a:t>
            </a:r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ru-RU" dirty="0">
                <a:latin typeface="Arial" charset="0"/>
                <a:cs typeface="Arial" charset="0"/>
              </a:rPr>
              <a:t>=6</a:t>
            </a:r>
            <a:r>
              <a:rPr lang="en-US" dirty="0">
                <a:latin typeface="Arial" charset="0"/>
                <a:cs typeface="Arial" charset="0"/>
              </a:rPr>
              <a:t>; </a:t>
            </a:r>
            <a:r>
              <a:rPr lang="ru-RU" dirty="0">
                <a:latin typeface="Arial" charset="0"/>
                <a:cs typeface="Arial" charset="0"/>
              </a:rPr>
              <a:t>количество связей – </a:t>
            </a:r>
            <a:r>
              <a:rPr lang="en-US" dirty="0">
                <a:latin typeface="Arial" charset="0"/>
                <a:cs typeface="Arial" charset="0"/>
              </a:rPr>
              <a:t>L</a:t>
            </a:r>
            <a:r>
              <a:rPr lang="ru-RU" dirty="0">
                <a:latin typeface="Arial" charset="0"/>
                <a:cs typeface="Arial" charset="0"/>
              </a:rPr>
              <a:t>=8 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917076" y="6073424"/>
                <a:ext cx="132760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&lt;</m:t>
                      </m:r>
                      <m:r>
                        <a:rPr lang="ru-RU" i="1">
                          <a:latin typeface="Cambria Math"/>
                        </a:rPr>
                        <m:t>𝑘</m:t>
                      </m:r>
                      <m:r>
                        <a:rPr lang="ru-RU" i="1">
                          <a:latin typeface="Cambria Math"/>
                        </a:rPr>
                        <m:t>&gt;=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  <m:r>
                            <a:rPr lang="ru-RU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76" y="6073424"/>
                <a:ext cx="1327608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633186" y="6231956"/>
            <a:ext cx="3298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charset="0"/>
                <a:cs typeface="Arial" charset="0"/>
              </a:rPr>
              <a:t>Средняя степень узлов сети: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44684" y="619422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charset="0"/>
                <a:cs typeface="Arial" charset="0"/>
              </a:rPr>
              <a:t>=16/6=2,67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572000" y="3068960"/>
                <a:ext cx="1526315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A</m:t>
                      </m:r>
                      <m:r>
                        <a:rPr lang="en-US" sz="20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  <m:r>
                        <a:rPr lang="ru-RU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68960"/>
                <a:ext cx="1526315" cy="424796"/>
              </a:xfrm>
              <a:prstGeom prst="rect">
                <a:avLst/>
              </a:prstGeom>
              <a:blipFill rotWithShape="1"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52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ВИДЫ СЕТЕЙ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2" y="1309410"/>
            <a:ext cx="2304322" cy="220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81" y="1278617"/>
            <a:ext cx="27241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4" y="4175844"/>
            <a:ext cx="26289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06" y="4256806"/>
            <a:ext cx="26384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36477" y="709245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Ориентированная сеть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8877" y="3687415"/>
            <a:ext cx="236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Взвешенная сеть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95936" y="732616"/>
            <a:ext cx="5019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М-а смежности ориентированной сети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99810" y="3645024"/>
            <a:ext cx="4448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М-а смежности взвешенной сети</a:t>
            </a:r>
            <a:endParaRPr lang="ru-RU" sz="24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474196" y="1425476"/>
            <a:ext cx="2088232" cy="19442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508104" y="4365104"/>
            <a:ext cx="2088232" cy="19442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6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43" y="1381137"/>
            <a:ext cx="2807257" cy="154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174" y="288342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СТЕПЕНЬ УЗЛОВ И РАССТОЯНИЕ В СЕТИ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27370" y="734806"/>
            <a:ext cx="2558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Распределение степеней</a:t>
            </a:r>
          </a:p>
          <a:p>
            <a:r>
              <a:rPr lang="ru-RU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вершин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4" y="687956"/>
            <a:ext cx="2771800" cy="19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16"/>
              <p:cNvSpPr>
                <a:spLocks noChangeArrowheads="1"/>
              </p:cNvSpPr>
              <p:nvPr/>
            </p:nvSpPr>
            <p:spPr bwMode="auto">
              <a:xfrm>
                <a:off x="251520" y="2302272"/>
                <a:ext cx="8571293" cy="4636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CCFF"/>
                  </a:buClr>
                  <a:buSzPct val="6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200" dirty="0">
                  <a:latin typeface="Arial" charset="0"/>
                  <a:cs typeface="Arial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Char char="-"/>
                </a:pPr>
                <a:r>
                  <a:rPr lang="ru-RU" altLang="ru-RU" sz="2200" dirty="0">
                    <a:latin typeface="Arial" charset="0"/>
                    <a:cs typeface="Arial" charset="0"/>
                  </a:rPr>
                  <a:t>Степень узла – количество связей у узла (входящая/исходящая степень для ориентированных сетей).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ru-RU" sz="2200" dirty="0">
                    <a:latin typeface="Arial" charset="0"/>
                    <a:cs typeface="Arial" charset="0"/>
                  </a:rPr>
                  <a:t> </a:t>
                </a:r>
                <a:r>
                  <a:rPr lang="en-US" altLang="ru-RU" sz="2200" dirty="0">
                    <a:latin typeface="Arial" charset="0"/>
                    <a:cs typeface="Arial" charset="0"/>
                  </a:rPr>
                  <a:t>(</a:t>
                </a:r>
                <a:r>
                  <a:rPr lang="ru-RU" altLang="ru-RU" sz="2200" dirty="0">
                    <a:latin typeface="Arial" charset="0"/>
                    <a:cs typeface="Arial" charset="0"/>
                  </a:rPr>
                  <a:t>для </a:t>
                </a:r>
                <a:r>
                  <a:rPr lang="en-US" altLang="ru-RU" sz="2200" dirty="0" err="1">
                    <a:latin typeface="Arial" charset="0"/>
                    <a:cs typeface="Arial" charset="0"/>
                  </a:rPr>
                  <a:t>i</a:t>
                </a:r>
                <a:r>
                  <a:rPr lang="en-US" altLang="ru-RU" sz="2200" dirty="0">
                    <a:latin typeface="Arial" charset="0"/>
                    <a:cs typeface="Arial" charset="0"/>
                  </a:rPr>
                  <a:t>-</a:t>
                </a:r>
                <a:r>
                  <a:rPr lang="ru-RU" altLang="ru-RU" sz="2200" dirty="0" err="1">
                    <a:latin typeface="Arial" charset="0"/>
                    <a:cs typeface="Arial" charset="0"/>
                  </a:rPr>
                  <a:t>го</a:t>
                </a:r>
                <a:r>
                  <a:rPr lang="ru-RU" altLang="ru-RU" sz="2200" dirty="0">
                    <a:latin typeface="Arial" charset="0"/>
                    <a:cs typeface="Arial" charset="0"/>
                  </a:rPr>
                  <a:t> узла), например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ru-RU" altLang="ru-RU" sz="2200" dirty="0">
                    <a:latin typeface="Arial" charset="0"/>
                    <a:cs typeface="Arial" charset="0"/>
                  </a:rPr>
                  <a:t>.</a:t>
                </a:r>
                <a:endParaRPr lang="en-US" altLang="ru-RU" sz="2200" dirty="0">
                  <a:latin typeface="Arial" charset="0"/>
                  <a:cs typeface="Arial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Char char="-"/>
                </a:pPr>
                <a:r>
                  <a:rPr lang="ru-RU" sz="2400" dirty="0">
                    <a:latin typeface="Arial" charset="0"/>
                    <a:cs typeface="Arial" charset="0"/>
                  </a:rPr>
                  <a:t>Средняя степень узлов сети:</a:t>
                </a:r>
                <a:r>
                  <a:rPr lang="en-US" sz="2400" dirty="0"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&lt;</m:t>
                    </m:r>
                    <m:r>
                      <a:rPr lang="ru-RU" sz="2400" i="1">
                        <a:latin typeface="Cambria Math"/>
                      </a:rPr>
                      <m:t>𝑘</m:t>
                    </m:r>
                    <m:r>
                      <a:rPr lang="ru-RU" sz="2400" i="1">
                        <a:latin typeface="Cambria Math"/>
                      </a:rPr>
                      <m:t>&gt;=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  <m:r>
                          <a:rPr lang="ru-RU" sz="2400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ru-RU" sz="24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2400" dirty="0">
                    <a:latin typeface="Arial" charset="0"/>
                    <a:cs typeface="Arial" charset="0"/>
                  </a:rPr>
                  <a:t>=16/6=2,67</a:t>
                </a:r>
                <a:endParaRPr lang="ru-RU" altLang="ru-RU" sz="2200" dirty="0">
                  <a:latin typeface="Arial" charset="0"/>
                  <a:cs typeface="Arial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Char char="-"/>
                </a:pPr>
                <a:r>
                  <a:rPr lang="ru-RU" altLang="ru-RU" sz="2200" dirty="0">
                    <a:latin typeface="Arial" charset="0"/>
                    <a:cs typeface="Arial" charset="0"/>
                  </a:rPr>
                  <a:t>Расстояние от одного узла до другого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400" dirty="0"/>
                  <a:t>  </a:t>
                </a:r>
                <a:r>
                  <a:rPr lang="en-US" sz="2400" dirty="0"/>
                  <a:t>(</a:t>
                </a:r>
                <a:r>
                  <a:rPr lang="ru-RU" sz="2400" dirty="0"/>
                  <a:t>от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-</a:t>
                </a:r>
                <a:r>
                  <a:rPr lang="ru-RU" sz="2400" dirty="0" err="1"/>
                  <a:t>го</a:t>
                </a:r>
                <a:r>
                  <a:rPr lang="ru-RU" sz="2400" dirty="0"/>
                  <a:t> до </a:t>
                </a:r>
                <a:r>
                  <a:rPr lang="en-US" sz="2400" i="1" dirty="0"/>
                  <a:t>j</a:t>
                </a:r>
                <a:r>
                  <a:rPr lang="en-US" sz="2400" dirty="0"/>
                  <a:t>-</a:t>
                </a:r>
                <a:r>
                  <a:rPr lang="ru-RU" sz="2400" dirty="0" err="1"/>
                  <a:t>го</a:t>
                </a:r>
                <a:r>
                  <a:rPr lang="ru-RU" sz="2400" dirty="0"/>
                  <a:t>) – кратчайший путь между узлами </a:t>
                </a:r>
                <a:r>
                  <a:rPr lang="en-US" sz="2400" i="1" dirty="0" err="1"/>
                  <a:t>i</a:t>
                </a:r>
                <a:r>
                  <a:rPr lang="ru-RU" sz="2400" dirty="0"/>
                  <a:t> и </a:t>
                </a:r>
                <a:r>
                  <a:rPr lang="en-US" sz="2400" i="1" dirty="0"/>
                  <a:t>j</a:t>
                </a:r>
                <a:r>
                  <a:rPr lang="en-US" sz="2400" dirty="0"/>
                  <a:t>. </a:t>
                </a:r>
                <a:r>
                  <a:rPr lang="ru-RU" sz="2400" dirty="0"/>
                  <a:t>Пример: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6 3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&lt;</m:t>
                    </m:r>
                    <m:r>
                      <a:rPr lang="ru-RU" sz="2400" i="1">
                        <a:latin typeface="Cambria Math"/>
                      </a:rPr>
                      <m:t>𝑙</m:t>
                    </m:r>
                    <m:r>
                      <a:rPr lang="ru-RU" sz="2400" i="1">
                        <a:latin typeface="Cambria Math"/>
                      </a:rPr>
                      <m:t>&gt;</m:t>
                    </m:r>
                  </m:oMath>
                </a14:m>
                <a:r>
                  <a:rPr lang="ru-RU" sz="2400" dirty="0"/>
                  <a:t> есть среднее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400" dirty="0"/>
                  <a:t> по всем парам узлов. Для несвязных сетей рассчитывается эффективность: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Char char="-"/>
                </a:pPr>
                <a:r>
                  <a:rPr lang="ru-RU" sz="2400" dirty="0"/>
                  <a:t>Диаметр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sz="2400" dirty="0"/>
                  <a:t> есть максимальное расстояние между узлами сети. Пример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altLang="ru-RU" sz="2200" dirty="0">
                    <a:latin typeface="Arial" charset="0"/>
                    <a:cs typeface="Arial" charset="0"/>
                  </a:rPr>
                  <a:t>=3..</a:t>
                </a:r>
              </a:p>
            </p:txBody>
          </p:sp>
        </mc:Choice>
        <mc:Fallback>
          <p:sp>
            <p:nvSpPr>
              <p:cNvPr id="8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302272"/>
                <a:ext cx="8571293" cy="4636141"/>
              </a:xfrm>
              <a:prstGeom prst="rect">
                <a:avLst/>
              </a:prstGeom>
              <a:blipFill>
                <a:blip r:embed="rId4"/>
                <a:stretch>
                  <a:fillRect l="-1067" r="-356" b="-2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7" descr="ф-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72" y="5338215"/>
            <a:ext cx="2520280" cy="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9154E5A-C8C1-4AA6-B1AE-FC521FA3D4E5}"/>
                  </a:ext>
                </a:extLst>
              </p:cNvPr>
              <p:cNvSpPr/>
              <p:nvPr/>
            </p:nvSpPr>
            <p:spPr>
              <a:xfrm>
                <a:off x="7469694" y="5732119"/>
                <a:ext cx="495071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9154E5A-C8C1-4AA6-B1AE-FC521FA3D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94" y="5732119"/>
                <a:ext cx="495071" cy="42479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12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КЛАСТЕРИЗАЦИЯ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0" y="2351386"/>
                <a:ext cx="9061897" cy="453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Char char="-"/>
                </a:pPr>
                <a:r>
                  <a:rPr lang="ru-RU" sz="2400" dirty="0">
                    <a:latin typeface="Arial" charset="0"/>
                    <a:cs typeface="Arial" charset="0"/>
                  </a:rPr>
                  <a:t>Коэффициент кластеризации узла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𝑣</m:t>
                        </m:r>
                      </m:e>
                      <m:sub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Arial" charset="0"/>
                    <a:cs typeface="Arial" charset="0"/>
                  </a:rPr>
                  <a:t> равен отношению количества связей между узлами из окрестности узла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  <a:cs typeface="Arial" charset="0"/>
                          </a:rPr>
                          <m:t>𝛤</m:t>
                        </m:r>
                      </m:e>
                      <m:sub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Arial" charset="0"/>
                    <a:cs typeface="Arial" charset="0"/>
                  </a:rPr>
                  <a:t> к максимально возможному количеству связей в окрестности: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  <a:cs typeface="Arial" charset="0"/>
                          </a:rPr>
                          <m:t>𝐶</m:t>
                        </m:r>
                      </m:e>
                      <m:sub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ru-RU" sz="240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  <a:cs typeface="Arial" charset="0"/>
                          </a:rPr>
                          <m:t>𝐸</m:t>
                        </m:r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/>
                                <a:cs typeface="Arial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ru-RU" sz="2400">
                                <a:latin typeface="Cambria Math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>
                                <a:latin typeface="Cambria Math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/>
                                    <a:cs typeface="Arial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ru-RU" sz="2400">
                                    <a:latin typeface="Cambria Math"/>
                                    <a:cs typeface="Arial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400">
                                <a:latin typeface="Cambria Math"/>
                                <a:cs typeface="Arial" charset="0"/>
                              </a:rPr>
                              <m:t>−1</m:t>
                            </m:r>
                          </m:e>
                        </m:d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/2</m:t>
                        </m:r>
                      </m:den>
                    </m:f>
                  </m:oMath>
                </a14:m>
                <a:r>
                  <a:rPr lang="ru-RU" sz="2400" dirty="0">
                    <a:latin typeface="Arial" charset="0"/>
                    <a:cs typeface="Arial" charset="0"/>
                  </a:rPr>
                  <a:t>.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Char char="-"/>
                </a:pPr>
                <a:r>
                  <a:rPr lang="ru-RU" sz="2400" dirty="0">
                    <a:latin typeface="Arial" charset="0"/>
                    <a:cs typeface="Arial" charset="0"/>
                  </a:rPr>
                  <a:t>На основе коэффициента кластеризации узла рассчитывается интегральная характеристика сети, средний коэффициент кластеризации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/>
                        <a:cs typeface="Arial" charset="0"/>
                      </a:rPr>
                      <m:t>&lt;</m:t>
                    </m:r>
                    <m:r>
                      <a:rPr lang="ru-RU" sz="2400">
                        <a:latin typeface="Cambria Math"/>
                        <a:cs typeface="Arial" charset="0"/>
                      </a:rPr>
                      <m:t>𝐶</m:t>
                    </m:r>
                    <m:r>
                      <a:rPr lang="ru-RU" sz="2400">
                        <a:latin typeface="Cambria Math"/>
                        <a:cs typeface="Arial" charset="0"/>
                      </a:rPr>
                      <m:t>&gt;=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/>
                            <a:cs typeface="Arial" charset="0"/>
                          </a:rPr>
                          <m:t>𝑁</m:t>
                        </m:r>
                      </m:den>
                    </m:f>
                    <m:r>
                      <a:rPr lang="ru-RU" sz="2400">
                        <a:latin typeface="Cambria Math"/>
                        <a:cs typeface="Arial" charset="0"/>
                      </a:rPr>
                      <m:t> </m:t>
                    </m:r>
                    <m:nary>
                      <m:naryPr>
                        <m:chr m:val="∑"/>
                        <m:grow m:val="on"/>
                        <m:ctrlPr>
                          <a:rPr lang="ru-RU" sz="2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ru-RU" sz="240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/>
                                <a:cs typeface="Arial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sz="2400">
                                <a:latin typeface="Cambria Math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400" dirty="0">
                    <a:latin typeface="Arial" charset="0"/>
                    <a:cs typeface="Arial" charset="0"/>
                  </a:rPr>
                  <a:t>. 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Char char="-"/>
                </a:pPr>
                <a:r>
                  <a:rPr lang="ru-RU" sz="2400" dirty="0">
                    <a:latin typeface="Arial" charset="0"/>
                    <a:cs typeface="Arial" charset="0"/>
                  </a:rPr>
                  <a:t>В большинстве реальных сложных сетей вероятность связи между двумя узлами, связанными с общим соседом (образование клик), существенно выше, чем вероятность связи между двумя случайно выбранными узлами.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1386"/>
                <a:ext cx="9061897" cy="4533998"/>
              </a:xfrm>
              <a:prstGeom prst="rect">
                <a:avLst/>
              </a:prstGeom>
              <a:blipFill rotWithShape="1">
                <a:blip r:embed="rId2"/>
                <a:stretch>
                  <a:fillRect l="-874" t="-942" b="-2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96681"/>
            <a:ext cx="3602468" cy="15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1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571"/>
            <a:ext cx="773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ОСНОВНЫЕ СВОЙСТВА СЕТЕЙ</a:t>
            </a:r>
          </a:p>
        </p:txBody>
      </p:sp>
      <p:pic>
        <p:nvPicPr>
          <p:cNvPr id="6" name="Picture 6" descr="http://www.mathaware.org/mam/04/essays/barrett.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90" y="2056822"/>
            <a:ext cx="3217841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frontiersin.org/files/Articles/8762/fncom-05-00005-HTML/image_m/fncom-05-00005-g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5671143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2909" y="218482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степень узла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0164" y="2204864"/>
            <a:ext cx="2643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rgbClr val="3888CA"/>
                </a:solidFill>
                <a:latin typeface="Arial Narrow" panose="020B0606020202030204" pitchFamily="34" charset="0"/>
              </a:rPr>
              <a:t>коэффициент кластеризации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0472" y="3819520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rgbClr val="3888CA"/>
                </a:solidFill>
                <a:latin typeface="Arial Narrow" panose="020B0606020202030204" pitchFamily="34" charset="0"/>
              </a:rPr>
              <a:t>мотивы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9438" y="3835934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rgbClr val="3888CA"/>
                </a:solidFill>
                <a:latin typeface="Arial Narrow" panose="020B0606020202030204" pitchFamily="34" charset="0"/>
              </a:rPr>
              <a:t>длина кратчайшего пути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3659" y="4201343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rgbClr val="3888CA"/>
                </a:solidFill>
                <a:latin typeface="Arial Narrow" panose="020B0606020202030204" pitchFamily="34" charset="0"/>
              </a:rPr>
              <a:t>(диаметр сети)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547" y="2523376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rgbClr val="3888CA"/>
                </a:solidFill>
                <a:latin typeface="Arial Narrow" panose="020B0606020202030204" pitchFamily="34" charset="0"/>
              </a:rPr>
              <a:t>(средняя степень узлов)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8264" y="2549664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3888CA"/>
                </a:solidFill>
                <a:latin typeface="Arial Narrow" panose="020B0606020202030204" pitchFamily="34" charset="0"/>
              </a:rPr>
              <a:t>(средний коэффициент кластеризации)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6421277"/>
            <a:ext cx="3312368" cy="239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475656" y="6253146"/>
            <a:ext cx="363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3888CA"/>
                </a:solidFill>
                <a:latin typeface="Arial Narrow" panose="020B0606020202030204" pitchFamily="34" charset="0"/>
              </a:rPr>
              <a:t>нагрузка узла </a:t>
            </a:r>
            <a:r>
              <a:rPr lang="ru-RU" sz="1400" dirty="0"/>
              <a:t>(</a:t>
            </a:r>
            <a:r>
              <a:rPr lang="en-US" sz="1400" dirty="0" err="1"/>
              <a:t>betweenness</a:t>
            </a:r>
            <a:r>
              <a:rPr lang="en-US" sz="1400" dirty="0"/>
              <a:t> centrality)</a:t>
            </a:r>
          </a:p>
        </p:txBody>
      </p:sp>
      <p:sp>
        <p:nvSpPr>
          <p:cNvPr id="2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BD47-573A-452E-B7B4-BEAF95123EC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6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571"/>
            <a:ext cx="773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КЛЮЧЕВЫЕ МОДЕЛИ СЛОЖНЫХ СЕТЕЙ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472" y="1556792"/>
            <a:ext cx="2462312" cy="43204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>
                <a:solidFill>
                  <a:schemeClr val="accent1"/>
                </a:solidFill>
                <a:latin typeface="Arial Narrow" panose="020B0606020202030204" pitchFamily="34" charset="0"/>
              </a:rPr>
              <a:t>Случайный граф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" y="2013123"/>
            <a:ext cx="2462312" cy="208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01" y="2013123"/>
            <a:ext cx="2519995" cy="208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8" y="4504952"/>
            <a:ext cx="2443818" cy="213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5588" y="4207272"/>
            <a:ext cx="2443818" cy="4009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>
                <a:solidFill>
                  <a:schemeClr val="accent1"/>
                </a:solidFill>
                <a:latin typeface="Arial Narrow" panose="020B0606020202030204" pitchFamily="34" charset="0"/>
              </a:rPr>
              <a:t>«Тесный мир»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1664" y="1484784"/>
            <a:ext cx="2524632" cy="60034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Безмасштабная</a:t>
            </a:r>
            <a:r>
              <a:rPr lang="ru-RU" dirty="0">
                <a:solidFill>
                  <a:schemeClr val="accent1"/>
                </a:solidFill>
                <a:latin typeface="Arial Narrow" panose="020B0606020202030204" pitchFamily="34" charset="0"/>
              </a:rPr>
              <a:t> сеть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4504952"/>
            <a:ext cx="2514809" cy="213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6015" y="4173364"/>
            <a:ext cx="2514809" cy="4009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Самоподобная</a:t>
            </a:r>
            <a:r>
              <a:rPr lang="ru-RU" dirty="0">
                <a:solidFill>
                  <a:schemeClr val="accent1"/>
                </a:solidFill>
                <a:latin typeface="Arial Narrow" panose="020B0606020202030204" pitchFamily="34" charset="0"/>
              </a:rPr>
              <a:t> сеть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5776" y="1812575"/>
            <a:ext cx="20866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Правило роста: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 Narrow" panose="020B0606020202030204" pitchFamily="34" charset="0"/>
              </a:rPr>
              <a:t>случайное соединение узлов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Свойства:</a:t>
            </a:r>
          </a:p>
          <a:p>
            <a:r>
              <a:rPr lang="ru-RU" dirty="0">
                <a:solidFill>
                  <a:schemeClr val="tx1"/>
                </a:solidFill>
                <a:latin typeface="Arial Narrow" panose="020B0606020202030204" pitchFamily="34" charset="0"/>
              </a:rPr>
              <a:t>малая кластеризация</a:t>
            </a:r>
          </a:p>
          <a:p>
            <a:r>
              <a:rPr lang="ru-RU" dirty="0">
                <a:solidFill>
                  <a:schemeClr val="tx1"/>
                </a:solidFill>
                <a:latin typeface="Arial Narrow" panose="020B0606020202030204" pitchFamily="34" charset="0"/>
              </a:rPr>
              <a:t>малый диаметр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7399" y="4400795"/>
            <a:ext cx="1942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Правило роста:</a:t>
            </a:r>
          </a:p>
          <a:p>
            <a:r>
              <a:rPr lang="ru-RU" sz="1600" dirty="0">
                <a:latin typeface="Arial Narrow" panose="020B0606020202030204" pitchFamily="34" charset="0"/>
              </a:rPr>
              <a:t>связь с ближайшими соседями и небольшая доля «длинных связей»</a:t>
            </a:r>
          </a:p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Свойства:</a:t>
            </a:r>
            <a:endParaRPr lang="ru-RU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Narrow" panose="020B0606020202030204" pitchFamily="34" charset="0"/>
              </a:rPr>
              <a:t>высокая кластеризация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Narrow" panose="020B0606020202030204" pitchFamily="34" charset="0"/>
              </a:rPr>
              <a:t>малый диаметр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9" y="1812575"/>
            <a:ext cx="1979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Правило роста:</a:t>
            </a:r>
          </a:p>
          <a:p>
            <a:r>
              <a:rPr lang="ru-RU" sz="1600" dirty="0">
                <a:latin typeface="Arial Narrow" panose="020B0606020202030204" pitchFamily="34" charset="0"/>
              </a:rPr>
              <a:t>предпочтительное присоединение к узлам с большим количеством связей</a:t>
            </a:r>
          </a:p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Свойства:</a:t>
            </a:r>
            <a:endParaRPr lang="ru-RU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Narrow" panose="020B0606020202030204" pitchFamily="34" charset="0"/>
              </a:rPr>
              <a:t>малый диаметр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Narrow" panose="020B0606020202030204" pitchFamily="34" charset="0"/>
              </a:rPr>
              <a:t>наличие «</a:t>
            </a:r>
            <a:r>
              <a:rPr lang="ru-RU" sz="1600" dirty="0" err="1">
                <a:latin typeface="Arial Narrow" panose="020B0606020202030204" pitchFamily="34" charset="0"/>
              </a:rPr>
              <a:t>хабов</a:t>
            </a:r>
            <a:r>
              <a:rPr lang="ru-RU" sz="1600" dirty="0">
                <a:latin typeface="Arial Narrow" panose="020B0606020202030204" pitchFamily="34" charset="0"/>
              </a:rPr>
              <a:t>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64289" y="4389181"/>
            <a:ext cx="197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Правило роста:</a:t>
            </a:r>
          </a:p>
          <a:p>
            <a:r>
              <a:rPr lang="ru-RU" sz="1600" dirty="0">
                <a:latin typeface="Arial Narrow" panose="020B0606020202030204" pitchFamily="34" charset="0"/>
              </a:rPr>
              <a:t>воспроизводство однотипных структур на разных масштабах сети</a:t>
            </a:r>
          </a:p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Свойства:</a:t>
            </a:r>
            <a:endParaRPr lang="ru-RU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Narrow" panose="020B0606020202030204" pitchFamily="34" charset="0"/>
              </a:rPr>
              <a:t>большой диаметр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Narrow" panose="020B0606020202030204" pitchFamily="34" charset="0"/>
              </a:rPr>
              <a:t>отталкивание «</a:t>
            </a:r>
            <a:r>
              <a:rPr lang="ru-RU" sz="1600" dirty="0" err="1">
                <a:latin typeface="Arial Narrow" panose="020B0606020202030204" pitchFamily="34" charset="0"/>
              </a:rPr>
              <a:t>хабов</a:t>
            </a:r>
            <a:r>
              <a:rPr lang="ru-RU" sz="1600" dirty="0">
                <a:latin typeface="Arial Narrow" panose="020B0606020202030204" pitchFamily="34" charset="0"/>
              </a:rPr>
              <a:t>»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323528" y="4173364"/>
            <a:ext cx="864096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572000" y="1556792"/>
            <a:ext cx="0" cy="4753255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54111" y="648072"/>
            <a:ext cx="7874273" cy="7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Основные результаты теории сложных сетей базируются на анализе четырех базовых моделей сложных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354019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4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"/>
          <p:cNvSpPr txBox="1">
            <a:spLocks/>
          </p:cNvSpPr>
          <p:nvPr/>
        </p:nvSpPr>
        <p:spPr>
          <a:xfrm>
            <a:off x="107505" y="2258146"/>
            <a:ext cx="8954392" cy="522782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Технологии для работы со сложными сетями</a:t>
            </a:r>
          </a:p>
        </p:txBody>
      </p:sp>
    </p:spTree>
    <p:extLst>
      <p:ext uri="{BB962C8B-B14F-4D97-AF65-F5344CB8AC3E}">
        <p14:creationId xmlns:p14="http://schemas.microsoft.com/office/powerpoint/2010/main" val="428391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0472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ТИПИЗАЦИЯ СЛОЖНЫХ СЕТЕЙ</a:t>
            </a:r>
          </a:p>
        </p:txBody>
      </p:sp>
      <p:sp>
        <p:nvSpPr>
          <p:cNvPr id="8" name="Прямоугольник 7"/>
          <p:cNvSpPr/>
          <p:nvPr>
            <p:custDataLst>
              <p:tags r:id="rId1"/>
            </p:custDataLst>
          </p:nvPr>
        </p:nvSpPr>
        <p:spPr>
          <a:xfrm>
            <a:off x="323528" y="1498378"/>
            <a:ext cx="3672408" cy="448072"/>
          </a:xfrm>
          <a:prstGeom prst="rect">
            <a:avLst/>
          </a:prstGeom>
          <a:solidFill>
            <a:srgbClr val="3888C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ориентированная</a:t>
            </a:r>
          </a:p>
        </p:txBody>
      </p:sp>
      <p:sp>
        <p:nvSpPr>
          <p:cNvPr id="9" name="Прямоугольник 8"/>
          <p:cNvSpPr/>
          <p:nvPr>
            <p:custDataLst>
              <p:tags r:id="rId2"/>
            </p:custDataLst>
          </p:nvPr>
        </p:nvSpPr>
        <p:spPr>
          <a:xfrm>
            <a:off x="5148064" y="1498378"/>
            <a:ext cx="3672408" cy="448072"/>
          </a:xfrm>
          <a:prstGeom prst="rect">
            <a:avLst/>
          </a:prstGeom>
          <a:solidFill>
            <a:srgbClr val="3888C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ru-RU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не ориентированная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16577" y="1484785"/>
            <a:ext cx="51084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888CA"/>
                </a:solidFill>
              </a:rPr>
              <a:t>VS</a:t>
            </a:r>
            <a:endParaRPr lang="ru-RU" sz="2400" dirty="0">
              <a:solidFill>
                <a:srgbClr val="3888CA"/>
              </a:solidFill>
            </a:endParaRPr>
          </a:p>
        </p:txBody>
      </p:sp>
      <p:sp>
        <p:nvSpPr>
          <p:cNvPr id="11" name="Прямоугольник 10"/>
          <p:cNvSpPr/>
          <p:nvPr>
            <p:custDataLst>
              <p:tags r:id="rId3"/>
            </p:custDataLst>
          </p:nvPr>
        </p:nvSpPr>
        <p:spPr>
          <a:xfrm>
            <a:off x="323528" y="2636913"/>
            <a:ext cx="3672408" cy="736104"/>
          </a:xfrm>
          <a:prstGeom prst="rect">
            <a:avLst/>
          </a:prstGeom>
          <a:solidFill>
            <a:srgbClr val="3888C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пространственная</a:t>
            </a:r>
          </a:p>
        </p:txBody>
      </p:sp>
      <p:sp>
        <p:nvSpPr>
          <p:cNvPr id="12" name="Прямоугольник 11"/>
          <p:cNvSpPr/>
          <p:nvPr>
            <p:custDataLst>
              <p:tags r:id="rId4"/>
            </p:custDataLst>
          </p:nvPr>
        </p:nvSpPr>
        <p:spPr>
          <a:xfrm>
            <a:off x="5148064" y="2636913"/>
            <a:ext cx="3672408" cy="736104"/>
          </a:xfrm>
          <a:prstGeom prst="rect">
            <a:avLst/>
          </a:prstGeom>
          <a:solidFill>
            <a:srgbClr val="3888C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ru-RU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без пространственной привязки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16577" y="2774132"/>
            <a:ext cx="51084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888CA"/>
                </a:solidFill>
              </a:rPr>
              <a:t>VS</a:t>
            </a:r>
            <a:endParaRPr lang="ru-RU" sz="2400" dirty="0">
              <a:solidFill>
                <a:srgbClr val="3888CA"/>
              </a:solidFill>
            </a:endParaRPr>
          </a:p>
        </p:txBody>
      </p:sp>
      <p:sp>
        <p:nvSpPr>
          <p:cNvPr id="14" name="Прямоугольник 13"/>
          <p:cNvSpPr/>
          <p:nvPr>
            <p:custDataLst>
              <p:tags r:id="rId5"/>
            </p:custDataLst>
          </p:nvPr>
        </p:nvSpPr>
        <p:spPr>
          <a:xfrm>
            <a:off x="323528" y="4018658"/>
            <a:ext cx="3672408" cy="448072"/>
          </a:xfrm>
          <a:prstGeom prst="rect">
            <a:avLst/>
          </a:prstGeom>
          <a:solidFill>
            <a:srgbClr val="3888C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однородная</a:t>
            </a:r>
          </a:p>
        </p:txBody>
      </p:sp>
      <p:sp>
        <p:nvSpPr>
          <p:cNvPr id="15" name="Прямоугольник 14"/>
          <p:cNvSpPr/>
          <p:nvPr>
            <p:custDataLst>
              <p:tags r:id="rId6"/>
            </p:custDataLst>
          </p:nvPr>
        </p:nvSpPr>
        <p:spPr>
          <a:xfrm>
            <a:off x="5148064" y="4018658"/>
            <a:ext cx="3672408" cy="448072"/>
          </a:xfrm>
          <a:prstGeom prst="rect">
            <a:avLst/>
          </a:prstGeom>
          <a:solidFill>
            <a:srgbClr val="3888C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ru-RU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не однородная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316577" y="4005065"/>
            <a:ext cx="51084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888CA"/>
                </a:solidFill>
              </a:rPr>
              <a:t>VS</a:t>
            </a:r>
            <a:endParaRPr lang="ru-RU" sz="2400" dirty="0">
              <a:solidFill>
                <a:srgbClr val="3888CA"/>
              </a:solidFill>
            </a:endParaRPr>
          </a:p>
        </p:txBody>
      </p:sp>
      <p:sp>
        <p:nvSpPr>
          <p:cNvPr id="17" name="Прямоугольник 16"/>
          <p:cNvSpPr/>
          <p:nvPr>
            <p:custDataLst>
              <p:tags r:id="rId7"/>
            </p:custDataLst>
          </p:nvPr>
        </p:nvSpPr>
        <p:spPr>
          <a:xfrm>
            <a:off x="323528" y="5242793"/>
            <a:ext cx="3672408" cy="706487"/>
          </a:xfrm>
          <a:prstGeom prst="rect">
            <a:avLst/>
          </a:prstGeom>
          <a:solidFill>
            <a:srgbClr val="3888C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с дополнительными свойствами</a:t>
            </a:r>
          </a:p>
        </p:txBody>
      </p:sp>
      <p:sp>
        <p:nvSpPr>
          <p:cNvPr id="18" name="Прямоугольник 17"/>
          <p:cNvSpPr/>
          <p:nvPr>
            <p:custDataLst>
              <p:tags r:id="rId8"/>
            </p:custDataLst>
          </p:nvPr>
        </p:nvSpPr>
        <p:spPr>
          <a:xfrm>
            <a:off x="5148064" y="5242794"/>
            <a:ext cx="3672408" cy="706486"/>
          </a:xfrm>
          <a:prstGeom prst="rect">
            <a:avLst/>
          </a:prstGeom>
          <a:solidFill>
            <a:srgbClr val="3888C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ru-RU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без дополнительных свойств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316577" y="5229201"/>
            <a:ext cx="51084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888CA"/>
                </a:solidFill>
              </a:rPr>
              <a:t>VS</a:t>
            </a:r>
            <a:endParaRPr lang="ru-RU" sz="2400" dirty="0">
              <a:solidFill>
                <a:srgbClr val="388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PROPERTY GRAPH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42" name="Picture 2" descr="https://github.com/tinkerpop/blueprints/raw/master/doc/images/graph-exampl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" y="696681"/>
            <a:ext cx="6768752" cy="59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260422" y="4323585"/>
            <a:ext cx="50405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charset="0"/>
                <a:cs typeface="Arial" charset="0"/>
              </a:rPr>
              <a:t>Множество узлов,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ru-RU" dirty="0">
                <a:latin typeface="Arial" charset="0"/>
                <a:cs typeface="Arial" charset="0"/>
              </a:rPr>
              <a:t>у каждого:</a:t>
            </a:r>
          </a:p>
          <a:p>
            <a:pPr lvl="1"/>
            <a:r>
              <a:rPr lang="ru-RU" dirty="0">
                <a:latin typeface="Arial" charset="0"/>
                <a:cs typeface="Arial" charset="0"/>
              </a:rPr>
              <a:t>уникальный идентификатор; множества входящих и исходящих связей, словарь свойств</a:t>
            </a:r>
          </a:p>
          <a:p>
            <a:r>
              <a:rPr lang="ru-RU" dirty="0">
                <a:latin typeface="Arial" charset="0"/>
                <a:cs typeface="Arial" charset="0"/>
              </a:rPr>
              <a:t>Множество связей, у каждой:</a:t>
            </a:r>
          </a:p>
          <a:p>
            <a:pPr lvl="1"/>
            <a:r>
              <a:rPr lang="ru-RU" dirty="0">
                <a:latin typeface="Arial" charset="0"/>
                <a:cs typeface="Arial" charset="0"/>
              </a:rPr>
              <a:t>уникальный идентификатор; стартовый и конечный узел; наименование типа связи;  словарь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82720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4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"/>
          <p:cNvSpPr txBox="1">
            <a:spLocks/>
          </p:cNvSpPr>
          <p:nvPr/>
        </p:nvSpPr>
        <p:spPr>
          <a:xfrm>
            <a:off x="1007604" y="2258146"/>
            <a:ext cx="7200800" cy="522782"/>
          </a:xfrm>
          <a:prstGeom prst="rect">
            <a:avLst/>
          </a:prstGeom>
        </p:spPr>
        <p:txBody>
          <a:bodyPr vert="horz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Введение в теорию сложных сетей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4916" y="1340768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608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arangodb">
            <a:extLst>
              <a:ext uri="{FF2B5EF4-FFF2-40B4-BE49-F238E27FC236}">
                <a16:creationId xmlns:a16="http://schemas.microsoft.com/office/drawing/2014/main" id="{379E3C19-494C-4D75-8BB8-667BC0B8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86" y="1136501"/>
            <a:ext cx="2452961" cy="156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ИНСТРУМЕНТАЛЬНЫЕ СРЕДСТВА ДЛЯ РАБОТЫ С СЕТЯМИ</a:t>
            </a:r>
          </a:p>
        </p:txBody>
      </p:sp>
      <p:sp>
        <p:nvSpPr>
          <p:cNvPr id="2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Image result for pyth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Image result for pyth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2" name="Picture 10" descr="https://developer.r-project.org/Logo/Rlogo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83" y="5701578"/>
            <a:ext cx="920615" cy="7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3" y="3633279"/>
            <a:ext cx="2542773" cy="9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2" y="4674468"/>
            <a:ext cx="2281717" cy="44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 descr="http://tinkerpop.incubator.apache.org/images/apache-tinkerpop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89" y="3292171"/>
            <a:ext cx="1463509" cy="50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Image result for neo4j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8" descr="Image result for neo4j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02" name="Picture 30" descr="http://odino.org/images/orientd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69" y="964730"/>
            <a:ext cx="2419350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7" y="2874389"/>
            <a:ext cx="2383433" cy="58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7" name="Picture 35" descr="http://codyburleson.com/wp-content/uploads/2013/10/sparqlThum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35" y="3237638"/>
            <a:ext cx="1125160" cy="11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9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28" y="4062223"/>
            <a:ext cx="2487623" cy="81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1" name="Picture 39" descr="https://upload.wikimedia.org/wikipedia/en/5/54/Gremlin_%28programming_language%2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80" y="3456395"/>
            <a:ext cx="1872208" cy="72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" name="Picture 41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31" y="5564623"/>
            <a:ext cx="965312" cy="9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5" name="Picture 43" descr="http://blog.softheme.com/wp-content/uploads/2015/10/c-pro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" y="5526908"/>
            <a:ext cx="983187" cy="99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vmturbo.com/wp-content/uploads/2015/03/neo4j_notag_whiteb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77" y="1912548"/>
            <a:ext cx="1903685" cy="10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02294" y="2708920"/>
            <a:ext cx="3001553" cy="2520280"/>
          </a:xfrm>
          <a:prstGeom prst="rect">
            <a:avLst/>
          </a:prstGeom>
          <a:noFill/>
          <a:ln>
            <a:solidFill>
              <a:srgbClr val="26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33167" y="5453877"/>
            <a:ext cx="8756131" cy="1200564"/>
          </a:xfrm>
          <a:prstGeom prst="rect">
            <a:avLst/>
          </a:prstGeom>
          <a:noFill/>
          <a:ln>
            <a:solidFill>
              <a:srgbClr val="26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489326" y="908720"/>
            <a:ext cx="5499188" cy="2030535"/>
          </a:xfrm>
          <a:prstGeom prst="rect">
            <a:avLst/>
          </a:prstGeom>
          <a:noFill/>
          <a:ln>
            <a:solidFill>
              <a:srgbClr val="26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498489" y="3068960"/>
            <a:ext cx="5490025" cy="2160240"/>
          </a:xfrm>
          <a:prstGeom prst="rect">
            <a:avLst/>
          </a:prstGeom>
          <a:noFill/>
          <a:ln>
            <a:solidFill>
              <a:srgbClr val="26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994098" y="5266483"/>
            <a:ext cx="352211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Языки программирования</a:t>
            </a:r>
            <a:endParaRPr lang="ru-RU" sz="24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275503" y="646396"/>
            <a:ext cx="196079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2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Графовые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БД</a:t>
            </a:r>
            <a:endParaRPr lang="ru-RU" sz="24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286852" y="2944185"/>
            <a:ext cx="2247731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Языки запросов</a:t>
            </a:r>
            <a:endParaRPr lang="ru-RU" sz="24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862684" y="2420888"/>
            <a:ext cx="169309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Библиотеки</a:t>
            </a:r>
            <a:endParaRPr lang="ru-RU" sz="2400" dirty="0"/>
          </a:p>
        </p:txBody>
      </p:sp>
      <p:pic>
        <p:nvPicPr>
          <p:cNvPr id="3117" name="Picture 45" descr="https://upload.wikimedia.org/wikipedia/en/thumb/0/04/Gephi-logo.png/200px-Gephi-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54" y="1060400"/>
            <a:ext cx="1368152" cy="53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7" descr="data:image/jpeg;base64,/9j/4AAQSkZJRgABAQAAAQABAAD/2wCEAAkGBxMTEhMTEhQVFRUXFhgbGBUWGRoeHxoaGBgXFxgYGBgZHSogHxolGxgaIjIhJSkvLi4wGh8zODMtNygtLisBCgoKDg0OGxAQGy8mICY3LjAyMzIyLS0xMi0tLy0tNS0yKy0tLTAvLzUtLS8tLzUvLy0tLS0tLS8tLS0tLS0tLf/AABEIAIcBdgMBEQACEQEDEQH/xAAcAAEAAgMBAQEAAAAAAAAAAAAABQYEBwgDAgH/xABHEAABAwIDBAcEBwUGBQUAAAABAAIDBBEFEiEGMUFRBxMiYXGBkTJSobEIFEJicoLBIyQzstE0Q5Kis+FTY3Tw8RY1g8LS/8QAGgEBAAMBAQEAAAAAAAAAAAAAAAMEBQYCAf/EADYRAAIBAwIDBgUCBgMBAQAAAAABAgMEEQUhEjFBE1FxgbHRImGRofAywRQVIzRC4SRSsvEz/9oADAMBAAIRAxEAPwDeKAIAgCAIAgCAIAgPKrqWRsdJI4NY0Xc4mwARvB9SbeEQQxqeXWGNsbDufMDmd3iIEED8Tge5VnXz+ktq3jH9b37l7+2T9+uVbdbwSfdyvj9HZnfJFVkHSpPvX0fsZ2EY2ycuZYxzMsXxPtmAO5wto5h94aKaE1LkQVaMqfPk+TJNeyIIAgCAIAgCAIAgCAIAgCAIAgCAIAgCAIAgCAIAgCAIAgCAIAgCAIAgCAIAgCAID465t8uYX5XF/RfMo+4fM+19PgQBAEBUsef19WyE/wAKIdY5vBzxbKD3DNfyKq3U8YiXLWOFKfXkvPn9tvMzwVWTJD6BUiZ5aITauNzWNqotJadwcDzYSGvYfukG/kvaliSZ6iuKLg+vqvzHmW+gqhLGyRu57Q4eYvZXDPMhAEAQBAEAQBAEAQBAEAQBAEAQBAEAQBAEAQBAEAQBAEAQBAEAQBAEAQBAEB5VVQ2NjnvNmtFyUBQotoPrr3gvcxgPZhaS3M33nuGrvw7hxusS5vJTeIPCNynZdhFSksv0+X+/oZTcNgtbqYrcsjf6Kjk99pPPN/UyIJ5KftRkuYPahJJFuJjvq0jluPJXaF5Km/i3RBUoxq/J9/v7k4NoICAWvz3G5gLj4HKNPNacryiv8s+G/oUFZ1nzjjx29Twkxt5/hxW75HAfBt/0UEr9f4x+v4yZWcV+qX0XvgxJquZwu+bIP+W0NH+J1z6WUMrqo+uPz5ksaNJbRjnx39MGBR1NOJMrHh0j95LnOJtrq4k+ihVVSfPJNOnUUd1hLwX2JQFTJlc+gV7TPLRD7X1IbSvbxkLWNHMuIv6NBPkvec4Xee6Sw3LuTf55k5sWf3KHuDh6PcFoGYTaAIAgCAIAgCAIAgCAIAgCAIAgCAIAgCAIAgCAIAgCAIAgCAIAgCAIAgCAICo9JFQRThg+0ST4Cw+br+Sr3UuGjJ/m5bsIqVxBPv8ATc1xTMIIIJBG4jgublI63Cawy5YRifWDK7R/z7x39yRmmZte34N1yJZpXsqkdNib8xbHE51ja50Gimp0qtT9ERN0ofrkYVdWysbmnnhp28yQPi4/qrkNPqv9UsFeV7Sj+mOfH8/Yrk20NE5xax1RXSD7EDHv+I0+Ksw0+it3uQz1Cs1iOy+RmQVL8zGT0clD1h/d5JMt3SN1yOtq11twdvs625TVLWnOHClgipXVSE+JvPy+RccKrHvY4ytDSwkEg6GwBJWYuKLcZc0X5xi8OHJmLNtRTtHZLnng1rTr62X1Vk+R6/h5L9TS8/YrON1ssj2Oe28rzkpqccXO4u7gNXO4AFX7ejLPHPyRTuK8eHs6fLq+/wD0bUwagEEEUIN8jACeZA7TvM3PmrZRM1AEAQBAEAQBAEAQBAEAQBAEAQBAEAQBAEAQBAEAQBAEAQBAEAQBAEAQBAEBUNvm5uqZ77ZA38YyuA9A4/lKirU+0pyh3ktCr2VWM+5lEiYuTnlPDOzjJSXEuRkxi2o3qJs+PcsNBiGZpBF3gbvety71PCrlfMzqtDhe3L0PGPAH1tohUzQNY3PKYCAXGVzrMzndbK7dzC6azio0IpP8Zg3cnKtLK/ESmHdF+GRHO6Dr38X1DnSE+IccvwVkrltpqZkbQ2NjWNG5rAAB5DRAYO0lNFJTvbOxr2aGzhxBBa4d4OvkvjaSyz6k28IrFVdtPl+1IQPOQ3d6C/osHephdZP15/Y2k1CTl0ivTZfchhhmJTvd9TjpYoMxaJ5SS45TlcRG0cHBwF99rreUVHkjFcnLmy1bJbGR0jjPLI6pqnNs6d+lh7kTBoxl+A3r6fC0oAgCAIAgCAIAgCAIAgCAIAgCAIAgCAIAgCAIAgCAIAgCAIAgCAIAgCAIAgCAh9qcLbUwOi6wRyAh8UnuSN1a63FvAji0uHFfMpH1Rb5I1oKxjpTBU2pKwe1HJ7EnAPiedHtNtCNeY0VK6sYV/i5MuWt9Uobc0SbMIm5MtzzG3yWY9Iq55o0f5tDHIClsC9kjJMhs/qyDkOh1seR4qO60udKnxweccxQ1GNSfDNYyTeC4mWHMNb+2zn95vevFjfum9+XVfuv3R8u7VTXz6P8AZlxgma9oc03B3FdNCcZxUovKZhyi4vD5novR8IXaV92sj95wv4cfgCqd9Pho479vf7ZLVnHNTi7t/b74K9ikxDrgX6thcBze7ssb4nUeap2UeOtn/qvu9vTJZuZcNHH/AGf2X+8FxwukEMMcQ1yMaL8yBqfM6rYMwykAQBAEAQBAEAQBAEAQBAEAQBAEAQBAEAQBAEAQBAEAQBAEAQBAEAQBAEAQH4TbUoDXO021z5HuigcWRg2Lho53geA+Kxr69llwpvHezf0/T48KqVVnPJFfY2+p1PMrElu8s2uSwjIfEyRojnjZNGD/AA5BcDmWne097bFTW97VoP4Xld3T/RRubSnXW637/wA5kzh/RdhE0Ye2GQNOpj66WwPK2ZdVSqxqwU48mcvVpypzcJc0ZWK7EClDajCY2xyxts+nuQypjGpY4m9pRc5XnjodCpDwYNFPHNGKmnzBlyJI3Cz4Xt0ex7d4sdCOHguc1PT3Tfb0fNfnQ17O84l2dQncKxExm41afab/APYd/wA1HY3/AGe/+PVd3zX5v4nu5tlPx6exYZMUiABzg3FwBcm3gNVuzvaEFlyXftvt4IzI29WXJfsQldUCSXML5QLC4tqfHw+Kzbq5jWkuHkvLd/n3LtCi6UXnm/RGBQRdbNEN4fKZCP8AlwWykf8Ay9V6lXNNjik5/wDZ/bkivey/qKHcv9l2WgUwUBqHbrpsjp3uhoWNne3R0zj+zB5NA1f43A8UBrWs6XsXkNxUiMcmRxgfFpPxQHvhvTLisRGeVkw92SNuvmwNKA3J0ddJ1PiX7JzepqQCerJuHgbzG7jb3Tr4gEoC+oAgCAIDFxSvZBDLPJfJGxz3WFzlaCTYcTYICkUPTFhksscTDNmke1jbx21cQ0XN91ygNgoAgCAIAgCAIAgCAIAgCAIAgCAIAgCAIAgCAIAgCAhtrakspn23u0+ZPwBC+SeE2eoR4pJPq0akplycjtyQYq7PjMiNRsjZY9nMYbACHhxB5W/U+K09P1KFvBwmnzzsZN7ZSrTU4tFkh2hgd9ojxaf0WnHV7R/5Y8UzNlYV10+5XdoKECU11A9hnsBPTlwDapg4G+6YD2X+R03WI31tPZVI/VEMrerHnFnnHJG5kc0OYMkBPVvaWuYQbFpad1jcW7uS5vUqdK1rRqUXtLoalpUnUi4zXIyIyOC9U3FxzHkyWSfU9mlSHgRSGJ3WsAvbtDm3ebd+l++ynoV3QlxLl1X7+PryI6lJVVwvn0f509C0wSh7Q5u4hdCnndGQ1jZmt+njad1LQtgidlkqSW3B1EbQOst43a3wcV9PhoPY7ZqXEKplNDYF1y553MYPaeR5gAcSQOKA6QwXonwuBgaacTO4yTEuJPPL7I8AEBE7a9DtFPC91HGKedoJZlJyPI+y5puBfmLHx3IDnbDq2SmnZLGS2SJ4cO5zTuPdwI8UB1NifSTQUwg+svfGZoWStAje4FrxpYtFt/BASGyu2dHiBkFJIXmPLmBY5ts2a1swF/ZO5AWFAUObpfwlrnNM7rgkG0Uh1BtvyoDG6QdvqFlHLA6R7ZKmjc+Jpjfq2Vr2svp2bkbjuQHOWztU2KrppXmzGTxPcbXs1sjXE2HcEB1lsrtlR4h1n1SQv6rLnuxzbZ82X2gL+yUBn47jlPRxGWplbEwcXbyd9mtGrj3AEoDXdZ074e11mRVEg94NYAfAOdf1CAkMC6ZsMqHBj3SU7juMzRl83tJA8TYIDYbHggEEEEXBG4g7iCgMXEcTigF5HWvuG8nwAUFe5pUFmbJ6FvUrPEEQx2zhv7ElufZ//Sz3rFLP6X9vcvfymrj9S+/sSmGY3DPox3a912h8ufkrtve0a+0Hv3FSvZ1aO8lt3kirRVIjEto4ISWklzhvazW3cTuv3KjX1GjRfC3l/Iu0LCtVXElhfMwo9soSdWSNHOwPyKrx1ii3umvp7k8tJqpbNP6k7R1jJW543Bw7uHcRvB7itKlWhVjxQeUZ9WlOlLhmsM/K2sjibmkcGjv49wG8lfKtaFKPFN4QpUp1ZcMFlkHJtlCDoyQjnYD5lZ0tYop7Rb+nuaMdJqtbtfcyKHamCQhpLmE7s409QSPVS0dUoVHh7P5+5FV02tBZW/gTi0TPIyix6CVxYxxuASbggADeblVKV9RqzcIvdfsW6tlWpx4pIwqra6Bps0Pf3tAt5EkXVapq1CLxHL8P9k9PS60ll4R64ftPBKQ25Y47g/cfMG3qpKGp0Kr4eT+fueK2nVqazzXyJtaBQMeuro4W5pHBo+J7gN5KirV4UY8U3glpUZ1ZcMFkgn7Zw30ZIRz7P9VmvWKSe0X9vc0FpNXG8l9/YkcMx+GY5WuId7rtCfDgfJW6F/RrPhi9+5lWvZVaKzJbd6JRXCoV3bnSBhPs9a0O/OHMb/nc0eaYzsE8PKNYtiLHFp3g2/3XK16TpycX0O0oVo1oKa6mYxVGSMyGKJkbJOmw6RwBBZ2hcNJINue5aVPSKlSmp5xkyampQjNxxyMkYbOP7u/gQoKmjXK5LP0C1Ckz66p49qOQflPzCoVdPuI84P6M9q5pS5MF6oum4PDRJHD3R+RTWOu5XbWtwPD5M+yhlGa1y1Su0erSvqPDJTZiS8Rb7p09SP0XQWbzQj+cjMu1itL85mj/AKR9UTX08fBlOHDxfI8H+QKyVyX+jTQi9bOQL/so2niAc7nDzsz0QG8kAQGE7CKc6mCEk8erb/RAaz+kHs8H0MVRG0A0z7EAWtFJZp0HJwZ4XKA1z0EYx1GKMYT2ahjoz4+2w+rbfmQG/ukDGPqmHVU97ObGQ38b+wz/ADOCA5Y2KwU1ldTU3B8gzdzG9p5/wgoDe/S10dxVLZa4yvYYKUhsbWjKREHvFydeNkBz3gtEJqiCEkgSSxsJG8B7w0keqA6h2A2Biwn6w5kz5BKGZs4AyiPOb6fjPogOdukLayTEaySZzj1QJbCzg2MbtPeda57z3BAXvY/oPfUQMmq5zCZGhzYmtu4Ai4zlx0NrHLbT5AVXpI6OpsKcx2cSwSEhsgFiHDXI9tzY21BvrY8kBevo97XvLn4dK4uaGl8BP2bHtx+GuYDhZ3NAXGuAmri2U2aZMvg1ugA5Xt8Vy9ZKte8NR7Zx5fnqdLSzSs1KC3xnzZcW4HTAW6mPzFz6nVbysbfGOBfQw3eV288bK1iuzsscwfStJGjhqOy4Hdqb2/qsi50+rTqqVutufg/M1be/p1KTjXe/LxRN7TYk6KC40e+zR3XFyfILR1C4dGhlbN7FCxt1VrYfJbkJsrgDJW9bKLtJIa3nbQk+elu5Z2nWEKse1qbrov3Zf1C+lTl2dPn1ZYKjZ2mc0jqw3vboR6fqtSen28ljhS8NjNhf14vPFnxKxghfTVnVG5aXZHcj7rvl6lY9px2112fRvD/ZmtdcFxbcfXn7oydoqKaeqDcj+rBa0OymwBsXOvu4/BTX1GtXuVHD4dlnp83+dxFZVaVG34sri3eOvyRPwbP0zRbqmnvcLk+ZWnDT7eKxwJ+O5mzvq8nniflsVzbDCIogx8Yy5iQW8N17jluWTqlpTpJTgsZ2wamm3VSq3Gbzgsmzc5fTRE6m1r/hJb+i17Cbnbxb/MbGXfQUK8kvzO5QaKnfJL1bDYvJB8L3N+7S9u5czTpyqVuzj1bXkdHVqRp0+OXT1L3S7OU7GgGMPPFz9Sf6eS6Onp1vCOOHPjuc7Uv683nix4EHtRs6xjDLCLAe0zhY6XF/ks7UNPhCHaU1jHNGhYX8py7Op5Mk9j8RMsRa43dGQLni0+z+o8lc0u4dWlwy5x9OhU1KgqdTijyfqV6YuravLezbkD7rG7yO8/MhZc3K9uuHO3ol7mnFRs7bON/VstsOz9M0W6pp73an1K242FvFY4F57mNK+uJPPE/IrW1OCNgyyxXa0usRf2XbwQd/D5LI1GyjQxUp7L0fyNXT7yVbNOpu/VFowGuM0DHn2tzvEaH13+a2bOv21FTfPr4oyLuj2NVxXLoe2KUDJ4ZIZASyRpabGx14g8CN4PAhWisahxBxp5BTYieqkGkVWRaKdvAl25r/AHmG1ju0IVe4toVlvzLNtd1KD+HkZ8WFyHVpY4e8Dp8lky0medmay1iLW6PGqraenIbK8TTG2Slh7b3uO4ZRrr32Cs2+lwg+Ke5TuNSnUXDHZE9TdHsVazr8VjJncQWxskcBAwezE0sIDjrdzuJPIBapmHo7ovjbrT12IQW3Bs5I82uCA/Dslisf8HFi4cp4GO9XDXzQH1iNVnc1x0cWNzjk+3aAI3ri9XqU6tzxU3nbD8Ub9jTnGliSMF7lnJF1IyqGov2Tv4LRt6mVwshq08boyamoyNJ47gOZO4Ky3jlzIVHPPkSuylwZGb+rbGCfvuzPcPGxafzLpqFPs6cYdyMOtU7So5d5pr6SFIRW00vB9Pl843uJ/wBQKUjJD6NWIgPracnVzY5Gj8Jc15/zMQG90AQFQl6TsKa5zXVbAWkg9mTeDY6hqAm66nirqN7L5oqiEgOsR2Xt7LgCLjeCgOQmmSiqxfSWnm3feif/AFCA3P0/7RtfQ0UUbtKgiY29xrRlB8TJf8iAj/o4YFmlqaxw0Y0RMP3nWc8+IaGj86A27t5/7bXf9NN/puQHKOyH9vo/+pg/1WIDrTa95bQ1ZbvFPLb/AAOQHIOBRB1TTtdq100YI7i9oPwQHagCAoPTpE12ETl29r4i3x6xrfkSgNH9DbyMYo7G13PB8Oqk0QHRW0GzPWvMkRAcfaa7cbC1weBWRe6Z2snUpvd80zVs9R7KPBNbEL1VfT7utsOXbb6a2Wfw31vyzj6r9y/xWVfnjP0f7GXh22DwbTtBHFzRYjxHH4Kehq808VV5r2IK2lRazSe/zPXbuS4gIN2nMQefs2+C96w8qDXLf9jzpMcOeee37k9s6B9Wht7g9TqfitOxx/Dwx3Izr3+4n4kirRVCAreO7TiJxjiaHPG8ncDy03lZN5qapS4ILL+xqWmnOrHjm8Ij21eJSey1zQfutb/Pqqqq6jU5JryS9S06VhT5tPzb9CPxyiqWta+ofmubBua9tL8NBu4KreUbiMVKvLPn+IsWla3lJxorHl+MtmyX9li/N/O5bem/20fP1Zjaj/cS8vRFb2OaPrTu5j7eoCytMS/in5+qNXU3/wAdeKL4ukOdMLGh+7z3/wCE/wDlKr3f9vPwfoT2v/7Q8V6lT2LcQZ7f8P4i9li6S/iqeHubOqJNQ8SKwN04efq4u/Lr7Ps3F/a032VGzddS/o88fLl5ly6VFx/rcs/Pn5E51uJ8j6RrS7TUu7/yZ/Dp/f8A+jwrYMQlbkkYXNuDb9mN27coq0b+rHgnHbyJKU7GlLig8PzJ7ZKjkihc2Rpac5IBtusOS0tMpVKVJxmsbmdqNWFSqpQedibWiUDHr6CKdhjmjZIw72PaHA+RQFNm6I8KLiRC9l97WSyAemb5ICf2e2SoqL+y07IzaxfYlxHIvdd1vNATRKAhqjaina6wLnd7Rp6nf5LNqarbwlw5z4F+GnV5LOMeJC43tCZexHcM4ni7+gWTqGpusuzpbR6vq/ZevgXrSw7P4qnP0IumizBz3uEcTAS+RxADQNTqdP6KvY6dK4eXtEku7uNFYW7Pp9C4tD4i2aNwu18ZBuDuOh18lPX0erB/BuiOjqMGvj2ZiyRSM7RY5trakW8FVlaVqUeOUWsFuFzSqS4E+Zkdc43kiZ1suW0UZcAOsuBYk7hY3vyB7lp6Z2cquZc+nj1KWoRnGnhcuvh09i6bN4UaaBrHuzyEl8snvSO1cQODeAHAADgugMQqHTbsq6toc8Tc01OS9rQLlzCLSMA52AdbjkA4oDnPZrHZqKpjqYDZ7DuO5wOjmuHEEIDoHBOm7DpWA1HWU8lu00sc8X+65gJI8QEBB7ddNsJhfDhwe6R4I69wyhgOhLGnUu5XAA367kBpzZfApa2qipogS57hc+637Tz3Aa/+UB2PR0zYo2RsFmsa1rR3NAA+AQHN/T7gPUYj17RZlSzP+dlmvH8p/MgKHiuMSVDadshuIIREz8Ic9w8+1byCA6n6L8C+p4bTREWe5vWSfjk7RB8BZv5UBIbcMLsOrQNSaab/AE3IDkjZ2qbFV00rzZjJ4nONibNbI1xNhruCA61w7HaPEY5o6eZkzcmWTLfQSBwF7jjY+iA5KxvDJaOplgkBbJE8i/hq1w7iLOHcQgOjNj+lygnp2fWZmwTtaBI14IBcBq5jrWINr23j5gUHpp6R4KyNtHRuL4w/NJLYgOLbhrGgi5AOt+OlkBifR8wB0tc6qLf2dOw2cR/ePGUAd4aXE8tOaA27SbQSsqTHO/sBzmnQC2vZNwN271WBTv6tO4cKz+HLXszcqWNOdup0lvhP3Lgx4IuCCDxC3k01lGI008MpO280RkYGWLwDnI8rAnnvXO6vOm6iUea5m/pUKig+Ll0MvHMPcaGA27UTWlw5AtAPpp6Ke8t5Ozg+sUvQgtK8VdzXSTfqe2x2KtMYhcQHtJy3+0Cb6d4vu8FJpd1F0+yk91y+aPGp20lPtYrZ8/kyw1VUyNpc9waBxJ+XMrUqVYU48U3hGZTpzqPhissp2GV0tRWAte8R5s2XMbBrdwIvbXT1WDb16txd5i3w5zjPRG5Xo06FrhpZxjOOrMPDHtbXXlsLSvuTwdd1ifNQW7jG8zU739dyeupStMU+5fTY2ETx4LqMnM4KRtlirJSyOMhwaSS4br2tYHiue1W6hVapwecG/pltOmnOaxksGyR/dY/zfzuWnpj/AONHz9WZuo/3EvL0RS8IrupqGyH2bkO8DofTf5LAt6/YXHG+WXnwN65o9tRcFz6GyIJ2vaHMcHA8QbrrITjNcUXlHLThKDxJYZAbX4s1sToWkF79CB9lvG/jut3rL1O7jGm6UXu/sjS021lKoqjWy+7PPYihLYnyOH8Q2H4W318yT6LzpFFxpub/AMvRHrVaydRQXT1ZB0Epo6sh98oJafwnc4fArNoy/g7rEuS28n1NCtH+Ltsx5vfz7i/wTNeA5jg4HcQbrqITjNcUXlHNyhKDxJYZXtqNoOrAZC8Z79oixyjkb6XP6LK1C/7LEKT+Lr8jTsLHtMyqLbp8yWwN0hhY6Y3e4XOgFgdwsO6yvWjqOjF1ObKV0qaqtU+SM9WSuEAQBAQO2FUWQkA2zb/C4H6qpfycbebX5nYt2MVK4in+YKC165Bo6lozMPjD32cSGgEm3IC9lbsLeNauoS5c/oUr6q6VFyjzM/Cdn5MQyS1kZio2kGGiOhktq2SpHLiIvXkuujFRWIrY5ltt5ZkVnRpAHmShnqKFxNy2B37MnmYndnyFgvp8MOXBKmjLTU1j6uCYiJ2djW9U538J4LTuL+x4vZ3rzOCnFxlyZ6hJwkpLmiNilMUhaTax1PIjc7/vgSuUxO2rY6pnVrhuaKl3r/6jZWEVolia7juPiN66qnUVSCkupy1Wm6c3B9DNXsjNY7ddDlNWPdPTu+rTOJLgBeN5O8lu9pPMeNroDW9T0HYm0kNNO8cxIR8HNCAzcK6B617h9Ymhibxy5nu8hYD4oDcmxWxFLhsZbA0l7vbmfq93dfg37o0QFlQGs/pAYWyXDOuJAfBIxzTzDz1bm+eYH8oQGjujfAvrmI00JF2Z88n4Gdp1+42y+aA69CA+Jog5pa4Xa4EEHiCLEIDRmM9AUnWONLVMEZN2tla67RyzNve3OwQF06J+j+XCvrJlljk64RWyB2mTrL3v+P4IDO6QejmmxMB7iYp2izZmi9xwa9v2m+hHNAairOgrEWutG+nkbwdnc31Bb+qAkcC6BahzgaueONnFsV3OPcC4Bo8dfBAbv2fwSCjgZT07AyNvDiSd7nHi480Bj43s8yoOa+R/vAXvyzD9Vn3enwuHxZxLv9y9a386C4eaIL/0bMNBIy35vlZZ38nqrZTWPM0f5tSfOL+xJYVskyNwdI7rCNzbWbfv5q1baTCm1Kby/sVLjVJ1FwwWPUsZF9Ctd7mWngq2I7HNcSYX5b/YcLgeB3gLFr6PGTzTePl0NihqzisVFn5mJHsXIT25WAdwJPxsoY6NNv4pImlq8Evhiyz4ThUdO3Kwan2nHef9u5a9ta07eOIebMm4uZ15Zl9COxzZlszjIx2R536XB7zyPeqt5psa8uOLw/sy1aajKjHgksoio9jZTo6Vob3An4GwVJaPUe0prHmW3q1PnGLz5Eu7ZeHqTE24cbHrDqbjd5dyvPTKXZOmub69SktSq9qpvl3HngGzrqeQvMgcMpFgCN9td/cvFlp0repxuWfI93l/GvT4FHBXtmqRks72PF2lj/m3UcisyxpRq3EoTWVh+qNK+qyp0VKL3yiQn2NeCeqlFvvAg+ZG9WpaPNP+nP6/6K0NWi18cfp/s9sP2NAIMz8wH2WiwPid9l7oaOovNR5XcjxW1ZtYprHzZa2NAAAFgNABwC2kklhGO228sjcawSOoAzXa8bnj5EcQql1ZU7hb7PvLVreToPbddxW3bGyg9mRlufaHwsVkvR6qe0l9zUWrUmt4v7ElhOyTI3B0rusI3NtZt+/mrdtpMKbUpvPoVbjVJ1FwwWPUsq1zKCAIAgCAqHSBOIhFLLpTm8cr+EZeW9XI48G5hlvwLm8F4nBTi4y5M9Qm4SUlzRV3YdKPZAe07nNIsRwOpXP1NKqqXw7o36eq0nH4tme9NeOSOFpDqmchrWNN+rjuOsldyDW3N+JAA3rSsbH+HzKXNmbe3vbtJckbQWiUAgMXFKFk8MkMnsvaWm28X4g8CDqDwICA1bimbLeS3XRuMUw3Xc0XDwOTmkOHc4LI1SgniovA29HrPidLpzPjDNqpqYER5Tf3wTu8CFVt7qpSjwo0LjT6VafHLPkS+H9Jbg4CoiBbxdHe4/K46+qv0r9t/GvoUa2kLGact+5+5sDD66OaNskTg9jtxHyPI9y0YyUllGJOEoScZLDRkL6eQgCAj9oal0VLUyMNnshlc077OaxxBsdN4QHJ+023FdXtayqmL2NNwwBrW317RDQLnU70Bt76PuyMkLJa6dhY6VoZEHCx6u+Zz7Hg4htu5t9xCA3EgCAIAgCAIAgCAIAgCAIAgCAIAgCAIAgKHsb/AGp34H/Nq5rTH/y34P1R0Wp/268UXxdKc6EAQBAEAQBAEAQBAEB51EDZGOY9oexwIc1wBDgRYgg6EEICiz9FVMHfu9TWUrCbmKGY5NeQcDb1QFh2Y2RpaEO6hhL3+3NI4ukf+J51t3DRATqAID8c6wJO4IDTe1uKGWokO4A2A8AN/fuHksK9m51mui2Oo0yiqdBS6y39ivSyquol8xHvupUgW/o0xt0NR1RP7OQgW5OOgPqQPMrQsp7uHmYur0ViNVc+TNxLQMIIAgPmSMOBa4Aggggi4IOhBHJAR8OAUjSHNpoGkbiImAjwICAkkAQBAEAQBAEAQBAEAQBAEAQBAEAQBAEAQBAEAQBAEAQBAEAQBAEAQBAEAQBAEBh4xLlgmdyjcfgUBozHSWzyD71/XVYlxDFWR1ljNSt4Y7sfQjHOuoi0fK+gzsFeWzMcN4c23jmbb4q5ZL+o38jL1eaVFR736ZOhlpnOhAEAQBAEAQBAEAQBAEAQBAEAQBAEAQBAEAQBAEAQBAEAQBAEAQBAEAQBAEAQBAEAQBAEB5VMDZGOY7VrmlpHc4WPwKA0ZjFK7rHwS6VEHZdf+8Z9iVvMOGvcbjgqtzb9p8UeZoWN72D4ZfpZCvaRodFmOEk8NHQwr05rKZ+AX3L1ClKbwkeKt1SprLZPbC4aamujjaLshc2Wd3BuU5o2X95zwNPdDlrUaSpxx1Oau7l158T5dDeqlKwQBAEAQBAEAQBAEAQBAEAQBAEAQBAEAQBAEAQBAEAQBAEAQBAEAQBAEAQBAEAQBAEAQBAEBXNsNj4K9rc5dFMz+HPHo9nMfeYeLT8EBreu2AxeM2Yaapbwdcxu8XNOg8ij35n1NrkfeHdGWIzEfWZYaaPiIbvkPcCRlHjqh8e/M2ps5s/BRQiGnZlbe5J1c9x3ve7i480BK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150938"/>
            <a:ext cx="666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49" descr="data:image/jpeg;base64,/9j/4AAQSkZJRgABAQAAAQABAAD/2wCEAAkGBxMTEhMTEhQVFRUXFhgbGBUWGRoeHxoaGBgXFxgYGBgZHSogHxolGxgaIjIhJSkvLi4wGh8zODMtNygtLisBCgoKDg0OGxAQGy8mICY3LjAyMzIyLS0xMi0tLy0tNS0yKy0tLTAvLzUtLS8tLzUvLy0tLS0tLS8tLS0tLS0tLf/AABEIAIcBdgMBEQACEQEDEQH/xAAcAAEAAgMBAQEAAAAAAAAAAAAABQYEBwgDAgH/xABHEAABAwIDBAcEBwUGBQUAAAABAAIDBBEFEiEGMUFRBxMiYXGBkTJSobEIFEJicoLBIyQzstE0Q5Kis+FTY3Tw8RY1g8LS/8QAGgEBAAMBAQEAAAAAAAAAAAAAAAMEBQYCAf/EADYRAAIBAwIDBgUCBgMBAQAAAAABAgMEEQUhEjFBE1FxgbHRImGRofAywRQVIzRC4SRSsvEz/9oADAMBAAIRAxEAPwDeKAIAgCAIAgCAIAgPKrqWRsdJI4NY0Xc4mwARvB9SbeEQQxqeXWGNsbDufMDmd3iIEED8Tge5VnXz+ktq3jH9b37l7+2T9+uVbdbwSfdyvj9HZnfJFVkHSpPvX0fsZ2EY2ycuZYxzMsXxPtmAO5wto5h94aKaE1LkQVaMqfPk+TJNeyIIAgCAIAgCAIAgCAIAgCAIAgCAIAgCAIAgCAIAgCAIAgCAIAgCAIAgCAIAgCAID465t8uYX5XF/RfMo+4fM+19PgQBAEBUsef19WyE/wAKIdY5vBzxbKD3DNfyKq3U8YiXLWOFKfXkvPn9tvMzwVWTJD6BUiZ5aITauNzWNqotJadwcDzYSGvYfukG/kvaliSZ6iuKLg+vqvzHmW+gqhLGyRu57Q4eYvZXDPMhAEAQBAEAQBAEAQBAEAQBAEAQBAEAQBAEAQBAEAQBAEAQBAEAQBAEAQBAEB5VVQ2NjnvNmtFyUBQotoPrr3gvcxgPZhaS3M33nuGrvw7hxusS5vJTeIPCNynZdhFSksv0+X+/oZTcNgtbqYrcsjf6Kjk99pPPN/UyIJ5KftRkuYPahJJFuJjvq0jluPJXaF5Km/i3RBUoxq/J9/v7k4NoICAWvz3G5gLj4HKNPNacryiv8s+G/oUFZ1nzjjx29Twkxt5/hxW75HAfBt/0UEr9f4x+v4yZWcV+qX0XvgxJquZwu+bIP+W0NH+J1z6WUMrqo+uPz5ksaNJbRjnx39MGBR1NOJMrHh0j95LnOJtrq4k+ihVVSfPJNOnUUd1hLwX2JQFTJlc+gV7TPLRD7X1IbSvbxkLWNHMuIv6NBPkvec4Xee6Sw3LuTf55k5sWf3KHuDh6PcFoGYTaAIAgCAIAgCAIAgCAIAgCAIAgCAIAgCAIAgCAIAgCAIAgCAIAgCAIAgCAICo9JFQRThg+0ST4Cw+br+Sr3UuGjJ/m5bsIqVxBPv8ATc1xTMIIIJBG4jgublI63Cawy5YRifWDK7R/z7x39yRmmZte34N1yJZpXsqkdNib8xbHE51ja50Gimp0qtT9ERN0ofrkYVdWysbmnnhp28yQPi4/qrkNPqv9UsFeV7Sj+mOfH8/Yrk20NE5xax1RXSD7EDHv+I0+Ksw0+it3uQz1Cs1iOy+RmQVL8zGT0clD1h/d5JMt3SN1yOtq11twdvs625TVLWnOHClgipXVSE+JvPy+RccKrHvY4ytDSwkEg6GwBJWYuKLcZc0X5xi8OHJmLNtRTtHZLnng1rTr62X1Vk+R6/h5L9TS8/YrON1ssj2Oe28rzkpqccXO4u7gNXO4AFX7ejLPHPyRTuK8eHs6fLq+/wD0bUwagEEEUIN8jACeZA7TvM3PmrZRM1AEAQBAEAQBAEAQBAEAQBAEAQBAEAQBAEAQBAEAQBAEAQBAEAQBAEAQBAEBUNvm5uqZ77ZA38YyuA9A4/lKirU+0pyh3ktCr2VWM+5lEiYuTnlPDOzjJSXEuRkxi2o3qJs+PcsNBiGZpBF3gbvety71PCrlfMzqtDhe3L0PGPAH1tohUzQNY3PKYCAXGVzrMzndbK7dzC6azio0IpP8Zg3cnKtLK/ESmHdF+GRHO6Dr38X1DnSE+IccvwVkrltpqZkbQ2NjWNG5rAAB5DRAYO0lNFJTvbOxr2aGzhxBBa4d4OvkvjaSyz6k28IrFVdtPl+1IQPOQ3d6C/osHephdZP15/Y2k1CTl0ivTZfchhhmJTvd9TjpYoMxaJ5SS45TlcRG0cHBwF99rreUVHkjFcnLmy1bJbGR0jjPLI6pqnNs6d+lh7kTBoxl+A3r6fC0oAgCAIAgCAIAgCAIAgCAIAgCAIAgCAIAgCAIAgCAIAgCAIAgCAIAgCAIAgCAh9qcLbUwOi6wRyAh8UnuSN1a63FvAji0uHFfMpH1Rb5I1oKxjpTBU2pKwe1HJ7EnAPiedHtNtCNeY0VK6sYV/i5MuWt9Uobc0SbMIm5MtzzG3yWY9Iq55o0f5tDHIClsC9kjJMhs/qyDkOh1seR4qO60udKnxweccxQ1GNSfDNYyTeC4mWHMNb+2zn95vevFjfum9+XVfuv3R8u7VTXz6P8AZlxgma9oc03B3FdNCcZxUovKZhyi4vD5novR8IXaV92sj95wv4cfgCqd9Pho479vf7ZLVnHNTi7t/b74K9ikxDrgX6thcBze7ssb4nUeap2UeOtn/qvu9vTJZuZcNHH/AGf2X+8FxwukEMMcQ1yMaL8yBqfM6rYMwykAQBAEAQBAEAQBAEAQBAEAQBAEAQBAEAQBAEAQBAEAQBAEAQBAEAQBAEAQH4TbUoDXO021z5HuigcWRg2Lho53geA+Kxr69llwpvHezf0/T48KqVVnPJFfY2+p1PMrElu8s2uSwjIfEyRojnjZNGD/AA5BcDmWne097bFTW97VoP4Xld3T/RRubSnXW637/wA5kzh/RdhE0Ye2GQNOpj66WwPK2ZdVSqxqwU48mcvVpypzcJc0ZWK7EClDajCY2xyxts+nuQypjGpY4m9pRc5XnjodCpDwYNFPHNGKmnzBlyJI3Cz4Xt0ex7d4sdCOHguc1PT3Tfb0fNfnQ17O84l2dQncKxExm41afab/APYd/wA1HY3/AGe/+PVd3zX5v4nu5tlPx6exYZMUiABzg3FwBcm3gNVuzvaEFlyXftvt4IzI29WXJfsQldUCSXML5QLC4tqfHw+Kzbq5jWkuHkvLd/n3LtCi6UXnm/RGBQRdbNEN4fKZCP8AlwWykf8Ay9V6lXNNjik5/wDZ/bkivey/qKHcv9l2WgUwUBqHbrpsjp3uhoWNne3R0zj+zB5NA1f43A8UBrWs6XsXkNxUiMcmRxgfFpPxQHvhvTLisRGeVkw92SNuvmwNKA3J0ddJ1PiX7JzepqQCerJuHgbzG7jb3Tr4gEoC+oAgCAIDFxSvZBDLPJfJGxz3WFzlaCTYcTYICkUPTFhksscTDNmke1jbx21cQ0XN91ygNgoAgCAIAgCAIAgCAIAgCAIAgCAIAgCAIAgCAIAgCAhtrakspn23u0+ZPwBC+SeE2eoR4pJPq0akplycjtyQYq7PjMiNRsjZY9nMYbACHhxB5W/U+K09P1KFvBwmnzzsZN7ZSrTU4tFkh2hgd9ojxaf0WnHV7R/5Y8UzNlYV10+5XdoKECU11A9hnsBPTlwDapg4G+6YD2X+R03WI31tPZVI/VEMrerHnFnnHJG5kc0OYMkBPVvaWuYQbFpad1jcW7uS5vUqdK1rRqUXtLoalpUnUi4zXIyIyOC9U3FxzHkyWSfU9mlSHgRSGJ3WsAvbtDm3ebd+l++ynoV3QlxLl1X7+PryI6lJVVwvn0f509C0wSh7Q5u4hdCnndGQ1jZmt+njad1LQtgidlkqSW3B1EbQOst43a3wcV9PhoPY7ZqXEKplNDYF1y553MYPaeR5gAcSQOKA6QwXonwuBgaacTO4yTEuJPPL7I8AEBE7a9DtFPC91HGKedoJZlJyPI+y5puBfmLHx3IDnbDq2SmnZLGS2SJ4cO5zTuPdwI8UB1NifSTQUwg+svfGZoWStAje4FrxpYtFt/BASGyu2dHiBkFJIXmPLmBY5ts2a1swF/ZO5AWFAUObpfwlrnNM7rgkG0Uh1BtvyoDG6QdvqFlHLA6R7ZKmjc+Jpjfq2Vr2svp2bkbjuQHOWztU2KrppXmzGTxPcbXs1sjXE2HcEB1lsrtlR4h1n1SQv6rLnuxzbZ82X2gL+yUBn47jlPRxGWplbEwcXbyd9mtGrj3AEoDXdZ074e11mRVEg94NYAfAOdf1CAkMC6ZsMqHBj3SU7juMzRl83tJA8TYIDYbHggEEEEXBG4g7iCgMXEcTigF5HWvuG8nwAUFe5pUFmbJ6FvUrPEEQx2zhv7ElufZ//Sz3rFLP6X9vcvfymrj9S+/sSmGY3DPox3a912h8ufkrtve0a+0Hv3FSvZ1aO8lt3kirRVIjEto4ISWklzhvazW3cTuv3KjX1GjRfC3l/Iu0LCtVXElhfMwo9soSdWSNHOwPyKrx1ii3umvp7k8tJqpbNP6k7R1jJW543Bw7uHcRvB7itKlWhVjxQeUZ9WlOlLhmsM/K2sjibmkcGjv49wG8lfKtaFKPFN4QpUp1ZcMFlkHJtlCDoyQjnYD5lZ0tYop7Rb+nuaMdJqtbtfcyKHamCQhpLmE7s409QSPVS0dUoVHh7P5+5FV02tBZW/gTi0TPIyix6CVxYxxuASbggADeblVKV9RqzcIvdfsW6tlWpx4pIwqra6Bps0Pf3tAt5EkXVapq1CLxHL8P9k9PS60ll4R64ftPBKQ25Y47g/cfMG3qpKGp0Kr4eT+fueK2nVqazzXyJtaBQMeuro4W5pHBo+J7gN5KirV4UY8U3glpUZ1ZcMFkgn7Zw30ZIRz7P9VmvWKSe0X9vc0FpNXG8l9/YkcMx+GY5WuId7rtCfDgfJW6F/RrPhi9+5lWvZVaKzJbd6JRXCoV3bnSBhPs9a0O/OHMb/nc0eaYzsE8PKNYtiLHFp3g2/3XK16TpycX0O0oVo1oKa6mYxVGSMyGKJkbJOmw6RwBBZ2hcNJINue5aVPSKlSmp5xkyampQjNxxyMkYbOP7u/gQoKmjXK5LP0C1Ckz66p49qOQflPzCoVdPuI84P6M9q5pS5MF6oum4PDRJHD3R+RTWOu5XbWtwPD5M+yhlGa1y1Su0erSvqPDJTZiS8Rb7p09SP0XQWbzQj+cjMu1itL85mj/AKR9UTX08fBlOHDxfI8H+QKyVyX+jTQi9bOQL/so2niAc7nDzsz0QG8kAQGE7CKc6mCEk8erb/RAaz+kHs8H0MVRG0A0z7EAWtFJZp0HJwZ4XKA1z0EYx1GKMYT2ahjoz4+2w+rbfmQG/ukDGPqmHVU97ObGQ38b+wz/ADOCA5Y2KwU1ldTU3B8gzdzG9p5/wgoDe/S10dxVLZa4yvYYKUhsbWjKREHvFydeNkBz3gtEJqiCEkgSSxsJG8B7w0keqA6h2A2Biwn6w5kz5BKGZs4AyiPOb6fjPogOdukLayTEaySZzj1QJbCzg2MbtPeda57z3BAXvY/oPfUQMmq5zCZGhzYmtu4Ai4zlx0NrHLbT5AVXpI6OpsKcx2cSwSEhsgFiHDXI9tzY21BvrY8kBevo97XvLn4dK4uaGl8BP2bHtx+GuYDhZ3NAXGuAmri2U2aZMvg1ugA5Xt8Vy9ZKte8NR7Zx5fnqdLSzSs1KC3xnzZcW4HTAW6mPzFz6nVbysbfGOBfQw3eV288bK1iuzsscwfStJGjhqOy4Hdqb2/qsi50+rTqqVutufg/M1be/p1KTjXe/LxRN7TYk6KC40e+zR3XFyfILR1C4dGhlbN7FCxt1VrYfJbkJsrgDJW9bKLtJIa3nbQk+elu5Z2nWEKse1qbrov3Zf1C+lTl2dPn1ZYKjZ2mc0jqw3vboR6fqtSen28ljhS8NjNhf14vPFnxKxghfTVnVG5aXZHcj7rvl6lY9px2112fRvD/ZmtdcFxbcfXn7oydoqKaeqDcj+rBa0OymwBsXOvu4/BTX1GtXuVHD4dlnp83+dxFZVaVG34sri3eOvyRPwbP0zRbqmnvcLk+ZWnDT7eKxwJ+O5mzvq8nniflsVzbDCIogx8Yy5iQW8N17jluWTqlpTpJTgsZ2wamm3VSq3Gbzgsmzc5fTRE6m1r/hJb+i17Cbnbxb/MbGXfQUK8kvzO5QaKnfJL1bDYvJB8L3N+7S9u5czTpyqVuzj1bXkdHVqRp0+OXT1L3S7OU7GgGMPPFz9Sf6eS6Onp1vCOOHPjuc7Uv683nix4EHtRs6xjDLCLAe0zhY6XF/ks7UNPhCHaU1jHNGhYX8py7Op5Mk9j8RMsRa43dGQLni0+z+o8lc0u4dWlwy5x9OhU1KgqdTijyfqV6YuravLezbkD7rG7yO8/MhZc3K9uuHO3ol7mnFRs7bON/VstsOz9M0W6pp73an1K242FvFY4F57mNK+uJPPE/IrW1OCNgyyxXa0usRf2XbwQd/D5LI1GyjQxUp7L0fyNXT7yVbNOpu/VFowGuM0DHn2tzvEaH13+a2bOv21FTfPr4oyLuj2NVxXLoe2KUDJ4ZIZASyRpabGx14g8CN4PAhWisahxBxp5BTYieqkGkVWRaKdvAl25r/AHmG1ju0IVe4toVlvzLNtd1KD+HkZ8WFyHVpY4e8Dp8lky0medmay1iLW6PGqraenIbK8TTG2Slh7b3uO4ZRrr32Cs2+lwg+Ke5TuNSnUXDHZE9TdHsVazr8VjJncQWxskcBAwezE0sIDjrdzuJPIBapmHo7ovjbrT12IQW3Bs5I82uCA/Dslisf8HFi4cp4GO9XDXzQH1iNVnc1x0cWNzjk+3aAI3ri9XqU6tzxU3nbD8Ub9jTnGliSMF7lnJF1IyqGov2Tv4LRt6mVwshq08boyamoyNJ47gOZO4Ky3jlzIVHPPkSuylwZGb+rbGCfvuzPcPGxafzLpqFPs6cYdyMOtU7So5d5pr6SFIRW00vB9Pl843uJ/wBQKUjJD6NWIgPracnVzY5Gj8Jc15/zMQG90AQFQl6TsKa5zXVbAWkg9mTeDY6hqAm66nirqN7L5oqiEgOsR2Xt7LgCLjeCgOQmmSiqxfSWnm3feif/AFCA3P0/7RtfQ0UUbtKgiY29xrRlB8TJf8iAj/o4YFmlqaxw0Y0RMP3nWc8+IaGj86A27t5/7bXf9NN/puQHKOyH9vo/+pg/1WIDrTa95bQ1ZbvFPLb/AAOQHIOBRB1TTtdq100YI7i9oPwQHagCAoPTpE12ETl29r4i3x6xrfkSgNH9DbyMYo7G13PB8Oqk0QHRW0GzPWvMkRAcfaa7cbC1weBWRe6Z2snUpvd80zVs9R7KPBNbEL1VfT7utsOXbb6a2Wfw31vyzj6r9y/xWVfnjP0f7GXh22DwbTtBHFzRYjxHH4Kehq808VV5r2IK2lRazSe/zPXbuS4gIN2nMQefs2+C96w8qDXLf9jzpMcOeee37k9s6B9Wht7g9TqfitOxx/Dwx3Izr3+4n4kirRVCAreO7TiJxjiaHPG8ncDy03lZN5qapS4ILL+xqWmnOrHjm8Ij21eJSey1zQfutb/Pqqqq6jU5JryS9S06VhT5tPzb9CPxyiqWta+ofmubBua9tL8NBu4KreUbiMVKvLPn+IsWla3lJxorHl+MtmyX9li/N/O5bem/20fP1Zjaj/cS8vRFb2OaPrTu5j7eoCytMS/in5+qNXU3/wAdeKL4ukOdMLGh+7z3/wCE/wDlKr3f9vPwfoT2v/7Q8V6lT2LcQZ7f8P4i9li6S/iqeHubOqJNQ8SKwN04efq4u/Lr7Ps3F/a032VGzddS/o88fLl5ly6VFx/rcs/Pn5E51uJ8j6RrS7TUu7/yZ/Dp/f8A+jwrYMQlbkkYXNuDb9mN27coq0b+rHgnHbyJKU7GlLig8PzJ7ZKjkihc2Rpac5IBtusOS0tMpVKVJxmsbmdqNWFSqpQedibWiUDHr6CKdhjmjZIw72PaHA+RQFNm6I8KLiRC9l97WSyAemb5ICf2e2SoqL+y07IzaxfYlxHIvdd1vNATRKAhqjaina6wLnd7Rp6nf5LNqarbwlw5z4F+GnV5LOMeJC43tCZexHcM4ni7+gWTqGpusuzpbR6vq/ZevgXrSw7P4qnP0IumizBz3uEcTAS+RxADQNTqdP6KvY6dK4eXtEku7uNFYW7Pp9C4tD4i2aNwu18ZBuDuOh18lPX0erB/BuiOjqMGvj2ZiyRSM7RY5trakW8FVlaVqUeOUWsFuFzSqS4E+Zkdc43kiZ1suW0UZcAOsuBYk7hY3vyB7lp6Z2cquZc+nj1KWoRnGnhcuvh09i6bN4UaaBrHuzyEl8snvSO1cQODeAHAADgugMQqHTbsq6toc8Tc01OS9rQLlzCLSMA52AdbjkA4oDnPZrHZqKpjqYDZ7DuO5wOjmuHEEIDoHBOm7DpWA1HWU8lu00sc8X+65gJI8QEBB7ddNsJhfDhwe6R4I69wyhgOhLGnUu5XAA367kBpzZfApa2qipogS57hc+637Tz3Aa/+UB2PR0zYo2RsFmsa1rR3NAA+AQHN/T7gPUYj17RZlSzP+dlmvH8p/MgKHiuMSVDadshuIIREz8Ic9w8+1byCA6n6L8C+p4bTREWe5vWSfjk7RB8BZv5UBIbcMLsOrQNSaab/AE3IDkjZ2qbFV00rzZjJ4nONibNbI1xNhruCA61w7HaPEY5o6eZkzcmWTLfQSBwF7jjY+iA5KxvDJaOplgkBbJE8i/hq1w7iLOHcQgOjNj+lygnp2fWZmwTtaBI14IBcBq5jrWINr23j5gUHpp6R4KyNtHRuL4w/NJLYgOLbhrGgi5AOt+OlkBifR8wB0tc6qLf2dOw2cR/ePGUAd4aXE8tOaA27SbQSsqTHO/sBzmnQC2vZNwN271WBTv6tO4cKz+HLXszcqWNOdup0lvhP3Lgx4IuCCDxC3k01lGI008MpO280RkYGWLwDnI8rAnnvXO6vOm6iUea5m/pUKig+Ll0MvHMPcaGA27UTWlw5AtAPpp6Ke8t5Ozg+sUvQgtK8VdzXSTfqe2x2KtMYhcQHtJy3+0Cb6d4vu8FJpd1F0+yk91y+aPGp20lPtYrZ8/kyw1VUyNpc9waBxJ+XMrUqVYU48U3hGZTpzqPhissp2GV0tRWAte8R5s2XMbBrdwIvbXT1WDb16txd5i3w5zjPRG5Xo06FrhpZxjOOrMPDHtbXXlsLSvuTwdd1ifNQW7jG8zU739dyeupStMU+5fTY2ETx4LqMnM4KRtlirJSyOMhwaSS4br2tYHiue1W6hVapwecG/pltOmnOaxksGyR/dY/zfzuWnpj/AONHz9WZuo/3EvL0RS8IrupqGyH2bkO8DofTf5LAt6/YXHG+WXnwN65o9tRcFz6GyIJ2vaHMcHA8QbrrITjNcUXlHLThKDxJYZAbX4s1sToWkF79CB9lvG/jut3rL1O7jGm6UXu/sjS021lKoqjWy+7PPYihLYnyOH8Q2H4W318yT6LzpFFxpub/AMvRHrVaydRQXT1ZB0Epo6sh98oJafwnc4fArNoy/g7rEuS28n1NCtH+Ltsx5vfz7i/wTNeA5jg4HcQbrqITjNcUXlHNyhKDxJYZXtqNoOrAZC8Z79oixyjkb6XP6LK1C/7LEKT+Lr8jTsLHtMyqLbp8yWwN0hhY6Y3e4XOgFgdwsO6yvWjqOjF1ObKV0qaqtU+SM9WSuEAQBAQO2FUWQkA2zb/C4H6qpfycbebX5nYt2MVK4in+YKC165Bo6lozMPjD32cSGgEm3IC9lbsLeNauoS5c/oUr6q6VFyjzM/Cdn5MQyS1kZio2kGGiOhktq2SpHLiIvXkuujFRWIrY5ltt5ZkVnRpAHmShnqKFxNy2B37MnmYndnyFgvp8MOXBKmjLTU1j6uCYiJ2djW9U538J4LTuL+x4vZ3rzOCnFxlyZ6hJwkpLmiNilMUhaTax1PIjc7/vgSuUxO2rY6pnVrhuaKl3r/6jZWEVolia7juPiN66qnUVSCkupy1Wm6c3B9DNXsjNY7ddDlNWPdPTu+rTOJLgBeN5O8lu9pPMeNroDW9T0HYm0kNNO8cxIR8HNCAzcK6B617h9Ymhibxy5nu8hYD4oDcmxWxFLhsZbA0l7vbmfq93dfg37o0QFlQGs/pAYWyXDOuJAfBIxzTzDz1bm+eYH8oQGjujfAvrmI00JF2Z88n4Gdp1+42y+aA69CA+Jog5pa4Xa4EEHiCLEIDRmM9AUnWONLVMEZN2tla67RyzNve3OwQF06J+j+XCvrJlljk64RWyB2mTrL3v+P4IDO6QejmmxMB7iYp2izZmi9xwa9v2m+hHNAairOgrEWutG+nkbwdnc31Bb+qAkcC6BahzgaueONnFsV3OPcC4Bo8dfBAbv2fwSCjgZT07AyNvDiSd7nHi480Bj43s8yoOa+R/vAXvyzD9Vn3enwuHxZxLv9y9a386C4eaIL/0bMNBIy35vlZZ38nqrZTWPM0f5tSfOL+xJYVskyNwdI7rCNzbWbfv5q1baTCm1Kby/sVLjVJ1FwwWPUsZF9Ctd7mWngq2I7HNcSYX5b/YcLgeB3gLFr6PGTzTePl0NihqzisVFn5mJHsXIT25WAdwJPxsoY6NNv4pImlq8Evhiyz4ThUdO3Kwan2nHef9u5a9ta07eOIebMm4uZ15Zl9COxzZlszjIx2R536XB7zyPeqt5psa8uOLw/sy1aajKjHgksoio9jZTo6Vob3An4GwVJaPUe0prHmW3q1PnGLz5Eu7ZeHqTE24cbHrDqbjd5dyvPTKXZOmub69SktSq9qpvl3HngGzrqeQvMgcMpFgCN9td/cvFlp0repxuWfI93l/GvT4FHBXtmqRks72PF2lj/m3UcisyxpRq3EoTWVh+qNK+qyp0VKL3yiQn2NeCeqlFvvAg+ZG9WpaPNP+nP6/6K0NWi18cfp/s9sP2NAIMz8wH2WiwPid9l7oaOovNR5XcjxW1ZtYprHzZa2NAAAFgNABwC2kklhGO228sjcawSOoAzXa8bnj5EcQql1ZU7hb7PvLVreToPbddxW3bGyg9mRlufaHwsVkvR6qe0l9zUWrUmt4v7ElhOyTI3B0rusI3NtZt+/mrdtpMKbUpvPoVbjVJ1FwwWPUsq1zKCAIAgCAqHSBOIhFLLpTm8cr+EZeW9XI48G5hlvwLm8F4nBTi4y5M9Qm4SUlzRV3YdKPZAe07nNIsRwOpXP1NKqqXw7o36eq0nH4tme9NeOSOFpDqmchrWNN+rjuOsldyDW3N+JAA3rSsbH+HzKXNmbe3vbtJckbQWiUAgMXFKFk8MkMnsvaWm28X4g8CDqDwICA1bimbLeS3XRuMUw3Xc0XDwOTmkOHc4LI1SgniovA29HrPidLpzPjDNqpqYER5Tf3wTu8CFVt7qpSjwo0LjT6VafHLPkS+H9Jbg4CoiBbxdHe4/K46+qv0r9t/GvoUa2kLGact+5+5sDD66OaNskTg9jtxHyPI9y0YyUllGJOEoScZLDRkL6eQgCAj9oal0VLUyMNnshlc077OaxxBsdN4QHJ+023FdXtayqmL2NNwwBrW317RDQLnU70Bt76PuyMkLJa6dhY6VoZEHCx6u+Zz7Hg4htu5t9xCA3EgCAIAgCAIAgCAIAgCAIAgCAIAgCAIAgKHsb/AGp34H/Nq5rTH/y34P1R0Wp/268UXxdKc6EAQBAEAQBAEAQBAEB51EDZGOY9oexwIc1wBDgRYgg6EEICiz9FVMHfu9TWUrCbmKGY5NeQcDb1QFh2Y2RpaEO6hhL3+3NI4ukf+J51t3DRATqAID8c6wJO4IDTe1uKGWokO4A2A8AN/fuHksK9m51mui2Oo0yiqdBS6y39ivSyquol8xHvupUgW/o0xt0NR1RP7OQgW5OOgPqQPMrQsp7uHmYur0ViNVc+TNxLQMIIAgPmSMOBa4Aggggi4IOhBHJAR8OAUjSHNpoGkbiImAjwICAkkAQBAEAQBAEAQBAEAQBAEAQBAEAQBAEAQBAEAQBAEAQBAEAQBAEAQBAEAQBAEBh4xLlgmdyjcfgUBozHSWzyD71/XVYlxDFWR1ljNSt4Y7sfQjHOuoi0fK+gzsFeWzMcN4c23jmbb4q5ZL+o38jL1eaVFR736ZOhlpnOhAEAQBAEAQBAEAQBAEAQBAEAQBAEAQBAEAQBAEAQBAEAQBAEAQBAEAQBAEAQBAEAQBAEB5VMDZGOY7VrmlpHc4WPwKA0ZjFK7rHwS6VEHZdf+8Z9iVvMOGvcbjgqtzb9p8UeZoWN72D4ZfpZCvaRodFmOEk8NHQwr05rKZ+AX3L1ClKbwkeKt1SprLZPbC4aamujjaLshc2Wd3BuU5o2X95zwNPdDlrUaSpxx1Oau7l158T5dDeqlKwQBAEAQBAEAQBAEAQBAEAQBAEAQBAEAQBAEAQBAEAQBAEAQBAEAQBAEAQBAEAQBAEAQBAEBXNsNj4K9rc5dFMz+HPHo9nMfeYeLT8EBreu2AxeM2Yaapbwdcxu8XNOg8ij35n1NrkfeHdGWIzEfWZYaaPiIbvkPcCRlHjqh8e/M2ps5s/BRQiGnZlbe5J1c9x3ve7i480BK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307975" y="-998538"/>
            <a:ext cx="666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23" name="Picture 51" descr="http://wiki.cytoscape.org/Welcome?action=AttachFile&amp;do=get&amp;target=cy3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0" y="1602946"/>
            <a:ext cx="1800200" cy="65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Прямоугольник 41"/>
          <p:cNvSpPr/>
          <p:nvPr/>
        </p:nvSpPr>
        <p:spPr>
          <a:xfrm>
            <a:off x="196456" y="908720"/>
            <a:ext cx="3001553" cy="1512168"/>
          </a:xfrm>
          <a:prstGeom prst="rect">
            <a:avLst/>
          </a:prstGeom>
          <a:noFill/>
          <a:ln>
            <a:solidFill>
              <a:srgbClr val="26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23528" y="663079"/>
            <a:ext cx="275107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Пакеты для анализа</a:t>
            </a:r>
            <a:endParaRPr lang="ru-RU" sz="2400" dirty="0"/>
          </a:p>
        </p:txBody>
      </p:sp>
      <p:pic>
        <p:nvPicPr>
          <p:cNvPr id="3108" name="Picture 3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99" y="3320529"/>
            <a:ext cx="1838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https://upload.wikimedia.org/wikipedia/commons/thumb/f/f8/Python_logo_and_wordmark.svg/260px-Python_logo_and_wordmark.svg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5678997"/>
            <a:ext cx="2570972" cy="76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3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2"/>
          <p:cNvSpPr txBox="1">
            <a:spLocks/>
          </p:cNvSpPr>
          <p:nvPr/>
        </p:nvSpPr>
        <p:spPr>
          <a:xfrm>
            <a:off x="2555776" y="5602595"/>
            <a:ext cx="4032448" cy="11387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к.э.н. Сергей Вячеславович Макрушин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SVMakrushin@fa.ru</a:t>
            </a:r>
            <a:endParaRPr lang="ru-RU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2018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г.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1556792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"/>
          <p:cNvSpPr txBox="1">
            <a:spLocks/>
          </p:cNvSpPr>
          <p:nvPr/>
        </p:nvSpPr>
        <p:spPr>
          <a:xfrm>
            <a:off x="1007604" y="2330154"/>
            <a:ext cx="7200800" cy="522782"/>
          </a:xfrm>
          <a:prstGeom prst="rect">
            <a:avLst/>
          </a:prstGeom>
        </p:spPr>
        <p:txBody>
          <a:bodyPr vert="horz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764704"/>
            <a:ext cx="1514525" cy="155965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74157" y="903941"/>
            <a:ext cx="3622460" cy="12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9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ТЕОРИЯ СЛОЖНЫХ СЕТЕЙ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764704"/>
            <a:ext cx="8424936" cy="584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Теория сложных сетей (</a:t>
            </a:r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network theory</a:t>
            </a:r>
            <a:r>
              <a:rPr lang="ru-RU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complex network theory</a:t>
            </a:r>
            <a:r>
              <a:rPr lang="ru-RU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)</a:t>
            </a:r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изучает сложные взаимодействующие системы которые могут быть представлены в виде графа</a:t>
            </a:r>
          </a:p>
          <a:p>
            <a:pPr>
              <a:lnSpc>
                <a:spcPct val="115000"/>
              </a:lnSpc>
            </a:pPr>
            <a:endParaRPr lang="ru-RU" sz="20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Примеры сложных сетей: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Коммуникационные сети: телефонные звонки</a:t>
            </a:r>
            <a:r>
              <a:rPr lang="en-US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, </a:t>
            </a:r>
            <a:r>
              <a:rPr lang="ru-RU" sz="20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email</a:t>
            </a: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, </a:t>
            </a:r>
            <a:r>
              <a:rPr lang="ru-RU" sz="20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skype</a:t>
            </a:r>
            <a:r>
              <a:rPr lang="en-US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Интернет и веб граф: связь между роутерами, веб ссылки</a:t>
            </a:r>
            <a:r>
              <a:rPr lang="en-US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Рекомендательные сервисы: сети музыки, фильмов, книг</a:t>
            </a:r>
            <a:r>
              <a:rPr lang="en-US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Социальные сети: дружба, общение, сотрудничество, работа</a:t>
            </a:r>
            <a:r>
              <a:rPr lang="en-US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Бизнес, экономические, торговые, политические сети</a:t>
            </a:r>
            <a:r>
              <a:rPr lang="en-US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Семантические сети: связь слов, понятий</a:t>
            </a:r>
            <a:r>
              <a:rPr lang="en-US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Биологические сети: взаимодействие белков, сети метаболизма</a:t>
            </a:r>
            <a:r>
              <a:rPr lang="en-US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Технологические, транспортные сети: сети автодорог, линии </a:t>
            </a:r>
            <a:r>
              <a:rPr lang="ru-RU" sz="20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электро</a:t>
            </a: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 передач.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Биологические сети: взаимодействие белков, наследственная информация, нейронные сети</a:t>
            </a:r>
          </a:p>
        </p:txBody>
      </p:sp>
    </p:spTree>
    <p:extLst>
      <p:ext uri="{BB962C8B-B14F-4D97-AF65-F5344CB8AC3E}">
        <p14:creationId xmlns:p14="http://schemas.microsoft.com/office/powerpoint/2010/main" val="146024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175" y="296571"/>
            <a:ext cx="773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ПРИМЕРЫ СЛОЖНЫХ СЕТЕЙ</a:t>
            </a:r>
          </a:p>
        </p:txBody>
      </p:sp>
      <p:sp>
        <p:nvSpPr>
          <p:cNvPr id="3" name="Прямоугольник 2"/>
          <p:cNvSpPr/>
          <p:nvPr>
            <p:custDataLst>
              <p:tags r:id="rId1"/>
            </p:custDataLst>
          </p:nvPr>
        </p:nvSpPr>
        <p:spPr>
          <a:xfrm>
            <a:off x="107504" y="5805264"/>
            <a:ext cx="5256584" cy="4320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Физическая структура сети Интернет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0" y="1340768"/>
            <a:ext cx="432048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52" y="1340768"/>
            <a:ext cx="4320480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Прямоугольник 7"/>
          <p:cNvSpPr/>
          <p:nvPr>
            <p:custDataLst>
              <p:tags r:id="rId2"/>
            </p:custDataLst>
          </p:nvPr>
        </p:nvSpPr>
        <p:spPr>
          <a:xfrm>
            <a:off x="4716016" y="5805264"/>
            <a:ext cx="5256584" cy="4320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Сеть взаимодействия протеинов</a:t>
            </a:r>
          </a:p>
        </p:txBody>
      </p:sp>
    </p:spTree>
    <p:extLst>
      <p:ext uri="{BB962C8B-B14F-4D97-AF65-F5344CB8AC3E}">
        <p14:creationId xmlns:p14="http://schemas.microsoft.com/office/powerpoint/2010/main" val="139327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175" y="296571"/>
            <a:ext cx="773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ПРИМЕРЫ СЛОЖНЫХ СЕТЕЙ С ПРОСТРАНСТВЕННОЙ ПРИВЯЗКОЙ</a:t>
            </a:r>
          </a:p>
        </p:txBody>
      </p:sp>
      <p:sp>
        <p:nvSpPr>
          <p:cNvPr id="3" name="Прямоугольник 2"/>
          <p:cNvSpPr/>
          <p:nvPr>
            <p:custDataLst>
              <p:tags r:id="rId1"/>
            </p:custDataLst>
          </p:nvPr>
        </p:nvSpPr>
        <p:spPr>
          <a:xfrm>
            <a:off x="6084168" y="2276873"/>
            <a:ext cx="2376264" cy="4320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Сеть авиамаршрутов</a:t>
            </a:r>
          </a:p>
        </p:txBody>
      </p:sp>
      <p:sp>
        <p:nvSpPr>
          <p:cNvPr id="8" name="Прямоугольник 7"/>
          <p:cNvSpPr/>
          <p:nvPr>
            <p:custDataLst>
              <p:tags r:id="rId2"/>
            </p:custDataLst>
          </p:nvPr>
        </p:nvSpPr>
        <p:spPr>
          <a:xfrm>
            <a:off x="6084168" y="5074034"/>
            <a:ext cx="3059832" cy="4320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Магистральная электросеть</a:t>
            </a:r>
          </a:p>
        </p:txBody>
      </p:sp>
      <p:pic>
        <p:nvPicPr>
          <p:cNvPr id="9" name="Picture 2" descr="Researchers develop method that shows diverse complex networks have similar skelet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1"/>
            <a:ext cx="54726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d/d4/UnitedStatesPowerGr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38749"/>
            <a:ext cx="5472608" cy="290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9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571"/>
            <a:ext cx="773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УНИВЕРСАЛЬНОСТЬ СВОЙСТВ СЛОЖНЫХ СЕТЕЙ</a:t>
            </a:r>
          </a:p>
        </p:txBody>
      </p:sp>
      <p:sp>
        <p:nvSpPr>
          <p:cNvPr id="3" name="Прямоугольник 2"/>
          <p:cNvSpPr/>
          <p:nvPr>
            <p:custDataLst>
              <p:tags r:id="rId1"/>
            </p:custDataLst>
          </p:nvPr>
        </p:nvSpPr>
        <p:spPr>
          <a:xfrm>
            <a:off x="0" y="1556792"/>
            <a:ext cx="8927976" cy="1800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3888CA"/>
                </a:solidFill>
                <a:latin typeface="Arial Narrow" panose="020B0606020202030204" pitchFamily="34" charset="0"/>
              </a:rPr>
              <a:t>Сложные сети являются продуктом процесса роста, управляемого определенным набором правил.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3888CA"/>
                </a:solidFill>
                <a:latin typeface="Arial Narrow" panose="020B0606020202030204" pitchFamily="34" charset="0"/>
              </a:rPr>
              <a:t>Существует небольшой набор универсальных правил роста сетей, встречающихся в большом количестве сетей в различных предметных областях.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3888CA"/>
                </a:solidFill>
                <a:latin typeface="Arial Narrow" panose="020B0606020202030204" pitchFamily="34" charset="0"/>
              </a:rPr>
              <a:t>Схожесть правил, определяющих рост сетей, приводит к схожести структуры сложных сетей.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3888CA"/>
                </a:solidFill>
                <a:latin typeface="Arial Narrow" panose="020B0606020202030204" pitchFamily="34" charset="0"/>
              </a:rPr>
              <a:t>Схожесть структуры у сетей различной природы позволяет рассматривать их в рамках общей теории.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2975"/>
            <a:ext cx="3995936" cy="280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95303" y="6049067"/>
            <a:ext cx="4548697" cy="79208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Narrow" panose="020B0606020202030204" pitchFamily="34" charset="0"/>
              </a:rPr>
              <a:t>Пример ключевой роли правил, определяющих рост сети: различные настройки алгоритма роста сети на идентичном наборе узлов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2" y="3212975"/>
            <a:ext cx="3922577" cy="280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92047" y="5782241"/>
            <a:ext cx="4316412" cy="79208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Narrow" panose="020B0606020202030204" pitchFamily="34" charset="0"/>
              </a:rPr>
              <a:t>Пример роста сети: городская дорожная сеть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5311" y="670003"/>
            <a:ext cx="883266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Закономерности развития сложных сетей определяют появление в них ряда </a:t>
            </a:r>
          </a:p>
          <a:p>
            <a:pPr>
              <a:lnSpc>
                <a:spcPct val="115000"/>
              </a:lnSpc>
            </a:pPr>
            <a:r>
              <a:rPr lang="ru-RU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типовых структур, что делает продуктивным рассмотрение сетей различной природы в рамках общей теории</a:t>
            </a:r>
          </a:p>
        </p:txBody>
      </p:sp>
    </p:spTree>
    <p:extLst>
      <p:ext uri="{BB962C8B-B14F-4D97-AF65-F5344CB8AC3E}">
        <p14:creationId xmlns:p14="http://schemas.microsoft.com/office/powerpoint/2010/main" val="319899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ТЕОРИЯ СЛОЖНЫХ СЕТЕЙ</a:t>
            </a:r>
          </a:p>
        </p:txBody>
      </p:sp>
      <p:sp>
        <p:nvSpPr>
          <p:cNvPr id="6" name="Пятиугольник 5"/>
          <p:cNvSpPr/>
          <p:nvPr/>
        </p:nvSpPr>
        <p:spPr>
          <a:xfrm>
            <a:off x="210840" y="3945414"/>
            <a:ext cx="3888432" cy="64807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Теория графов</a:t>
            </a:r>
          </a:p>
        </p:txBody>
      </p:sp>
      <p:sp>
        <p:nvSpPr>
          <p:cNvPr id="7" name="Пятиугольник 6"/>
          <p:cNvSpPr/>
          <p:nvPr/>
        </p:nvSpPr>
        <p:spPr>
          <a:xfrm>
            <a:off x="234587" y="3153326"/>
            <a:ext cx="3384376" cy="64807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Теория вероятностей и мат. статистика</a:t>
            </a:r>
          </a:p>
        </p:txBody>
      </p:sp>
      <p:sp>
        <p:nvSpPr>
          <p:cNvPr id="8" name="Пятиугольник 7"/>
          <p:cNvSpPr/>
          <p:nvPr/>
        </p:nvSpPr>
        <p:spPr>
          <a:xfrm>
            <a:off x="198819" y="4737502"/>
            <a:ext cx="3384376" cy="64807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Статистическая физика</a:t>
            </a:r>
          </a:p>
        </p:txBody>
      </p:sp>
      <p:sp>
        <p:nvSpPr>
          <p:cNvPr id="9" name="Пятиугольник 8"/>
          <p:cNvSpPr/>
          <p:nvPr/>
        </p:nvSpPr>
        <p:spPr>
          <a:xfrm>
            <a:off x="4211960" y="3423108"/>
            <a:ext cx="4883235" cy="1854950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Теория сложных сетей</a:t>
            </a:r>
          </a:p>
        </p:txBody>
      </p:sp>
      <p:sp>
        <p:nvSpPr>
          <p:cNvPr id="10" name="Пятиугольник 9"/>
          <p:cNvSpPr/>
          <p:nvPr/>
        </p:nvSpPr>
        <p:spPr>
          <a:xfrm rot="16200000">
            <a:off x="5565931" y="3635313"/>
            <a:ext cx="1341276" cy="3672406"/>
          </a:xfrm>
          <a:prstGeom prst="homePlate">
            <a:avLst>
              <a:gd name="adj" fmla="val 295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Прикладные исследования сложных сетей (социология, биология, </a:t>
            </a:r>
            <a:r>
              <a:rPr lang="ru-RU" sz="2000" b="1" dirty="0" err="1">
                <a:solidFill>
                  <a:schemeClr val="bg1">
                    <a:lumMod val="50000"/>
                  </a:schemeClr>
                </a:solidFill>
              </a:rPr>
              <a:t>урбанистика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, …)</a:t>
            </a:r>
          </a:p>
        </p:txBody>
      </p:sp>
      <p:sp>
        <p:nvSpPr>
          <p:cNvPr id="11" name="Пятиугольник 10"/>
          <p:cNvSpPr/>
          <p:nvPr/>
        </p:nvSpPr>
        <p:spPr>
          <a:xfrm rot="5400000">
            <a:off x="4257619" y="1723316"/>
            <a:ext cx="1152126" cy="2500973"/>
          </a:xfrm>
          <a:prstGeom prst="homePlate">
            <a:avLst>
              <a:gd name="adj" fmla="val 295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Сложные сети в виде оцифрованных массивов данных</a:t>
            </a:r>
          </a:p>
        </p:txBody>
      </p:sp>
      <p:sp>
        <p:nvSpPr>
          <p:cNvPr id="12" name="Пятиугольник 11"/>
          <p:cNvSpPr/>
          <p:nvPr/>
        </p:nvSpPr>
        <p:spPr>
          <a:xfrm rot="5400000">
            <a:off x="7024465" y="1609844"/>
            <a:ext cx="1152126" cy="2727920"/>
          </a:xfrm>
          <a:prstGeom prst="homePlate">
            <a:avLst>
              <a:gd name="adj" fmla="val 295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Общедоступные инструменты анализа сложных сетей на ПК</a:t>
            </a:r>
          </a:p>
        </p:txBody>
      </p:sp>
      <p:sp>
        <p:nvSpPr>
          <p:cNvPr id="13" name="Пятно 1 12"/>
          <p:cNvSpPr/>
          <p:nvPr/>
        </p:nvSpPr>
        <p:spPr>
          <a:xfrm>
            <a:off x="4139952" y="3225334"/>
            <a:ext cx="4752528" cy="2052724"/>
          </a:xfrm>
          <a:prstGeom prst="irregularSeal1">
            <a:avLst/>
          </a:prstGeom>
          <a:solidFill>
            <a:srgbClr val="388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Теория сложных сетей</a:t>
            </a:r>
          </a:p>
          <a:p>
            <a:pPr algn="ctr"/>
            <a:endParaRPr lang="ru-RU" sz="800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4688" y="1965690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Эмпирический базис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3219" y="1700808"/>
            <a:ext cx="2512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Инструментальные </a:t>
            </a:r>
          </a:p>
          <a:p>
            <a:pPr algn="ctr"/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методы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1944" y="6166465"/>
            <a:ext cx="2262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Постановки задач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5321" y="2613762"/>
            <a:ext cx="2646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Теоритический базис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12160" y="4429725"/>
                <a:ext cx="9396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ru-RU" sz="14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𝟐𝟎𝟎𝟎</m:t>
                      </m:r>
                      <m:r>
                        <a:rPr lang="ru-RU" sz="14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г.</m:t>
                      </m:r>
                    </m:oMath>
                  </m:oMathPara>
                </a14:m>
                <a:endParaRPr lang="ru-RU" sz="1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429725"/>
                <a:ext cx="93968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22266" y="645656"/>
            <a:ext cx="87422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Новая дисциплина – теория сложных сетей (</a:t>
            </a:r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network theory</a:t>
            </a:r>
            <a:r>
              <a:rPr lang="ru-RU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complex network </a:t>
            </a:r>
            <a:endParaRPr lang="ru-RU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theory</a:t>
            </a:r>
            <a:r>
              <a:rPr lang="ru-RU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) изучает сложные взаимодействующие системы, представимые в виде сети (графа) с большим количеством узлов. </a:t>
            </a:r>
            <a:endParaRPr lang="ru-RU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9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ЗАДАЧИ ТЕОРИИ СЛОЖНЫХ СЕТЕЙ</a:t>
            </a:r>
          </a:p>
        </p:txBody>
      </p:sp>
      <p:sp>
        <p:nvSpPr>
          <p:cNvPr id="7" name="Прямоугольник 16"/>
          <p:cNvSpPr>
            <a:spLocks noChangeArrowheads="1"/>
          </p:cNvSpPr>
          <p:nvPr/>
        </p:nvSpPr>
        <p:spPr bwMode="auto">
          <a:xfrm>
            <a:off x="386680" y="1052736"/>
            <a:ext cx="800174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Наиболее распространены следующие виды исследования сложных сетей: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-"/>
            </a:pPr>
            <a:r>
              <a:rPr lang="ru-RU" alt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Исследование статистических свойств сетей (определение основных метрик сети, выделение кластеров, поиск узлов с особыми свойствами).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-"/>
            </a:pPr>
            <a:r>
              <a:rPr lang="ru-RU" alt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Анализ изменения свойств сетей при изменении структуры сети (например, анализ устойчивости сети к удалению узлов или связей).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-"/>
            </a:pPr>
            <a:r>
              <a:rPr lang="ru-RU" alt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Диффузия информации (распространение инфекции) в сетях.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-"/>
            </a:pPr>
            <a:r>
              <a:rPr lang="ru-RU" alt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Поиск в сетях.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-"/>
            </a:pPr>
            <a:r>
              <a:rPr lang="ru-RU" alt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Создание модели сетей (определение принципа, определяющего рост сети, поиск оптимальной структуры сети). </a:t>
            </a:r>
          </a:p>
        </p:txBody>
      </p:sp>
    </p:spTree>
    <p:extLst>
      <p:ext uri="{BB962C8B-B14F-4D97-AF65-F5344CB8AC3E}">
        <p14:creationId xmlns:p14="http://schemas.microsoft.com/office/powerpoint/2010/main" val="143918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167" y="296571"/>
            <a:ext cx="773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ПРИМЕНЕНИЕ МЕТОДОВ ТСС ДЛЯ АНАЛИЗА СЕТЕВЫХ СТРУКТУР</a:t>
            </a:r>
            <a:endParaRPr lang="ru-RU" sz="20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792088"/>
            <a:ext cx="9143999" cy="7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Методы теории сложных сетей позволяют на качественно новом </a:t>
            </a:r>
          </a:p>
          <a:p>
            <a:r>
              <a:rPr lang="ru-RU" sz="2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уровне учитывать топологию реальной сети при анализе ее свойств и оценке перспектив развития сети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79566"/>
            <a:ext cx="1715492" cy="153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3563888" y="2113692"/>
            <a:ext cx="886781" cy="523220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txBody>
          <a:bodyPr wrap="none">
            <a:spAutoFit/>
          </a:bodyPr>
          <a:lstStyle/>
          <a:p>
            <a:r>
              <a:rPr lang="ru-RU" altLang="ru-RU" sz="2800" b="1" dirty="0">
                <a:solidFill>
                  <a:schemeClr val="accent1"/>
                </a:solidFill>
                <a:latin typeface="Arial Narrow" panose="020B0606020202030204" pitchFamily="34" charset="0"/>
                <a:cs typeface="Arial" charset="0"/>
              </a:rPr>
              <a:t>Сеть</a:t>
            </a:r>
            <a:endParaRPr lang="ru-RU" sz="2800" dirty="0"/>
          </a:p>
        </p:txBody>
      </p:sp>
      <p:sp>
        <p:nvSpPr>
          <p:cNvPr id="21" name="Стрелка вниз 20"/>
          <p:cNvSpPr/>
          <p:nvPr/>
        </p:nvSpPr>
        <p:spPr>
          <a:xfrm rot="2812092">
            <a:off x="2468856" y="2534514"/>
            <a:ext cx="796396" cy="896348"/>
          </a:xfrm>
          <a:prstGeom prst="downArrow">
            <a:avLst/>
          </a:prstGeom>
          <a:solidFill>
            <a:srgbClr val="388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ТСС:</a:t>
            </a:r>
          </a:p>
          <a:p>
            <a:pPr algn="ctr"/>
            <a:r>
              <a:rPr lang="ru-RU" sz="1200" dirty="0">
                <a:solidFill>
                  <a:schemeClr val="bg1"/>
                </a:solidFill>
              </a:rPr>
              <a:t>метрики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85037" y="3370543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 Narrow" panose="020B0606020202030204" pitchFamily="34" charset="0"/>
                <a:cs typeface="Arial" panose="020B0604020202020204" pitchFamily="34" charset="0"/>
              </a:rPr>
              <a:t>Корректное сравнение сетей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788349" y="4228345"/>
            <a:ext cx="2352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 Narrow" panose="020B0606020202030204" pitchFamily="34" charset="0"/>
                <a:cs typeface="Arial" panose="020B0604020202020204" pitchFamily="34" charset="0"/>
              </a:rPr>
              <a:t>Выявление принципов роста сети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157001" y="3368265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 Narrow" panose="020B0606020202030204" pitchFamily="34" charset="0"/>
                <a:cs typeface="Arial" panose="020B0604020202020204" pitchFamily="34" charset="0"/>
              </a:rPr>
              <a:t>Модели генерации сетей-аналогов</a:t>
            </a:r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 rot="18968297">
            <a:off x="4771458" y="2536606"/>
            <a:ext cx="796396" cy="896348"/>
          </a:xfrm>
          <a:prstGeom prst="downArrow">
            <a:avLst/>
          </a:prstGeom>
          <a:solidFill>
            <a:srgbClr val="388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ТСС:</a:t>
            </a:r>
          </a:p>
          <a:p>
            <a:pPr algn="ctr"/>
            <a:r>
              <a:rPr lang="ru-RU" sz="1200" dirty="0">
                <a:solidFill>
                  <a:schemeClr val="bg1"/>
                </a:solidFill>
              </a:rPr>
              <a:t>модели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487762" y="3552931"/>
            <a:ext cx="648072" cy="0"/>
          </a:xfrm>
          <a:prstGeom prst="straightConnector1">
            <a:avLst/>
          </a:prstGeom>
          <a:ln w="38100">
            <a:solidFill>
              <a:srgbClr val="3888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865157" y="4089846"/>
            <a:ext cx="3735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 Narrow" panose="020B0606020202030204" pitchFamily="34" charset="0"/>
                <a:cs typeface="Arial" panose="020B0604020202020204" pitchFamily="34" charset="0"/>
              </a:rPr>
              <a:t>Корректное выявление индивидуальных особенностей топологии сети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02290" y="5445224"/>
            <a:ext cx="3735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latin typeface="Arial Narrow" panose="020B0606020202030204" pitchFamily="34" charset="0"/>
                <a:cs typeface="Arial" panose="020B0604020202020204" pitchFamily="34" charset="0"/>
              </a:rPr>
              <a:t>Корректный анализ свойств сети, определяемых ее топологией (в </a:t>
            </a:r>
            <a:r>
              <a:rPr lang="ru-RU" i="1" dirty="0" err="1">
                <a:latin typeface="Arial Narrow" panose="020B0606020202030204" pitchFamily="34" charset="0"/>
                <a:cs typeface="Arial" panose="020B0604020202020204" pitchFamily="34" charset="0"/>
              </a:rPr>
              <a:t>т.ч</a:t>
            </a:r>
            <a:r>
              <a:rPr lang="ru-RU" i="1" dirty="0">
                <a:latin typeface="Arial Narrow" panose="020B0606020202030204" pitchFamily="34" charset="0"/>
                <a:cs typeface="Arial" panose="020B0604020202020204" pitchFamily="34" charset="0"/>
              </a:rPr>
              <a:t>. имитационное моделирование динамического поведения</a:t>
            </a:r>
            <a:r>
              <a:rPr lang="ru-RU" dirty="0"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364088" y="5445224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latin typeface="Arial Narrow" panose="020B0606020202030204" pitchFamily="34" charset="0"/>
                <a:cs typeface="Arial" panose="020B0604020202020204" pitchFamily="34" charset="0"/>
              </a:rPr>
              <a:t>Прогнозирование/управление долгосрочным развитием топологии сети</a:t>
            </a:r>
            <a:endParaRPr lang="ru-RU" i="1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2793274" y="3737597"/>
            <a:ext cx="492738" cy="384515"/>
          </a:xfrm>
          <a:prstGeom prst="straightConnector1">
            <a:avLst/>
          </a:prstGeom>
          <a:ln w="38100">
            <a:solidFill>
              <a:srgbClr val="3888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4322183" y="3737597"/>
            <a:ext cx="423294" cy="424910"/>
          </a:xfrm>
          <a:prstGeom prst="straightConnector1">
            <a:avLst/>
          </a:prstGeom>
          <a:ln w="38100">
            <a:solidFill>
              <a:srgbClr val="3888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113629" y="3764565"/>
            <a:ext cx="492738" cy="384515"/>
          </a:xfrm>
          <a:prstGeom prst="straightConnector1">
            <a:avLst/>
          </a:prstGeom>
          <a:ln w="38100">
            <a:solidFill>
              <a:srgbClr val="3888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6917035" y="4941168"/>
            <a:ext cx="0" cy="481817"/>
          </a:xfrm>
          <a:prstGeom prst="straightConnector1">
            <a:avLst/>
          </a:prstGeom>
          <a:ln w="38100">
            <a:solidFill>
              <a:srgbClr val="3888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3665357" y="5013176"/>
            <a:ext cx="0" cy="481817"/>
          </a:xfrm>
          <a:prstGeom prst="straightConnector1">
            <a:avLst/>
          </a:prstGeom>
          <a:ln w="38100">
            <a:solidFill>
              <a:srgbClr val="3888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96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hAiqNWM02TwiYTtsv6o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p:Policy xmlns:p="office.server.policy" id="" local="true">
  <p:Name>Документ</p:Name>
  <p:Description/>
  <p:Statement/>
  <p:PolicyItems>
    <p:PolicyItem featureId="Microsoft.Office.RecordsManagement.PolicyFeatures.PolicyAudit" staticId="0x0101|8138272" UniqueId="3bb663b6-6dfd-4b44-94dc-b21c7008639d">
      <p:Name>аудит</p:Name>
      <p:Description>Аудит действий пользователей, выполняемых с документами и элементами списков, и запись в журнал аудита.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c__x0435__x043d__x0442__x0430__x0440__x0438__x0439_ xmlns="1b23803f-b564-4ef0-9d49-a4215fe47e7e">Шаблон презентации ОАО "Россети"</_x041a__x043e__x043c__x043c__x0435__x043d__x0442__x0430__x0440__x0438__x0439_>
  </documentManagement>
</p:properties>
</file>

<file path=customXml/item4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Version=15.0.0.0, Culture=neutral, PublicKeyToken=71e9bce111e9429c</Assembly>
    <Class>Microsoft.Office.RecordsManagement.Internal.AuditHandler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C7BE6BCECEEE34B800C783E0740B51E" ma:contentTypeVersion="6" ma:contentTypeDescription="Создание документа." ma:contentTypeScope="" ma:versionID="0543ae9b0f98a46f3609f7824b5f1409">
  <xsd:schema xmlns:xsd="http://www.w3.org/2001/XMLSchema" xmlns:xs="http://www.w3.org/2001/XMLSchema" xmlns:p="http://schemas.microsoft.com/office/2006/metadata/properties" xmlns:ns2="4fd16edd-4cac-4b3e-8f22-9640257b0ba9" xmlns:ns3="1b23803f-b564-4ef0-9d49-a4215fe47e7e" targetNamespace="http://schemas.microsoft.com/office/2006/metadata/properties" ma:root="true" ma:fieldsID="e3dde89fbbfc07f8bba46ed9c47a526a" ns2:_="" ns3:_="">
    <xsd:import namespace="4fd16edd-4cac-4b3e-8f22-9640257b0ba9"/>
    <xsd:import namespace="1b23803f-b564-4ef0-9d49-a4215fe47e7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_x041a__x043e__x043c__x043c__x0435__x043d__x0442__x0430__x0440__x0438__x043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16edd-4cac-4b3e-8f22-9640257b0b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3803f-b564-4ef0-9d49-a4215fe47e7e" elementFormDefault="qualified">
    <xsd:import namespace="http://schemas.microsoft.com/office/2006/documentManagement/types"/>
    <xsd:import namespace="http://schemas.microsoft.com/office/infopath/2007/PartnerControls"/>
    <xsd:element name="_x041a__x043e__x043c__x043c__x0435__x043d__x0442__x0430__x0440__x0438__x0439_" ma:index="11" nillable="true" ma:displayName="Комментарий" ma:description="Комментарий" ma:internalName="_x041a__x043e__x043c__x043c__x0435__x043d__x0442__x0430__x0440__x0438__x0439_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axOccurs="1" ma:index="4" ma:displayName="Название шаблона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72F38B-CEDD-4D22-A56D-8E7CACAD7D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4B598-9456-443B-9216-AB3B14D4DF29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C98F64E5-4A0E-4549-AF8F-466D87FA8ED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fd16edd-4cac-4b3e-8f22-9640257b0ba9"/>
    <ds:schemaRef ds:uri="http://purl.org/dc/terms/"/>
    <ds:schemaRef ds:uri="1b23803f-b564-4ef0-9d49-a4215fe47e7e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2F680EF-2602-477F-8E98-2CBB1282A1B0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86863E6D-A7B7-4ABA-BFFB-4B0447C27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16edd-4cac-4b3e-8f22-9640257b0ba9"/>
    <ds:schemaRef ds:uri="1b23803f-b564-4ef0-9d49-a4215fe47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23966</TotalTime>
  <Words>1043</Words>
  <Application>Microsoft Office PowerPoint</Application>
  <PresentationFormat>Экран (4:3)</PresentationFormat>
  <Paragraphs>178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Cambria Math</vt:lpstr>
      <vt:lpstr>Times New Roman</vt:lpstr>
      <vt:lpstr>Wingdings</vt:lpstr>
      <vt:lpstr>Тема Office</vt:lpstr>
      <vt:lpstr>Специальное оформление</vt:lpstr>
      <vt:lpstr>1_Специальное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Богомолов А.Ю.</dc:creator>
  <cp:lastModifiedBy>Макрушин Сергей Вячеславович</cp:lastModifiedBy>
  <cp:revision>568</cp:revision>
  <cp:lastPrinted>2017-04-11T15:53:17Z</cp:lastPrinted>
  <dcterms:created xsi:type="dcterms:W3CDTF">2014-08-15T10:42:13Z</dcterms:created>
  <dcterms:modified xsi:type="dcterms:W3CDTF">2018-03-27T07:07:38Z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0x010100FC7BE6BCECEEE34B800C783E0740B51E</vt:lpwstr>
  </property>
</Properties>
</file>