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13716000" cx="24384000"/>
  <p:notesSz cx="6858000" cy="9144000"/>
  <p:embeddedFontLst>
    <p:embeddedFont>
      <p:font typeface="Roboto"/>
      <p:regular r:id="rId38"/>
      <p:bold r:id="rId39"/>
      <p:italic r:id="rId40"/>
      <p:boldItalic r:id="rId41"/>
    </p:embeddedFont>
    <p:embeddedFont>
      <p:font typeface="Poppins"/>
      <p:regular r:id="rId42"/>
      <p:bold r:id="rId43"/>
      <p:italic r:id="rId44"/>
      <p:boldItalic r:id="rId45"/>
    </p:embeddedFont>
    <p:embeddedFont>
      <p:font typeface="Lora"/>
      <p:regular r:id="rId46"/>
      <p:bold r:id="rId47"/>
      <p:italic r:id="rId48"/>
      <p:boldItalic r:id="rId49"/>
    </p:embeddedFont>
    <p:embeddedFont>
      <p:font typeface="Poppins Medium"/>
      <p:regular r:id="rId50"/>
      <p:bold r:id="rId51"/>
      <p:italic r:id="rId52"/>
      <p:boldItalic r:id="rId53"/>
    </p:embeddedFont>
    <p:embeddedFont>
      <p:font typeface="Open Sans Light"/>
      <p:regular r:id="rId54"/>
      <p:bold r:id="rId55"/>
      <p:italic r:id="rId56"/>
      <p:boldItalic r:id="rId57"/>
    </p:embeddedFont>
    <p:embeddedFont>
      <p:font typeface="Source Sans Pr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42" Type="http://schemas.openxmlformats.org/officeDocument/2006/relationships/font" Target="fonts/Poppins-regular.fntdata"/><Relationship Id="rId41" Type="http://schemas.openxmlformats.org/officeDocument/2006/relationships/font" Target="fonts/Roboto-boldItalic.fntdata"/><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Lora-regular.fntdata"/><Relationship Id="rId45"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ora-italic.fntdata"/><Relationship Id="rId47" Type="http://schemas.openxmlformats.org/officeDocument/2006/relationships/font" Target="fonts/Lora-bold.fntdata"/><Relationship Id="rId49" Type="http://schemas.openxmlformats.org/officeDocument/2006/relationships/font" Target="fonts/Lor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oboto-bold.fntdata"/><Relationship Id="rId38" Type="http://schemas.openxmlformats.org/officeDocument/2006/relationships/font" Target="fonts/Roboto-regular.fntdata"/><Relationship Id="rId61" Type="http://schemas.openxmlformats.org/officeDocument/2006/relationships/font" Target="fonts/SourceSansPr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SourceSansPro-italic.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PoppinsMedium-bold.fntdata"/><Relationship Id="rId50" Type="http://schemas.openxmlformats.org/officeDocument/2006/relationships/font" Target="fonts/PoppinsMedium-regular.fntdata"/><Relationship Id="rId53" Type="http://schemas.openxmlformats.org/officeDocument/2006/relationships/font" Target="fonts/PoppinsMedium-boldItalic.fntdata"/><Relationship Id="rId52" Type="http://schemas.openxmlformats.org/officeDocument/2006/relationships/font" Target="fonts/PoppinsMedium-italic.fntdata"/><Relationship Id="rId11" Type="http://schemas.openxmlformats.org/officeDocument/2006/relationships/slide" Target="slides/slide7.xml"/><Relationship Id="rId55" Type="http://schemas.openxmlformats.org/officeDocument/2006/relationships/font" Target="fonts/OpenSansLight-bold.fntdata"/><Relationship Id="rId10" Type="http://schemas.openxmlformats.org/officeDocument/2006/relationships/slide" Target="slides/slide6.xml"/><Relationship Id="rId54" Type="http://schemas.openxmlformats.org/officeDocument/2006/relationships/font" Target="fonts/OpenSansLight-regular.fntdata"/><Relationship Id="rId13" Type="http://schemas.openxmlformats.org/officeDocument/2006/relationships/slide" Target="slides/slide9.xml"/><Relationship Id="rId57" Type="http://schemas.openxmlformats.org/officeDocument/2006/relationships/font" Target="fonts/OpenSansLight-boldItalic.fntdata"/><Relationship Id="rId12" Type="http://schemas.openxmlformats.org/officeDocument/2006/relationships/slide" Target="slides/slide8.xml"/><Relationship Id="rId56" Type="http://schemas.openxmlformats.org/officeDocument/2006/relationships/font" Target="fonts/OpenSansLight-italic.fntdata"/><Relationship Id="rId15" Type="http://schemas.openxmlformats.org/officeDocument/2006/relationships/slide" Target="slides/slide11.xml"/><Relationship Id="rId59" Type="http://schemas.openxmlformats.org/officeDocument/2006/relationships/font" Target="fonts/SourceSansPro-bold.fntdata"/><Relationship Id="rId14" Type="http://schemas.openxmlformats.org/officeDocument/2006/relationships/slide" Target="slides/slide10.xml"/><Relationship Id="rId58" Type="http://schemas.openxmlformats.org/officeDocument/2006/relationships/font" Target="fonts/SourceSansPro-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00639751f4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00639751f4_0_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100639751f4_0_1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0639751f4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0639751f4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100639751f4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0639751f4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0639751f4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100639751f4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0639751f4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0639751f4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00639751f4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0639751f4_0_4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0639751f4_0_4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100639751f4_0_4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00639751f4_0_4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00639751f4_0_4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100639751f4_0_4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0639751f4_0_4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0639751f4_0_4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100639751f4_0_4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0639751f4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0639751f4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00639751f4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0639751f4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0639751f4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100639751f4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0639751f4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0639751f4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00639751f4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0639751f4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0639751f4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100639751f4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0639751f4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0639751f4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100639751f4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0639751f4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0639751f4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100639751f4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0a979c753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0a979c753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00a979c753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0a979c753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0a979c753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100a979c753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0a979c753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0a979c753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100a979c753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0a979c753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0a979c753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100a979c753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00a979c753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00a979c753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100a979c753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0a979c753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0a979c753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100a979c753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0a979c753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0a979c753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100a979c753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0639751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0639751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00639751f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0a979c753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0a979c753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100a979c753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0a979c753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00a979c753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100a979c753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0a979c753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0a979c753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100a979c753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0639751f4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0639751f4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00639751f4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0639751f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0639751f4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100639751f4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0639751f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0639751f4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100639751f4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0639751f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0639751f4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00639751f4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0639751f4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0639751f4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00639751f4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0639751f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0639751f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100639751f4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0" name="Shape 10"/>
        <p:cNvGrpSpPr/>
        <p:nvPr/>
      </p:nvGrpSpPr>
      <p:grpSpPr>
        <a:xfrm>
          <a:off x="0" y="0"/>
          <a:ext cx="0" cy="0"/>
          <a:chOff x="0" y="0"/>
          <a:chExt cx="0" cy="0"/>
        </a:xfrm>
      </p:grpSpPr>
      <p:pic>
        <p:nvPicPr>
          <p:cNvPr descr="A picture containing indoor&#10;&#10;Description generated with high confidence" id="11" name="Google Shape;11;p2"/>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2" name="Google Shape;12;p2"/>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p:cSld name="36_Title Slide">
    <p:spTree>
      <p:nvGrpSpPr>
        <p:cNvPr id="59" name="Shape 59"/>
        <p:cNvGrpSpPr/>
        <p:nvPr/>
      </p:nvGrpSpPr>
      <p:grpSpPr>
        <a:xfrm>
          <a:off x="0" y="0"/>
          <a:ext cx="0" cy="0"/>
          <a:chOff x="0" y="0"/>
          <a:chExt cx="0" cy="0"/>
        </a:xfrm>
      </p:grpSpPr>
      <p:pic>
        <p:nvPicPr>
          <p:cNvPr descr="A picture containing indoor&#10;&#10;Description generated with high confidence" id="60" name="Google Shape;60;p11"/>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61" name="Google Shape;61;p11"/>
          <p:cNvSpPr/>
          <p:nvPr>
            <p:ph idx="2" type="pic"/>
          </p:nvPr>
        </p:nvSpPr>
        <p:spPr>
          <a:xfrm>
            <a:off x="11217914" y="5677657"/>
            <a:ext cx="4443656" cy="8221222"/>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62" name="Google Shape;62;p11"/>
          <p:cNvSpPr/>
          <p:nvPr>
            <p:ph idx="3" type="pic"/>
          </p:nvPr>
        </p:nvSpPr>
        <p:spPr>
          <a:xfrm>
            <a:off x="17201720" y="-69427"/>
            <a:ext cx="4443656" cy="8221222"/>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63" name="Google Shape;63;p11"/>
          <p:cNvPicPr preferRelativeResize="0"/>
          <p:nvPr/>
        </p:nvPicPr>
        <p:blipFill>
          <a:blip r:embed="rId3">
            <a:alphaModFix/>
          </a:blip>
          <a:stretch>
            <a:fillRect/>
          </a:stretch>
        </p:blipFill>
        <p:spPr>
          <a:xfrm>
            <a:off x="481073" y="416698"/>
            <a:ext cx="3240748" cy="76561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p:cSld name="41_Title Slide">
    <p:spTree>
      <p:nvGrpSpPr>
        <p:cNvPr id="64" name="Shape 64"/>
        <p:cNvGrpSpPr/>
        <p:nvPr/>
      </p:nvGrpSpPr>
      <p:grpSpPr>
        <a:xfrm>
          <a:off x="0" y="0"/>
          <a:ext cx="0" cy="0"/>
          <a:chOff x="0" y="0"/>
          <a:chExt cx="0" cy="0"/>
        </a:xfrm>
      </p:grpSpPr>
      <p:pic>
        <p:nvPicPr>
          <p:cNvPr descr="A picture containing indoor&#10;&#10;Description generated with high confidence" id="65" name="Google Shape;65;p12"/>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66" name="Google Shape;66;p12"/>
          <p:cNvSpPr/>
          <p:nvPr>
            <p:ph idx="2" type="pic"/>
          </p:nvPr>
        </p:nvSpPr>
        <p:spPr>
          <a:xfrm>
            <a:off x="11870265" y="5389739"/>
            <a:ext cx="6688198" cy="8986658"/>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67" name="Google Shape;67;p12"/>
          <p:cNvSpPr/>
          <p:nvPr>
            <p:ph idx="3" type="pic"/>
          </p:nvPr>
        </p:nvSpPr>
        <p:spPr>
          <a:xfrm>
            <a:off x="19835116" y="-354531"/>
            <a:ext cx="6688198" cy="8986658"/>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68" name="Google Shape;68;p12"/>
          <p:cNvPicPr preferRelativeResize="0"/>
          <p:nvPr/>
        </p:nvPicPr>
        <p:blipFill>
          <a:blip r:embed="rId3">
            <a:alphaModFix/>
          </a:blip>
          <a:stretch>
            <a:fillRect/>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Portfolio Three">
  <p:cSld name="17_Portfolio Three">
    <p:spTree>
      <p:nvGrpSpPr>
        <p:cNvPr id="69" name="Shape 69"/>
        <p:cNvGrpSpPr/>
        <p:nvPr/>
      </p:nvGrpSpPr>
      <p:grpSpPr>
        <a:xfrm>
          <a:off x="0" y="0"/>
          <a:ext cx="0" cy="0"/>
          <a:chOff x="0" y="0"/>
          <a:chExt cx="0" cy="0"/>
        </a:xfrm>
      </p:grpSpPr>
      <p:pic>
        <p:nvPicPr>
          <p:cNvPr descr="A picture containing indoor&#10;&#10;Description generated with high confidence" id="70" name="Google Shape;70;p13"/>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71" name="Google Shape;71;p13"/>
          <p:cNvSpPr/>
          <p:nvPr>
            <p:ph idx="2" type="pic"/>
          </p:nvPr>
        </p:nvSpPr>
        <p:spPr>
          <a:xfrm>
            <a:off x="0" y="0"/>
            <a:ext cx="408995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2" name="Google Shape;72;p13"/>
          <p:cNvSpPr/>
          <p:nvPr>
            <p:ph idx="3" type="pic"/>
          </p:nvPr>
        </p:nvSpPr>
        <p:spPr>
          <a:xfrm>
            <a:off x="4089953" y="0"/>
            <a:ext cx="4082474"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3" name="Google Shape;73;p13"/>
          <p:cNvSpPr/>
          <p:nvPr>
            <p:ph idx="4" type="pic"/>
          </p:nvPr>
        </p:nvSpPr>
        <p:spPr>
          <a:xfrm>
            <a:off x="8172429" y="0"/>
            <a:ext cx="405563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4" name="Google Shape;74;p13"/>
          <p:cNvSpPr/>
          <p:nvPr>
            <p:ph idx="5" type="pic"/>
          </p:nvPr>
        </p:nvSpPr>
        <p:spPr>
          <a:xfrm>
            <a:off x="0" y="6858000"/>
            <a:ext cx="4089952"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5" name="Google Shape;75;p13"/>
          <p:cNvSpPr/>
          <p:nvPr>
            <p:ph idx="6" type="pic"/>
          </p:nvPr>
        </p:nvSpPr>
        <p:spPr>
          <a:xfrm>
            <a:off x="4072706" y="6858000"/>
            <a:ext cx="409971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6" name="Google Shape;76;p13"/>
          <p:cNvSpPr/>
          <p:nvPr>
            <p:ph idx="7" type="pic"/>
          </p:nvPr>
        </p:nvSpPr>
        <p:spPr>
          <a:xfrm>
            <a:off x="8172429" y="6858000"/>
            <a:ext cx="405563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77" name="Google Shape;77;p13"/>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p:cSld name="16_Portfolio Three">
    <p:spTree>
      <p:nvGrpSpPr>
        <p:cNvPr id="78" name="Shape 78"/>
        <p:cNvGrpSpPr/>
        <p:nvPr/>
      </p:nvGrpSpPr>
      <p:grpSpPr>
        <a:xfrm>
          <a:off x="0" y="0"/>
          <a:ext cx="0" cy="0"/>
          <a:chOff x="0" y="0"/>
          <a:chExt cx="0" cy="0"/>
        </a:xfrm>
      </p:grpSpPr>
      <p:sp>
        <p:nvSpPr>
          <p:cNvPr id="79" name="Google Shape;79;p14"/>
          <p:cNvSpPr/>
          <p:nvPr>
            <p:ph idx="2" type="pic"/>
          </p:nvPr>
        </p:nvSpPr>
        <p:spPr>
          <a:xfrm>
            <a:off x="12111670" y="0"/>
            <a:ext cx="406190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0" name="Google Shape;80;p14"/>
          <p:cNvSpPr/>
          <p:nvPr>
            <p:ph idx="3" type="pic"/>
          </p:nvPr>
        </p:nvSpPr>
        <p:spPr>
          <a:xfrm>
            <a:off x="16163813" y="0"/>
            <a:ext cx="4137530"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1" name="Google Shape;81;p14"/>
          <p:cNvSpPr/>
          <p:nvPr>
            <p:ph idx="4" type="pic"/>
          </p:nvPr>
        </p:nvSpPr>
        <p:spPr>
          <a:xfrm>
            <a:off x="20284102" y="0"/>
            <a:ext cx="409989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2" name="Google Shape;82;p14"/>
          <p:cNvSpPr/>
          <p:nvPr>
            <p:ph idx="5" type="pic"/>
          </p:nvPr>
        </p:nvSpPr>
        <p:spPr>
          <a:xfrm>
            <a:off x="12111670" y="6858000"/>
            <a:ext cx="4079152"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3" name="Google Shape;83;p14"/>
          <p:cNvSpPr/>
          <p:nvPr>
            <p:ph idx="6" type="pic"/>
          </p:nvPr>
        </p:nvSpPr>
        <p:spPr>
          <a:xfrm>
            <a:off x="16184378" y="6858000"/>
            <a:ext cx="408891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4" name="Google Shape;84;p14"/>
          <p:cNvSpPr/>
          <p:nvPr>
            <p:ph idx="7" type="pic"/>
          </p:nvPr>
        </p:nvSpPr>
        <p:spPr>
          <a:xfrm>
            <a:off x="20284102" y="6858000"/>
            <a:ext cx="409989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85" name="Google Shape;85;p14"/>
          <p:cNvPicPr preferRelativeResize="0"/>
          <p:nvPr/>
        </p:nvPicPr>
        <p:blipFill>
          <a:blip r:embed="rId2">
            <a:alphaModFix/>
          </a:blip>
          <a:stretch>
            <a:fillRect/>
          </a:stretch>
        </p:blipFill>
        <p:spPr>
          <a:xfrm>
            <a:off x="3513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1">
  <p:cSld name="16_Portfolio Three_1">
    <p:spTree>
      <p:nvGrpSpPr>
        <p:cNvPr id="86" name="Shape 86"/>
        <p:cNvGrpSpPr/>
        <p:nvPr/>
      </p:nvGrpSpPr>
      <p:grpSpPr>
        <a:xfrm>
          <a:off x="0" y="0"/>
          <a:ext cx="0" cy="0"/>
          <a:chOff x="0" y="0"/>
          <a:chExt cx="0" cy="0"/>
        </a:xfrm>
      </p:grpSpPr>
      <p:pic>
        <p:nvPicPr>
          <p:cNvPr id="87" name="Google Shape;87;p15"/>
          <p:cNvPicPr preferRelativeResize="0"/>
          <p:nvPr/>
        </p:nvPicPr>
        <p:blipFill>
          <a:blip r:embed="rId2">
            <a:alphaModFix/>
          </a:blip>
          <a:stretch>
            <a:fillRect/>
          </a:stretch>
        </p:blipFill>
        <p:spPr>
          <a:xfrm>
            <a:off x="351350" y="416675"/>
            <a:ext cx="3240748" cy="765615"/>
          </a:xfrm>
          <a:prstGeom prst="rect">
            <a:avLst/>
          </a:prstGeom>
          <a:noFill/>
          <a:ln>
            <a:noFill/>
          </a:ln>
        </p:spPr>
      </p:pic>
      <p:pic>
        <p:nvPicPr>
          <p:cNvPr id="88" name="Google Shape;88;p15"/>
          <p:cNvPicPr preferRelativeResize="0"/>
          <p:nvPr/>
        </p:nvPicPr>
        <p:blipFill>
          <a:blip r:embed="rId3">
            <a:alphaModFix/>
          </a:blip>
          <a:stretch>
            <a:fillRect/>
          </a:stretch>
        </p:blipFill>
        <p:spPr>
          <a:xfrm>
            <a:off x="0" y="3"/>
            <a:ext cx="24384000" cy="13716000"/>
          </a:xfrm>
          <a:prstGeom prst="rect">
            <a:avLst/>
          </a:prstGeom>
          <a:noFill/>
          <a:ln>
            <a:noFill/>
          </a:ln>
        </p:spPr>
      </p:pic>
      <p:pic>
        <p:nvPicPr>
          <p:cNvPr id="89" name="Google Shape;89;p15"/>
          <p:cNvPicPr preferRelativeResize="0"/>
          <p:nvPr/>
        </p:nvPicPr>
        <p:blipFill>
          <a:blip r:embed="rId4">
            <a:alphaModFix/>
          </a:blip>
          <a:stretch>
            <a:fillRect/>
          </a:stretch>
        </p:blipFill>
        <p:spPr>
          <a:xfrm>
            <a:off x="19390475" y="672124"/>
            <a:ext cx="4258075" cy="10182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ogos">
  <p:cSld name="1_Logos">
    <p:spTree>
      <p:nvGrpSpPr>
        <p:cNvPr id="90" name="Shape 90"/>
        <p:cNvGrpSpPr/>
        <p:nvPr/>
      </p:nvGrpSpPr>
      <p:grpSpPr>
        <a:xfrm>
          <a:off x="0" y="0"/>
          <a:ext cx="0" cy="0"/>
          <a:chOff x="0" y="0"/>
          <a:chExt cx="0" cy="0"/>
        </a:xfrm>
      </p:grpSpPr>
      <p:sp>
        <p:nvSpPr>
          <p:cNvPr id="91" name="Google Shape;91;p16"/>
          <p:cNvSpPr/>
          <p:nvPr>
            <p:ph idx="2" type="pic"/>
          </p:nvPr>
        </p:nvSpPr>
        <p:spPr>
          <a:xfrm>
            <a:off x="1" y="-30477"/>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2" name="Google Shape;92;p16"/>
          <p:cNvSpPr/>
          <p:nvPr>
            <p:ph idx="3" type="pic"/>
          </p:nvPr>
        </p:nvSpPr>
        <p:spPr>
          <a:xfrm>
            <a:off x="6088057" y="4876801"/>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3" name="Google Shape;93;p16"/>
          <p:cNvSpPr/>
          <p:nvPr>
            <p:ph idx="4" type="pic"/>
          </p:nvPr>
        </p:nvSpPr>
        <p:spPr>
          <a:xfrm>
            <a:off x="12172935" y="-30477"/>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4" name="Google Shape;94;p16"/>
          <p:cNvSpPr/>
          <p:nvPr>
            <p:ph idx="5" type="pic"/>
          </p:nvPr>
        </p:nvSpPr>
        <p:spPr>
          <a:xfrm>
            <a:off x="18260994" y="4838701"/>
            <a:ext cx="6110298"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3" name="Shape 13"/>
        <p:cNvGrpSpPr/>
        <p:nvPr/>
      </p:nvGrpSpPr>
      <p:grpSpPr>
        <a:xfrm>
          <a:off x="0" y="0"/>
          <a:ext cx="0" cy="0"/>
          <a:chOff x="0" y="0"/>
          <a:chExt cx="0" cy="0"/>
        </a:xfrm>
      </p:grpSpPr>
      <p:sp>
        <p:nvSpPr>
          <p:cNvPr id="14" name="Google Shape;14;p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16" name="Google Shape;16;p3"/>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7" name="Google Shape;17;p3"/>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txBox="1"/>
          <p:nvPr>
            <p:ph type="title"/>
          </p:nvPr>
        </p:nvSpPr>
        <p:spPr>
          <a:xfrm>
            <a:off x="13652400" y="1383778"/>
            <a:ext cx="9055200" cy="1163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4"/>
          <p:cNvSpPr txBox="1"/>
          <p:nvPr>
            <p:ph idx="1" type="body"/>
          </p:nvPr>
        </p:nvSpPr>
        <p:spPr>
          <a:xfrm>
            <a:off x="13879475" y="4065976"/>
            <a:ext cx="9055200" cy="5985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21" name="Google Shape;21;p4"/>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22" name="Google Shape;22;p4"/>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Right">
  <p:cSld name="Slide with Picture at Right">
    <p:spTree>
      <p:nvGrpSpPr>
        <p:cNvPr id="23" name="Shape 23"/>
        <p:cNvGrpSpPr/>
        <p:nvPr/>
      </p:nvGrpSpPr>
      <p:grpSpPr>
        <a:xfrm>
          <a:off x="0" y="0"/>
          <a:ext cx="0" cy="0"/>
          <a:chOff x="0" y="0"/>
          <a:chExt cx="0" cy="0"/>
        </a:xfrm>
      </p:grpSpPr>
      <p:sp>
        <p:nvSpPr>
          <p:cNvPr id="24" name="Google Shape;24;p5"/>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 name="Google Shape;25;p5"/>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26" name="Google Shape;26;p5"/>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27" name="Google Shape;27;p5"/>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pic>
        <p:nvPicPr>
          <p:cNvPr descr="A picture containing indoor&#10;&#10;Description generated with high confidence" id="29" name="Google Shape;29;p6"/>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30" name="Google Shape;30;p6"/>
          <p:cNvPicPr preferRelativeResize="0"/>
          <p:nvPr/>
        </p:nvPicPr>
        <p:blipFill>
          <a:blip r:embed="rId3">
            <a:alphaModFix/>
          </a:blip>
          <a:stretch>
            <a:fillRect/>
          </a:stretch>
        </p:blipFill>
        <p:spPr>
          <a:xfrm>
            <a:off x="20649750" y="416675"/>
            <a:ext cx="3240748" cy="7656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_mockup">
  <p:cSld name="Screen_mockup">
    <p:spTree>
      <p:nvGrpSpPr>
        <p:cNvPr id="31" name="Shape 31"/>
        <p:cNvGrpSpPr/>
        <p:nvPr/>
      </p:nvGrpSpPr>
      <p:grpSpPr>
        <a:xfrm>
          <a:off x="0" y="0"/>
          <a:ext cx="0" cy="0"/>
          <a:chOff x="0" y="0"/>
          <a:chExt cx="0" cy="0"/>
        </a:xfrm>
      </p:grpSpPr>
      <p:sp>
        <p:nvSpPr>
          <p:cNvPr id="32" name="Google Shape;32;p7"/>
          <p:cNvSpPr/>
          <p:nvPr>
            <p:ph idx="2" type="pic"/>
          </p:nvPr>
        </p:nvSpPr>
        <p:spPr>
          <a:xfrm>
            <a:off x="-2168524" y="4655613"/>
            <a:ext cx="9974788" cy="563985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3" name="Google Shape;33;p7"/>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34" name="Google Shape;34;p7"/>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35" name="Google Shape;35;p7"/>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36" name="Google Shape;36;p7"/>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
                                        </p:tgtEl>
                                        <p:attrNameLst>
                                          <p:attrName>style.visibility</p:attrName>
                                        </p:attrNameLst>
                                      </p:cBhvr>
                                      <p:to>
                                        <p:strVal val="visible"/>
                                      </p:to>
                                    </p:set>
                                    <p:animEffect filter="fade" transition="in">
                                      <p:cBhvr>
                                        <p:cTn dur="500"/>
                                        <p:tgtEl>
                                          <p:spTgt spid="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mockup">
  <p:cSld name="Pad_mockup">
    <p:spTree>
      <p:nvGrpSpPr>
        <p:cNvPr id="37" name="Shape 37"/>
        <p:cNvGrpSpPr/>
        <p:nvPr/>
      </p:nvGrpSpPr>
      <p:grpSpPr>
        <a:xfrm>
          <a:off x="0" y="0"/>
          <a:ext cx="0" cy="0"/>
          <a:chOff x="0" y="0"/>
          <a:chExt cx="0" cy="0"/>
        </a:xfrm>
      </p:grpSpPr>
      <p:sp>
        <p:nvSpPr>
          <p:cNvPr id="38" name="Google Shape;38;p8"/>
          <p:cNvSpPr/>
          <p:nvPr>
            <p:ph idx="2" type="pic"/>
          </p:nvPr>
        </p:nvSpPr>
        <p:spPr>
          <a:xfrm>
            <a:off x="16203694" y="5018342"/>
            <a:ext cx="4760378" cy="6423612"/>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9" name="Google Shape;39;p8"/>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40" name="Google Shape;40;p8"/>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41" name="Google Shape;41;p8"/>
          <p:cNvSpPr/>
          <p:nvPr>
            <p:ph idx="3" type="pic"/>
          </p:nvPr>
        </p:nvSpPr>
        <p:spPr>
          <a:xfrm>
            <a:off x="12565321" y="4786860"/>
            <a:ext cx="4760378" cy="6423612"/>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42" name="Google Shape;42;p8"/>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43" name="Google Shape;43;p8"/>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500"/>
                                        <p:tgtEl>
                                          <p:spTgt spid="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
                                        </p:tgtEl>
                                        <p:attrNameLst>
                                          <p:attrName>style.visibility</p:attrName>
                                        </p:attrNameLst>
                                      </p:cBhvr>
                                      <p:to>
                                        <p:strVal val="visible"/>
                                      </p:to>
                                    </p:set>
                                    <p:animEffect filter="fade" transition="in">
                                      <p:cBhvr>
                                        <p:cTn dur="500"/>
                                        <p:tgtEl>
                                          <p:spTgt spid="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Phone_Mockup">
  <p:cSld name="Pad_Phone_Mockup">
    <p:spTree>
      <p:nvGrpSpPr>
        <p:cNvPr id="44" name="Shape 44"/>
        <p:cNvGrpSpPr/>
        <p:nvPr/>
      </p:nvGrpSpPr>
      <p:grpSpPr>
        <a:xfrm>
          <a:off x="0" y="0"/>
          <a:ext cx="0" cy="0"/>
          <a:chOff x="0" y="0"/>
          <a:chExt cx="0" cy="0"/>
        </a:xfrm>
      </p:grpSpPr>
      <p:sp>
        <p:nvSpPr>
          <p:cNvPr id="45" name="Google Shape;45;p9"/>
          <p:cNvSpPr/>
          <p:nvPr>
            <p:ph idx="2" type="pic"/>
          </p:nvPr>
        </p:nvSpPr>
        <p:spPr>
          <a:xfrm>
            <a:off x="-677331" y="5659307"/>
            <a:ext cx="8348134" cy="574679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46" name="Google Shape;46;p9"/>
          <p:cNvSpPr/>
          <p:nvPr>
            <p:ph idx="3" type="pic"/>
          </p:nvPr>
        </p:nvSpPr>
        <p:spPr>
          <a:xfrm>
            <a:off x="6671734" y="8476078"/>
            <a:ext cx="2082800" cy="389522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47" name="Google Shape;47;p9"/>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48" name="Google Shape;48;p9"/>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49" name="Google Shape;49;p9"/>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50" name="Google Shape;50;p9"/>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
                                        </p:tgtEl>
                                        <p:attrNameLst>
                                          <p:attrName>style.visibility</p:attrName>
                                        </p:attrNameLst>
                                      </p:cBhvr>
                                      <p:to>
                                        <p:strVal val="visible"/>
                                      </p:to>
                                    </p:set>
                                    <p:animEffect filter="fade" transition="in">
                                      <p:cBhvr>
                                        <p:cTn dur="500"/>
                                        <p:tgtEl>
                                          <p:spTgt spid="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ptop,Tablet,Phone_mockup">
  <p:cSld name="Laptop,Tablet,Phone_mockup">
    <p:spTree>
      <p:nvGrpSpPr>
        <p:cNvPr id="51" name="Shape 51"/>
        <p:cNvGrpSpPr/>
        <p:nvPr/>
      </p:nvGrpSpPr>
      <p:grpSpPr>
        <a:xfrm>
          <a:off x="0" y="0"/>
          <a:ext cx="0" cy="0"/>
          <a:chOff x="0" y="0"/>
          <a:chExt cx="0" cy="0"/>
        </a:xfrm>
      </p:grpSpPr>
      <p:sp>
        <p:nvSpPr>
          <p:cNvPr id="52" name="Google Shape;52;p10"/>
          <p:cNvSpPr/>
          <p:nvPr>
            <p:ph idx="2" type="pic"/>
          </p:nvPr>
        </p:nvSpPr>
        <p:spPr>
          <a:xfrm>
            <a:off x="2670882" y="5475772"/>
            <a:ext cx="7381700" cy="431480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3" name="Google Shape;53;p10"/>
          <p:cNvSpPr/>
          <p:nvPr>
            <p:ph idx="3" type="pic"/>
          </p:nvPr>
        </p:nvSpPr>
        <p:spPr>
          <a:xfrm>
            <a:off x="8416002" y="6875560"/>
            <a:ext cx="5322912" cy="362434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54" name="Google Shape;54;p10"/>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55" name="Google Shape;55;p10"/>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56" name="Google Shape;56;p10"/>
          <p:cNvSpPr/>
          <p:nvPr>
            <p:ph idx="4" type="pic"/>
          </p:nvPr>
        </p:nvSpPr>
        <p:spPr>
          <a:xfrm>
            <a:off x="7016815" y="8462352"/>
            <a:ext cx="1396542" cy="2618096"/>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57" name="Google Shape;57;p10"/>
          <p:cNvPicPr preferRelativeResize="0"/>
          <p:nvPr/>
        </p:nvPicPr>
        <p:blipFill>
          <a:blip r:embed="rId2">
            <a:alphaModFix/>
          </a:blip>
          <a:stretch>
            <a:fillRect/>
          </a:stretch>
        </p:blipFill>
        <p:spPr>
          <a:xfrm>
            <a:off x="20649750" y="416675"/>
            <a:ext cx="3240748" cy="765615"/>
          </a:xfrm>
          <a:prstGeom prst="rect">
            <a:avLst/>
          </a:prstGeom>
          <a:noFill/>
          <a:ln>
            <a:noFill/>
          </a:ln>
        </p:spPr>
      </p:pic>
      <p:pic>
        <p:nvPicPr>
          <p:cNvPr descr="A picture containing indoor&#10;&#10;Description generated with high confidence" id="58" name="Google Shape;58;p10"/>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0" y="0"/>
            <a:ext cx="24384000" cy="13716000"/>
          </a:xfrm>
          <a:prstGeom prst="rect">
            <a:avLst/>
          </a:prstGeom>
          <a:gradFill>
            <a:gsLst>
              <a:gs pos="0">
                <a:srgbClr val="727272"/>
              </a:gs>
              <a:gs pos="50000">
                <a:srgbClr val="C1C1C1"/>
              </a:gs>
              <a:gs pos="100000">
                <a:srgbClr val="D6D6D6"/>
              </a:gs>
            </a:gsLst>
            <a:lin ang="16200038"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pic>
        <p:nvPicPr>
          <p:cNvPr id="101" name="Google Shape;101;p17"/>
          <p:cNvPicPr preferRelativeResize="0"/>
          <p:nvPr/>
        </p:nvPicPr>
        <p:blipFill>
          <a:blip r:embed="rId3">
            <a:alphaModFix/>
          </a:blip>
          <a:stretch>
            <a:fillRect/>
          </a:stretch>
        </p:blipFill>
        <p:spPr>
          <a:xfrm>
            <a:off x="0" y="25"/>
            <a:ext cx="24384000" cy="13716000"/>
          </a:xfrm>
          <a:prstGeom prst="rect">
            <a:avLst/>
          </a:prstGeom>
          <a:noFill/>
          <a:ln>
            <a:noFill/>
          </a:ln>
        </p:spPr>
      </p:pic>
      <p:sp>
        <p:nvSpPr>
          <p:cNvPr id="102" name="Google Shape;102;p17"/>
          <p:cNvSpPr txBox="1"/>
          <p:nvPr/>
        </p:nvSpPr>
        <p:spPr>
          <a:xfrm>
            <a:off x="1353981" y="10933616"/>
            <a:ext cx="103239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5400" u="none" cap="none" strike="noStrike">
                <a:solidFill>
                  <a:schemeClr val="lt1"/>
                </a:solidFill>
                <a:latin typeface="Poppins"/>
                <a:ea typeface="Poppins"/>
                <a:cs typeface="Poppins"/>
                <a:sym typeface="Poppins"/>
              </a:rPr>
              <a:t>Presented By: Lokesh Kumar</a:t>
            </a:r>
            <a:endParaRPr/>
          </a:p>
        </p:txBody>
      </p:sp>
      <p:sp>
        <p:nvSpPr>
          <p:cNvPr id="103" name="Google Shape;103;p17"/>
          <p:cNvSpPr txBox="1"/>
          <p:nvPr/>
        </p:nvSpPr>
        <p:spPr>
          <a:xfrm>
            <a:off x="1746121" y="4055886"/>
            <a:ext cx="10838100" cy="3666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lang="en-US" sz="8000">
                <a:solidFill>
                  <a:schemeClr val="lt1"/>
                </a:solidFill>
                <a:latin typeface="Poppins Medium"/>
                <a:ea typeface="Poppins Medium"/>
                <a:cs typeface="Poppins Medium"/>
                <a:sym typeface="Poppins Medium"/>
              </a:rPr>
              <a:t>Regression</a:t>
            </a:r>
            <a:endParaRPr b="0" i="0" sz="8000" u="none" cap="none" strike="noStrike">
              <a:solidFill>
                <a:schemeClr val="lt1"/>
              </a:solidFill>
              <a:latin typeface="Poppins Medium"/>
              <a:ea typeface="Poppins Medium"/>
              <a:cs typeface="Poppins Medium"/>
              <a:sym typeface="Poppins Medium"/>
            </a:endParaRPr>
          </a:p>
        </p:txBody>
      </p:sp>
      <p:pic>
        <p:nvPicPr>
          <p:cNvPr id="104" name="Google Shape;104;p17"/>
          <p:cNvPicPr preferRelativeResize="0"/>
          <p:nvPr/>
        </p:nvPicPr>
        <p:blipFill>
          <a:blip r:embed="rId4">
            <a:alphaModFix/>
          </a:blip>
          <a:stretch>
            <a:fillRect/>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170" name="Google Shape;170;p26"/>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500">
                <a:solidFill>
                  <a:srgbClr val="333333"/>
                </a:solidFill>
                <a:highlight>
                  <a:srgbClr val="FFFFFF"/>
                </a:highlight>
                <a:latin typeface="Poppins"/>
                <a:ea typeface="Poppins"/>
                <a:cs typeface="Poppins"/>
                <a:sym typeface="Poppins"/>
              </a:rPr>
              <a:t>Points to keep in mind:</a:t>
            </a:r>
            <a:endParaRPr sz="4500">
              <a:solidFill>
                <a:srgbClr val="333333"/>
              </a:solidFill>
              <a:highlight>
                <a:srgbClr val="FFFFFF"/>
              </a:highlight>
              <a:latin typeface="Poppins"/>
              <a:ea typeface="Poppins"/>
              <a:cs typeface="Poppins"/>
              <a:sym typeface="Poppins"/>
            </a:endParaRPr>
          </a:p>
          <a:p>
            <a:pPr indent="-514350" lvl="0" marL="457200" rtl="0" algn="l">
              <a:lnSpc>
                <a:spcPct val="115000"/>
              </a:lnSpc>
              <a:spcBef>
                <a:spcPts val="1100"/>
              </a:spcBef>
              <a:spcAft>
                <a:spcPts val="0"/>
              </a:spcAft>
              <a:buClr>
                <a:srgbClr val="333333"/>
              </a:buClr>
              <a:buSzPts val="4500"/>
              <a:buFont typeface="Poppins"/>
              <a:buAutoNum type="arabicPeriod"/>
            </a:pPr>
            <a:r>
              <a:rPr lang="en-US" sz="4500">
                <a:solidFill>
                  <a:srgbClr val="333333"/>
                </a:solidFill>
                <a:highlight>
                  <a:srgbClr val="FFFFFF"/>
                </a:highlight>
                <a:latin typeface="Poppins"/>
                <a:ea typeface="Poppins"/>
                <a:cs typeface="Poppins"/>
                <a:sym typeface="Poppins"/>
              </a:rPr>
              <a:t>Note that a simple linear regression model is more susceptible to outliers hence; it should not be used in the case of big-size data.</a:t>
            </a:r>
            <a:endParaRPr sz="4500">
              <a:solidFill>
                <a:srgbClr val="333333"/>
              </a:solidFill>
              <a:highlight>
                <a:srgbClr val="FFFFFF"/>
              </a:highlight>
              <a:latin typeface="Poppins"/>
              <a:ea typeface="Poppins"/>
              <a:cs typeface="Poppins"/>
              <a:sym typeface="Poppins"/>
            </a:endParaRPr>
          </a:p>
          <a:p>
            <a:pPr indent="-514350" lvl="0" marL="457200" rtl="0" algn="l">
              <a:lnSpc>
                <a:spcPct val="115000"/>
              </a:lnSpc>
              <a:spcBef>
                <a:spcPts val="0"/>
              </a:spcBef>
              <a:spcAft>
                <a:spcPts val="0"/>
              </a:spcAft>
              <a:buClr>
                <a:srgbClr val="333333"/>
              </a:buClr>
              <a:buSzPts val="4500"/>
              <a:buFont typeface="Poppins"/>
              <a:buAutoNum type="arabicPeriod"/>
            </a:pPr>
            <a:r>
              <a:rPr lang="en-US" sz="4500">
                <a:solidFill>
                  <a:srgbClr val="333333"/>
                </a:solidFill>
                <a:highlight>
                  <a:srgbClr val="FFFFFF"/>
                </a:highlight>
                <a:latin typeface="Poppins"/>
                <a:ea typeface="Poppins"/>
                <a:cs typeface="Poppins"/>
                <a:sym typeface="Poppins"/>
              </a:rPr>
              <a:t>There should be a linear relationship between independent and dependent variables.</a:t>
            </a:r>
            <a:endParaRPr sz="4500">
              <a:solidFill>
                <a:srgbClr val="333333"/>
              </a:solidFill>
              <a:highlight>
                <a:srgbClr val="FFFFFF"/>
              </a:highlight>
              <a:latin typeface="Poppins"/>
              <a:ea typeface="Poppins"/>
              <a:cs typeface="Poppins"/>
              <a:sym typeface="Poppins"/>
            </a:endParaRPr>
          </a:p>
          <a:p>
            <a:pPr indent="-514350" lvl="0" marL="457200" rtl="0" algn="l">
              <a:lnSpc>
                <a:spcPct val="115000"/>
              </a:lnSpc>
              <a:spcBef>
                <a:spcPts val="0"/>
              </a:spcBef>
              <a:spcAft>
                <a:spcPts val="0"/>
              </a:spcAft>
              <a:buClr>
                <a:srgbClr val="333333"/>
              </a:buClr>
              <a:buSzPts val="4500"/>
              <a:buFont typeface="Poppins"/>
              <a:buAutoNum type="arabicPeriod"/>
            </a:pPr>
            <a:r>
              <a:rPr lang="en-US" sz="4500">
                <a:solidFill>
                  <a:srgbClr val="333333"/>
                </a:solidFill>
                <a:highlight>
                  <a:srgbClr val="FFFFFF"/>
                </a:highlight>
                <a:latin typeface="Poppins"/>
                <a:ea typeface="Poppins"/>
                <a:cs typeface="Poppins"/>
                <a:sym typeface="Poppins"/>
              </a:rPr>
              <a:t>There is only one independent and dependent variable.</a:t>
            </a:r>
            <a:endParaRPr sz="4500">
              <a:solidFill>
                <a:srgbClr val="333333"/>
              </a:solidFill>
              <a:highlight>
                <a:srgbClr val="FFFFFF"/>
              </a:highlight>
              <a:latin typeface="Poppins"/>
              <a:ea typeface="Poppins"/>
              <a:cs typeface="Poppins"/>
              <a:sym typeface="Poppins"/>
            </a:endParaRPr>
          </a:p>
          <a:p>
            <a:pPr indent="-514350" lvl="0" marL="457200" rtl="0" algn="l">
              <a:lnSpc>
                <a:spcPct val="115000"/>
              </a:lnSpc>
              <a:spcBef>
                <a:spcPts val="0"/>
              </a:spcBef>
              <a:spcAft>
                <a:spcPts val="0"/>
              </a:spcAft>
              <a:buClr>
                <a:srgbClr val="333333"/>
              </a:buClr>
              <a:buSzPts val="4500"/>
              <a:buFont typeface="Poppins"/>
              <a:buAutoNum type="arabicPeriod"/>
            </a:pPr>
            <a:r>
              <a:rPr lang="en-US" sz="4500">
                <a:solidFill>
                  <a:srgbClr val="333333"/>
                </a:solidFill>
                <a:highlight>
                  <a:srgbClr val="FFFFFF"/>
                </a:highlight>
                <a:latin typeface="Poppins"/>
                <a:ea typeface="Poppins"/>
                <a:cs typeface="Poppins"/>
                <a:sym typeface="Poppins"/>
              </a:rPr>
              <a:t>The type of regression line: a best fit straight line.</a:t>
            </a:r>
            <a:endParaRPr sz="4500">
              <a:solidFill>
                <a:srgbClr val="333333"/>
              </a:solidFill>
              <a:highlight>
                <a:srgbClr val="FFFFFF"/>
              </a:highlight>
              <a:latin typeface="Poppins"/>
              <a:ea typeface="Poppins"/>
              <a:cs typeface="Poppins"/>
              <a:sym typeface="Poppins"/>
            </a:endParaRPr>
          </a:p>
          <a:p>
            <a:pPr indent="0" lvl="0" marL="0" rtl="0" algn="ctr">
              <a:spcBef>
                <a:spcPts val="1200"/>
              </a:spcBef>
              <a:spcAft>
                <a:spcPts val="0"/>
              </a:spcAft>
              <a:buNone/>
            </a:pPr>
            <a:r>
              <a:t/>
            </a:r>
            <a:endParaRPr sz="4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7000">
                <a:latin typeface="Arial"/>
                <a:ea typeface="Arial"/>
                <a:cs typeface="Arial"/>
                <a:sym typeface="Arial"/>
              </a:rPr>
              <a:t>Multiple linear regression</a:t>
            </a:r>
            <a:endParaRPr sz="7000">
              <a:latin typeface="Arial"/>
              <a:ea typeface="Arial"/>
              <a:cs typeface="Arial"/>
              <a:sym typeface="Arial"/>
            </a:endParaRPr>
          </a:p>
          <a:p>
            <a:pPr indent="0" lvl="0" marL="0" rtl="0" algn="ctr">
              <a:spcBef>
                <a:spcPts val="0"/>
              </a:spcBef>
              <a:spcAft>
                <a:spcPts val="0"/>
              </a:spcAft>
              <a:buNone/>
            </a:pPr>
            <a:r>
              <a:t/>
            </a:r>
            <a:endParaRPr/>
          </a:p>
        </p:txBody>
      </p:sp>
      <p:sp>
        <p:nvSpPr>
          <p:cNvPr id="177" name="Google Shape;177;p27"/>
          <p:cNvSpPr txBox="1"/>
          <p:nvPr>
            <p:ph idx="1" type="body"/>
          </p:nvPr>
        </p:nvSpPr>
        <p:spPr>
          <a:xfrm>
            <a:off x="1676400" y="3735076"/>
            <a:ext cx="21031200" cy="7657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4000">
                <a:solidFill>
                  <a:srgbClr val="333333"/>
                </a:solidFill>
                <a:highlight>
                  <a:srgbClr val="FFFFFF"/>
                </a:highlight>
                <a:latin typeface="Poppins"/>
                <a:ea typeface="Poppins"/>
                <a:cs typeface="Poppins"/>
                <a:sym typeface="Poppins"/>
              </a:rPr>
              <a:t>Simple linear regression allows a data scientist or data analyst to make predictions about only one variable by training the model and predicting another variable. In a similar way, a multiple regression model extends to several more than one variable.</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7000">
                <a:latin typeface="Arial"/>
                <a:ea typeface="Arial"/>
                <a:cs typeface="Arial"/>
                <a:sym typeface="Arial"/>
              </a:rPr>
              <a:t>expression</a:t>
            </a:r>
            <a:endParaRPr sz="7000">
              <a:latin typeface="Arial"/>
              <a:ea typeface="Arial"/>
              <a:cs typeface="Arial"/>
              <a:sym typeface="Arial"/>
            </a:endParaRPr>
          </a:p>
        </p:txBody>
      </p:sp>
      <p:sp>
        <p:nvSpPr>
          <p:cNvPr id="184" name="Google Shape;184;p28"/>
          <p:cNvSpPr txBox="1"/>
          <p:nvPr>
            <p:ph idx="1" type="body"/>
          </p:nvPr>
        </p:nvSpPr>
        <p:spPr>
          <a:xfrm>
            <a:off x="1676400" y="1855242"/>
            <a:ext cx="21031200" cy="10070400"/>
          </a:xfrm>
          <a:prstGeom prst="rect">
            <a:avLst/>
          </a:prstGeom>
        </p:spPr>
        <p:txBody>
          <a:bodyPr anchorCtr="0" anchor="t" bIns="0" lIns="0" spcFirstLastPara="1" rIns="0" wrap="square" tIns="0">
            <a:noAutofit/>
          </a:bodyPr>
          <a:lstStyle/>
          <a:p>
            <a:pPr indent="0" lvl="0" marL="0" rtl="0" algn="l">
              <a:lnSpc>
                <a:spcPct val="120000"/>
              </a:lnSpc>
              <a:spcBef>
                <a:spcPts val="0"/>
              </a:spcBef>
              <a:spcAft>
                <a:spcPts val="0"/>
              </a:spcAft>
              <a:buNone/>
            </a:pPr>
            <a:r>
              <a:t/>
            </a:r>
            <a:endParaRPr sz="4000">
              <a:solidFill>
                <a:srgbClr val="000000"/>
              </a:solidFill>
              <a:latin typeface="Times New Roman"/>
              <a:ea typeface="Times New Roman"/>
              <a:cs typeface="Times New Roman"/>
              <a:sym typeface="Times New Roman"/>
            </a:endParaRPr>
          </a:p>
          <a:p>
            <a:pPr indent="0" lvl="0" marL="0" marR="0" rtl="0" algn="r">
              <a:lnSpc>
                <a:spcPct val="120000"/>
              </a:lnSpc>
              <a:spcBef>
                <a:spcPts val="0"/>
              </a:spcBef>
              <a:spcAft>
                <a:spcPts val="0"/>
              </a:spcAft>
              <a:buNone/>
            </a:pPr>
            <a:r>
              <a:rPr lang="en-US" sz="4000">
                <a:solidFill>
                  <a:srgbClr val="000000"/>
                </a:solidFill>
                <a:latin typeface="Times New Roman"/>
                <a:ea typeface="Times New Roman"/>
                <a:cs typeface="Times New Roman"/>
                <a:sym typeface="Times New Roman"/>
              </a:rPr>
              <a:t>​</a:t>
            </a:r>
            <a:endParaRPr sz="4000">
              <a:solidFill>
                <a:srgbClr val="000000"/>
              </a:solidFill>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i="1" lang="en-US" sz="4000">
                <a:solidFill>
                  <a:srgbClr val="111111"/>
                </a:solidFill>
                <a:highlight>
                  <a:srgbClr val="FFFFFF"/>
                </a:highlight>
                <a:latin typeface="Times New Roman"/>
                <a:ea typeface="Times New Roman"/>
                <a:cs typeface="Times New Roman"/>
                <a:sym typeface="Times New Roman"/>
              </a:rPr>
              <a:t>yi</a:t>
            </a:r>
            <a:r>
              <a:rPr lang="en-US" sz="4000">
                <a:solidFill>
                  <a:srgbClr val="111111"/>
                </a:solidFill>
                <a:highlight>
                  <a:srgbClr val="FFFFFF"/>
                </a:highlight>
                <a:latin typeface="Times New Roman"/>
                <a:ea typeface="Times New Roman"/>
                <a:cs typeface="Times New Roman"/>
                <a:sym typeface="Times New Roman"/>
              </a:rPr>
              <a:t>=</a:t>
            </a:r>
            <a:r>
              <a:rPr i="1" lang="en-US" sz="4000">
                <a:solidFill>
                  <a:srgbClr val="111111"/>
                </a:solidFill>
                <a:highlight>
                  <a:srgbClr val="FFFFFF"/>
                </a:highlight>
                <a:latin typeface="Times New Roman"/>
                <a:ea typeface="Times New Roman"/>
                <a:cs typeface="Times New Roman"/>
                <a:sym typeface="Times New Roman"/>
              </a:rPr>
              <a:t>β</a:t>
            </a:r>
            <a:r>
              <a:rPr lang="en-US" sz="4000">
                <a:solidFill>
                  <a:srgbClr val="111111"/>
                </a:solidFill>
                <a:highlight>
                  <a:srgbClr val="FFFFFF"/>
                </a:highlight>
                <a:latin typeface="Times New Roman"/>
                <a:ea typeface="Times New Roman"/>
                <a:cs typeface="Times New Roman"/>
                <a:sym typeface="Times New Roman"/>
              </a:rPr>
              <a:t>0 +</a:t>
            </a:r>
            <a:r>
              <a:rPr i="1" lang="en-US" sz="4000">
                <a:solidFill>
                  <a:srgbClr val="111111"/>
                </a:solidFill>
                <a:highlight>
                  <a:srgbClr val="FFFFFF"/>
                </a:highlight>
                <a:latin typeface="Times New Roman"/>
                <a:ea typeface="Times New Roman"/>
                <a:cs typeface="Times New Roman"/>
                <a:sym typeface="Times New Roman"/>
              </a:rPr>
              <a:t>β</a:t>
            </a:r>
            <a:r>
              <a:rPr lang="en-US" sz="4000">
                <a:solidFill>
                  <a:srgbClr val="111111"/>
                </a:solidFill>
                <a:highlight>
                  <a:srgbClr val="FFFFFF"/>
                </a:highlight>
                <a:latin typeface="Times New Roman"/>
                <a:ea typeface="Times New Roman"/>
                <a:cs typeface="Times New Roman"/>
                <a:sym typeface="Times New Roman"/>
              </a:rPr>
              <a:t>1​</a:t>
            </a:r>
            <a:r>
              <a:rPr i="1" lang="en-US" sz="4000">
                <a:solidFill>
                  <a:srgbClr val="111111"/>
                </a:solidFill>
                <a:highlight>
                  <a:srgbClr val="FFFFFF"/>
                </a:highlight>
                <a:latin typeface="Times New Roman"/>
                <a:ea typeface="Times New Roman"/>
                <a:cs typeface="Times New Roman"/>
                <a:sym typeface="Times New Roman"/>
              </a:rPr>
              <a:t>xi</a:t>
            </a:r>
            <a:r>
              <a:rPr lang="en-US" sz="4000">
                <a:solidFill>
                  <a:srgbClr val="111111"/>
                </a:solidFill>
                <a:highlight>
                  <a:srgbClr val="FFFFFF"/>
                </a:highlight>
                <a:latin typeface="Times New Roman"/>
                <a:ea typeface="Times New Roman"/>
                <a:cs typeface="Times New Roman"/>
                <a:sym typeface="Times New Roman"/>
              </a:rPr>
              <a:t>1​+</a:t>
            </a:r>
            <a:r>
              <a:rPr i="1" lang="en-US" sz="4000">
                <a:solidFill>
                  <a:srgbClr val="111111"/>
                </a:solidFill>
                <a:highlight>
                  <a:srgbClr val="FFFFFF"/>
                </a:highlight>
                <a:latin typeface="Times New Roman"/>
                <a:ea typeface="Times New Roman"/>
                <a:cs typeface="Times New Roman"/>
                <a:sym typeface="Times New Roman"/>
              </a:rPr>
              <a:t>β</a:t>
            </a:r>
            <a:r>
              <a:rPr lang="en-US" sz="4000">
                <a:solidFill>
                  <a:srgbClr val="111111"/>
                </a:solidFill>
                <a:highlight>
                  <a:srgbClr val="FFFFFF"/>
                </a:highlight>
                <a:latin typeface="Times New Roman"/>
                <a:ea typeface="Times New Roman"/>
                <a:cs typeface="Times New Roman"/>
                <a:sym typeface="Times New Roman"/>
              </a:rPr>
              <a:t>2 </a:t>
            </a:r>
            <a:r>
              <a:rPr i="1" lang="en-US" sz="4000">
                <a:solidFill>
                  <a:srgbClr val="111111"/>
                </a:solidFill>
                <a:highlight>
                  <a:srgbClr val="FFFFFF"/>
                </a:highlight>
                <a:latin typeface="Times New Roman"/>
                <a:ea typeface="Times New Roman"/>
                <a:cs typeface="Times New Roman"/>
                <a:sym typeface="Times New Roman"/>
              </a:rPr>
              <a:t>x i</a:t>
            </a:r>
            <a:r>
              <a:rPr lang="en-US" sz="4000">
                <a:solidFill>
                  <a:srgbClr val="111111"/>
                </a:solidFill>
                <a:highlight>
                  <a:srgbClr val="FFFFFF"/>
                </a:highlight>
                <a:latin typeface="Times New Roman"/>
                <a:ea typeface="Times New Roman"/>
                <a:cs typeface="Times New Roman"/>
                <a:sym typeface="Times New Roman"/>
              </a:rPr>
              <a:t>2 ​+...+</a:t>
            </a:r>
            <a:r>
              <a:rPr i="1" lang="en-US" sz="4000">
                <a:solidFill>
                  <a:srgbClr val="111111"/>
                </a:solidFill>
                <a:highlight>
                  <a:srgbClr val="FFFFFF"/>
                </a:highlight>
                <a:latin typeface="Times New Roman"/>
                <a:ea typeface="Times New Roman"/>
                <a:cs typeface="Times New Roman"/>
                <a:sym typeface="Times New Roman"/>
              </a:rPr>
              <a:t>βp x ip</a:t>
            </a:r>
            <a:r>
              <a:rPr lang="en-US" sz="4000">
                <a:solidFill>
                  <a:srgbClr val="111111"/>
                </a:solidFill>
                <a:highlight>
                  <a:srgbClr val="FFFFFF"/>
                </a:highlight>
                <a:latin typeface="Times New Roman"/>
                <a:ea typeface="Times New Roman"/>
                <a:cs typeface="Times New Roman"/>
                <a:sym typeface="Times New Roman"/>
              </a:rPr>
              <a:t>​+</a:t>
            </a:r>
            <a:r>
              <a:rPr i="1" lang="en-US" sz="4000">
                <a:solidFill>
                  <a:srgbClr val="111111"/>
                </a:solidFill>
                <a:highlight>
                  <a:srgbClr val="FFFFFF"/>
                </a:highlight>
                <a:latin typeface="Times New Roman"/>
                <a:ea typeface="Times New Roman"/>
                <a:cs typeface="Times New Roman"/>
                <a:sym typeface="Times New Roman"/>
              </a:rPr>
              <a:t>ϵ</a:t>
            </a:r>
            <a:endParaRPr i="1"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lang="en-US" sz="4000">
                <a:solidFill>
                  <a:srgbClr val="111111"/>
                </a:solidFill>
                <a:highlight>
                  <a:srgbClr val="FFFFFF"/>
                </a:highlight>
                <a:latin typeface="Times New Roman"/>
                <a:ea typeface="Times New Roman"/>
                <a:cs typeface="Times New Roman"/>
                <a:sym typeface="Times New Roman"/>
              </a:rPr>
              <a:t>where, for </a:t>
            </a:r>
            <a:r>
              <a:rPr i="1" lang="en-US" sz="4000">
                <a:solidFill>
                  <a:srgbClr val="111111"/>
                </a:solidFill>
                <a:highlight>
                  <a:srgbClr val="FFFFFF"/>
                </a:highlight>
                <a:latin typeface="Times New Roman"/>
                <a:ea typeface="Times New Roman"/>
                <a:cs typeface="Times New Roman"/>
                <a:sym typeface="Times New Roman"/>
              </a:rPr>
              <a:t>i</a:t>
            </a:r>
            <a:r>
              <a:rPr lang="en-US" sz="4000">
                <a:solidFill>
                  <a:srgbClr val="111111"/>
                </a:solidFill>
                <a:highlight>
                  <a:srgbClr val="FFFFFF"/>
                </a:highlight>
                <a:latin typeface="Times New Roman"/>
                <a:ea typeface="Times New Roman"/>
                <a:cs typeface="Times New Roman"/>
                <a:sym typeface="Times New Roman"/>
              </a:rPr>
              <a:t>=</a:t>
            </a:r>
            <a:r>
              <a:rPr i="1" lang="en-US" sz="4000">
                <a:solidFill>
                  <a:srgbClr val="111111"/>
                </a:solidFill>
                <a:highlight>
                  <a:srgbClr val="FFFFFF"/>
                </a:highlight>
                <a:latin typeface="Times New Roman"/>
                <a:ea typeface="Times New Roman"/>
                <a:cs typeface="Times New Roman"/>
                <a:sym typeface="Times New Roman"/>
              </a:rPr>
              <a:t>n</a:t>
            </a:r>
            <a:r>
              <a:rPr lang="en-US" sz="4000">
                <a:solidFill>
                  <a:srgbClr val="111111"/>
                </a:solidFill>
                <a:highlight>
                  <a:srgbClr val="FFFFFF"/>
                </a:highlight>
                <a:latin typeface="Times New Roman"/>
                <a:ea typeface="Times New Roman"/>
                <a:cs typeface="Times New Roman"/>
                <a:sym typeface="Times New Roman"/>
              </a:rPr>
              <a:t> observations:</a:t>
            </a:r>
            <a:endParaRPr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i="1" lang="en-US" sz="4000">
                <a:solidFill>
                  <a:srgbClr val="111111"/>
                </a:solidFill>
                <a:highlight>
                  <a:srgbClr val="FFFFFF"/>
                </a:highlight>
                <a:latin typeface="Times New Roman"/>
                <a:ea typeface="Times New Roman"/>
                <a:cs typeface="Times New Roman"/>
                <a:sym typeface="Times New Roman"/>
              </a:rPr>
              <a:t>y</a:t>
            </a:r>
            <a:r>
              <a:rPr lang="en-US" sz="4000">
                <a:solidFill>
                  <a:srgbClr val="111111"/>
                </a:solidFill>
                <a:highlight>
                  <a:srgbClr val="FFFFFF"/>
                </a:highlight>
                <a:latin typeface="Times New Roman"/>
                <a:ea typeface="Times New Roman"/>
                <a:cs typeface="Times New Roman"/>
                <a:sym typeface="Times New Roman"/>
              </a:rPr>
              <a:t>=dependent variable</a:t>
            </a:r>
            <a:endParaRPr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i="1" lang="en-US" sz="4000">
                <a:solidFill>
                  <a:srgbClr val="111111"/>
                </a:solidFill>
                <a:highlight>
                  <a:srgbClr val="FFFFFF"/>
                </a:highlight>
                <a:latin typeface="Times New Roman"/>
                <a:ea typeface="Times New Roman"/>
                <a:cs typeface="Times New Roman"/>
                <a:sym typeface="Times New Roman"/>
              </a:rPr>
              <a:t>x</a:t>
            </a:r>
            <a:r>
              <a:rPr lang="en-US" sz="4000">
                <a:solidFill>
                  <a:srgbClr val="111111"/>
                </a:solidFill>
                <a:highlight>
                  <a:srgbClr val="FFFFFF"/>
                </a:highlight>
                <a:latin typeface="Times New Roman"/>
                <a:ea typeface="Times New Roman"/>
                <a:cs typeface="Times New Roman"/>
                <a:sym typeface="Times New Roman"/>
              </a:rPr>
              <a:t>=explanatory variables</a:t>
            </a:r>
            <a:endParaRPr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i="1" lang="en-US" sz="4000">
                <a:solidFill>
                  <a:srgbClr val="111111"/>
                </a:solidFill>
                <a:highlight>
                  <a:srgbClr val="FFFFFF"/>
                </a:highlight>
                <a:latin typeface="Times New Roman"/>
                <a:ea typeface="Times New Roman"/>
                <a:cs typeface="Times New Roman"/>
                <a:sym typeface="Times New Roman"/>
              </a:rPr>
              <a:t>β</a:t>
            </a:r>
            <a:r>
              <a:rPr lang="en-US" sz="4000">
                <a:solidFill>
                  <a:srgbClr val="111111"/>
                </a:solidFill>
                <a:highlight>
                  <a:srgbClr val="FFFFFF"/>
                </a:highlight>
                <a:latin typeface="Times New Roman"/>
                <a:ea typeface="Times New Roman"/>
                <a:cs typeface="Times New Roman"/>
                <a:sym typeface="Times New Roman"/>
              </a:rPr>
              <a:t>0=y-intercept (constant term)</a:t>
            </a:r>
            <a:endParaRPr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i="1" lang="en-US" sz="4000">
                <a:solidFill>
                  <a:srgbClr val="111111"/>
                </a:solidFill>
                <a:highlight>
                  <a:srgbClr val="FFFFFF"/>
                </a:highlight>
                <a:latin typeface="Times New Roman"/>
                <a:ea typeface="Times New Roman"/>
                <a:cs typeface="Times New Roman"/>
                <a:sym typeface="Times New Roman"/>
              </a:rPr>
              <a:t>βp</a:t>
            </a:r>
            <a:r>
              <a:rPr lang="en-US" sz="4000">
                <a:solidFill>
                  <a:srgbClr val="111111"/>
                </a:solidFill>
                <a:highlight>
                  <a:srgbClr val="FFFFFF"/>
                </a:highlight>
                <a:latin typeface="Times New Roman"/>
                <a:ea typeface="Times New Roman"/>
                <a:cs typeface="Times New Roman"/>
                <a:sym typeface="Times New Roman"/>
              </a:rPr>
              <a:t>=slope coefficients for each explanatory variable</a:t>
            </a:r>
            <a:endParaRPr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i="1" lang="en-US" sz="4000">
                <a:solidFill>
                  <a:srgbClr val="111111"/>
                </a:solidFill>
                <a:highlight>
                  <a:srgbClr val="FFFFFF"/>
                </a:highlight>
                <a:latin typeface="Times New Roman"/>
                <a:ea typeface="Times New Roman"/>
                <a:cs typeface="Times New Roman"/>
                <a:sym typeface="Times New Roman"/>
              </a:rPr>
              <a:t>ϵ</a:t>
            </a:r>
            <a:r>
              <a:rPr lang="en-US" sz="4000">
                <a:solidFill>
                  <a:srgbClr val="111111"/>
                </a:solidFill>
                <a:highlight>
                  <a:srgbClr val="FFFFFF"/>
                </a:highlight>
                <a:latin typeface="Times New Roman"/>
                <a:ea typeface="Times New Roman"/>
                <a:cs typeface="Times New Roman"/>
                <a:sym typeface="Times New Roman"/>
              </a:rPr>
              <a:t>=the model’s error term (also known as the residuals)</a:t>
            </a:r>
            <a:endParaRPr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rPr lang="en-US" sz="4000">
                <a:solidFill>
                  <a:srgbClr val="111111"/>
                </a:solidFill>
                <a:highlight>
                  <a:srgbClr val="FFFFFF"/>
                </a:highlight>
                <a:latin typeface="Times New Roman"/>
                <a:ea typeface="Times New Roman"/>
                <a:cs typeface="Times New Roman"/>
                <a:sym typeface="Times New Roman"/>
              </a:rPr>
              <a:t>​</a:t>
            </a:r>
            <a:endParaRPr sz="4000">
              <a:solidFill>
                <a:srgbClr val="111111"/>
              </a:solidFill>
              <a:highlight>
                <a:srgbClr val="FFFFFF"/>
              </a:highlight>
              <a:latin typeface="Times New Roman"/>
              <a:ea typeface="Times New Roman"/>
              <a:cs typeface="Times New Roman"/>
              <a:sym typeface="Times New Roman"/>
            </a:endParaRPr>
          </a:p>
          <a:p>
            <a:pPr indent="0" lvl="0" marL="0" marR="0" rtl="0" algn="l">
              <a:lnSpc>
                <a:spcPct val="120000"/>
              </a:lnSpc>
              <a:spcBef>
                <a:spcPts val="2100"/>
              </a:spcBef>
              <a:spcAft>
                <a:spcPts val="0"/>
              </a:spcAft>
              <a:buNone/>
            </a:pPr>
            <a:r>
              <a:t/>
            </a:r>
            <a:endParaRPr sz="4000">
              <a:solidFill>
                <a:srgbClr val="111111"/>
              </a:solidFill>
              <a:highlight>
                <a:srgbClr val="FFFFFF"/>
              </a:highlight>
              <a:latin typeface="Times New Roman"/>
              <a:ea typeface="Times New Roman"/>
              <a:cs typeface="Times New Roman"/>
              <a:sym typeface="Times New Roman"/>
            </a:endParaRPr>
          </a:p>
          <a:p>
            <a:pPr indent="0" lvl="0" marL="0" rtl="0" algn="ctr">
              <a:spcBef>
                <a:spcPts val="2100"/>
              </a:spcBef>
              <a:spcAft>
                <a:spcPts val="0"/>
              </a:spcAft>
              <a:buNone/>
            </a:pPr>
            <a:r>
              <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191" name="Google Shape;191;p29"/>
          <p:cNvSpPr txBox="1"/>
          <p:nvPr>
            <p:ph idx="1" type="body"/>
          </p:nvPr>
        </p:nvSpPr>
        <p:spPr>
          <a:xfrm>
            <a:off x="1676400" y="1855249"/>
            <a:ext cx="21031200" cy="9828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000">
                <a:solidFill>
                  <a:srgbClr val="333333"/>
                </a:solidFill>
                <a:highlight>
                  <a:srgbClr val="FFFFFF"/>
                </a:highlight>
                <a:latin typeface="Poppins"/>
                <a:ea typeface="Poppins"/>
                <a:cs typeface="Poppins"/>
                <a:sym typeface="Poppins"/>
              </a:rPr>
              <a:t>Points to keep in mind:</a:t>
            </a:r>
            <a:endParaRPr sz="4000">
              <a:solidFill>
                <a:srgbClr val="333333"/>
              </a:solidFill>
              <a:highlight>
                <a:srgbClr val="FFFFFF"/>
              </a:highlight>
              <a:latin typeface="Poppins"/>
              <a:ea typeface="Poppins"/>
              <a:cs typeface="Poppins"/>
              <a:sym typeface="Poppins"/>
            </a:endParaRPr>
          </a:p>
          <a:p>
            <a:pPr indent="-482600" lvl="0" marL="457200" rtl="0" algn="l">
              <a:lnSpc>
                <a:spcPct val="115000"/>
              </a:lnSpc>
              <a:spcBef>
                <a:spcPts val="1100"/>
              </a:spcBef>
              <a:spcAft>
                <a:spcPts val="0"/>
              </a:spcAft>
              <a:buClr>
                <a:srgbClr val="333333"/>
              </a:buClr>
              <a:buSzPts val="4000"/>
              <a:buFont typeface="Poppins"/>
              <a:buAutoNum type="arabicPeriod"/>
            </a:pPr>
            <a:r>
              <a:rPr lang="en-US" sz="4000">
                <a:solidFill>
                  <a:srgbClr val="333333"/>
                </a:solidFill>
                <a:highlight>
                  <a:srgbClr val="FFFFFF"/>
                </a:highlight>
                <a:latin typeface="Poppins"/>
                <a:ea typeface="Poppins"/>
                <a:cs typeface="Poppins"/>
                <a:sym typeface="Poppins"/>
              </a:rPr>
              <a:t>Multiple regression shows these features multicollinearity, autocorrelation, heteroscedasticity.</a:t>
            </a:r>
            <a:endParaRPr sz="4000">
              <a:solidFill>
                <a:srgbClr val="333333"/>
              </a:solidFill>
              <a:highlight>
                <a:srgbClr val="FFFFFF"/>
              </a:highlight>
              <a:latin typeface="Poppins"/>
              <a:ea typeface="Poppins"/>
              <a:cs typeface="Poppins"/>
              <a:sym typeface="Poppins"/>
            </a:endParaRPr>
          </a:p>
          <a:p>
            <a:pPr indent="-482600" lvl="0" marL="457200" rtl="0" algn="l">
              <a:lnSpc>
                <a:spcPct val="115000"/>
              </a:lnSpc>
              <a:spcBef>
                <a:spcPts val="0"/>
              </a:spcBef>
              <a:spcAft>
                <a:spcPts val="0"/>
              </a:spcAft>
              <a:buClr>
                <a:srgbClr val="333333"/>
              </a:buClr>
              <a:buSzPts val="4000"/>
              <a:buFont typeface="Poppins"/>
              <a:buAutoNum type="arabicPeriod"/>
            </a:pPr>
            <a:r>
              <a:rPr lang="en-US" sz="4000">
                <a:solidFill>
                  <a:srgbClr val="333333"/>
                </a:solidFill>
                <a:highlight>
                  <a:srgbClr val="FFFFFF"/>
                </a:highlight>
                <a:latin typeface="Poppins"/>
                <a:ea typeface="Poppins"/>
                <a:cs typeface="Poppins"/>
                <a:sym typeface="Poppins"/>
              </a:rPr>
              <a:t>Multicollinearity increases the variance of the coefficient estimates and makes the estimates very sensitive to minor changes in the model. As a result, the coefficient estimates are unstable.</a:t>
            </a:r>
            <a:endParaRPr sz="4000">
              <a:solidFill>
                <a:srgbClr val="333333"/>
              </a:solidFill>
              <a:highlight>
                <a:srgbClr val="FFFFFF"/>
              </a:highlight>
              <a:latin typeface="Poppins"/>
              <a:ea typeface="Poppins"/>
              <a:cs typeface="Poppins"/>
              <a:sym typeface="Poppins"/>
            </a:endParaRPr>
          </a:p>
          <a:p>
            <a:pPr indent="-482600" lvl="0" marL="457200" rtl="0" algn="l">
              <a:lnSpc>
                <a:spcPct val="115000"/>
              </a:lnSpc>
              <a:spcBef>
                <a:spcPts val="0"/>
              </a:spcBef>
              <a:spcAft>
                <a:spcPts val="0"/>
              </a:spcAft>
              <a:buClr>
                <a:srgbClr val="333333"/>
              </a:buClr>
              <a:buSzPts val="4000"/>
              <a:buFont typeface="Poppins"/>
              <a:buAutoNum type="arabicPeriod"/>
            </a:pPr>
            <a:r>
              <a:rPr lang="en-US" sz="4000">
                <a:solidFill>
                  <a:srgbClr val="333333"/>
                </a:solidFill>
                <a:highlight>
                  <a:srgbClr val="FFFFFF"/>
                </a:highlight>
                <a:latin typeface="Poppins"/>
                <a:ea typeface="Poppins"/>
                <a:cs typeface="Poppins"/>
                <a:sym typeface="Poppins"/>
              </a:rPr>
              <a:t>In the case of multiple independent variables, we can go with a forward selection, backward elimination, and stepwise approach for feature selection.</a:t>
            </a:r>
            <a:endParaRPr sz="4000">
              <a:solidFill>
                <a:srgbClr val="333333"/>
              </a:solidFill>
              <a:highlight>
                <a:srgbClr val="FFFFFF"/>
              </a:highlight>
              <a:latin typeface="Poppins"/>
              <a:ea typeface="Poppins"/>
              <a:cs typeface="Poppins"/>
              <a:sym typeface="Poppins"/>
            </a:endParaRPr>
          </a:p>
          <a:p>
            <a:pPr indent="0" lvl="0" marL="0" rtl="0" algn="ctr">
              <a:spcBef>
                <a:spcPts val="1200"/>
              </a:spcBef>
              <a:spcAft>
                <a:spcPts val="0"/>
              </a:spcAft>
              <a:buNone/>
            </a:pPr>
            <a:r>
              <a:t/>
            </a:r>
            <a:endParaRPr sz="4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20000"/>
              </a:lnSpc>
              <a:spcBef>
                <a:spcPts val="0"/>
              </a:spcBef>
              <a:spcAft>
                <a:spcPts val="800"/>
              </a:spcAft>
              <a:buNone/>
            </a:pPr>
            <a:r>
              <a:rPr lang="en-US" sz="7000">
                <a:highlight>
                  <a:srgbClr val="FFFFFF"/>
                </a:highlight>
                <a:latin typeface="Arial"/>
                <a:ea typeface="Arial"/>
                <a:cs typeface="Arial"/>
                <a:sym typeface="Arial"/>
              </a:rPr>
              <a:t>Polynomial Regression</a:t>
            </a:r>
            <a:endParaRPr sz="7000">
              <a:latin typeface="Arial"/>
              <a:ea typeface="Arial"/>
              <a:cs typeface="Arial"/>
              <a:sym typeface="Arial"/>
            </a:endParaRPr>
          </a:p>
        </p:txBody>
      </p:sp>
      <p:sp>
        <p:nvSpPr>
          <p:cNvPr id="198" name="Google Shape;198;p30"/>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482600" lvl="0" marL="457200" marR="25400" rtl="0" algn="l">
              <a:lnSpc>
                <a:spcPct val="156250"/>
              </a:lnSpc>
              <a:spcBef>
                <a:spcPts val="1500"/>
              </a:spcBef>
              <a:spcAft>
                <a:spcPts val="0"/>
              </a:spcAft>
              <a:buClr>
                <a:srgbClr val="000000"/>
              </a:buClr>
              <a:buSzPts val="4000"/>
              <a:buFont typeface="Roboto"/>
              <a:buChar char="●"/>
            </a:pPr>
            <a:r>
              <a:rPr lang="en-US" sz="4000">
                <a:solidFill>
                  <a:srgbClr val="000000"/>
                </a:solidFill>
                <a:highlight>
                  <a:srgbClr val="FFFFFF"/>
                </a:highlight>
                <a:latin typeface="Arial"/>
                <a:ea typeface="Arial"/>
                <a:cs typeface="Arial"/>
                <a:sym typeface="Arial"/>
              </a:rPr>
              <a:t>Polynomial Regression is a type of regression which models the non-linear dataset using a linear model.</a:t>
            </a:r>
            <a:endParaRPr sz="4000">
              <a:solidFill>
                <a:srgbClr val="000000"/>
              </a:solidFill>
              <a:highlight>
                <a:srgbClr val="FFFFFF"/>
              </a:highlight>
              <a:latin typeface="Arial"/>
              <a:ea typeface="Arial"/>
              <a:cs typeface="Arial"/>
              <a:sym typeface="Arial"/>
            </a:endParaRPr>
          </a:p>
          <a:p>
            <a:pPr indent="-482600" lvl="0" marL="457200" marR="25400" rtl="0" algn="l">
              <a:lnSpc>
                <a:spcPct val="156250"/>
              </a:lnSpc>
              <a:spcBef>
                <a:spcPts val="0"/>
              </a:spcBef>
              <a:spcAft>
                <a:spcPts val="0"/>
              </a:spcAft>
              <a:buClr>
                <a:srgbClr val="000000"/>
              </a:buClr>
              <a:buSzPts val="4000"/>
              <a:buFont typeface="Arial"/>
              <a:buChar char="●"/>
            </a:pPr>
            <a:r>
              <a:rPr lang="en-US" sz="4000">
                <a:solidFill>
                  <a:srgbClr val="000000"/>
                </a:solidFill>
                <a:highlight>
                  <a:srgbClr val="FFFFFF"/>
                </a:highlight>
                <a:latin typeface="Arial"/>
                <a:ea typeface="Arial"/>
                <a:cs typeface="Arial"/>
                <a:sym typeface="Arial"/>
              </a:rPr>
              <a:t>It is similar to multiple linear regression, but it fits a non-linear curve between the value of x and corresponding conditional values of y.</a:t>
            </a:r>
            <a:endParaRPr sz="4000">
              <a:solidFill>
                <a:srgbClr val="000000"/>
              </a:solidFill>
              <a:highlight>
                <a:srgbClr val="FFFFFF"/>
              </a:highlight>
              <a:latin typeface="Arial"/>
              <a:ea typeface="Arial"/>
              <a:cs typeface="Arial"/>
              <a:sym typeface="Arial"/>
            </a:endParaRPr>
          </a:p>
          <a:p>
            <a:pPr indent="-482600" lvl="0" marL="457200" marR="25400" rtl="0" algn="l">
              <a:lnSpc>
                <a:spcPct val="156250"/>
              </a:lnSpc>
              <a:spcBef>
                <a:spcPts val="0"/>
              </a:spcBef>
              <a:spcAft>
                <a:spcPts val="0"/>
              </a:spcAft>
              <a:buClr>
                <a:srgbClr val="000000"/>
              </a:buClr>
              <a:buSzPts val="4000"/>
              <a:buFont typeface="Arial"/>
              <a:buChar char="●"/>
            </a:pPr>
            <a:r>
              <a:rPr lang="en-US" sz="4000">
                <a:solidFill>
                  <a:srgbClr val="000000"/>
                </a:solidFill>
                <a:highlight>
                  <a:srgbClr val="FFFFFF"/>
                </a:highlight>
                <a:latin typeface="Arial"/>
                <a:ea typeface="Arial"/>
                <a:cs typeface="Arial"/>
                <a:sym typeface="Arial"/>
              </a:rPr>
              <a:t>Suppose there is a dataset which consists of datapoints which are present in a non-linear fashion, so for such case, linear regression will not best fit to those datapoints. To cover such datapoints, we need Polynomial regression.</a:t>
            </a:r>
            <a:endParaRPr sz="4000">
              <a:solidFill>
                <a:srgbClr val="000000"/>
              </a:solidFill>
              <a:highlight>
                <a:srgbClr val="FFFFFF"/>
              </a:highlight>
              <a:latin typeface="Arial"/>
              <a:ea typeface="Arial"/>
              <a:cs typeface="Arial"/>
              <a:sym typeface="Arial"/>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Arial"/>
                <a:ea typeface="Arial"/>
                <a:cs typeface="Arial"/>
                <a:sym typeface="Arial"/>
              </a:rPr>
              <a:t>In Polynomial regression, the original features are transformed into polynomial features of given degree and then modeled using a linear model. Which means the datapoints are best fitted using a polynomial line.</a:t>
            </a:r>
            <a:endParaRPr sz="4000">
              <a:solidFill>
                <a:srgbClr val="000000"/>
              </a:solidFill>
              <a:highlight>
                <a:srgbClr val="FFFFFF"/>
              </a:highlight>
              <a:latin typeface="Arial"/>
              <a:ea typeface="Arial"/>
              <a:cs typeface="Arial"/>
              <a:sym typeface="Arial"/>
            </a:endParaRPr>
          </a:p>
          <a:p>
            <a:pPr indent="0" lvl="0" marL="0" rtl="0" algn="ctr">
              <a:spcBef>
                <a:spcPts val="1200"/>
              </a:spcBef>
              <a:spcAft>
                <a:spcPts val="0"/>
              </a:spcAft>
              <a:buNone/>
            </a:pPr>
            <a:r>
              <a:t/>
            </a:r>
            <a:endParaRPr sz="4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05" name="Google Shape;205;p31"/>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206" name="Google Shape;206;p31"/>
          <p:cNvPicPr preferRelativeResize="0"/>
          <p:nvPr/>
        </p:nvPicPr>
        <p:blipFill>
          <a:blip r:embed="rId3">
            <a:alphaModFix/>
          </a:blip>
          <a:stretch>
            <a:fillRect/>
          </a:stretch>
        </p:blipFill>
        <p:spPr>
          <a:xfrm>
            <a:off x="1676400" y="2328675"/>
            <a:ext cx="21031200" cy="10244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13" name="Google Shape;213;p32"/>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000">
                <a:solidFill>
                  <a:srgbClr val="333333"/>
                </a:solidFill>
                <a:highlight>
                  <a:srgbClr val="FFFFFF"/>
                </a:highlight>
                <a:latin typeface="Arial"/>
                <a:ea typeface="Arial"/>
                <a:cs typeface="Arial"/>
                <a:sym typeface="Arial"/>
              </a:rPr>
              <a:t>Points to keep in mind:</a:t>
            </a:r>
            <a:endParaRPr sz="400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4000">
              <a:solidFill>
                <a:srgbClr val="333333"/>
              </a:solidFill>
              <a:highlight>
                <a:srgbClr val="FFFFFF"/>
              </a:highlight>
              <a:latin typeface="Arial"/>
              <a:ea typeface="Arial"/>
              <a:cs typeface="Arial"/>
              <a:sym typeface="Arial"/>
            </a:endParaRPr>
          </a:p>
          <a:p>
            <a:pPr indent="0" lvl="0" marL="457200" rtl="0" algn="l">
              <a:lnSpc>
                <a:spcPct val="115000"/>
              </a:lnSpc>
              <a:spcBef>
                <a:spcPts val="1100"/>
              </a:spcBef>
              <a:spcAft>
                <a:spcPts val="0"/>
              </a:spcAft>
              <a:buNone/>
            </a:pPr>
            <a:r>
              <a:rPr lang="en-US" sz="4000">
                <a:solidFill>
                  <a:srgbClr val="333333"/>
                </a:solidFill>
                <a:highlight>
                  <a:srgbClr val="FFFFFF"/>
                </a:highlight>
                <a:latin typeface="Arial"/>
                <a:ea typeface="Arial"/>
                <a:cs typeface="Arial"/>
                <a:sym typeface="Arial"/>
              </a:rPr>
              <a:t>In order to fit a higher degree polynomial to get a lower error, can result in overfitting. To plot the relationships to see the fit and focus to make sure that the curve fits according to the nature of the problem. </a:t>
            </a:r>
            <a:endParaRPr sz="4000">
              <a:solidFill>
                <a:srgbClr val="333333"/>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None/>
            </a:pPr>
            <a:r>
              <a:t/>
            </a:r>
            <a:endParaRPr sz="40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t/>
            </a:r>
            <a:endParaRPr sz="40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30000"/>
              </a:lnSpc>
              <a:spcBef>
                <a:spcPts val="1400"/>
              </a:spcBef>
              <a:spcAft>
                <a:spcPts val="0"/>
              </a:spcAft>
              <a:buNone/>
            </a:pPr>
            <a:r>
              <a:rPr lang="en-US" sz="7000">
                <a:highlight>
                  <a:srgbClr val="FFFFFF"/>
                </a:highlight>
                <a:latin typeface="Arial"/>
                <a:ea typeface="Arial"/>
                <a:cs typeface="Arial"/>
                <a:sym typeface="Arial"/>
              </a:rPr>
              <a:t>Logistic Regression</a:t>
            </a:r>
            <a:endParaRPr sz="7000">
              <a:highlight>
                <a:srgbClr val="FFFFFF"/>
              </a:highlight>
              <a:latin typeface="Arial"/>
              <a:ea typeface="Arial"/>
              <a:cs typeface="Arial"/>
              <a:sym typeface="Arial"/>
            </a:endParaRPr>
          </a:p>
          <a:p>
            <a:pPr indent="0" lvl="0" marL="0" rtl="0" algn="l">
              <a:lnSpc>
                <a:spcPct val="115000"/>
              </a:lnSpc>
              <a:spcBef>
                <a:spcPts val="40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0"/>
              </a:spcAft>
              <a:buNone/>
            </a:pPr>
            <a:r>
              <a:t/>
            </a:r>
            <a:endParaRPr/>
          </a:p>
        </p:txBody>
      </p:sp>
      <p:sp>
        <p:nvSpPr>
          <p:cNvPr id="220" name="Google Shape;220;p33"/>
          <p:cNvSpPr txBox="1"/>
          <p:nvPr>
            <p:ph idx="1" type="body"/>
          </p:nvPr>
        </p:nvSpPr>
        <p:spPr>
          <a:xfrm>
            <a:off x="1676400" y="1855348"/>
            <a:ext cx="21031200" cy="10506900"/>
          </a:xfrm>
          <a:prstGeom prst="rect">
            <a:avLst/>
          </a:prstGeom>
        </p:spPr>
        <p:txBody>
          <a:bodyPr anchorCtr="0" anchor="t" bIns="0" lIns="0" spcFirstLastPara="1" rIns="0" wrap="square" tIns="0">
            <a:noAutofit/>
          </a:bodyPr>
          <a:lstStyle/>
          <a:p>
            <a:pPr indent="-482600" lvl="0" marL="457200" marR="25400" rtl="0" algn="l">
              <a:lnSpc>
                <a:spcPct val="156250"/>
              </a:lnSpc>
              <a:spcBef>
                <a:spcPts val="150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Logistic regression is another supervised learning algorithm which is used to solve the classification problems. In </a:t>
            </a:r>
            <a:r>
              <a:rPr b="1" lang="en-US" sz="4000">
                <a:solidFill>
                  <a:srgbClr val="000000"/>
                </a:solidFill>
                <a:highlight>
                  <a:srgbClr val="FFFFFF"/>
                </a:highlight>
                <a:latin typeface="Roboto"/>
                <a:ea typeface="Roboto"/>
                <a:cs typeface="Roboto"/>
                <a:sym typeface="Roboto"/>
              </a:rPr>
              <a:t>classification problems</a:t>
            </a:r>
            <a:r>
              <a:rPr lang="en-US" sz="4000">
                <a:solidFill>
                  <a:srgbClr val="000000"/>
                </a:solidFill>
                <a:highlight>
                  <a:srgbClr val="FFFFFF"/>
                </a:highlight>
                <a:latin typeface="Roboto"/>
                <a:ea typeface="Roboto"/>
                <a:cs typeface="Roboto"/>
                <a:sym typeface="Roboto"/>
              </a:rPr>
              <a:t>, we have dependent variables in a binary or discrete format such as 0 or 1.</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Logistic regression algorithm works with the categorical variable such as 0 or 1, Yes or No, True or False, Spam or not spam, etc.</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It is a predictive analysis algorithm which works on the concept of probability.</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Logistic regression is a type of regression, but it is different from the linear regression algorithm in the term how they are used.</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Logistic regression uses </a:t>
            </a:r>
            <a:r>
              <a:rPr b="1" lang="en-US" sz="4000">
                <a:solidFill>
                  <a:srgbClr val="000000"/>
                </a:solidFill>
                <a:highlight>
                  <a:srgbClr val="FFFFFF"/>
                </a:highlight>
                <a:latin typeface="Roboto"/>
                <a:ea typeface="Roboto"/>
                <a:cs typeface="Roboto"/>
                <a:sym typeface="Roboto"/>
              </a:rPr>
              <a:t>sigmoid function</a:t>
            </a:r>
            <a:r>
              <a:rPr lang="en-US" sz="4000">
                <a:solidFill>
                  <a:srgbClr val="000000"/>
                </a:solidFill>
                <a:highlight>
                  <a:srgbClr val="FFFFFF"/>
                </a:highlight>
                <a:latin typeface="Roboto"/>
                <a:ea typeface="Roboto"/>
                <a:cs typeface="Roboto"/>
                <a:sym typeface="Roboto"/>
              </a:rPr>
              <a:t> or logistic function which is a complex cost function. This sigmoid function is used to model the data in logistic regression. The function can be represented as:</a:t>
            </a:r>
            <a:endParaRPr sz="4000">
              <a:solidFill>
                <a:srgbClr val="000000"/>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27" name="Google Shape;227;p34"/>
          <p:cNvSpPr txBox="1"/>
          <p:nvPr>
            <p:ph idx="1" type="body"/>
          </p:nvPr>
        </p:nvSpPr>
        <p:spPr>
          <a:xfrm>
            <a:off x="1676400" y="1855250"/>
            <a:ext cx="11265000" cy="963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4000"/>
              <a:t>f(x)= 1/ (1+e^-x)</a:t>
            </a:r>
            <a:endParaRPr sz="4000"/>
          </a:p>
          <a:p>
            <a:pPr indent="0" lvl="0" marL="0" rtl="0" algn="l">
              <a:spcBef>
                <a:spcPts val="0"/>
              </a:spcBef>
              <a:spcAft>
                <a:spcPts val="0"/>
              </a:spcAft>
              <a:buNone/>
            </a:pPr>
            <a:r>
              <a:t/>
            </a:r>
            <a:endParaRPr sz="4000"/>
          </a:p>
          <a:p>
            <a:pPr indent="-482600" lvl="0" marL="457200" marR="25400" rtl="0" algn="l">
              <a:lnSpc>
                <a:spcPct val="156250"/>
              </a:lnSpc>
              <a:spcBef>
                <a:spcPts val="150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f(x)= Output between the 0 and 1 value.</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x= input to the function</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e= base of natural logarithm.</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333333"/>
                </a:solidFill>
                <a:highlight>
                  <a:srgbClr val="FFFFFF"/>
                </a:highlight>
                <a:latin typeface="Roboto"/>
                <a:ea typeface="Roboto"/>
                <a:cs typeface="Roboto"/>
                <a:sym typeface="Roboto"/>
              </a:rPr>
              <a:t>When we provide the input values (data) to the function, it gives the S-curve as follows:</a:t>
            </a:r>
            <a:endParaRPr sz="4000">
              <a:solidFill>
                <a:srgbClr val="333333"/>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It uses the concept of threshold levels, values above the threshold level are rounded up to 1, and values below the threshold level are rounded up to 0.</a:t>
            </a:r>
            <a:endParaRPr sz="4000">
              <a:solidFill>
                <a:srgbClr val="333333"/>
              </a:solidFill>
              <a:highlight>
                <a:srgbClr val="FFFFFF"/>
              </a:highlight>
              <a:latin typeface="Roboto"/>
              <a:ea typeface="Roboto"/>
              <a:cs typeface="Roboto"/>
              <a:sym typeface="Roboto"/>
            </a:endParaRPr>
          </a:p>
          <a:p>
            <a:pPr indent="0" lvl="0" marL="457200" marR="25400" rtl="0" algn="l">
              <a:lnSpc>
                <a:spcPct val="156250"/>
              </a:lnSpc>
              <a:spcBef>
                <a:spcPts val="1500"/>
              </a:spcBef>
              <a:spcAft>
                <a:spcPts val="0"/>
              </a:spcAft>
              <a:buNone/>
            </a:pPr>
            <a:r>
              <a:t/>
            </a:r>
            <a:endParaRPr sz="4000">
              <a:solidFill>
                <a:srgbClr val="000000"/>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4000"/>
          </a:p>
        </p:txBody>
      </p:sp>
      <p:pic>
        <p:nvPicPr>
          <p:cNvPr id="228" name="Google Shape;228;p34"/>
          <p:cNvPicPr preferRelativeResize="0"/>
          <p:nvPr/>
        </p:nvPicPr>
        <p:blipFill>
          <a:blip r:embed="rId3">
            <a:alphaModFix/>
          </a:blip>
          <a:stretch>
            <a:fillRect/>
          </a:stretch>
        </p:blipFill>
        <p:spPr>
          <a:xfrm>
            <a:off x="13197975" y="3312900"/>
            <a:ext cx="10081025" cy="682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a:t>Ridge Regression</a:t>
            </a:r>
            <a:endParaRPr/>
          </a:p>
        </p:txBody>
      </p:sp>
      <p:sp>
        <p:nvSpPr>
          <p:cNvPr id="235" name="Google Shape;235;p35"/>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36" name="Google Shape;236;p35"/>
          <p:cNvSpPr txBox="1"/>
          <p:nvPr/>
        </p:nvSpPr>
        <p:spPr>
          <a:xfrm>
            <a:off x="990600" y="2757600"/>
            <a:ext cx="22402800" cy="9815400"/>
          </a:xfrm>
          <a:prstGeom prst="rect">
            <a:avLst/>
          </a:prstGeom>
          <a:noFill/>
          <a:ln>
            <a:noFill/>
          </a:ln>
        </p:spPr>
        <p:txBody>
          <a:bodyPr anchorCtr="0" anchor="ctr" bIns="91425" lIns="91425" spcFirstLastPara="1" rIns="91425" wrap="square" tIns="91425">
            <a:noAutofit/>
          </a:bodyPr>
          <a:lstStyle/>
          <a:p>
            <a:pPr indent="-476250" lvl="0" marL="457200" marR="25400" rtl="0" algn="l">
              <a:lnSpc>
                <a:spcPct val="156250"/>
              </a:lnSpc>
              <a:spcBef>
                <a:spcPts val="1500"/>
              </a:spcBef>
              <a:spcAft>
                <a:spcPts val="0"/>
              </a:spcAft>
              <a:buClr>
                <a:srgbClr val="000000"/>
              </a:buClr>
              <a:buSzPts val="3900"/>
              <a:buFont typeface="Arial"/>
              <a:buChar char="●"/>
            </a:pPr>
            <a:r>
              <a:rPr lang="en-US" sz="3900">
                <a:highlight>
                  <a:srgbClr val="FFFFFF"/>
                </a:highlight>
              </a:rPr>
              <a:t>Ridge regression is one of the most robust versions of linear regression in which a small amount of bias is introduced so that we can get better long term predictions.</a:t>
            </a:r>
            <a:endParaRPr sz="3900">
              <a:highlight>
                <a:srgbClr val="FFFFFF"/>
              </a:highlight>
            </a:endParaRPr>
          </a:p>
          <a:p>
            <a:pPr indent="-476250" lvl="0" marL="457200" marR="25400" rtl="0" algn="l">
              <a:lnSpc>
                <a:spcPct val="156250"/>
              </a:lnSpc>
              <a:spcBef>
                <a:spcPts val="0"/>
              </a:spcBef>
              <a:spcAft>
                <a:spcPts val="0"/>
              </a:spcAft>
              <a:buClr>
                <a:srgbClr val="000000"/>
              </a:buClr>
              <a:buSzPts val="3900"/>
              <a:buFont typeface="Roboto"/>
              <a:buChar char="●"/>
            </a:pPr>
            <a:r>
              <a:rPr lang="en-US" sz="3900">
                <a:highlight>
                  <a:srgbClr val="FFFFFF"/>
                </a:highlight>
              </a:rPr>
              <a:t>The amount of bias added to the model is known as </a:t>
            </a:r>
            <a:r>
              <a:rPr b="1" lang="en-US" sz="3900">
                <a:highlight>
                  <a:srgbClr val="FFFFFF"/>
                </a:highlight>
              </a:rPr>
              <a:t>Ridge Regression penalty</a:t>
            </a:r>
            <a:r>
              <a:rPr lang="en-US" sz="3900">
                <a:highlight>
                  <a:srgbClr val="FFFFFF"/>
                </a:highlight>
              </a:rPr>
              <a:t>. We can compute this penalty term by multiplying with the lambda to the squared weight of each individual features.</a:t>
            </a:r>
            <a:endParaRPr sz="3900">
              <a:highlight>
                <a:srgbClr val="FFFFFF"/>
              </a:highlight>
            </a:endParaRPr>
          </a:p>
          <a:p>
            <a:pPr indent="-476250" lvl="0" marL="457200" marR="25400" rtl="0" algn="l">
              <a:lnSpc>
                <a:spcPct val="156250"/>
              </a:lnSpc>
              <a:spcBef>
                <a:spcPts val="0"/>
              </a:spcBef>
              <a:spcAft>
                <a:spcPts val="0"/>
              </a:spcAft>
              <a:buClr>
                <a:srgbClr val="000000"/>
              </a:buClr>
              <a:buSzPts val="3900"/>
              <a:buFont typeface="Arial"/>
              <a:buChar char="●"/>
            </a:pPr>
            <a:r>
              <a:rPr lang="en-US" sz="3900">
                <a:highlight>
                  <a:srgbClr val="FFFFFF"/>
                </a:highlight>
              </a:rPr>
              <a:t>A general linear or polynomial regression will fail if there is high collinearity between the independent variables, so to solve such problems, Ridge regression can be used.</a:t>
            </a:r>
            <a:endParaRPr sz="3900">
              <a:highlight>
                <a:srgbClr val="FFFFFF"/>
              </a:highlight>
            </a:endParaRPr>
          </a:p>
          <a:p>
            <a:pPr indent="-476250" lvl="0" marL="457200" marR="25400" rtl="0" algn="l">
              <a:lnSpc>
                <a:spcPct val="156250"/>
              </a:lnSpc>
              <a:spcBef>
                <a:spcPts val="0"/>
              </a:spcBef>
              <a:spcAft>
                <a:spcPts val="0"/>
              </a:spcAft>
              <a:buClr>
                <a:srgbClr val="000000"/>
              </a:buClr>
              <a:buSzPts val="3900"/>
              <a:buFont typeface="Roboto"/>
              <a:buChar char="●"/>
            </a:pPr>
            <a:r>
              <a:rPr lang="en-US" sz="3900">
                <a:highlight>
                  <a:srgbClr val="FFFFFF"/>
                </a:highlight>
              </a:rPr>
              <a:t>Ridge regression is a regularization technique, which is used to reduce the complexity of the model. It is also called as </a:t>
            </a:r>
            <a:r>
              <a:rPr b="1" lang="en-US" sz="3900">
                <a:highlight>
                  <a:srgbClr val="FFFFFF"/>
                </a:highlight>
              </a:rPr>
              <a:t>L2 regularization</a:t>
            </a:r>
            <a:r>
              <a:rPr lang="en-US" sz="3900">
                <a:highlight>
                  <a:srgbClr val="FFFFFF"/>
                </a:highlight>
              </a:rPr>
              <a:t>.</a:t>
            </a:r>
            <a:endParaRPr sz="3900">
              <a:highlight>
                <a:srgbClr val="FFFFFF"/>
              </a:highlight>
            </a:endParaRPr>
          </a:p>
          <a:p>
            <a:pPr indent="-476250" lvl="0" marL="457200" marR="25400" rtl="0" algn="l">
              <a:lnSpc>
                <a:spcPct val="156250"/>
              </a:lnSpc>
              <a:spcBef>
                <a:spcPts val="0"/>
              </a:spcBef>
              <a:spcAft>
                <a:spcPts val="0"/>
              </a:spcAft>
              <a:buClr>
                <a:srgbClr val="000000"/>
              </a:buClr>
              <a:buSzPts val="3900"/>
              <a:buFont typeface="Arial"/>
              <a:buChar char="●"/>
            </a:pPr>
            <a:r>
              <a:rPr lang="en-US" sz="3900">
                <a:highlight>
                  <a:srgbClr val="FFFFFF"/>
                </a:highlight>
              </a:rPr>
              <a:t>It helps to solve the problems if we have more parameters than samples.</a:t>
            </a:r>
            <a:endParaRPr sz="390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8"/>
          <p:cNvPicPr preferRelativeResize="0"/>
          <p:nvPr/>
        </p:nvPicPr>
        <p:blipFill>
          <a:blip r:embed="rId3">
            <a:alphaModFix/>
          </a:blip>
          <a:stretch>
            <a:fillRect/>
          </a:stretch>
        </p:blipFill>
        <p:spPr>
          <a:xfrm>
            <a:off x="1676400" y="2452500"/>
            <a:ext cx="21031199" cy="10377825"/>
          </a:xfrm>
          <a:prstGeom prst="rect">
            <a:avLst/>
          </a:prstGeom>
          <a:noFill/>
          <a:ln>
            <a:noFill/>
          </a:ln>
        </p:spPr>
      </p:pic>
      <p:sp>
        <p:nvSpPr>
          <p:cNvPr id="110" name="Google Shape;110;p18"/>
          <p:cNvSpPr txBox="1"/>
          <p:nvPr>
            <p:ph type="title"/>
          </p:nvPr>
        </p:nvSpPr>
        <p:spPr>
          <a:xfrm>
            <a:off x="1676400" y="663803"/>
            <a:ext cx="21031200" cy="1163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i="0" lang="en-US" sz="7000" u="none" cap="none" strike="noStrike">
                <a:solidFill>
                  <a:schemeClr val="dk2"/>
                </a:solidFill>
                <a:latin typeface="Source Sans Pro"/>
                <a:ea typeface="Source Sans Pro"/>
                <a:cs typeface="Source Sans Pro"/>
                <a:sym typeface="Source Sans Pro"/>
              </a:rPr>
              <a:t>Our Agenda</a:t>
            </a:r>
            <a:endParaRPr b="1" i="0" sz="7000" u="none" cap="none" strike="noStrike">
              <a:solidFill>
                <a:schemeClr val="dk2"/>
              </a:solidFill>
              <a:latin typeface="Source Sans Pro"/>
              <a:ea typeface="Source Sans Pro"/>
              <a:cs typeface="Source Sans Pro"/>
              <a:sym typeface="Source Sans Pro"/>
            </a:endParaRPr>
          </a:p>
        </p:txBody>
      </p:sp>
      <p:sp>
        <p:nvSpPr>
          <p:cNvPr id="111" name="Google Shape;111;p18"/>
          <p:cNvSpPr txBox="1"/>
          <p:nvPr>
            <p:ph idx="1" type="body"/>
          </p:nvPr>
        </p:nvSpPr>
        <p:spPr>
          <a:xfrm>
            <a:off x="-380450" y="3474400"/>
            <a:ext cx="12165300" cy="2061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1" lang="en-US" sz="5900">
                <a:latin typeface="Times New Roman"/>
                <a:ea typeface="Times New Roman"/>
                <a:cs typeface="Times New Roman"/>
                <a:sym typeface="Times New Roman"/>
              </a:rPr>
              <a:t>Regression and </a:t>
            </a:r>
            <a:endParaRPr b="1" sz="5900">
              <a:latin typeface="Times New Roman"/>
              <a:ea typeface="Times New Roman"/>
              <a:cs typeface="Times New Roman"/>
              <a:sym typeface="Times New Roman"/>
            </a:endParaRPr>
          </a:p>
        </p:txBody>
      </p:sp>
      <p:pic>
        <p:nvPicPr>
          <p:cNvPr id="112" name="Google Shape;112;p18"/>
          <p:cNvPicPr preferRelativeResize="0"/>
          <p:nvPr/>
        </p:nvPicPr>
        <p:blipFill>
          <a:blip r:embed="rId4">
            <a:alphaModFix/>
          </a:blip>
          <a:stretch>
            <a:fillRect/>
          </a:stretch>
        </p:blipFill>
        <p:spPr>
          <a:xfrm>
            <a:off x="20649750" y="416675"/>
            <a:ext cx="3240748" cy="7656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43" name="Google Shape;243;p36"/>
          <p:cNvSpPr txBox="1"/>
          <p:nvPr>
            <p:ph idx="1" type="body"/>
          </p:nvPr>
        </p:nvSpPr>
        <p:spPr>
          <a:xfrm>
            <a:off x="1676400" y="1855273"/>
            <a:ext cx="11187900" cy="89007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000">
                <a:solidFill>
                  <a:srgbClr val="333333"/>
                </a:solidFill>
                <a:highlight>
                  <a:srgbClr val="FFFFFF"/>
                </a:highlight>
                <a:latin typeface="Arial"/>
                <a:ea typeface="Arial"/>
                <a:cs typeface="Arial"/>
                <a:sym typeface="Arial"/>
              </a:rPr>
              <a:t>Below is the equation used to denote the Ridge Regression, λ (lambda) resolves the multicollinearity issue:</a:t>
            </a:r>
            <a:endParaRPr sz="400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4000">
                <a:solidFill>
                  <a:srgbClr val="333333"/>
                </a:solidFill>
                <a:highlight>
                  <a:srgbClr val="FFFFFF"/>
                </a:highlight>
                <a:latin typeface="Arial"/>
                <a:ea typeface="Arial"/>
                <a:cs typeface="Arial"/>
                <a:sym typeface="Arial"/>
              </a:rPr>
              <a:t> 		β = </a:t>
            </a:r>
            <a:r>
              <a:rPr lang="en-US" sz="4000">
                <a:solidFill>
                  <a:srgbClr val="3D4251"/>
                </a:solidFill>
                <a:highlight>
                  <a:srgbClr val="FFFFFF"/>
                </a:highlight>
                <a:latin typeface="Arial"/>
                <a:ea typeface="Arial"/>
                <a:cs typeface="Arial"/>
                <a:sym typeface="Arial"/>
              </a:rPr>
              <a:t>(</a:t>
            </a:r>
            <a:r>
              <a:rPr lang="en-US" sz="4000">
                <a:solidFill>
                  <a:srgbClr val="3D4251"/>
                </a:solidFill>
                <a:highlight>
                  <a:srgbClr val="FFFFFF"/>
                </a:highlight>
                <a:latin typeface="Lora"/>
                <a:ea typeface="Lora"/>
                <a:cs typeface="Lora"/>
                <a:sym typeface="Lora"/>
              </a:rPr>
              <a:t>X′</a:t>
            </a:r>
            <a:r>
              <a:rPr lang="en-US" sz="4000">
                <a:solidFill>
                  <a:srgbClr val="3D4251"/>
                </a:solidFill>
                <a:highlight>
                  <a:srgbClr val="FFFFFF"/>
                </a:highlight>
                <a:latin typeface="Arial"/>
                <a:ea typeface="Arial"/>
                <a:cs typeface="Arial"/>
                <a:sym typeface="Arial"/>
              </a:rPr>
              <a:t>X+λI</a:t>
            </a:r>
            <a:r>
              <a:rPr lang="en-US" sz="4000">
                <a:solidFill>
                  <a:srgbClr val="3D4251"/>
                </a:solidFill>
                <a:highlight>
                  <a:srgbClr val="FFFFFF"/>
                </a:highlight>
                <a:latin typeface="Lora"/>
                <a:ea typeface="Lora"/>
                <a:cs typeface="Lora"/>
                <a:sym typeface="Lora"/>
              </a:rPr>
              <a:t>)^−1 </a:t>
            </a:r>
            <a:r>
              <a:rPr lang="en-US" sz="4000">
                <a:solidFill>
                  <a:srgbClr val="3D4251"/>
                </a:solidFill>
                <a:highlight>
                  <a:srgbClr val="FFFFFF"/>
                </a:highlight>
                <a:latin typeface="Arial"/>
                <a:ea typeface="Arial"/>
                <a:cs typeface="Arial"/>
                <a:sym typeface="Arial"/>
              </a:rPr>
              <a:t>(</a:t>
            </a:r>
            <a:r>
              <a:rPr lang="en-US" sz="4000">
                <a:solidFill>
                  <a:srgbClr val="3D4251"/>
                </a:solidFill>
                <a:highlight>
                  <a:srgbClr val="FFFFFF"/>
                </a:highlight>
                <a:latin typeface="Lora"/>
                <a:ea typeface="Lora"/>
                <a:cs typeface="Lora"/>
                <a:sym typeface="Lora"/>
              </a:rPr>
              <a:t>X′</a:t>
            </a:r>
            <a:r>
              <a:rPr lang="en-US" sz="4000">
                <a:solidFill>
                  <a:srgbClr val="3D4251"/>
                </a:solidFill>
                <a:highlight>
                  <a:srgbClr val="FFFFFF"/>
                </a:highlight>
                <a:latin typeface="Arial"/>
                <a:ea typeface="Arial"/>
                <a:cs typeface="Arial"/>
                <a:sym typeface="Arial"/>
              </a:rPr>
              <a:t>Y)</a:t>
            </a:r>
            <a:endParaRPr sz="400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4000">
              <a:solidFill>
                <a:srgbClr val="000000"/>
              </a:solidFill>
              <a:latin typeface="Arial"/>
              <a:ea typeface="Arial"/>
              <a:cs typeface="Arial"/>
              <a:sym typeface="Arial"/>
            </a:endParaRPr>
          </a:p>
          <a:p>
            <a:pPr indent="0" lvl="0" marL="0" rtl="0" algn="ctr">
              <a:spcBef>
                <a:spcPts val="0"/>
              </a:spcBef>
              <a:spcAft>
                <a:spcPts val="0"/>
              </a:spcAft>
              <a:buNone/>
            </a:pPr>
            <a:r>
              <a:t/>
            </a:r>
            <a:endParaRPr sz="4000">
              <a:latin typeface="Arial"/>
              <a:ea typeface="Arial"/>
              <a:cs typeface="Arial"/>
              <a:sym typeface="Arial"/>
            </a:endParaRPr>
          </a:p>
        </p:txBody>
      </p:sp>
      <p:pic>
        <p:nvPicPr>
          <p:cNvPr id="244" name="Google Shape;244;p36"/>
          <p:cNvPicPr preferRelativeResize="0"/>
          <p:nvPr/>
        </p:nvPicPr>
        <p:blipFill>
          <a:blip r:embed="rId3">
            <a:alphaModFix/>
          </a:blip>
          <a:stretch>
            <a:fillRect/>
          </a:stretch>
        </p:blipFill>
        <p:spPr>
          <a:xfrm>
            <a:off x="12090675" y="2300111"/>
            <a:ext cx="10616918" cy="9917600"/>
          </a:xfrm>
          <a:prstGeom prst="rect">
            <a:avLst/>
          </a:prstGeom>
          <a:noFill/>
          <a:ln>
            <a:noFill/>
          </a:ln>
        </p:spPr>
      </p:pic>
      <p:pic>
        <p:nvPicPr>
          <p:cNvPr id="245" name="Google Shape;245;p36"/>
          <p:cNvPicPr preferRelativeResize="0"/>
          <p:nvPr/>
        </p:nvPicPr>
        <p:blipFill>
          <a:blip r:embed="rId4">
            <a:alphaModFix/>
          </a:blip>
          <a:stretch>
            <a:fillRect/>
          </a:stretch>
        </p:blipFill>
        <p:spPr>
          <a:xfrm>
            <a:off x="1676403" y="5760479"/>
            <a:ext cx="10414275" cy="645722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30000"/>
              </a:lnSpc>
              <a:spcBef>
                <a:spcPts val="1400"/>
              </a:spcBef>
              <a:spcAft>
                <a:spcPts val="400"/>
              </a:spcAft>
              <a:buNone/>
            </a:pPr>
            <a:r>
              <a:rPr lang="en-US" sz="7000">
                <a:highlight>
                  <a:srgbClr val="FFFFFF"/>
                </a:highlight>
                <a:latin typeface="Arial"/>
                <a:ea typeface="Arial"/>
                <a:cs typeface="Arial"/>
                <a:sym typeface="Arial"/>
              </a:rPr>
              <a:t>Lasso Regression</a:t>
            </a:r>
            <a:endParaRPr sz="7000">
              <a:latin typeface="Arial"/>
              <a:ea typeface="Arial"/>
              <a:cs typeface="Arial"/>
              <a:sym typeface="Arial"/>
            </a:endParaRPr>
          </a:p>
        </p:txBody>
      </p:sp>
      <p:sp>
        <p:nvSpPr>
          <p:cNvPr id="252" name="Google Shape;252;p37"/>
          <p:cNvSpPr txBox="1"/>
          <p:nvPr>
            <p:ph idx="1" type="body"/>
          </p:nvPr>
        </p:nvSpPr>
        <p:spPr>
          <a:xfrm>
            <a:off x="1676400" y="1855247"/>
            <a:ext cx="21031200" cy="9874800"/>
          </a:xfrm>
          <a:prstGeom prst="rect">
            <a:avLst/>
          </a:prstGeom>
        </p:spPr>
        <p:txBody>
          <a:bodyPr anchorCtr="0" anchor="t" bIns="0" lIns="0" spcFirstLastPara="1" rIns="0" wrap="square" tIns="0">
            <a:noAutofit/>
          </a:bodyPr>
          <a:lstStyle/>
          <a:p>
            <a:pPr indent="0" lvl="0" marL="0" rtl="0" algn="l">
              <a:lnSpc>
                <a:spcPct val="177272"/>
              </a:lnSpc>
              <a:spcBef>
                <a:spcPts val="0"/>
              </a:spcBef>
              <a:spcAft>
                <a:spcPts val="0"/>
              </a:spcAft>
              <a:buNone/>
            </a:pPr>
            <a:r>
              <a:rPr lang="en-US" sz="4000">
                <a:solidFill>
                  <a:srgbClr val="323C3E"/>
                </a:solidFill>
                <a:highlight>
                  <a:srgbClr val="FFFFFF"/>
                </a:highlight>
                <a:latin typeface="Arial"/>
                <a:ea typeface="Arial"/>
                <a:cs typeface="Arial"/>
                <a:sym typeface="Arial"/>
              </a:rPr>
              <a:t>The full form of LASSO is the Least Absolute Shrinkage and Selection Operation. As the name suggests, LASSO uses the “shrinkage” technique in which coefficients are determined, which get shrunk towards the central point as the mean.  </a:t>
            </a:r>
            <a:endParaRPr sz="4000">
              <a:solidFill>
                <a:srgbClr val="323C3E"/>
              </a:solidFill>
              <a:highlight>
                <a:srgbClr val="FFFFFF"/>
              </a:highlight>
              <a:latin typeface="Arial"/>
              <a:ea typeface="Arial"/>
              <a:cs typeface="Arial"/>
              <a:sym typeface="Arial"/>
            </a:endParaRPr>
          </a:p>
          <a:p>
            <a:pPr indent="0" lvl="0" marL="0" rtl="0" algn="l">
              <a:lnSpc>
                <a:spcPct val="177272"/>
              </a:lnSpc>
              <a:spcBef>
                <a:spcPts val="2300"/>
              </a:spcBef>
              <a:spcAft>
                <a:spcPts val="0"/>
              </a:spcAft>
              <a:buNone/>
            </a:pPr>
            <a:r>
              <a:rPr lang="en-US" sz="4000">
                <a:solidFill>
                  <a:srgbClr val="323C3E"/>
                </a:solidFill>
                <a:highlight>
                  <a:srgbClr val="FFFFFF"/>
                </a:highlight>
                <a:latin typeface="Arial"/>
                <a:ea typeface="Arial"/>
                <a:cs typeface="Arial"/>
                <a:sym typeface="Arial"/>
              </a:rPr>
              <a:t>The LASSO regression in regularization is based on simple models that posses fewer parameters. We get a better interpretation of the models due to the shrinkage process. The shrinkage process also enables the identification of variables strongly associated with variables corresponding to the target. </a:t>
            </a:r>
            <a:endParaRPr sz="4000">
              <a:solidFill>
                <a:srgbClr val="323C3E"/>
              </a:solidFill>
              <a:highlight>
                <a:srgbClr val="FFFFFF"/>
              </a:highlight>
              <a:latin typeface="Arial"/>
              <a:ea typeface="Arial"/>
              <a:cs typeface="Arial"/>
              <a:sym typeface="Arial"/>
            </a:endParaRPr>
          </a:p>
          <a:p>
            <a:pPr indent="0" lvl="0" marL="0" rtl="0" algn="ctr">
              <a:spcBef>
                <a:spcPts val="2300"/>
              </a:spcBef>
              <a:spcAft>
                <a:spcPts val="0"/>
              </a:spcAft>
              <a:buNone/>
            </a:pPr>
            <a:r>
              <a:t/>
            </a:r>
            <a:endParaRPr sz="4000">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59" name="Google Shape;259;p38"/>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482600" lvl="0" marL="457200" marR="25400" rtl="0" algn="l">
              <a:lnSpc>
                <a:spcPct val="156250"/>
              </a:lnSpc>
              <a:spcBef>
                <a:spcPts val="1500"/>
              </a:spcBef>
              <a:spcAft>
                <a:spcPts val="0"/>
              </a:spcAft>
              <a:buClr>
                <a:srgbClr val="000000"/>
              </a:buClr>
              <a:buSzPts val="4000"/>
              <a:buFont typeface="Arial"/>
              <a:buChar char="●"/>
            </a:pPr>
            <a:r>
              <a:rPr lang="en-US" sz="4000">
                <a:solidFill>
                  <a:srgbClr val="000000"/>
                </a:solidFill>
                <a:highlight>
                  <a:srgbClr val="FFFFFF"/>
                </a:highlight>
                <a:latin typeface="Arial"/>
                <a:ea typeface="Arial"/>
                <a:cs typeface="Arial"/>
                <a:sym typeface="Arial"/>
              </a:rPr>
              <a:t>Lasso regression is another regularization technique to reduce the complexity of the model.</a:t>
            </a:r>
            <a:endParaRPr sz="4000">
              <a:solidFill>
                <a:srgbClr val="000000"/>
              </a:solidFill>
              <a:highlight>
                <a:srgbClr val="FFFFFF"/>
              </a:highlight>
              <a:latin typeface="Arial"/>
              <a:ea typeface="Arial"/>
              <a:cs typeface="Arial"/>
              <a:sym typeface="Arial"/>
            </a:endParaRPr>
          </a:p>
          <a:p>
            <a:pPr indent="-482600" lvl="0" marL="457200" marR="25400" rtl="0" algn="l">
              <a:lnSpc>
                <a:spcPct val="156250"/>
              </a:lnSpc>
              <a:spcBef>
                <a:spcPts val="0"/>
              </a:spcBef>
              <a:spcAft>
                <a:spcPts val="0"/>
              </a:spcAft>
              <a:buClr>
                <a:srgbClr val="000000"/>
              </a:buClr>
              <a:buSzPts val="4000"/>
              <a:buFont typeface="Arial"/>
              <a:buChar char="●"/>
            </a:pPr>
            <a:r>
              <a:rPr lang="en-US" sz="4000">
                <a:solidFill>
                  <a:srgbClr val="000000"/>
                </a:solidFill>
                <a:highlight>
                  <a:srgbClr val="FFFFFF"/>
                </a:highlight>
                <a:latin typeface="Arial"/>
                <a:ea typeface="Arial"/>
                <a:cs typeface="Arial"/>
                <a:sym typeface="Arial"/>
              </a:rPr>
              <a:t>It is similar to the Ridge Regression except that penalty term contains only the absolute weights instead of a square of weights.</a:t>
            </a:r>
            <a:endParaRPr sz="4000">
              <a:solidFill>
                <a:srgbClr val="000000"/>
              </a:solidFill>
              <a:highlight>
                <a:srgbClr val="FFFFFF"/>
              </a:highlight>
              <a:latin typeface="Arial"/>
              <a:ea typeface="Arial"/>
              <a:cs typeface="Arial"/>
              <a:sym typeface="Arial"/>
            </a:endParaRPr>
          </a:p>
          <a:p>
            <a:pPr indent="-482600" lvl="0" marL="457200" marR="25400" rtl="0" algn="l">
              <a:lnSpc>
                <a:spcPct val="156250"/>
              </a:lnSpc>
              <a:spcBef>
                <a:spcPts val="0"/>
              </a:spcBef>
              <a:spcAft>
                <a:spcPts val="0"/>
              </a:spcAft>
              <a:buClr>
                <a:srgbClr val="000000"/>
              </a:buClr>
              <a:buSzPts val="4000"/>
              <a:buFont typeface="Arial"/>
              <a:buChar char="●"/>
            </a:pPr>
            <a:r>
              <a:rPr lang="en-US" sz="4000">
                <a:solidFill>
                  <a:srgbClr val="000000"/>
                </a:solidFill>
                <a:highlight>
                  <a:srgbClr val="FFFFFF"/>
                </a:highlight>
                <a:latin typeface="Arial"/>
                <a:ea typeface="Arial"/>
                <a:cs typeface="Arial"/>
                <a:sym typeface="Arial"/>
              </a:rPr>
              <a:t>Since it takes absolute values, hence, it can shrink the slope to 0, whereas Ridge Regression can only shrink it near to 0.</a:t>
            </a:r>
            <a:endParaRPr sz="4000">
              <a:solidFill>
                <a:srgbClr val="000000"/>
              </a:solidFill>
              <a:highlight>
                <a:srgbClr val="FFFFFF"/>
              </a:highlight>
              <a:latin typeface="Arial"/>
              <a:ea typeface="Arial"/>
              <a:cs typeface="Arial"/>
              <a:sym typeface="Arial"/>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Arial"/>
                <a:ea typeface="Arial"/>
                <a:cs typeface="Arial"/>
                <a:sym typeface="Arial"/>
              </a:rPr>
              <a:t>It is also called as </a:t>
            </a:r>
            <a:r>
              <a:rPr b="1" lang="en-US" sz="4000">
                <a:solidFill>
                  <a:srgbClr val="000000"/>
                </a:solidFill>
                <a:highlight>
                  <a:srgbClr val="FFFFFF"/>
                </a:highlight>
                <a:latin typeface="Arial"/>
                <a:ea typeface="Arial"/>
                <a:cs typeface="Arial"/>
                <a:sym typeface="Arial"/>
              </a:rPr>
              <a:t>L1 regularization</a:t>
            </a:r>
            <a:r>
              <a:rPr lang="en-US" sz="4000">
                <a:solidFill>
                  <a:srgbClr val="000000"/>
                </a:solidFill>
                <a:highlight>
                  <a:srgbClr val="FFFFFF"/>
                </a:highlight>
                <a:latin typeface="Arial"/>
                <a:ea typeface="Arial"/>
                <a:cs typeface="Arial"/>
                <a:sym typeface="Arial"/>
              </a:rPr>
              <a:t>. The equation for Lasso regression will be:</a:t>
            </a:r>
            <a:endParaRPr sz="4000">
              <a:solidFill>
                <a:srgbClr val="000000"/>
              </a:solidFill>
              <a:highlight>
                <a:srgbClr val="FFFFFF"/>
              </a:highlight>
              <a:latin typeface="Arial"/>
              <a:ea typeface="Arial"/>
              <a:cs typeface="Arial"/>
              <a:sym typeface="Arial"/>
            </a:endParaRPr>
          </a:p>
          <a:p>
            <a:pPr indent="0" lvl="0" marL="0" rtl="0" algn="ctr">
              <a:spcBef>
                <a:spcPts val="1200"/>
              </a:spcBef>
              <a:spcAft>
                <a:spcPts val="0"/>
              </a:spcAft>
              <a:buNone/>
            </a:pPr>
            <a:r>
              <a:t/>
            </a:r>
            <a:endParaRPr sz="4000">
              <a:latin typeface="Arial"/>
              <a:ea typeface="Arial"/>
              <a:cs typeface="Arial"/>
              <a:sym typeface="Arial"/>
            </a:endParaRPr>
          </a:p>
        </p:txBody>
      </p:sp>
      <p:pic>
        <p:nvPicPr>
          <p:cNvPr id="260" name="Google Shape;260;p38"/>
          <p:cNvPicPr preferRelativeResize="0"/>
          <p:nvPr/>
        </p:nvPicPr>
        <p:blipFill>
          <a:blip r:embed="rId3">
            <a:alphaModFix/>
          </a:blip>
          <a:stretch>
            <a:fillRect/>
          </a:stretch>
        </p:blipFill>
        <p:spPr>
          <a:xfrm>
            <a:off x="2019075" y="8255385"/>
            <a:ext cx="16079900" cy="1745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67" name="Google Shape;267;p39"/>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268" name="Google Shape;268;p39"/>
          <p:cNvPicPr preferRelativeResize="0"/>
          <p:nvPr/>
        </p:nvPicPr>
        <p:blipFill>
          <a:blip r:embed="rId3">
            <a:alphaModFix/>
          </a:blip>
          <a:stretch>
            <a:fillRect/>
          </a:stretch>
        </p:blipFill>
        <p:spPr>
          <a:xfrm>
            <a:off x="1676400" y="2328700"/>
            <a:ext cx="10700800" cy="10046425"/>
          </a:xfrm>
          <a:prstGeom prst="rect">
            <a:avLst/>
          </a:prstGeom>
          <a:noFill/>
          <a:ln>
            <a:noFill/>
          </a:ln>
        </p:spPr>
      </p:pic>
      <p:pic>
        <p:nvPicPr>
          <p:cNvPr id="269" name="Google Shape;269;p39"/>
          <p:cNvPicPr preferRelativeResize="0"/>
          <p:nvPr/>
        </p:nvPicPr>
        <p:blipFill>
          <a:blip r:embed="rId4">
            <a:alphaModFix/>
          </a:blip>
          <a:stretch>
            <a:fillRect/>
          </a:stretch>
        </p:blipFill>
        <p:spPr>
          <a:xfrm>
            <a:off x="10185900" y="2328700"/>
            <a:ext cx="13437000" cy="9523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20000"/>
              </a:lnSpc>
              <a:spcBef>
                <a:spcPts val="0"/>
              </a:spcBef>
              <a:spcAft>
                <a:spcPts val="800"/>
              </a:spcAft>
              <a:buNone/>
            </a:pPr>
            <a:r>
              <a:rPr lang="en-US" sz="7000">
                <a:highlight>
                  <a:srgbClr val="FFFFFF"/>
                </a:highlight>
                <a:latin typeface="Arial"/>
                <a:ea typeface="Arial"/>
                <a:cs typeface="Arial"/>
                <a:sym typeface="Arial"/>
              </a:rPr>
              <a:t>Bayesian Linear Regression</a:t>
            </a:r>
            <a:endParaRPr sz="7000">
              <a:latin typeface="Arial"/>
              <a:ea typeface="Arial"/>
              <a:cs typeface="Arial"/>
              <a:sym typeface="Arial"/>
            </a:endParaRPr>
          </a:p>
        </p:txBody>
      </p:sp>
      <p:sp>
        <p:nvSpPr>
          <p:cNvPr id="276" name="Google Shape;276;p40"/>
          <p:cNvSpPr txBox="1"/>
          <p:nvPr>
            <p:ph idx="1" type="body"/>
          </p:nvPr>
        </p:nvSpPr>
        <p:spPr>
          <a:xfrm>
            <a:off x="1676400" y="1855245"/>
            <a:ext cx="21031200" cy="9955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400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4000">
                <a:solidFill>
                  <a:srgbClr val="333333"/>
                </a:solidFill>
                <a:highlight>
                  <a:srgbClr val="FFFFFF"/>
                </a:highlight>
                <a:latin typeface="Arial"/>
                <a:ea typeface="Arial"/>
                <a:cs typeface="Arial"/>
                <a:sym typeface="Arial"/>
              </a:rPr>
              <a:t>Bayesian Regression is used to find out the value of regression coefficients. In Bayesian linear regression, the posterior distribution of the features is determined instead of finding the least-squares. Bayesian Linear Regression is a combination of Linear Regression and Ridge Regression but is more stable than simple Linear Regression.</a:t>
            </a:r>
            <a:endParaRPr sz="400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t/>
            </a:r>
            <a:endParaRPr sz="4000">
              <a:solidFill>
                <a:srgbClr val="000000"/>
              </a:solidFill>
              <a:latin typeface="Arial"/>
              <a:ea typeface="Arial"/>
              <a:cs typeface="Arial"/>
              <a:sym typeface="Arial"/>
            </a:endParaRPr>
          </a:p>
          <a:p>
            <a:pPr indent="0" lvl="0" marL="0" rtl="0" algn="ctr">
              <a:spcBef>
                <a:spcPts val="0"/>
              </a:spcBef>
              <a:spcAft>
                <a:spcPts val="0"/>
              </a:spcAft>
              <a:buNone/>
            </a:pPr>
            <a:r>
              <a:t/>
            </a:r>
            <a:endParaRPr sz="40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83" name="Google Shape;283;p41"/>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284" name="Google Shape;284;p41"/>
          <p:cNvPicPr preferRelativeResize="0"/>
          <p:nvPr/>
        </p:nvPicPr>
        <p:blipFill>
          <a:blip r:embed="rId3">
            <a:alphaModFix/>
          </a:blip>
          <a:stretch>
            <a:fillRect/>
          </a:stretch>
        </p:blipFill>
        <p:spPr>
          <a:xfrm>
            <a:off x="1676400" y="2493075"/>
            <a:ext cx="15367500" cy="10079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20000"/>
              </a:lnSpc>
              <a:spcBef>
                <a:spcPts val="0"/>
              </a:spcBef>
              <a:spcAft>
                <a:spcPts val="800"/>
              </a:spcAft>
              <a:buNone/>
            </a:pPr>
            <a:r>
              <a:rPr lang="en-US" sz="7000">
                <a:highlight>
                  <a:srgbClr val="FFFFFF"/>
                </a:highlight>
                <a:latin typeface="Arial"/>
                <a:ea typeface="Arial"/>
                <a:cs typeface="Arial"/>
                <a:sym typeface="Arial"/>
              </a:rPr>
              <a:t>Decision Tree Regression</a:t>
            </a:r>
            <a:endParaRPr sz="7000">
              <a:latin typeface="Arial"/>
              <a:ea typeface="Arial"/>
              <a:cs typeface="Arial"/>
              <a:sym typeface="Arial"/>
            </a:endParaRPr>
          </a:p>
        </p:txBody>
      </p:sp>
      <p:sp>
        <p:nvSpPr>
          <p:cNvPr id="291" name="Google Shape;291;p42"/>
          <p:cNvSpPr txBox="1"/>
          <p:nvPr>
            <p:ph idx="1" type="body"/>
          </p:nvPr>
        </p:nvSpPr>
        <p:spPr>
          <a:xfrm>
            <a:off x="1676400" y="1855241"/>
            <a:ext cx="21031200" cy="101181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000">
                <a:solidFill>
                  <a:srgbClr val="333333"/>
                </a:solidFill>
                <a:highlight>
                  <a:srgbClr val="FFFFFF"/>
                </a:highlight>
                <a:latin typeface="Arial"/>
                <a:ea typeface="Arial"/>
                <a:cs typeface="Arial"/>
                <a:sym typeface="Arial"/>
              </a:rPr>
              <a:t>The decision tree as the name suggests works on the principle of conditions. It is efficient and has strong algorithms used for predictive analysis. It has mainly attributed that include internal nodes, branches, and a terminal node.</a:t>
            </a:r>
            <a:endParaRPr sz="4000">
              <a:solidFill>
                <a:srgbClr val="333333"/>
              </a:solidFill>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4000">
                <a:solidFill>
                  <a:srgbClr val="333333"/>
                </a:solidFill>
                <a:highlight>
                  <a:srgbClr val="FFFFFF"/>
                </a:highlight>
                <a:latin typeface="Arial"/>
                <a:ea typeface="Arial"/>
                <a:cs typeface="Arial"/>
                <a:sym typeface="Arial"/>
              </a:rPr>
              <a:t>Every internal node holds a “test” on an attribute, branches hold the conclusion of the test and every leaf node means the class label. It is used for both classifications as well as regression which are both supervised learning algorithms. Decisions trees are extremely delicate to the information they are prepared on — little changes to the preparation set can bring about fundamentally different tree structures.</a:t>
            </a:r>
            <a:endParaRPr sz="4000">
              <a:solidFill>
                <a:srgbClr val="333333"/>
              </a:solidFill>
              <a:highlight>
                <a:srgbClr val="FFFFFF"/>
              </a:highlight>
              <a:latin typeface="Arial"/>
              <a:ea typeface="Arial"/>
              <a:cs typeface="Arial"/>
              <a:sym typeface="Arial"/>
            </a:endParaRPr>
          </a:p>
          <a:p>
            <a:pPr indent="0" lvl="0" marL="0" rtl="0" algn="ctr">
              <a:spcBef>
                <a:spcPts val="1100"/>
              </a:spcBef>
              <a:spcAft>
                <a:spcPts val="0"/>
              </a:spcAft>
              <a:buNone/>
            </a:pPr>
            <a:r>
              <a:t/>
            </a:r>
            <a:endParaRPr sz="40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98" name="Google Shape;298;p43"/>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299" name="Google Shape;299;p43"/>
          <p:cNvPicPr preferRelativeResize="0"/>
          <p:nvPr/>
        </p:nvPicPr>
        <p:blipFill>
          <a:blip r:embed="rId3">
            <a:alphaModFix/>
          </a:blip>
          <a:stretch>
            <a:fillRect/>
          </a:stretch>
        </p:blipFill>
        <p:spPr>
          <a:xfrm>
            <a:off x="1676400" y="2328675"/>
            <a:ext cx="21031199" cy="102443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4"/>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20000"/>
              </a:lnSpc>
              <a:spcBef>
                <a:spcPts val="0"/>
              </a:spcBef>
              <a:spcAft>
                <a:spcPts val="800"/>
              </a:spcAft>
              <a:buNone/>
            </a:pPr>
            <a:r>
              <a:rPr lang="en-US" sz="7000">
                <a:highlight>
                  <a:srgbClr val="FFFFFF"/>
                </a:highlight>
                <a:latin typeface="Arial"/>
                <a:ea typeface="Arial"/>
                <a:cs typeface="Arial"/>
                <a:sym typeface="Arial"/>
              </a:rPr>
              <a:t>Random Forest Regression</a:t>
            </a:r>
            <a:endParaRPr sz="7000">
              <a:latin typeface="Arial"/>
              <a:ea typeface="Arial"/>
              <a:cs typeface="Arial"/>
              <a:sym typeface="Arial"/>
            </a:endParaRPr>
          </a:p>
        </p:txBody>
      </p:sp>
      <p:sp>
        <p:nvSpPr>
          <p:cNvPr id="306" name="Google Shape;306;p44"/>
          <p:cNvSpPr txBox="1"/>
          <p:nvPr>
            <p:ph idx="1" type="body"/>
          </p:nvPr>
        </p:nvSpPr>
        <p:spPr>
          <a:xfrm>
            <a:off x="1676400" y="1855251"/>
            <a:ext cx="21031200" cy="97455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000">
                <a:highlight>
                  <a:srgbClr val="FFFFFF"/>
                </a:highlight>
                <a:latin typeface="Arial"/>
                <a:ea typeface="Arial"/>
                <a:cs typeface="Arial"/>
                <a:sym typeface="Arial"/>
              </a:rPr>
              <a:t>Random forest, as its name suggests, comprises an enormous amount of individual decision trees that work as a group or as they say, an ensemble. Every individual decision tree in the random forest lets out a class prediction and the class with the most votes is considered as the model's prediction.</a:t>
            </a:r>
            <a:endParaRPr sz="4000">
              <a:highlight>
                <a:srgbClr val="FFFFFF"/>
              </a:highlight>
              <a:latin typeface="Arial"/>
              <a:ea typeface="Arial"/>
              <a:cs typeface="Arial"/>
              <a:sym typeface="Arial"/>
            </a:endParaRPr>
          </a:p>
          <a:p>
            <a:pPr indent="0" lvl="0" marL="0" rtl="0" algn="l">
              <a:lnSpc>
                <a:spcPct val="115000"/>
              </a:lnSpc>
              <a:spcBef>
                <a:spcPts val="1100"/>
              </a:spcBef>
              <a:spcAft>
                <a:spcPts val="0"/>
              </a:spcAft>
              <a:buNone/>
            </a:pPr>
            <a:r>
              <a:rPr lang="en-US" sz="4000">
                <a:highlight>
                  <a:srgbClr val="FFFFFF"/>
                </a:highlight>
                <a:latin typeface="Arial"/>
                <a:ea typeface="Arial"/>
                <a:cs typeface="Arial"/>
                <a:sym typeface="Arial"/>
              </a:rPr>
              <a:t>Random forest uses this by permitting every individual tree to randomly sample from the dataset with replacement, bringing about various trees. This is known as bagging.</a:t>
            </a:r>
            <a:endParaRPr sz="4000">
              <a:highlight>
                <a:srgbClr val="FFFFFF"/>
              </a:highlight>
              <a:latin typeface="Arial"/>
              <a:ea typeface="Arial"/>
              <a:cs typeface="Arial"/>
              <a:sym typeface="Arial"/>
            </a:endParaRPr>
          </a:p>
          <a:p>
            <a:pPr indent="0" lvl="0" marL="0" rtl="0" algn="ctr">
              <a:spcBef>
                <a:spcPts val="1100"/>
              </a:spcBef>
              <a:spcAft>
                <a:spcPts val="0"/>
              </a:spcAft>
              <a:buNone/>
            </a:pPr>
            <a:r>
              <a:t/>
            </a:r>
            <a:endParaRPr sz="40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313" name="Google Shape;313;p45"/>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314" name="Google Shape;314;p45"/>
          <p:cNvPicPr preferRelativeResize="0"/>
          <p:nvPr/>
        </p:nvPicPr>
        <p:blipFill>
          <a:blip r:embed="rId3">
            <a:alphaModFix/>
          </a:blip>
          <a:stretch>
            <a:fillRect/>
          </a:stretch>
        </p:blipFill>
        <p:spPr>
          <a:xfrm>
            <a:off x="1676400" y="2328675"/>
            <a:ext cx="15367501" cy="1024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7000"/>
              <a:t>Introduction</a:t>
            </a:r>
            <a:endParaRPr sz="7000"/>
          </a:p>
        </p:txBody>
      </p:sp>
      <p:sp>
        <p:nvSpPr>
          <p:cNvPr id="119" name="Google Shape;119;p19"/>
          <p:cNvSpPr txBox="1"/>
          <p:nvPr/>
        </p:nvSpPr>
        <p:spPr>
          <a:xfrm>
            <a:off x="2568600" y="3809050"/>
            <a:ext cx="195756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000">
                <a:solidFill>
                  <a:srgbClr val="111111"/>
                </a:solidFill>
                <a:highlight>
                  <a:srgbClr val="FFFFFF"/>
                </a:highlight>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sz="4000">
              <a:solidFill>
                <a:srgbClr val="111111"/>
              </a:solidFill>
              <a:highlight>
                <a:srgbClr val="FFFFFF"/>
              </a:highlight>
            </a:endParaRPr>
          </a:p>
          <a:p>
            <a:pPr indent="0" lvl="0" marL="0" rtl="0" algn="l">
              <a:spcBef>
                <a:spcPts val="0"/>
              </a:spcBef>
              <a:spcAft>
                <a:spcPts val="0"/>
              </a:spcAft>
              <a:buNone/>
            </a:pPr>
            <a:r>
              <a:t/>
            </a:r>
            <a:endParaRPr sz="4000">
              <a:solidFill>
                <a:srgbClr val="111111"/>
              </a:solidFill>
              <a:highlight>
                <a:srgbClr val="FFFFFF"/>
              </a:highlight>
            </a:endParaRPr>
          </a:p>
          <a:p>
            <a:pPr indent="0" lvl="0" marL="0" rtl="0" algn="l">
              <a:spcBef>
                <a:spcPts val="0"/>
              </a:spcBef>
              <a:spcAft>
                <a:spcPts val="0"/>
              </a:spcAft>
              <a:buNone/>
            </a:pPr>
            <a:r>
              <a:rPr lang="en-US" sz="4000">
                <a:solidFill>
                  <a:srgbClr val="202124"/>
                </a:solidFill>
                <a:highlight>
                  <a:srgbClr val="FFFFFF"/>
                </a:highlight>
              </a:rPr>
              <a:t>Regression" comes from "regress" which in turn comes from latin "regressus" - to go back (to something). In that sense, regression is </a:t>
            </a:r>
            <a:r>
              <a:rPr b="1" lang="en-US" sz="4000">
                <a:solidFill>
                  <a:srgbClr val="202124"/>
                </a:solidFill>
                <a:highlight>
                  <a:srgbClr val="FFFFFF"/>
                </a:highlight>
              </a:rPr>
              <a:t>the technique that allows "to go back" from messy, hard to interpret data</a:t>
            </a:r>
            <a:r>
              <a:rPr lang="en-US" sz="4000">
                <a:solidFill>
                  <a:srgbClr val="202124"/>
                </a:solidFill>
                <a:highlight>
                  <a:srgbClr val="FFFFFF"/>
                </a:highlight>
              </a:rPr>
              <a:t>, to a clearer and more meaningful model.</a:t>
            </a:r>
            <a:endParaRPr sz="4000">
              <a:solidFill>
                <a:srgbClr val="111111"/>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20000"/>
              </a:lnSpc>
              <a:spcBef>
                <a:spcPts val="0"/>
              </a:spcBef>
              <a:spcAft>
                <a:spcPts val="800"/>
              </a:spcAft>
              <a:buNone/>
            </a:pPr>
            <a:r>
              <a:rPr lang="en-US" sz="7000">
                <a:highlight>
                  <a:srgbClr val="FFFFFF"/>
                </a:highlight>
                <a:latin typeface="Arial"/>
                <a:ea typeface="Arial"/>
                <a:cs typeface="Arial"/>
                <a:sym typeface="Arial"/>
              </a:rPr>
              <a:t>How to select the right regression model?</a:t>
            </a:r>
            <a:endParaRPr sz="7000">
              <a:latin typeface="Arial"/>
              <a:ea typeface="Arial"/>
              <a:cs typeface="Arial"/>
              <a:sym typeface="Arial"/>
            </a:endParaRPr>
          </a:p>
        </p:txBody>
      </p:sp>
      <p:sp>
        <p:nvSpPr>
          <p:cNvPr id="321" name="Google Shape;321;p46"/>
          <p:cNvSpPr txBox="1"/>
          <p:nvPr>
            <p:ph idx="1" type="body"/>
          </p:nvPr>
        </p:nvSpPr>
        <p:spPr>
          <a:xfrm>
            <a:off x="1676400" y="1855242"/>
            <a:ext cx="21031200" cy="100776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000">
                <a:solidFill>
                  <a:srgbClr val="333333"/>
                </a:solidFill>
                <a:highlight>
                  <a:srgbClr val="FFFFFF"/>
                </a:highlight>
                <a:latin typeface="Arial"/>
                <a:ea typeface="Arial"/>
                <a:cs typeface="Arial"/>
                <a:sym typeface="Arial"/>
              </a:rPr>
              <a:t>Each type of regression model performs differently and the model efficiency depends on the data structure. Different types of algorithms help determine which parameters are necessary for creating predictions. There are a few methods to perform model selection.</a:t>
            </a:r>
            <a:endParaRPr sz="4000">
              <a:solidFill>
                <a:srgbClr val="333333"/>
              </a:solidFill>
              <a:highlight>
                <a:srgbClr val="FFFFFF"/>
              </a:highlight>
              <a:latin typeface="Arial"/>
              <a:ea typeface="Arial"/>
              <a:cs typeface="Arial"/>
              <a:sym typeface="Arial"/>
            </a:endParaRPr>
          </a:p>
          <a:p>
            <a:pPr indent="-482600" lvl="0" marL="457200" rtl="0" algn="l">
              <a:lnSpc>
                <a:spcPct val="115000"/>
              </a:lnSpc>
              <a:spcBef>
                <a:spcPts val="1100"/>
              </a:spcBef>
              <a:spcAft>
                <a:spcPts val="0"/>
              </a:spcAft>
              <a:buClr>
                <a:srgbClr val="333333"/>
              </a:buClr>
              <a:buSzPts val="4000"/>
              <a:buFont typeface="Arial"/>
              <a:buAutoNum type="arabicPeriod"/>
            </a:pPr>
            <a:r>
              <a:rPr lang="en-US" sz="4000">
                <a:solidFill>
                  <a:srgbClr val="333333"/>
                </a:solidFill>
                <a:highlight>
                  <a:srgbClr val="FFFFFF"/>
                </a:highlight>
                <a:latin typeface="Arial"/>
                <a:ea typeface="Arial"/>
                <a:cs typeface="Arial"/>
                <a:sym typeface="Arial"/>
              </a:rPr>
              <a:t>Adjusted R-squared and predicted R-square: The models with larger adjusted and predicted R-squared values are more efficient. These statistics can help you avoid the fundamental problem with regular R-squared—it always increases when you add an independent variable. This property can lead to more complex models, which can sometimes produce misleading results.</a:t>
            </a:r>
            <a:endParaRPr sz="4000">
              <a:solidFill>
                <a:srgbClr val="333333"/>
              </a:solidFill>
              <a:highlight>
                <a:srgbClr val="FFFFFF"/>
              </a:highlight>
              <a:latin typeface="Arial"/>
              <a:ea typeface="Arial"/>
              <a:cs typeface="Arial"/>
              <a:sym typeface="Arial"/>
            </a:endParaRPr>
          </a:p>
          <a:p>
            <a:pPr indent="-482600" lvl="1" marL="914400" rtl="0" algn="l">
              <a:lnSpc>
                <a:spcPct val="115000"/>
              </a:lnSpc>
              <a:spcBef>
                <a:spcPts val="0"/>
              </a:spcBef>
              <a:spcAft>
                <a:spcPts val="0"/>
              </a:spcAft>
              <a:buClr>
                <a:srgbClr val="333333"/>
              </a:buClr>
              <a:buSzPts val="4000"/>
              <a:buFont typeface="Arial"/>
              <a:buChar char="○"/>
            </a:pPr>
            <a:r>
              <a:rPr lang="en-US" sz="4000">
                <a:solidFill>
                  <a:srgbClr val="333333"/>
                </a:solidFill>
                <a:highlight>
                  <a:srgbClr val="FFFFFF"/>
                </a:highlight>
                <a:latin typeface="Arial"/>
                <a:ea typeface="Arial"/>
                <a:cs typeface="Arial"/>
                <a:sym typeface="Arial"/>
              </a:rPr>
              <a:t>Adjusted R-squared increases when a new parameter improves the model. Low-quality parameters can decrease model efficiency.</a:t>
            </a:r>
            <a:endParaRPr sz="4000">
              <a:solidFill>
                <a:srgbClr val="333333"/>
              </a:solidFill>
              <a:highlight>
                <a:srgbClr val="FFFFFF"/>
              </a:highlight>
              <a:latin typeface="Arial"/>
              <a:ea typeface="Arial"/>
              <a:cs typeface="Arial"/>
              <a:sym typeface="Arial"/>
            </a:endParaRPr>
          </a:p>
          <a:p>
            <a:pPr indent="-482600" lvl="1" marL="914400" rtl="0" algn="l">
              <a:lnSpc>
                <a:spcPct val="115000"/>
              </a:lnSpc>
              <a:spcBef>
                <a:spcPts val="0"/>
              </a:spcBef>
              <a:spcAft>
                <a:spcPts val="0"/>
              </a:spcAft>
              <a:buClr>
                <a:srgbClr val="333333"/>
              </a:buClr>
              <a:buSzPts val="4000"/>
              <a:buFont typeface="Arial"/>
              <a:buChar char="○"/>
            </a:pPr>
            <a:r>
              <a:rPr lang="en-US" sz="4000">
                <a:solidFill>
                  <a:srgbClr val="333333"/>
                </a:solidFill>
                <a:highlight>
                  <a:srgbClr val="FFFFFF"/>
                </a:highlight>
                <a:latin typeface="Arial"/>
                <a:ea typeface="Arial"/>
                <a:cs typeface="Arial"/>
                <a:sym typeface="Arial"/>
              </a:rPr>
              <a:t>Predicted R-squared is a cross-validation method that can also decrease the model accuracy. Cross-validation partitions the data to determine whether the model is a generic model for the dataset.</a:t>
            </a:r>
            <a:endParaRPr sz="4000">
              <a:solidFill>
                <a:srgbClr val="333333"/>
              </a:solidFill>
              <a:highlight>
                <a:srgbClr val="FFFFFF"/>
              </a:highlight>
              <a:latin typeface="Arial"/>
              <a:ea typeface="Arial"/>
              <a:cs typeface="Arial"/>
              <a:sym typeface="Arial"/>
            </a:endParaRPr>
          </a:p>
          <a:p>
            <a:pPr indent="0" lvl="0" marL="0" rtl="0" algn="ctr">
              <a:spcBef>
                <a:spcPts val="1200"/>
              </a:spcBef>
              <a:spcAft>
                <a:spcPts val="0"/>
              </a:spcAft>
              <a:buNone/>
            </a:pPr>
            <a:r>
              <a:t/>
            </a:r>
            <a:endParaRPr sz="40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7"/>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328" name="Google Shape;328;p47"/>
          <p:cNvSpPr txBox="1"/>
          <p:nvPr>
            <p:ph idx="1" type="body"/>
          </p:nvPr>
        </p:nvSpPr>
        <p:spPr>
          <a:xfrm>
            <a:off x="1676400" y="1855240"/>
            <a:ext cx="21031200" cy="10158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4000">
              <a:latin typeface="Arial"/>
              <a:ea typeface="Arial"/>
              <a:cs typeface="Arial"/>
              <a:sym typeface="Arial"/>
            </a:endParaRPr>
          </a:p>
          <a:p>
            <a:pPr indent="0" lvl="0" marL="457200" rtl="0" algn="l">
              <a:spcBef>
                <a:spcPts val="0"/>
              </a:spcBef>
              <a:spcAft>
                <a:spcPts val="0"/>
              </a:spcAft>
              <a:buClr>
                <a:srgbClr val="333333"/>
              </a:buClr>
              <a:buSzPts val="1200"/>
              <a:buFont typeface="Poppins"/>
              <a:buNone/>
            </a:pPr>
            <a:r>
              <a:rPr lang="en-US" sz="4000">
                <a:solidFill>
                  <a:srgbClr val="333333"/>
                </a:solidFill>
                <a:highlight>
                  <a:srgbClr val="FFFFFF"/>
                </a:highlight>
                <a:latin typeface="Arial"/>
                <a:ea typeface="Arial"/>
                <a:cs typeface="Arial"/>
                <a:sym typeface="Arial"/>
              </a:rPr>
              <a:t>2. P-values for the independent variables: In regression, smaller p-values than significance level indicate that the hypothesis is statistically significant. “Reducing the model” is the process of including all the parameters in the model, and then repeatedly removing the term with the highest non-significant p-value until the model contains only significant weighted terms.</a:t>
            </a:r>
            <a:endParaRPr sz="4000">
              <a:solidFill>
                <a:srgbClr val="333333"/>
              </a:solidFill>
              <a:highlight>
                <a:srgbClr val="FFFFFF"/>
              </a:highlight>
              <a:latin typeface="Arial"/>
              <a:ea typeface="Arial"/>
              <a:cs typeface="Arial"/>
              <a:sym typeface="Arial"/>
            </a:endParaRPr>
          </a:p>
          <a:p>
            <a:pPr indent="0" lvl="0" marL="457200" rtl="0" algn="l">
              <a:spcBef>
                <a:spcPts val="0"/>
              </a:spcBef>
              <a:spcAft>
                <a:spcPts val="0"/>
              </a:spcAft>
              <a:buClr>
                <a:srgbClr val="333333"/>
              </a:buClr>
              <a:buSzPts val="1200"/>
              <a:buFont typeface="Poppins"/>
              <a:buNone/>
            </a:pPr>
            <a:r>
              <a:rPr lang="en-US" sz="4000">
                <a:solidFill>
                  <a:srgbClr val="333333"/>
                </a:solidFill>
                <a:highlight>
                  <a:srgbClr val="FFFFFF"/>
                </a:highlight>
                <a:latin typeface="Arial"/>
                <a:ea typeface="Arial"/>
                <a:cs typeface="Arial"/>
                <a:sym typeface="Arial"/>
              </a:rPr>
              <a:t>3.	Stepwise regression and Best subsets regression: The two algorithms that we discussed for automated model selection that pick the independent variables to include in the  regression equation. When we have a huge amount of independent variables and require a variable selection process, these automated methods can be very helpful.</a:t>
            </a:r>
            <a:endParaRPr sz="4000">
              <a:solidFill>
                <a:srgbClr val="333333"/>
              </a:solidFill>
              <a:highlight>
                <a:srgbClr val="FFFFFF"/>
              </a:highlight>
              <a:latin typeface="Arial"/>
              <a:ea typeface="Arial"/>
              <a:cs typeface="Arial"/>
              <a:sym typeface="Arial"/>
            </a:endParaRPr>
          </a:p>
          <a:p>
            <a:pPr indent="0" lvl="0" marL="0" rtl="0" algn="l">
              <a:spcBef>
                <a:spcPts val="0"/>
              </a:spcBef>
              <a:spcAft>
                <a:spcPts val="0"/>
              </a:spcAft>
              <a:buNone/>
            </a:pPr>
            <a:r>
              <a:t/>
            </a:r>
            <a:endParaRPr sz="40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20000"/>
              </a:lnSpc>
              <a:spcBef>
                <a:spcPts val="0"/>
              </a:spcBef>
              <a:spcAft>
                <a:spcPts val="0"/>
              </a:spcAft>
              <a:buNone/>
            </a:pPr>
            <a:r>
              <a:rPr lang="en-US" sz="7000">
                <a:highlight>
                  <a:srgbClr val="FFFFFF"/>
                </a:highlight>
                <a:latin typeface="Arial"/>
                <a:ea typeface="Arial"/>
                <a:cs typeface="Arial"/>
                <a:sym typeface="Arial"/>
              </a:rPr>
              <a:t>Conclusion</a:t>
            </a:r>
            <a:endParaRPr sz="7000">
              <a:highlight>
                <a:srgbClr val="FFFFFF"/>
              </a:highlight>
              <a:latin typeface="Arial"/>
              <a:ea typeface="Arial"/>
              <a:cs typeface="Arial"/>
              <a:sym typeface="Arial"/>
            </a:endParaRPr>
          </a:p>
          <a:p>
            <a:pPr indent="0" lvl="0" marL="0" rtl="0" algn="ctr">
              <a:spcBef>
                <a:spcPts val="800"/>
              </a:spcBef>
              <a:spcAft>
                <a:spcPts val="0"/>
              </a:spcAft>
              <a:buNone/>
            </a:pPr>
            <a:r>
              <a:t/>
            </a:r>
            <a:endParaRPr sz="7000">
              <a:highlight>
                <a:srgbClr val="FFFFFF"/>
              </a:highlight>
              <a:latin typeface="Arial"/>
              <a:ea typeface="Arial"/>
              <a:cs typeface="Arial"/>
              <a:sym typeface="Arial"/>
            </a:endParaRPr>
          </a:p>
        </p:txBody>
      </p:sp>
      <p:sp>
        <p:nvSpPr>
          <p:cNvPr id="335" name="Google Shape;335;p48"/>
          <p:cNvSpPr txBox="1"/>
          <p:nvPr>
            <p:ph idx="1" type="body"/>
          </p:nvPr>
        </p:nvSpPr>
        <p:spPr>
          <a:xfrm>
            <a:off x="1676400" y="2312557"/>
            <a:ext cx="21031200" cy="57762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en-US" sz="4000">
                <a:solidFill>
                  <a:srgbClr val="333333"/>
                </a:solidFill>
                <a:highlight>
                  <a:srgbClr val="FFFFFF"/>
                </a:highlight>
                <a:latin typeface="Arial"/>
                <a:ea typeface="Arial"/>
                <a:cs typeface="Arial"/>
                <a:sym typeface="Arial"/>
              </a:rPr>
              <a:t>The different types of regression analysis in data science and machine learning discussed in this presentation can be used to build the model depending upon the structure of the training data in order to achieve optimum model accuracy.</a:t>
            </a:r>
            <a:endParaRPr sz="4000">
              <a:solidFill>
                <a:srgbClr val="333333"/>
              </a:solidFill>
              <a:highlight>
                <a:srgbClr val="FFFFFF"/>
              </a:highlight>
              <a:latin typeface="Arial"/>
              <a:ea typeface="Arial"/>
              <a:cs typeface="Arial"/>
              <a:sym typeface="Arial"/>
            </a:endParaRPr>
          </a:p>
          <a:p>
            <a:pPr indent="0" lvl="0" marL="0" rtl="0" algn="ctr">
              <a:spcBef>
                <a:spcPts val="1100"/>
              </a:spcBef>
              <a:spcAft>
                <a:spcPts val="0"/>
              </a:spcAft>
              <a:buNone/>
            </a:pPr>
            <a:r>
              <a:t/>
            </a:r>
            <a:endParaRPr sz="40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nvSpPr>
        <p:spPr>
          <a:xfrm>
            <a:off x="6493878" y="4436022"/>
            <a:ext cx="11396100" cy="33978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13800"/>
              <a:buFont typeface="Arial"/>
              <a:buNone/>
            </a:pPr>
            <a:r>
              <a:rPr b="0" i="0" lang="en-US" sz="13800" u="none" cap="none" strike="noStrike">
                <a:solidFill>
                  <a:schemeClr val="lt1"/>
                </a:solidFill>
                <a:latin typeface="Poppins Medium"/>
                <a:ea typeface="Poppins Medium"/>
                <a:cs typeface="Poppins Medium"/>
                <a:sym typeface="Poppins Medium"/>
              </a:rPr>
              <a:t>Thank You !</a:t>
            </a:r>
            <a:endParaRPr b="0" i="0" sz="2000" u="none" cap="none" strike="noStrike">
              <a:solidFill>
                <a:srgbClr val="000000"/>
              </a:solidFill>
              <a:latin typeface="Poppins Medium"/>
              <a:ea typeface="Poppins Medium"/>
              <a:cs typeface="Poppins Medium"/>
              <a:sym typeface="Poppins Medium"/>
            </a:endParaRPr>
          </a:p>
        </p:txBody>
      </p:sp>
      <p:sp>
        <p:nvSpPr>
          <p:cNvPr id="342" name="Google Shape;342;p49"/>
          <p:cNvSpPr txBox="1"/>
          <p:nvPr/>
        </p:nvSpPr>
        <p:spPr>
          <a:xfrm>
            <a:off x="6493878" y="8235348"/>
            <a:ext cx="11396100" cy="6522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3800"/>
              <a:buFont typeface="Arial"/>
              <a:buNone/>
            </a:pPr>
            <a:r>
              <a:rPr b="0" i="0" lang="en-US" sz="3800" u="none" cap="none" strike="noStrike">
                <a:solidFill>
                  <a:schemeClr val="lt1"/>
                </a:solidFill>
                <a:latin typeface="Open Sans Light"/>
                <a:ea typeface="Open Sans Light"/>
                <a:cs typeface="Open Sans Light"/>
                <a:sym typeface="Open Sans Light"/>
              </a:rPr>
              <a:t>Get in touch with us:</a:t>
            </a:r>
            <a:endParaRPr b="0" i="0" sz="1400" u="none" cap="none" strike="noStrike">
              <a:solidFill>
                <a:srgbClr val="000000"/>
              </a:solidFill>
              <a:latin typeface="Arial"/>
              <a:ea typeface="Arial"/>
              <a:cs typeface="Arial"/>
              <a:sym typeface="Arial"/>
            </a:endParaRPr>
          </a:p>
        </p:txBody>
      </p:sp>
      <p:sp>
        <p:nvSpPr>
          <p:cNvPr id="343" name="Google Shape;343;p49"/>
          <p:cNvSpPr txBox="1"/>
          <p:nvPr/>
        </p:nvSpPr>
        <p:spPr>
          <a:xfrm>
            <a:off x="6615121" y="9546576"/>
            <a:ext cx="11396100" cy="886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2400"/>
              <a:buFont typeface="Arial"/>
              <a:buNone/>
            </a:pPr>
            <a:r>
              <a:rPr b="0" i="0" lang="en-US" sz="2400" u="none" cap="none" strike="noStrike">
                <a:solidFill>
                  <a:schemeClr val="lt1"/>
                </a:solidFill>
                <a:latin typeface="Open Sans Light"/>
                <a:ea typeface="Open Sans Light"/>
                <a:cs typeface="Open Sans Light"/>
                <a:sym typeface="Open Sans Light"/>
              </a:rPr>
              <a:t>Lorem Studio, Lord Building</a:t>
            </a:r>
            <a:endParaRPr b="0" i="0" sz="1400" u="none" cap="none" strike="noStrike">
              <a:solidFill>
                <a:srgbClr val="000000"/>
              </a:solidFill>
              <a:latin typeface="Arial"/>
              <a:ea typeface="Arial"/>
              <a:cs typeface="Arial"/>
              <a:sym typeface="Arial"/>
            </a:endParaRPr>
          </a:p>
          <a:p>
            <a:pPr indent="0" lvl="0" marL="0" marR="0" rtl="0" algn="ctr">
              <a:lnSpc>
                <a:spcPct val="120000"/>
              </a:lnSpc>
              <a:spcBef>
                <a:spcPts val="0"/>
              </a:spcBef>
              <a:spcAft>
                <a:spcPts val="0"/>
              </a:spcAft>
              <a:buClr>
                <a:srgbClr val="000000"/>
              </a:buClr>
              <a:buSzPts val="2400"/>
              <a:buFont typeface="Arial"/>
              <a:buNone/>
            </a:pPr>
            <a:r>
              <a:rPr b="0" i="0" lang="en-US" sz="2400" u="none" cap="none" strike="noStrike">
                <a:solidFill>
                  <a:schemeClr val="lt1"/>
                </a:solidFill>
                <a:latin typeface="Open Sans Light"/>
                <a:ea typeface="Open Sans Light"/>
                <a:cs typeface="Open Sans Light"/>
                <a:sym typeface="Open Sans Light"/>
              </a:rPr>
              <a:t>D4456, LA, USA</a:t>
            </a:r>
            <a:endParaRPr b="0" i="0" sz="2400" u="none" cap="none" strike="noStrike">
              <a:solidFill>
                <a:schemeClr val="lt1"/>
              </a:solidFill>
              <a:latin typeface="Open Sans Light"/>
              <a:ea typeface="Open Sans Light"/>
              <a:cs typeface="Open Sans Light"/>
              <a:sym typeface="Open Sans Light"/>
            </a:endParaRPr>
          </a:p>
        </p:txBody>
      </p:sp>
      <p:grpSp>
        <p:nvGrpSpPr>
          <p:cNvPr id="344" name="Google Shape;344;p49"/>
          <p:cNvGrpSpPr/>
          <p:nvPr/>
        </p:nvGrpSpPr>
        <p:grpSpPr>
          <a:xfrm>
            <a:off x="10620970" y="11001363"/>
            <a:ext cx="3126980" cy="634478"/>
            <a:chOff x="8910638" y="8242300"/>
            <a:chExt cx="4545690" cy="922341"/>
          </a:xfrm>
        </p:grpSpPr>
        <p:sp>
          <p:nvSpPr>
            <p:cNvPr id="345" name="Google Shape;345;p49"/>
            <p:cNvSpPr/>
            <p:nvPr/>
          </p:nvSpPr>
          <p:spPr>
            <a:xfrm>
              <a:off x="10125075" y="8242300"/>
              <a:ext cx="922334" cy="922341"/>
            </a:xfrm>
            <a:custGeom>
              <a:rect b="b" l="l" r="r" t="t"/>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346" name="Google Shape;346;p49"/>
            <p:cNvSpPr/>
            <p:nvPr/>
          </p:nvSpPr>
          <p:spPr>
            <a:xfrm>
              <a:off x="12533994" y="8374063"/>
              <a:ext cx="922334" cy="654051"/>
            </a:xfrm>
            <a:custGeom>
              <a:rect b="b" l="l" r="r" t="t"/>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347" name="Google Shape;347;p49"/>
            <p:cNvSpPr/>
            <p:nvPr/>
          </p:nvSpPr>
          <p:spPr>
            <a:xfrm>
              <a:off x="8910638" y="8242300"/>
              <a:ext cx="922339" cy="922341"/>
            </a:xfrm>
            <a:custGeom>
              <a:rect b="b" l="l" r="r" t="t"/>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348" name="Google Shape;348;p49"/>
            <p:cNvSpPr/>
            <p:nvPr/>
          </p:nvSpPr>
          <p:spPr>
            <a:xfrm>
              <a:off x="11341100" y="8242300"/>
              <a:ext cx="922334" cy="922341"/>
            </a:xfrm>
            <a:custGeom>
              <a:rect b="b" l="l" r="r" t="t"/>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just">
              <a:lnSpc>
                <a:spcPct val="130000"/>
              </a:lnSpc>
              <a:spcBef>
                <a:spcPts val="1800"/>
              </a:spcBef>
              <a:spcAft>
                <a:spcPts val="0"/>
              </a:spcAft>
              <a:buNone/>
            </a:pPr>
            <a:r>
              <a:rPr lang="en-US" sz="7000">
                <a:highlight>
                  <a:srgbClr val="FFFFFF"/>
                </a:highlight>
                <a:latin typeface="Arial"/>
                <a:ea typeface="Arial"/>
                <a:cs typeface="Arial"/>
                <a:sym typeface="Arial"/>
              </a:rPr>
              <a:t>Terminologies Related to the Regression Analysis:</a:t>
            </a:r>
            <a:endParaRPr sz="7000">
              <a:latin typeface="Arial"/>
              <a:ea typeface="Arial"/>
              <a:cs typeface="Arial"/>
              <a:sym typeface="Arial"/>
            </a:endParaRPr>
          </a:p>
          <a:p>
            <a:pPr indent="0" lvl="0" marL="0" rtl="0" algn="ctr">
              <a:spcBef>
                <a:spcPts val="400"/>
              </a:spcBef>
              <a:spcAft>
                <a:spcPts val="0"/>
              </a:spcAft>
              <a:buNone/>
            </a:pPr>
            <a:r>
              <a:t/>
            </a:r>
            <a:endParaRPr sz="5300"/>
          </a:p>
        </p:txBody>
      </p:sp>
      <p:sp>
        <p:nvSpPr>
          <p:cNvPr id="126" name="Google Shape;126;p20"/>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457200" lvl="0" marL="457200" marR="25400" rtl="0" algn="l">
              <a:lnSpc>
                <a:spcPct val="156250"/>
              </a:lnSpc>
              <a:spcBef>
                <a:spcPts val="1500"/>
              </a:spcBef>
              <a:spcAft>
                <a:spcPts val="0"/>
              </a:spcAft>
              <a:buClr>
                <a:srgbClr val="000000"/>
              </a:buClr>
              <a:buSzPts val="3600"/>
              <a:buFont typeface="Roboto"/>
              <a:buChar char="●"/>
            </a:pPr>
            <a:r>
              <a:rPr b="1" lang="en-US" sz="3600">
                <a:solidFill>
                  <a:srgbClr val="000000"/>
                </a:solidFill>
                <a:highlight>
                  <a:srgbClr val="FFFFFF"/>
                </a:highlight>
                <a:latin typeface="Roboto"/>
                <a:ea typeface="Roboto"/>
                <a:cs typeface="Roboto"/>
                <a:sym typeface="Roboto"/>
              </a:rPr>
              <a:t>Dependent Variable:</a:t>
            </a:r>
            <a:r>
              <a:rPr lang="en-US" sz="3600">
                <a:solidFill>
                  <a:srgbClr val="000000"/>
                </a:solidFill>
                <a:highlight>
                  <a:srgbClr val="FFFFFF"/>
                </a:highlight>
                <a:latin typeface="Roboto"/>
                <a:ea typeface="Roboto"/>
                <a:cs typeface="Roboto"/>
                <a:sym typeface="Roboto"/>
              </a:rPr>
              <a:t> The main factor in Regression analysis which we want to predict or understand is called the dependent variable. It is also called </a:t>
            </a:r>
            <a:r>
              <a:rPr b="1" lang="en-US" sz="3600">
                <a:solidFill>
                  <a:srgbClr val="000000"/>
                </a:solidFill>
                <a:highlight>
                  <a:srgbClr val="FFFFFF"/>
                </a:highlight>
                <a:latin typeface="Roboto"/>
                <a:ea typeface="Roboto"/>
                <a:cs typeface="Roboto"/>
                <a:sym typeface="Roboto"/>
              </a:rPr>
              <a:t>target variable</a:t>
            </a:r>
            <a:r>
              <a:rPr lang="en-US" sz="3600">
                <a:solidFill>
                  <a:srgbClr val="000000"/>
                </a:solidFill>
                <a:highlight>
                  <a:srgbClr val="FFFFFF"/>
                </a:highlight>
                <a:latin typeface="Roboto"/>
                <a:ea typeface="Roboto"/>
                <a:cs typeface="Roboto"/>
                <a:sym typeface="Roboto"/>
              </a:rPr>
              <a:t>.</a:t>
            </a:r>
            <a:endParaRPr sz="3600">
              <a:solidFill>
                <a:srgbClr val="000000"/>
              </a:solidFill>
              <a:highlight>
                <a:srgbClr val="FFFFFF"/>
              </a:highlight>
              <a:latin typeface="Roboto"/>
              <a:ea typeface="Roboto"/>
              <a:cs typeface="Roboto"/>
              <a:sym typeface="Roboto"/>
            </a:endParaRPr>
          </a:p>
          <a:p>
            <a:pPr indent="-457200" lvl="0" marL="457200" marR="25400" rtl="0" algn="l">
              <a:lnSpc>
                <a:spcPct val="156250"/>
              </a:lnSpc>
              <a:spcBef>
                <a:spcPts val="0"/>
              </a:spcBef>
              <a:spcAft>
                <a:spcPts val="0"/>
              </a:spcAft>
              <a:buClr>
                <a:srgbClr val="000000"/>
              </a:buClr>
              <a:buSzPts val="3600"/>
              <a:buFont typeface="Roboto"/>
              <a:buChar char="●"/>
            </a:pPr>
            <a:r>
              <a:rPr b="1" lang="en-US" sz="3600">
                <a:solidFill>
                  <a:srgbClr val="000000"/>
                </a:solidFill>
                <a:highlight>
                  <a:srgbClr val="FFFFFF"/>
                </a:highlight>
                <a:latin typeface="Roboto"/>
                <a:ea typeface="Roboto"/>
                <a:cs typeface="Roboto"/>
                <a:sym typeface="Roboto"/>
              </a:rPr>
              <a:t>Independent Variable:</a:t>
            </a:r>
            <a:r>
              <a:rPr lang="en-US" sz="3600">
                <a:solidFill>
                  <a:srgbClr val="000000"/>
                </a:solidFill>
                <a:highlight>
                  <a:srgbClr val="FFFFFF"/>
                </a:highlight>
                <a:latin typeface="Roboto"/>
                <a:ea typeface="Roboto"/>
                <a:cs typeface="Roboto"/>
                <a:sym typeface="Roboto"/>
              </a:rPr>
              <a:t> The factors which affect the dependent variables or which are used to predict the values of the dependent variables are called independent variable, also called as a </a:t>
            </a:r>
            <a:r>
              <a:rPr b="1" lang="en-US" sz="3600">
                <a:solidFill>
                  <a:srgbClr val="000000"/>
                </a:solidFill>
                <a:highlight>
                  <a:srgbClr val="FFFFFF"/>
                </a:highlight>
                <a:latin typeface="Roboto"/>
                <a:ea typeface="Roboto"/>
                <a:cs typeface="Roboto"/>
                <a:sym typeface="Roboto"/>
              </a:rPr>
              <a:t>predictor</a:t>
            </a:r>
            <a:r>
              <a:rPr lang="en-US" sz="3600">
                <a:solidFill>
                  <a:srgbClr val="000000"/>
                </a:solidFill>
                <a:highlight>
                  <a:srgbClr val="FFFFFF"/>
                </a:highlight>
                <a:latin typeface="Roboto"/>
                <a:ea typeface="Roboto"/>
                <a:cs typeface="Roboto"/>
                <a:sym typeface="Roboto"/>
              </a:rPr>
              <a:t>.</a:t>
            </a:r>
            <a:endParaRPr sz="3600">
              <a:solidFill>
                <a:srgbClr val="000000"/>
              </a:solidFill>
              <a:highlight>
                <a:srgbClr val="FFFFFF"/>
              </a:highlight>
              <a:latin typeface="Roboto"/>
              <a:ea typeface="Roboto"/>
              <a:cs typeface="Roboto"/>
              <a:sym typeface="Roboto"/>
            </a:endParaRPr>
          </a:p>
          <a:p>
            <a:pPr indent="-457200" lvl="0" marL="457200" marR="25400" rtl="0" algn="l">
              <a:lnSpc>
                <a:spcPct val="156250"/>
              </a:lnSpc>
              <a:spcBef>
                <a:spcPts val="0"/>
              </a:spcBef>
              <a:spcAft>
                <a:spcPts val="0"/>
              </a:spcAft>
              <a:buClr>
                <a:srgbClr val="000000"/>
              </a:buClr>
              <a:buSzPts val="3600"/>
              <a:buFont typeface="Roboto"/>
              <a:buChar char="●"/>
            </a:pPr>
            <a:r>
              <a:rPr b="1" lang="en-US" sz="3600">
                <a:solidFill>
                  <a:srgbClr val="000000"/>
                </a:solidFill>
                <a:highlight>
                  <a:srgbClr val="FFFFFF"/>
                </a:highlight>
                <a:latin typeface="Roboto"/>
                <a:ea typeface="Roboto"/>
                <a:cs typeface="Roboto"/>
                <a:sym typeface="Roboto"/>
              </a:rPr>
              <a:t>Outliers:</a:t>
            </a:r>
            <a:r>
              <a:rPr lang="en-US" sz="3600">
                <a:solidFill>
                  <a:srgbClr val="000000"/>
                </a:solidFill>
                <a:highlight>
                  <a:srgbClr val="FFFFFF"/>
                </a:highlight>
                <a:latin typeface="Roboto"/>
                <a:ea typeface="Roboto"/>
                <a:cs typeface="Roboto"/>
                <a:sym typeface="Roboto"/>
              </a:rPr>
              <a:t> Outlier is an observation which contains either very low value or very high value in comparison to other observed values. An outlier may hamper the result, so it should be avoided.</a:t>
            </a:r>
            <a:endParaRPr sz="3600">
              <a:solidFill>
                <a:srgbClr val="000000"/>
              </a:solidFill>
              <a:highlight>
                <a:srgbClr val="FFFFFF"/>
              </a:highlight>
              <a:latin typeface="Roboto"/>
              <a:ea typeface="Roboto"/>
              <a:cs typeface="Roboto"/>
              <a:sym typeface="Roboto"/>
            </a:endParaRPr>
          </a:p>
          <a:p>
            <a:pPr indent="-457200" lvl="0" marL="457200" marR="25400" rtl="0" algn="l">
              <a:lnSpc>
                <a:spcPct val="156250"/>
              </a:lnSpc>
              <a:spcBef>
                <a:spcPts val="0"/>
              </a:spcBef>
              <a:spcAft>
                <a:spcPts val="0"/>
              </a:spcAft>
              <a:buClr>
                <a:srgbClr val="000000"/>
              </a:buClr>
              <a:buSzPts val="3600"/>
              <a:buFont typeface="Roboto"/>
              <a:buChar char="●"/>
            </a:pPr>
            <a:r>
              <a:rPr b="1" lang="en-US" sz="3600">
                <a:solidFill>
                  <a:srgbClr val="000000"/>
                </a:solidFill>
                <a:highlight>
                  <a:srgbClr val="FFFFFF"/>
                </a:highlight>
                <a:latin typeface="Roboto"/>
                <a:ea typeface="Roboto"/>
                <a:cs typeface="Roboto"/>
                <a:sym typeface="Roboto"/>
              </a:rPr>
              <a:t>Multicollinearity:</a:t>
            </a:r>
            <a:r>
              <a:rPr lang="en-US" sz="3600">
                <a:solidFill>
                  <a:srgbClr val="000000"/>
                </a:solidFill>
                <a:highlight>
                  <a:srgbClr val="FFFFFF"/>
                </a:highlight>
                <a:latin typeface="Roboto"/>
                <a:ea typeface="Roboto"/>
                <a:cs typeface="Roboto"/>
                <a:sym typeface="Roboto"/>
              </a:rPr>
              <a:t> If the independent variables are highly correlated with each other than other variables, then such condition is called Multicollinearity. It should not be present in the dataset, because it creates problem while ranking the most affecting variable.</a:t>
            </a:r>
            <a:endParaRPr sz="3600">
              <a:solidFill>
                <a:srgbClr val="000000"/>
              </a:solidFill>
              <a:highlight>
                <a:srgbClr val="FFFFFF"/>
              </a:highlight>
              <a:latin typeface="Roboto"/>
              <a:ea typeface="Roboto"/>
              <a:cs typeface="Roboto"/>
              <a:sym typeface="Roboto"/>
            </a:endParaRPr>
          </a:p>
          <a:p>
            <a:pPr indent="-457200" lvl="0" marL="457200" marR="25400" rtl="0" algn="l">
              <a:lnSpc>
                <a:spcPct val="156250"/>
              </a:lnSpc>
              <a:spcBef>
                <a:spcPts val="0"/>
              </a:spcBef>
              <a:spcAft>
                <a:spcPts val="0"/>
              </a:spcAft>
              <a:buClr>
                <a:srgbClr val="000000"/>
              </a:buClr>
              <a:buSzPts val="3600"/>
              <a:buFont typeface="Roboto"/>
              <a:buChar char="●"/>
            </a:pPr>
            <a:r>
              <a:rPr b="1" lang="en-US" sz="3600">
                <a:solidFill>
                  <a:srgbClr val="000000"/>
                </a:solidFill>
                <a:highlight>
                  <a:srgbClr val="FFFFFF"/>
                </a:highlight>
                <a:latin typeface="Roboto"/>
                <a:ea typeface="Roboto"/>
                <a:cs typeface="Roboto"/>
                <a:sym typeface="Roboto"/>
              </a:rPr>
              <a:t>Underfitting and Overfitting:</a:t>
            </a:r>
            <a:r>
              <a:rPr lang="en-US" sz="3600">
                <a:solidFill>
                  <a:srgbClr val="000000"/>
                </a:solidFill>
                <a:highlight>
                  <a:srgbClr val="FFFFFF"/>
                </a:highlight>
                <a:latin typeface="Roboto"/>
                <a:ea typeface="Roboto"/>
                <a:cs typeface="Roboto"/>
                <a:sym typeface="Roboto"/>
              </a:rPr>
              <a:t> If our algorithm works well with the training dataset but not well with test dataset, then such problem is called </a:t>
            </a:r>
            <a:r>
              <a:rPr b="1" lang="en-US" sz="3600">
                <a:solidFill>
                  <a:srgbClr val="000000"/>
                </a:solidFill>
                <a:highlight>
                  <a:srgbClr val="FFFFFF"/>
                </a:highlight>
                <a:latin typeface="Roboto"/>
                <a:ea typeface="Roboto"/>
                <a:cs typeface="Roboto"/>
                <a:sym typeface="Roboto"/>
              </a:rPr>
              <a:t>Overfitting</a:t>
            </a:r>
            <a:r>
              <a:rPr lang="en-US" sz="3600">
                <a:solidFill>
                  <a:srgbClr val="000000"/>
                </a:solidFill>
                <a:highlight>
                  <a:srgbClr val="FFFFFF"/>
                </a:highlight>
                <a:latin typeface="Roboto"/>
                <a:ea typeface="Roboto"/>
                <a:cs typeface="Roboto"/>
                <a:sym typeface="Roboto"/>
              </a:rPr>
              <a:t>. And if our algorithm does not perform well even with training dataset, then such problem is called </a:t>
            </a:r>
            <a:r>
              <a:rPr b="1" lang="en-US" sz="3600">
                <a:solidFill>
                  <a:srgbClr val="000000"/>
                </a:solidFill>
                <a:highlight>
                  <a:srgbClr val="FFFFFF"/>
                </a:highlight>
                <a:latin typeface="Roboto"/>
                <a:ea typeface="Roboto"/>
                <a:cs typeface="Roboto"/>
                <a:sym typeface="Roboto"/>
              </a:rPr>
              <a:t>underfitting</a:t>
            </a:r>
            <a:r>
              <a:rPr lang="en-US" sz="3600">
                <a:solidFill>
                  <a:srgbClr val="000000"/>
                </a:solidFill>
                <a:highlight>
                  <a:srgbClr val="FFFFFF"/>
                </a:highlight>
                <a:latin typeface="Roboto"/>
                <a:ea typeface="Roboto"/>
                <a:cs typeface="Roboto"/>
                <a:sym typeface="Roboto"/>
              </a:rPr>
              <a:t>.</a:t>
            </a:r>
            <a:endParaRPr sz="3600">
              <a:solidFill>
                <a:srgbClr val="000000"/>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7000"/>
              <a:t>Why to use ?</a:t>
            </a:r>
            <a:endParaRPr sz="7000"/>
          </a:p>
        </p:txBody>
      </p:sp>
      <p:sp>
        <p:nvSpPr>
          <p:cNvPr id="133" name="Google Shape;133;p21"/>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just">
              <a:lnSpc>
                <a:spcPct val="115000"/>
              </a:lnSpc>
              <a:spcBef>
                <a:spcPts val="1200"/>
              </a:spcBef>
              <a:spcAft>
                <a:spcPts val="0"/>
              </a:spcAft>
              <a:buNone/>
            </a:pPr>
            <a:r>
              <a:rPr lang="en-US" sz="4000">
                <a:solidFill>
                  <a:srgbClr val="333333"/>
                </a:solidFill>
                <a:highlight>
                  <a:srgbClr val="FFFFFF"/>
                </a:highlight>
                <a:latin typeface="Roboto"/>
                <a:ea typeface="Roboto"/>
                <a:cs typeface="Roboto"/>
                <a:sym typeface="Roboto"/>
              </a:rPr>
              <a:t>Regression analysis helps in the prediction of a continuous variable. There are various scenarios in the real world where we need some future predictions such as weather condition, sales prediction, marketing trends, etc., for such case we need some technology which can make predictions more accurately. So for such case we need Regression analysis which is a statistical method and used in machine learning and data science. Below are some other reasons for using Regression analysis:</a:t>
            </a:r>
            <a:endParaRPr sz="4000">
              <a:solidFill>
                <a:srgbClr val="333333"/>
              </a:solidFill>
              <a:highlight>
                <a:srgbClr val="FFFFFF"/>
              </a:highlight>
              <a:latin typeface="Roboto"/>
              <a:ea typeface="Roboto"/>
              <a:cs typeface="Roboto"/>
              <a:sym typeface="Roboto"/>
            </a:endParaRPr>
          </a:p>
          <a:p>
            <a:pPr indent="-482600" lvl="0" marL="457200" marR="25400" rtl="0" algn="l">
              <a:lnSpc>
                <a:spcPct val="156250"/>
              </a:lnSpc>
              <a:spcBef>
                <a:spcPts val="150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Regression estimates the relationship between the target and the independent variable.</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It is used to find the trends in data.</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It helps to predict real/continuous values.</a:t>
            </a:r>
            <a:endParaRPr sz="4000">
              <a:solidFill>
                <a:srgbClr val="000000"/>
              </a:solidFill>
              <a:highlight>
                <a:srgbClr val="FFFFFF"/>
              </a:highlight>
              <a:latin typeface="Roboto"/>
              <a:ea typeface="Roboto"/>
              <a:cs typeface="Roboto"/>
              <a:sym typeface="Roboto"/>
            </a:endParaRPr>
          </a:p>
          <a:p>
            <a:pPr indent="-482600" lvl="0" marL="457200" marR="25400" rtl="0" algn="l">
              <a:lnSpc>
                <a:spcPct val="156250"/>
              </a:lnSpc>
              <a:spcBef>
                <a:spcPts val="0"/>
              </a:spcBef>
              <a:spcAft>
                <a:spcPts val="0"/>
              </a:spcAft>
              <a:buClr>
                <a:srgbClr val="000000"/>
              </a:buClr>
              <a:buSzPts val="4000"/>
              <a:buFont typeface="Roboto"/>
              <a:buChar char="●"/>
            </a:pPr>
            <a:r>
              <a:rPr lang="en-US" sz="4000">
                <a:solidFill>
                  <a:srgbClr val="000000"/>
                </a:solidFill>
                <a:highlight>
                  <a:srgbClr val="FFFFFF"/>
                </a:highlight>
                <a:latin typeface="Roboto"/>
                <a:ea typeface="Roboto"/>
                <a:cs typeface="Roboto"/>
                <a:sym typeface="Roboto"/>
              </a:rPr>
              <a:t>By performing the regression, we can confidently determine the </a:t>
            </a:r>
            <a:r>
              <a:rPr b="1" lang="en-US" sz="4000">
                <a:solidFill>
                  <a:srgbClr val="000000"/>
                </a:solidFill>
                <a:highlight>
                  <a:srgbClr val="FFFFFF"/>
                </a:highlight>
                <a:latin typeface="Roboto"/>
                <a:ea typeface="Roboto"/>
                <a:cs typeface="Roboto"/>
                <a:sym typeface="Roboto"/>
              </a:rPr>
              <a:t>most important factor, the least important factor, and how each factor is affecting the other factors</a:t>
            </a:r>
            <a:r>
              <a:rPr lang="en-US" sz="4000">
                <a:solidFill>
                  <a:srgbClr val="000000"/>
                </a:solidFill>
                <a:highlight>
                  <a:srgbClr val="FFFFFF"/>
                </a:highlight>
                <a:latin typeface="Roboto"/>
                <a:ea typeface="Roboto"/>
                <a:cs typeface="Roboto"/>
                <a:sym typeface="Roboto"/>
              </a:rPr>
              <a:t>.</a:t>
            </a:r>
            <a:endParaRPr sz="4000">
              <a:solidFill>
                <a:srgbClr val="000000"/>
              </a:solidFill>
              <a:highlight>
                <a:srgbClr val="FFFFFF"/>
              </a:highlight>
              <a:latin typeface="Roboto"/>
              <a:ea typeface="Roboto"/>
              <a:cs typeface="Roboto"/>
              <a:sym typeface="Roboto"/>
            </a:endParaRPr>
          </a:p>
          <a:p>
            <a:pPr indent="0" lvl="0" marL="0" rtl="0" algn="ctr">
              <a:spcBef>
                <a:spcPts val="1200"/>
              </a:spcBef>
              <a:spcAft>
                <a:spcPts val="0"/>
              </a:spcAft>
              <a:buNone/>
            </a:pPr>
            <a:r>
              <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30000"/>
              </a:lnSpc>
              <a:spcBef>
                <a:spcPts val="1800"/>
              </a:spcBef>
              <a:spcAft>
                <a:spcPts val="0"/>
              </a:spcAft>
              <a:buNone/>
            </a:pPr>
            <a:r>
              <a:rPr lang="en-US" sz="7000">
                <a:highlight>
                  <a:srgbClr val="FFFFFF"/>
                </a:highlight>
                <a:latin typeface="Arial"/>
                <a:ea typeface="Arial"/>
                <a:cs typeface="Arial"/>
                <a:sym typeface="Arial"/>
              </a:rPr>
              <a:t>Types of Regression</a:t>
            </a:r>
            <a:endParaRPr sz="7000">
              <a:latin typeface="Arial"/>
              <a:ea typeface="Arial"/>
              <a:cs typeface="Arial"/>
              <a:sym typeface="Arial"/>
            </a:endParaRPr>
          </a:p>
          <a:p>
            <a:pPr indent="0" lvl="0" marL="0" rtl="0" algn="ctr">
              <a:spcBef>
                <a:spcPts val="400"/>
              </a:spcBef>
              <a:spcAft>
                <a:spcPts val="0"/>
              </a:spcAft>
              <a:buNone/>
            </a:pPr>
            <a:r>
              <a:t/>
            </a:r>
            <a:endParaRPr sz="4500"/>
          </a:p>
        </p:txBody>
      </p:sp>
      <p:sp>
        <p:nvSpPr>
          <p:cNvPr id="140" name="Google Shape;140;p22"/>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141" name="Google Shape;141;p22"/>
          <p:cNvPicPr preferRelativeResize="0"/>
          <p:nvPr/>
        </p:nvPicPr>
        <p:blipFill>
          <a:blip r:embed="rId3">
            <a:alphaModFix/>
          </a:blip>
          <a:stretch>
            <a:fillRect/>
          </a:stretch>
        </p:blipFill>
        <p:spPr>
          <a:xfrm>
            <a:off x="1676400" y="2452500"/>
            <a:ext cx="21031199" cy="1037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lnSpc>
                <a:spcPct val="130000"/>
              </a:lnSpc>
              <a:spcBef>
                <a:spcPts val="1400"/>
              </a:spcBef>
              <a:spcAft>
                <a:spcPts val="0"/>
              </a:spcAft>
              <a:buNone/>
            </a:pPr>
            <a:r>
              <a:rPr lang="en-US" sz="7000">
                <a:highlight>
                  <a:srgbClr val="FFFFFF"/>
                </a:highlight>
                <a:latin typeface="Arial"/>
                <a:ea typeface="Arial"/>
                <a:cs typeface="Arial"/>
                <a:sym typeface="Arial"/>
              </a:rPr>
              <a:t>Linear Regression</a:t>
            </a:r>
            <a:endParaRPr sz="7000">
              <a:latin typeface="Arial"/>
              <a:ea typeface="Arial"/>
              <a:cs typeface="Arial"/>
              <a:sym typeface="Arial"/>
            </a:endParaRPr>
          </a:p>
          <a:p>
            <a:pPr indent="0" lvl="0" marL="0" rtl="0" algn="ctr">
              <a:spcBef>
                <a:spcPts val="400"/>
              </a:spcBef>
              <a:spcAft>
                <a:spcPts val="0"/>
              </a:spcAft>
              <a:buNone/>
            </a:pPr>
            <a:r>
              <a:t/>
            </a:r>
            <a:endParaRPr sz="5000"/>
          </a:p>
        </p:txBody>
      </p:sp>
      <p:sp>
        <p:nvSpPr>
          <p:cNvPr id="148" name="Google Shape;148;p23"/>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463550" lvl="0" marL="457200" marR="25400" rtl="0" algn="l">
              <a:lnSpc>
                <a:spcPct val="156250"/>
              </a:lnSpc>
              <a:spcBef>
                <a:spcPts val="1500"/>
              </a:spcBef>
              <a:spcAft>
                <a:spcPts val="0"/>
              </a:spcAft>
              <a:buClr>
                <a:srgbClr val="000000"/>
              </a:buClr>
              <a:buSzPts val="3700"/>
              <a:buFont typeface="Arial"/>
              <a:buChar char="●"/>
            </a:pPr>
            <a:r>
              <a:rPr lang="en-US" sz="3700">
                <a:solidFill>
                  <a:srgbClr val="000000"/>
                </a:solidFill>
                <a:highlight>
                  <a:srgbClr val="FFFFFF"/>
                </a:highlight>
                <a:latin typeface="Arial"/>
                <a:ea typeface="Arial"/>
                <a:cs typeface="Arial"/>
                <a:sym typeface="Arial"/>
              </a:rPr>
              <a:t>Linear regression is a statistical regression method which is used for predictive analysis.</a:t>
            </a:r>
            <a:endParaRPr sz="3700">
              <a:solidFill>
                <a:srgbClr val="000000"/>
              </a:solidFill>
              <a:highlight>
                <a:srgbClr val="FFFFFF"/>
              </a:highlight>
              <a:latin typeface="Arial"/>
              <a:ea typeface="Arial"/>
              <a:cs typeface="Arial"/>
              <a:sym typeface="Arial"/>
            </a:endParaRPr>
          </a:p>
          <a:p>
            <a:pPr indent="-463550" lvl="0" marL="457200" marR="25400" rtl="0" algn="l">
              <a:lnSpc>
                <a:spcPct val="156250"/>
              </a:lnSpc>
              <a:spcBef>
                <a:spcPts val="0"/>
              </a:spcBef>
              <a:spcAft>
                <a:spcPts val="0"/>
              </a:spcAft>
              <a:buClr>
                <a:srgbClr val="000000"/>
              </a:buClr>
              <a:buSzPts val="3700"/>
              <a:buFont typeface="Arial"/>
              <a:buChar char="●"/>
            </a:pPr>
            <a:r>
              <a:rPr lang="en-US" sz="3700">
                <a:solidFill>
                  <a:srgbClr val="000000"/>
                </a:solidFill>
                <a:highlight>
                  <a:srgbClr val="FFFFFF"/>
                </a:highlight>
                <a:latin typeface="Arial"/>
                <a:ea typeface="Arial"/>
                <a:cs typeface="Arial"/>
                <a:sym typeface="Arial"/>
              </a:rPr>
              <a:t>It is one of the very simple and easy algorithms which works on regression and shows the relationship between the continuous variables.</a:t>
            </a:r>
            <a:endParaRPr sz="3700">
              <a:solidFill>
                <a:srgbClr val="000000"/>
              </a:solidFill>
              <a:highlight>
                <a:srgbClr val="FFFFFF"/>
              </a:highlight>
              <a:latin typeface="Arial"/>
              <a:ea typeface="Arial"/>
              <a:cs typeface="Arial"/>
              <a:sym typeface="Arial"/>
            </a:endParaRPr>
          </a:p>
          <a:p>
            <a:pPr indent="-463550" lvl="0" marL="457200" marR="25400" rtl="0" algn="l">
              <a:lnSpc>
                <a:spcPct val="156250"/>
              </a:lnSpc>
              <a:spcBef>
                <a:spcPts val="0"/>
              </a:spcBef>
              <a:spcAft>
                <a:spcPts val="0"/>
              </a:spcAft>
              <a:buClr>
                <a:srgbClr val="000000"/>
              </a:buClr>
              <a:buSzPts val="3700"/>
              <a:buFont typeface="Arial"/>
              <a:buChar char="●"/>
            </a:pPr>
            <a:r>
              <a:rPr lang="en-US" sz="3700">
                <a:solidFill>
                  <a:srgbClr val="000000"/>
                </a:solidFill>
                <a:highlight>
                  <a:srgbClr val="FFFFFF"/>
                </a:highlight>
                <a:latin typeface="Arial"/>
                <a:ea typeface="Arial"/>
                <a:cs typeface="Arial"/>
                <a:sym typeface="Arial"/>
              </a:rPr>
              <a:t>Linear regression shows the linear relationship between the independent variable (X-axis) and the dependent variable (Y-axis), hence called linear regression.</a:t>
            </a:r>
            <a:endParaRPr sz="3700">
              <a:solidFill>
                <a:srgbClr val="000000"/>
              </a:solidFill>
              <a:highlight>
                <a:srgbClr val="FFFFFF"/>
              </a:highlight>
              <a:latin typeface="Arial"/>
              <a:ea typeface="Arial"/>
              <a:cs typeface="Arial"/>
              <a:sym typeface="Arial"/>
            </a:endParaRPr>
          </a:p>
          <a:p>
            <a:pPr indent="-463550" lvl="0" marL="457200" marR="25400" rtl="0" algn="l">
              <a:lnSpc>
                <a:spcPct val="156250"/>
              </a:lnSpc>
              <a:spcBef>
                <a:spcPts val="0"/>
              </a:spcBef>
              <a:spcAft>
                <a:spcPts val="0"/>
              </a:spcAft>
              <a:buClr>
                <a:srgbClr val="000000"/>
              </a:buClr>
              <a:buSzPts val="3700"/>
              <a:buFont typeface="Roboto"/>
              <a:buChar char="●"/>
            </a:pPr>
            <a:r>
              <a:rPr lang="en-US" sz="3700">
                <a:solidFill>
                  <a:srgbClr val="000000"/>
                </a:solidFill>
                <a:highlight>
                  <a:srgbClr val="FFFFFF"/>
                </a:highlight>
                <a:latin typeface="Arial"/>
                <a:ea typeface="Arial"/>
                <a:cs typeface="Arial"/>
                <a:sym typeface="Arial"/>
              </a:rPr>
              <a:t>If there is only one input variable (x), then such linear regression is called </a:t>
            </a:r>
            <a:r>
              <a:rPr b="1" lang="en-US" sz="3700">
                <a:solidFill>
                  <a:srgbClr val="000000"/>
                </a:solidFill>
                <a:highlight>
                  <a:srgbClr val="FFFFFF"/>
                </a:highlight>
                <a:latin typeface="Arial"/>
                <a:ea typeface="Arial"/>
                <a:cs typeface="Arial"/>
                <a:sym typeface="Arial"/>
              </a:rPr>
              <a:t>simple linear regression</a:t>
            </a:r>
            <a:r>
              <a:rPr lang="en-US" sz="3700">
                <a:solidFill>
                  <a:srgbClr val="000000"/>
                </a:solidFill>
                <a:highlight>
                  <a:srgbClr val="FFFFFF"/>
                </a:highlight>
                <a:latin typeface="Arial"/>
                <a:ea typeface="Arial"/>
                <a:cs typeface="Arial"/>
                <a:sym typeface="Arial"/>
              </a:rPr>
              <a:t>. And if there is more than one input variable, then such linear regression is called </a:t>
            </a:r>
            <a:r>
              <a:rPr b="1" lang="en-US" sz="3700">
                <a:solidFill>
                  <a:srgbClr val="000000"/>
                </a:solidFill>
                <a:highlight>
                  <a:srgbClr val="FFFFFF"/>
                </a:highlight>
                <a:latin typeface="Arial"/>
                <a:ea typeface="Arial"/>
                <a:cs typeface="Arial"/>
                <a:sym typeface="Arial"/>
              </a:rPr>
              <a:t>multiple linear regression</a:t>
            </a:r>
            <a:r>
              <a:rPr lang="en-US" sz="3700">
                <a:solidFill>
                  <a:srgbClr val="000000"/>
                </a:solidFill>
                <a:highlight>
                  <a:srgbClr val="FFFFFF"/>
                </a:highlight>
                <a:latin typeface="Arial"/>
                <a:ea typeface="Arial"/>
                <a:cs typeface="Arial"/>
                <a:sym typeface="Arial"/>
              </a:rPr>
              <a:t>.</a:t>
            </a:r>
            <a:endParaRPr sz="3700">
              <a:solidFill>
                <a:srgbClr val="000000"/>
              </a:solidFill>
              <a:highlight>
                <a:srgbClr val="FFFFFF"/>
              </a:highlight>
              <a:latin typeface="Arial"/>
              <a:ea typeface="Arial"/>
              <a:cs typeface="Arial"/>
              <a:sym typeface="Arial"/>
            </a:endParaRPr>
          </a:p>
          <a:p>
            <a:pPr indent="-463550" lvl="0" marL="457200" marR="25400" rtl="0" algn="l">
              <a:lnSpc>
                <a:spcPct val="156250"/>
              </a:lnSpc>
              <a:spcBef>
                <a:spcPts val="0"/>
              </a:spcBef>
              <a:spcAft>
                <a:spcPts val="0"/>
              </a:spcAft>
              <a:buClr>
                <a:srgbClr val="000000"/>
              </a:buClr>
              <a:buSzPts val="3700"/>
              <a:buFont typeface="Roboto"/>
              <a:buChar char="●"/>
            </a:pPr>
            <a:r>
              <a:rPr lang="en-US" sz="3700">
                <a:solidFill>
                  <a:srgbClr val="000000"/>
                </a:solidFill>
                <a:highlight>
                  <a:srgbClr val="FFFFFF"/>
                </a:highlight>
                <a:latin typeface="Arial"/>
                <a:ea typeface="Arial"/>
                <a:cs typeface="Arial"/>
                <a:sym typeface="Arial"/>
              </a:rPr>
              <a:t>The relationship between variables in the linear regression model can be explained using the below image. Here we are predicting the salary of an employee on the basis of </a:t>
            </a:r>
            <a:r>
              <a:rPr b="1" lang="en-US" sz="3700">
                <a:solidFill>
                  <a:srgbClr val="000000"/>
                </a:solidFill>
                <a:highlight>
                  <a:srgbClr val="FFFFFF"/>
                </a:highlight>
                <a:latin typeface="Arial"/>
                <a:ea typeface="Arial"/>
                <a:cs typeface="Arial"/>
                <a:sym typeface="Arial"/>
              </a:rPr>
              <a:t>the year of experience</a:t>
            </a:r>
            <a:r>
              <a:rPr lang="en-US" sz="3700">
                <a:solidFill>
                  <a:srgbClr val="000000"/>
                </a:solidFill>
                <a:highlight>
                  <a:srgbClr val="FFFFFF"/>
                </a:highlight>
                <a:latin typeface="Arial"/>
                <a:ea typeface="Arial"/>
                <a:cs typeface="Arial"/>
                <a:sym typeface="Arial"/>
              </a:rPr>
              <a:t>.</a:t>
            </a:r>
            <a:endParaRPr sz="3700">
              <a:solidFill>
                <a:srgbClr val="000000"/>
              </a:solidFill>
              <a:highlight>
                <a:srgbClr val="FFFFFF"/>
              </a:highlight>
              <a:latin typeface="Arial"/>
              <a:ea typeface="Arial"/>
              <a:cs typeface="Arial"/>
              <a:sym typeface="Arial"/>
            </a:endParaRPr>
          </a:p>
          <a:p>
            <a:pPr indent="0" lvl="0" marL="0" rtl="0" algn="ctr">
              <a:spcBef>
                <a:spcPts val="1200"/>
              </a:spcBef>
              <a:spcAft>
                <a:spcPts val="0"/>
              </a:spcAft>
              <a:buNone/>
            </a:pPr>
            <a:r>
              <a:t/>
            </a:r>
            <a:endParaRPr sz="37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155" name="Google Shape;155;p24"/>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156" name="Google Shape;156;p24"/>
          <p:cNvPicPr preferRelativeResize="0"/>
          <p:nvPr/>
        </p:nvPicPr>
        <p:blipFill>
          <a:blip r:embed="rId3">
            <a:alphaModFix/>
          </a:blip>
          <a:stretch>
            <a:fillRect/>
          </a:stretch>
        </p:blipFill>
        <p:spPr>
          <a:xfrm>
            <a:off x="1676400" y="2328675"/>
            <a:ext cx="21031200" cy="1024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7000">
                <a:latin typeface="Arial"/>
                <a:ea typeface="Arial"/>
                <a:cs typeface="Arial"/>
                <a:sym typeface="Arial"/>
              </a:rPr>
              <a:t>Expression</a:t>
            </a:r>
            <a:endParaRPr sz="7000">
              <a:latin typeface="Arial"/>
              <a:ea typeface="Arial"/>
              <a:cs typeface="Arial"/>
              <a:sym typeface="Arial"/>
            </a:endParaRPr>
          </a:p>
        </p:txBody>
      </p:sp>
      <p:sp>
        <p:nvSpPr>
          <p:cNvPr id="163" name="Google Shape;163;p25"/>
          <p:cNvSpPr txBox="1"/>
          <p:nvPr>
            <p:ph idx="1" type="body"/>
          </p:nvPr>
        </p:nvSpPr>
        <p:spPr>
          <a:xfrm>
            <a:off x="1676400" y="1855262"/>
            <a:ext cx="21031200" cy="9343500"/>
          </a:xfrm>
          <a:prstGeom prst="rect">
            <a:avLst/>
          </a:prstGeom>
        </p:spPr>
        <p:txBody>
          <a:bodyPr anchorCtr="0" anchor="t" bIns="0" lIns="0" spcFirstLastPara="1" rIns="0" wrap="square" tIns="0">
            <a:noAutofit/>
          </a:bodyPr>
          <a:lstStyle/>
          <a:p>
            <a:pPr indent="457200" lvl="0" marL="914400" rtl="0" algn="l">
              <a:lnSpc>
                <a:spcPct val="156250"/>
              </a:lnSpc>
              <a:spcBef>
                <a:spcPts val="900"/>
              </a:spcBef>
              <a:spcAft>
                <a:spcPts val="0"/>
              </a:spcAft>
              <a:buNone/>
            </a:pPr>
            <a:r>
              <a:t/>
            </a:r>
            <a:endParaRPr b="1" sz="4000">
              <a:solidFill>
                <a:srgbClr val="000000"/>
              </a:solidFill>
              <a:latin typeface="Arial"/>
              <a:ea typeface="Arial"/>
              <a:cs typeface="Arial"/>
              <a:sym typeface="Arial"/>
            </a:endParaRPr>
          </a:p>
          <a:p>
            <a:pPr indent="457200" lvl="0" marL="914400" rtl="0" algn="l">
              <a:lnSpc>
                <a:spcPct val="156250"/>
              </a:lnSpc>
              <a:spcBef>
                <a:spcPts val="900"/>
              </a:spcBef>
              <a:spcAft>
                <a:spcPts val="0"/>
              </a:spcAft>
              <a:buNone/>
            </a:pPr>
            <a:r>
              <a:rPr b="1" lang="en-US" sz="4000">
                <a:solidFill>
                  <a:srgbClr val="000000"/>
                </a:solidFill>
                <a:latin typeface="Arial"/>
                <a:ea typeface="Arial"/>
                <a:cs typeface="Arial"/>
                <a:sym typeface="Arial"/>
              </a:rPr>
              <a:t>Y= aX+b  </a:t>
            </a:r>
            <a:endParaRPr b="1" sz="4000">
              <a:solidFill>
                <a:srgbClr val="000000"/>
              </a:solidFill>
              <a:latin typeface="Arial"/>
              <a:ea typeface="Arial"/>
              <a:cs typeface="Arial"/>
              <a:sym typeface="Arial"/>
            </a:endParaRPr>
          </a:p>
          <a:p>
            <a:pPr indent="0" lvl="0" marL="0" rtl="0" algn="l">
              <a:lnSpc>
                <a:spcPct val="156250"/>
              </a:lnSpc>
              <a:spcBef>
                <a:spcPts val="900"/>
              </a:spcBef>
              <a:spcAft>
                <a:spcPts val="0"/>
              </a:spcAft>
              <a:buNone/>
            </a:pPr>
            <a:r>
              <a:t/>
            </a:r>
            <a:endParaRPr sz="4000">
              <a:solidFill>
                <a:srgbClr val="000000"/>
              </a:solidFill>
              <a:latin typeface="Arial"/>
              <a:ea typeface="Arial"/>
              <a:cs typeface="Arial"/>
              <a:sym typeface="Arial"/>
            </a:endParaRPr>
          </a:p>
          <a:p>
            <a:pPr indent="0" lvl="0" marL="0" rtl="0" algn="l">
              <a:lnSpc>
                <a:spcPct val="156250"/>
              </a:lnSpc>
              <a:spcBef>
                <a:spcPts val="600"/>
              </a:spcBef>
              <a:spcAft>
                <a:spcPts val="0"/>
              </a:spcAft>
              <a:buNone/>
            </a:pPr>
            <a:r>
              <a:rPr lang="en-US" sz="4000">
                <a:solidFill>
                  <a:srgbClr val="333333"/>
                </a:solidFill>
                <a:highlight>
                  <a:srgbClr val="FFFFFF"/>
                </a:highlight>
                <a:latin typeface="Roboto"/>
                <a:ea typeface="Roboto"/>
                <a:cs typeface="Roboto"/>
                <a:sym typeface="Roboto"/>
              </a:rPr>
              <a:t>Here, Y = dependent variables (target variables),</a:t>
            </a:r>
            <a:endParaRPr sz="4000">
              <a:solidFill>
                <a:srgbClr val="333333"/>
              </a:solidFill>
              <a:highlight>
                <a:srgbClr val="FFFFFF"/>
              </a:highlight>
              <a:latin typeface="Roboto"/>
              <a:ea typeface="Roboto"/>
              <a:cs typeface="Roboto"/>
              <a:sym typeface="Roboto"/>
            </a:endParaRPr>
          </a:p>
          <a:p>
            <a:pPr indent="0" lvl="0" marL="0" rtl="0" algn="l">
              <a:lnSpc>
                <a:spcPct val="156250"/>
              </a:lnSpc>
              <a:spcBef>
                <a:spcPts val="600"/>
              </a:spcBef>
              <a:spcAft>
                <a:spcPts val="0"/>
              </a:spcAft>
              <a:buNone/>
            </a:pPr>
            <a:r>
              <a:rPr lang="en-US" sz="4000">
                <a:solidFill>
                  <a:srgbClr val="333333"/>
                </a:solidFill>
                <a:highlight>
                  <a:srgbClr val="FFFFFF"/>
                </a:highlight>
                <a:latin typeface="Roboto"/>
                <a:ea typeface="Roboto"/>
                <a:cs typeface="Roboto"/>
                <a:sym typeface="Roboto"/>
              </a:rPr>
              <a:t>X= Independent variables (predictor variables),</a:t>
            </a:r>
            <a:endParaRPr sz="4000">
              <a:solidFill>
                <a:srgbClr val="333333"/>
              </a:solidFill>
              <a:highlight>
                <a:srgbClr val="FFFFFF"/>
              </a:highlight>
              <a:latin typeface="Roboto"/>
              <a:ea typeface="Roboto"/>
              <a:cs typeface="Roboto"/>
              <a:sym typeface="Roboto"/>
            </a:endParaRPr>
          </a:p>
          <a:p>
            <a:pPr indent="0" lvl="0" marL="0" rtl="0" algn="l">
              <a:lnSpc>
                <a:spcPct val="156250"/>
              </a:lnSpc>
              <a:spcBef>
                <a:spcPts val="600"/>
              </a:spcBef>
              <a:spcAft>
                <a:spcPts val="0"/>
              </a:spcAft>
              <a:buNone/>
            </a:pPr>
            <a:r>
              <a:rPr lang="en-US" sz="4000">
                <a:solidFill>
                  <a:srgbClr val="333333"/>
                </a:solidFill>
                <a:highlight>
                  <a:srgbClr val="FFFFFF"/>
                </a:highlight>
                <a:latin typeface="Roboto"/>
                <a:ea typeface="Roboto"/>
                <a:cs typeface="Roboto"/>
                <a:sym typeface="Roboto"/>
              </a:rPr>
              <a:t>a and b are the linear coefficients</a:t>
            </a:r>
            <a:endParaRPr sz="4000">
              <a:solidFill>
                <a:srgbClr val="333333"/>
              </a:solidFill>
              <a:latin typeface="Arial"/>
              <a:ea typeface="Arial"/>
              <a:cs typeface="Arial"/>
              <a:sym typeface="Arial"/>
            </a:endParaRPr>
          </a:p>
          <a:p>
            <a:pPr indent="0" lvl="0" marL="0" rtl="0" algn="ctr">
              <a:spcBef>
                <a:spcPts val="600"/>
              </a:spcBef>
              <a:spcAft>
                <a:spcPts val="0"/>
              </a:spcAft>
              <a:buNone/>
            </a:pPr>
            <a:r>
              <a:t/>
            </a:r>
            <a:endParaRPr sz="4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