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74" r:id="rId3"/>
    <p:sldId id="275" r:id="rId4"/>
    <p:sldId id="276" r:id="rId5"/>
    <p:sldId id="281" r:id="rId6"/>
    <p:sldId id="282" r:id="rId7"/>
    <p:sldId id="285" r:id="rId8"/>
    <p:sldId id="294" r:id="rId9"/>
    <p:sldId id="288" r:id="rId10"/>
    <p:sldId id="286" r:id="rId11"/>
    <p:sldId id="289" r:id="rId12"/>
    <p:sldId id="290" r:id="rId13"/>
    <p:sldId id="291" r:id="rId14"/>
    <p:sldId id="295" r:id="rId15"/>
    <p:sldId id="292" r:id="rId16"/>
    <p:sldId id="293" r:id="rId17"/>
    <p:sldId id="297" r:id="rId18"/>
    <p:sldId id="296" r:id="rId19"/>
    <p:sldId id="298" r:id="rId20"/>
    <p:sldId id="299" r:id="rId21"/>
    <p:sldId id="279" r:id="rId22"/>
    <p:sldId id="280" r:id="rId23"/>
    <p:sldId id="283" r:id="rId24"/>
    <p:sldId id="300" r:id="rId25"/>
    <p:sldId id="284" r:id="rId26"/>
    <p:sldId id="301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D64"/>
    <a:srgbClr val="00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2504" y="1224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类别数量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工作表1!$A$2:$A$21</c:f>
              <c:strCache>
                <c:ptCount val="20"/>
                <c:pt idx="0">
                  <c:v>巴士</c:v>
                </c:pt>
                <c:pt idx="1">
                  <c:v>集市</c:v>
                </c:pt>
                <c:pt idx="2">
                  <c:v>教堂</c:v>
                </c:pt>
                <c:pt idx="3">
                  <c:v>咖啡馆</c:v>
                </c:pt>
                <c:pt idx="4">
                  <c:v>篮球/篮球场</c:v>
                </c:pt>
                <c:pt idx="5">
                  <c:v>湖泊</c:v>
                </c:pt>
                <c:pt idx="6">
                  <c:v>瀑布/溪流</c:v>
                </c:pt>
                <c:pt idx="7">
                  <c:v>水下-珊瑚礁</c:v>
                </c:pt>
                <c:pt idx="8">
                  <c:v>星空/夜空</c:v>
                </c:pt>
                <c:pt idx="9">
                  <c:v>跳伞</c:v>
                </c:pt>
                <c:pt idx="10">
                  <c:v>足球/足球场</c:v>
                </c:pt>
                <c:pt idx="11">
                  <c:v>雪山</c:v>
                </c:pt>
                <c:pt idx="12">
                  <c:v>中式庙宇/建筑</c:v>
                </c:pt>
                <c:pt idx="13">
                  <c:v>滑雪/滑雪场</c:v>
                </c:pt>
                <c:pt idx="14">
                  <c:v>森林/树林</c:v>
                </c:pt>
                <c:pt idx="15">
                  <c:v>火车站/轨道交通</c:v>
                </c:pt>
                <c:pt idx="16">
                  <c:v>水下-残骸/沉船</c:v>
                </c:pt>
                <c:pt idx="17">
                  <c:v>荒漠/沙漠</c:v>
                </c:pt>
                <c:pt idx="18">
                  <c:v>高楼/大厦</c:v>
                </c:pt>
                <c:pt idx="19">
                  <c:v>海滩</c:v>
                </c:pt>
              </c:strCache>
            </c:strRef>
          </c:cat>
          <c:val>
            <c:numRef>
              <c:f>工作表1!$B$2:$B$21</c:f>
              <c:numCache>
                <c:formatCode>General</c:formatCode>
                <c:ptCount val="20"/>
                <c:pt idx="0">
                  <c:v>773.0</c:v>
                </c:pt>
                <c:pt idx="1">
                  <c:v>555.0</c:v>
                </c:pt>
                <c:pt idx="2">
                  <c:v>807.0</c:v>
                </c:pt>
                <c:pt idx="3">
                  <c:v>664.0</c:v>
                </c:pt>
                <c:pt idx="4">
                  <c:v>1272.0</c:v>
                </c:pt>
                <c:pt idx="5">
                  <c:v>819.0</c:v>
                </c:pt>
                <c:pt idx="6">
                  <c:v>1328.0</c:v>
                </c:pt>
                <c:pt idx="7">
                  <c:v>1016.0</c:v>
                </c:pt>
                <c:pt idx="8">
                  <c:v>904.0</c:v>
                </c:pt>
                <c:pt idx="9">
                  <c:v>679.0</c:v>
                </c:pt>
                <c:pt idx="10">
                  <c:v>1537.0</c:v>
                </c:pt>
                <c:pt idx="11">
                  <c:v>216.0</c:v>
                </c:pt>
                <c:pt idx="12">
                  <c:v>663.0</c:v>
                </c:pt>
                <c:pt idx="13">
                  <c:v>596.0</c:v>
                </c:pt>
                <c:pt idx="14">
                  <c:v>807.0</c:v>
                </c:pt>
                <c:pt idx="15">
                  <c:v>664.0</c:v>
                </c:pt>
                <c:pt idx="16">
                  <c:v>587.0</c:v>
                </c:pt>
                <c:pt idx="17">
                  <c:v>1165.0</c:v>
                </c:pt>
                <c:pt idx="18">
                  <c:v>819.0</c:v>
                </c:pt>
                <c:pt idx="19">
                  <c:v>667.0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77-4CE4-89F2-C4455E57A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901616"/>
        <c:axId val="-2118898272"/>
      </c:barChart>
      <c:catAx>
        <c:axId val="-211890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8898272"/>
        <c:crosses val="autoZero"/>
        <c:auto val="1"/>
        <c:lblAlgn val="ctr"/>
        <c:lblOffset val="100"/>
        <c:noMultiLvlLbl val="0"/>
      </c:catAx>
      <c:valAx>
        <c:axId val="-211889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890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4E55DDA-EAB1-4302-A9BD-F5712ABFB086}" type="datetimeFigureOut">
              <a:rPr lang="zh-CN" altLang="en-US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BCB20FB-8573-4366-BF51-8E537A08A60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97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 flip="none" rotWithShape="1">
          <a:gsLst>
            <a:gs pos="0">
              <a:schemeClr val="accent5">
                <a:lumMod val="69000"/>
              </a:schemeClr>
            </a:gs>
            <a:gs pos="97000">
              <a:schemeClr val="accent1">
                <a:lumMod val="4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36"/>
          <p:cNvSpPr>
            <a:spLocks noChangeShapeType="1"/>
          </p:cNvSpPr>
          <p:nvPr userDrawn="1"/>
        </p:nvSpPr>
        <p:spPr bwMode="auto">
          <a:xfrm>
            <a:off x="755735" y="3410065"/>
            <a:ext cx="7632530" cy="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5" name="TextBox 26"/>
          <p:cNvSpPr txBox="1">
            <a:spLocks noChangeArrowheads="1"/>
          </p:cNvSpPr>
          <p:nvPr userDrawn="1"/>
        </p:nvSpPr>
        <p:spPr bwMode="auto">
          <a:xfrm>
            <a:off x="4511820" y="1068245"/>
            <a:ext cx="3262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区域赛答辩</a:t>
            </a:r>
          </a:p>
        </p:txBody>
      </p:sp>
      <p:pic>
        <p:nvPicPr>
          <p:cNvPr id="6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50" y="4409147"/>
            <a:ext cx="864060" cy="3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Dell\Desktop\归档\矢量智能对象 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87172" b="73273"/>
          <a:stretch>
            <a:fillRect/>
          </a:stretch>
        </p:blipFill>
        <p:spPr bwMode="auto">
          <a:xfrm>
            <a:off x="6660145" y="-32066"/>
            <a:ext cx="2483855" cy="350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Dell\Desktop\华为LOGO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2266"/>
          <a:stretch>
            <a:fillRect/>
          </a:stretch>
        </p:blipFill>
        <p:spPr bwMode="auto">
          <a:xfrm>
            <a:off x="8244255" y="4254500"/>
            <a:ext cx="6985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Dell\Desktop\睡前LOGO.gi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8" b="38406"/>
          <a:stretch>
            <a:fillRect/>
          </a:stretch>
        </p:blipFill>
        <p:spPr bwMode="auto">
          <a:xfrm>
            <a:off x="323705" y="4355988"/>
            <a:ext cx="864060" cy="42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40290994050768973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20" y="996240"/>
            <a:ext cx="3794942" cy="85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11" name="TextBox 33"/>
          <p:cNvSpPr txBox="1">
            <a:spLocks noChangeArrowheads="1"/>
          </p:cNvSpPr>
          <p:nvPr userDrawn="1"/>
        </p:nvSpPr>
        <p:spPr bwMode="auto">
          <a:xfrm>
            <a:off x="3495675" y="2090420"/>
            <a:ext cx="28676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东北赛区｜哈尔滨</a:t>
            </a:r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685" y="3541638"/>
            <a:ext cx="9072629" cy="40171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{</a:t>
            </a:r>
            <a:r>
              <a:rPr lang="zh-CN" altLang="en-US" dirty="0"/>
              <a:t>学校名称</a:t>
            </a:r>
            <a:r>
              <a:rPr lang="en-US" altLang="zh-CN" dirty="0"/>
              <a:t>}    {</a:t>
            </a:r>
            <a:r>
              <a:rPr lang="zh-CN" altLang="en-US" dirty="0"/>
              <a:t>答辩日期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ctrTitle" hasCustomPrompt="1"/>
          </p:nvPr>
        </p:nvSpPr>
        <p:spPr>
          <a:xfrm>
            <a:off x="1142999" y="2427740"/>
            <a:ext cx="6858000" cy="802748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</a:t>
            </a:r>
            <a:r>
              <a:rPr lang="zh-CN" altLang="en-US" dirty="0"/>
              <a:t>战队编号</a:t>
            </a:r>
            <a:r>
              <a:rPr lang="en-US" altLang="zh-CN" dirty="0"/>
              <a:t>} {</a:t>
            </a:r>
            <a:r>
              <a:rPr lang="zh-CN" altLang="en-US" dirty="0"/>
              <a:t>战队名称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A0CED-30EC-4495-8296-1D5288396D2B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1F5F-FBEE-4327-B6BD-99A226EBFE1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BB060C-2D67-411F-B116-741F8339B935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F198-32C9-4B9B-BF71-A3EDD4147AE9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89EEE-145F-4A1E-8ECC-38E00F3173A8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8BDB-2C1B-4EDD-9BAD-C5D86E5C1E0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89EEE-145F-4A1E-8ECC-38E00F3173A8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8BDB-2C1B-4EDD-9BAD-C5D86E5C1E0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4DD9A-A69E-4843-A007-C714D0B394C6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F43-3D15-4A26-956B-EFA0619B308A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286A0-190A-4798-8284-162F9727E965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3A7-6AF4-4CA1-8664-AAFB52053811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44EF-2B4B-444E-8974-9FB73C9E1725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5BB-C71E-4424-98FF-241D6F7BF9D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16601-87E2-41FF-BFFB-9BBCB0B2F720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C65F-5FDE-4258-9A3A-F48DE2384DD1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0B204-5DFA-499A-A0AC-87D317EEB540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C53F-F284-499F-BEFC-91948B26EA7D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EE1B4-35CC-45A0-B496-D4E803CD3DD7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F25F-8DA7-4869-A403-B76E0BABCD1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0AD1E-43C2-4468-AA9A-1FC73B9909D1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4874-BE0C-4BA9-8796-06864D757AE9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" name="Picture 5" descr="C:\Users\Dell\Desktop\futurelab-ai-logo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20" y="411600"/>
            <a:ext cx="1069452" cy="4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">
              <a:schemeClr val="accent5">
                <a:lumMod val="75000"/>
              </a:schemeClr>
            </a:gs>
            <a:gs pos="97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49" y="273845"/>
            <a:ext cx="7039565" cy="64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1650"/>
            <a:ext cx="7886700" cy="350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6C289EEE-145F-4A1E-8ECC-38E00F3173A8}" type="datetime1">
              <a:rPr lang="zh-CN" altLang="en-US" smtClean="0"/>
              <a:t>2018/6/23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23468BDB-2C1B-4EDD-9BAD-C5D86E5C1E0E}" type="slidenum">
              <a:rPr lang="zh-CN" altLang="en-US" smtClean="0"/>
              <a:t>‹#›</a:t>
            </a:fld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altLang="zh-CN" dirty="0" smtClean="0"/>
              <a:t>100342</a:t>
            </a: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is-IS" altLang="zh-CN" dirty="0" smtClean="0"/>
              <a:t> yyhaker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哈尔滨工业大学  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</a:t>
            </a:r>
            <a:r>
              <a:rPr kumimoji="1" lang="zh-CN" altLang="en-US" dirty="0" smtClean="0"/>
              <a:t>思想（创新点）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10" y="1635685"/>
            <a:ext cx="1440100" cy="109507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1893995" y="1851700"/>
            <a:ext cx="792055" cy="6630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720463" y="1551053"/>
            <a:ext cx="1800125" cy="1224085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</a:t>
            </a:r>
            <a:r>
              <a:rPr kumimoji="1" lang="en-US" altLang="zh-CN" dirty="0" err="1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mageNet</a:t>
            </a:r>
            <a:r>
              <a:rPr kumimoji="1" lang="en-US" altLang="zh-CN" dirty="0" smtClean="0">
                <a:solidFill>
                  <a:schemeClr val="tx1"/>
                </a:solidFill>
              </a:rPr>
              <a:t> models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34116" y="2163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61343" y="1827677"/>
            <a:ext cx="792055" cy="6630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5383514" y="1635685"/>
            <a:ext cx="1320989" cy="981376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classifier</a:t>
            </a:r>
            <a:endParaRPr kumimoji="1" lang="zh-CN" altLang="en-US" dirty="0"/>
          </a:p>
        </p:txBody>
      </p:sp>
      <p:sp>
        <p:nvSpPr>
          <p:cNvPr id="3" name="虚尾箭头 2"/>
          <p:cNvSpPr/>
          <p:nvPr/>
        </p:nvSpPr>
        <p:spPr>
          <a:xfrm>
            <a:off x="6775374" y="1899157"/>
            <a:ext cx="792055" cy="520086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78905" y="1899157"/>
            <a:ext cx="80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1825" y="3939845"/>
            <a:ext cx="634225" cy="827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1979820" y="3156374"/>
            <a:ext cx="1717463" cy="432030"/>
          </a:xfrm>
          <a:prstGeom prst="wedgeEllipseCallout">
            <a:avLst>
              <a:gd name="adj1" fmla="val 49718"/>
              <a:gd name="adj2" fmla="val -9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提取特征</a:t>
            </a:r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5652075" y="3156374"/>
            <a:ext cx="1224085" cy="432030"/>
          </a:xfrm>
          <a:prstGeom prst="wedgeEllipseCallout">
            <a:avLst>
              <a:gd name="adj1" fmla="val -22531"/>
              <a:gd name="adj2" fmla="val -13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3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模型选择（</a:t>
            </a:r>
            <a:r>
              <a:rPr lang="zh-CN" altLang="en-US" sz="2400" dirty="0" smtClean="0"/>
              <a:t>借鉴前人经验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残差网络（</a:t>
            </a:r>
            <a:r>
              <a:rPr lang="en-US" altLang="zh-CN" dirty="0"/>
              <a:t>Residual Network</a:t>
            </a:r>
            <a:r>
              <a:rPr lang="zh-CN" altLang="en-US" dirty="0"/>
              <a:t>）是</a:t>
            </a:r>
            <a:r>
              <a:rPr lang="en-US" altLang="zh-CN" dirty="0"/>
              <a:t>ILSVRC2015</a:t>
            </a:r>
            <a:r>
              <a:rPr lang="zh-CN" altLang="en-US" dirty="0"/>
              <a:t>的胜利者，由何恺明等实现。它使用了特殊的跳跃链接，大量使用了批量</a:t>
            </a:r>
            <a:r>
              <a:rPr lang="zh-CN" altLang="en-US" dirty="0" smtClean="0"/>
              <a:t>归一化（</a:t>
            </a:r>
            <a:r>
              <a:rPr lang="en-US" altLang="zh-CN" dirty="0"/>
              <a:t>batch normalization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5" y="2499745"/>
            <a:ext cx="2478871" cy="1323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45" y="2355735"/>
            <a:ext cx="4128389" cy="16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实施与优化过程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pytroch</a:t>
            </a:r>
            <a:r>
              <a:rPr lang="zh-CN" altLang="en-US" dirty="0"/>
              <a:t>实现</a:t>
            </a:r>
            <a:r>
              <a:rPr lang="zh-CN" altLang="en-US" dirty="0" smtClean="0"/>
              <a:t>了设计的网络模型</a:t>
            </a:r>
            <a:endParaRPr lang="en-US" altLang="zh-CN" dirty="0" smtClean="0"/>
          </a:p>
          <a:p>
            <a:r>
              <a:rPr lang="zh-CN" altLang="en-US" dirty="0" smtClean="0"/>
              <a:t>先使用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浅层网络调到最优，然后逐渐加深网络</a:t>
            </a:r>
            <a:endParaRPr lang="en-US" altLang="zh-CN" dirty="0" smtClean="0"/>
          </a:p>
          <a:p>
            <a:r>
              <a:rPr lang="zh-CN" altLang="en-US" dirty="0" smtClean="0"/>
              <a:t>采用数据增强方法，如</a:t>
            </a:r>
            <a:r>
              <a:rPr lang="en-US" altLang="zh-CN" dirty="0" smtClean="0"/>
              <a:t>random resize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random crop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color </a:t>
            </a:r>
            <a:r>
              <a:rPr lang="en-US" altLang="zh-CN" dirty="0" err="1" smtClean="0"/>
              <a:t>jiterring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逐渐调整学习率</a:t>
            </a:r>
            <a:endParaRPr lang="en-US" altLang="zh-CN" dirty="0" smtClean="0"/>
          </a:p>
          <a:p>
            <a:r>
              <a:rPr lang="zh-CN" altLang="en-US" dirty="0" smtClean="0"/>
              <a:t>将识别错误的图片添加到训练集再训练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resize and crop</a:t>
            </a:r>
          </a:p>
          <a:p>
            <a:pPr marL="0" indent="0">
              <a:buNone/>
            </a:pPr>
            <a:r>
              <a:rPr lang="en-US" altLang="zh-CN" dirty="0" smtClean="0"/>
              <a:t>  (256-480)-&gt;(224,224)</a:t>
            </a:r>
          </a:p>
          <a:p>
            <a:r>
              <a:rPr lang="en-US" altLang="zh-CN" dirty="0" smtClean="0"/>
              <a:t>Valid 5-crop</a:t>
            </a:r>
          </a:p>
          <a:p>
            <a:r>
              <a:rPr lang="en-US" altLang="zh-CN" dirty="0" err="1" smtClean="0"/>
              <a:t>batch_size</a:t>
            </a:r>
            <a:r>
              <a:rPr lang="en-US" altLang="zh-CN" dirty="0" smtClean="0"/>
              <a:t>=64</a:t>
            </a:r>
          </a:p>
          <a:p>
            <a:r>
              <a:rPr lang="en-US" altLang="zh-CN" dirty="0" err="1" smtClean="0"/>
              <a:t>lr</a:t>
            </a:r>
            <a:r>
              <a:rPr lang="en-US" altLang="zh-CN" dirty="0" smtClean="0"/>
              <a:t>=0.0001</a:t>
            </a:r>
          </a:p>
          <a:p>
            <a:r>
              <a:rPr lang="en-US" altLang="zh-CN" dirty="0" smtClean="0"/>
              <a:t>momentum=0.9</a:t>
            </a:r>
          </a:p>
          <a:p>
            <a:r>
              <a:rPr lang="en-US" altLang="zh-CN" dirty="0" err="1"/>
              <a:t>weight_decay</a:t>
            </a:r>
            <a:r>
              <a:rPr lang="en-US" altLang="zh-CN" dirty="0"/>
              <a:t>=0.0001</a:t>
            </a:r>
            <a:endParaRPr lang="en-US" altLang="zh-CN" dirty="0" smtClean="0"/>
          </a:p>
          <a:p>
            <a:r>
              <a:rPr lang="en-US" altLang="zh-CN" dirty="0" err="1" smtClean="0"/>
              <a:t>Pretrained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39" y="1071872"/>
            <a:ext cx="5400375" cy="40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resnet18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35" y="990825"/>
            <a:ext cx="5400375" cy="4050282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53829"/>
              </p:ext>
            </p:extLst>
          </p:nvPr>
        </p:nvGraphicFramePr>
        <p:xfrm>
          <a:off x="323705" y="2355735"/>
          <a:ext cx="2952204" cy="115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68">
                  <a:extLst>
                    <a:ext uri="{9D8B030D-6E8A-4147-A177-3AD203B41FA5}">
                      <a16:colId xmlns:a16="http://schemas.microsoft.com/office/drawing/2014/main" xmlns="" val="2426312701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235430336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130864759"/>
                    </a:ext>
                  </a:extLst>
                </a:gridCol>
              </a:tblGrid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741123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90.625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4907007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8361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5900" y="3952873"/>
            <a:ext cx="21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没有到</a:t>
            </a:r>
            <a:r>
              <a:rPr lang="en-US" altLang="zh-CN" dirty="0" smtClean="0">
                <a:solidFill>
                  <a:schemeClr val="bg1"/>
                </a:solidFill>
              </a:rPr>
              <a:t>99</a:t>
            </a:r>
            <a:r>
              <a:rPr lang="zh-CN" altLang="en-US" dirty="0" smtClean="0">
                <a:solidFill>
                  <a:schemeClr val="bg1"/>
                </a:solidFill>
              </a:rPr>
              <a:t>以上！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resnet34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resize and crop</a:t>
            </a:r>
          </a:p>
          <a:p>
            <a:pPr marL="0" indent="0">
              <a:buNone/>
            </a:pPr>
            <a:r>
              <a:rPr lang="en-US" altLang="zh-CN" dirty="0"/>
              <a:t>  (256-480)-&gt;(224,224)</a:t>
            </a:r>
          </a:p>
          <a:p>
            <a:r>
              <a:rPr lang="en-US" altLang="zh-CN" dirty="0"/>
              <a:t>Valid 5-crop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=64</a:t>
            </a:r>
          </a:p>
          <a:p>
            <a:r>
              <a:rPr lang="en-US" altLang="zh-CN" dirty="0" err="1"/>
              <a:t>lr</a:t>
            </a:r>
            <a:r>
              <a:rPr lang="en-US" altLang="zh-CN" dirty="0"/>
              <a:t>=0.0001</a:t>
            </a:r>
          </a:p>
          <a:p>
            <a:r>
              <a:rPr lang="en-US" altLang="zh-CN" dirty="0"/>
              <a:t>momentum=0.9</a:t>
            </a:r>
          </a:p>
          <a:p>
            <a:r>
              <a:rPr lang="en-US" altLang="zh-CN" dirty="0" err="1"/>
              <a:t>weight_decay</a:t>
            </a:r>
            <a:r>
              <a:rPr lang="en-US" altLang="zh-CN" dirty="0"/>
              <a:t>=0.0001</a:t>
            </a:r>
          </a:p>
          <a:p>
            <a:r>
              <a:rPr lang="en-US" altLang="zh-CN" dirty="0" err="1" smtClean="0"/>
              <a:t>Pretrained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20" y="1160670"/>
            <a:ext cx="5256365" cy="39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resnet34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60" y="1281916"/>
            <a:ext cx="5112355" cy="3834266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27395"/>
              </p:ext>
            </p:extLst>
          </p:nvPr>
        </p:nvGraphicFramePr>
        <p:xfrm>
          <a:off x="539720" y="2859770"/>
          <a:ext cx="2952204" cy="115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68">
                  <a:extLst>
                    <a:ext uri="{9D8B030D-6E8A-4147-A177-3AD203B41FA5}">
                      <a16:colId xmlns:a16="http://schemas.microsoft.com/office/drawing/2014/main" xmlns="" val="2426312701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235430336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130864759"/>
                    </a:ext>
                  </a:extLst>
                </a:gridCol>
              </a:tblGrid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741123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4907007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8361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5735" y="4299870"/>
            <a:ext cx="21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没有到</a:t>
            </a:r>
            <a:r>
              <a:rPr lang="en-US" altLang="zh-CN" dirty="0">
                <a:solidFill>
                  <a:schemeClr val="bg1"/>
                </a:solidFill>
              </a:rPr>
              <a:t>99</a:t>
            </a:r>
            <a:r>
              <a:rPr lang="zh-CN" altLang="en-US" dirty="0">
                <a:solidFill>
                  <a:schemeClr val="bg1"/>
                </a:solidFill>
              </a:rPr>
              <a:t>以上</a:t>
            </a:r>
            <a:r>
              <a:rPr lang="zh-CN" altLang="en-US" dirty="0" smtClean="0">
                <a:solidFill>
                  <a:schemeClr val="bg1"/>
                </a:solidFill>
              </a:rPr>
              <a:t>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8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resize and crop</a:t>
            </a:r>
          </a:p>
          <a:p>
            <a:pPr marL="0" indent="0">
              <a:buNone/>
            </a:pPr>
            <a:r>
              <a:rPr lang="en-US" altLang="zh-CN" dirty="0"/>
              <a:t>  (256-480)-&gt;(224,224)</a:t>
            </a:r>
          </a:p>
          <a:p>
            <a:r>
              <a:rPr lang="en-US" altLang="zh-CN" dirty="0"/>
              <a:t>Valid 5-crop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=64</a:t>
            </a:r>
          </a:p>
          <a:p>
            <a:r>
              <a:rPr lang="en-US" altLang="zh-CN" dirty="0" err="1"/>
              <a:t>lr</a:t>
            </a:r>
            <a:r>
              <a:rPr lang="en-US" altLang="zh-CN" dirty="0"/>
              <a:t>=0.0001</a:t>
            </a:r>
          </a:p>
          <a:p>
            <a:r>
              <a:rPr lang="en-US" altLang="zh-CN" dirty="0"/>
              <a:t>momentum=0.9</a:t>
            </a:r>
          </a:p>
          <a:p>
            <a:r>
              <a:rPr lang="en-US" altLang="zh-CN" dirty="0" err="1"/>
              <a:t>weight_decay</a:t>
            </a:r>
            <a:r>
              <a:rPr lang="en-US" altLang="zh-CN" dirty="0"/>
              <a:t>=0.0001</a:t>
            </a:r>
          </a:p>
          <a:p>
            <a:r>
              <a:rPr lang="en-US" altLang="zh-CN" dirty="0" err="1" smtClean="0"/>
              <a:t>Pretrained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98" y="1419670"/>
            <a:ext cx="4924589" cy="36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resnet50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0" y="1557105"/>
            <a:ext cx="4667249" cy="3500437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71476"/>
              </p:ext>
            </p:extLst>
          </p:nvPr>
        </p:nvGraphicFramePr>
        <p:xfrm>
          <a:off x="604816" y="2731282"/>
          <a:ext cx="2952204" cy="115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68">
                  <a:extLst>
                    <a:ext uri="{9D8B030D-6E8A-4147-A177-3AD203B41FA5}">
                      <a16:colId xmlns:a16="http://schemas.microsoft.com/office/drawing/2014/main" xmlns="" val="2426312701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235430336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130864759"/>
                    </a:ext>
                  </a:extLst>
                </a:gridCol>
              </a:tblGrid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741123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4907007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836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43755" y="415586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终于上</a:t>
            </a:r>
            <a:r>
              <a:rPr lang="en-US" altLang="zh-CN" dirty="0" smtClean="0">
                <a:solidFill>
                  <a:schemeClr val="bg1"/>
                </a:solidFill>
              </a:rPr>
              <a:t>99</a:t>
            </a:r>
            <a:r>
              <a:rPr lang="zh-CN" altLang="en-US" dirty="0" smtClean="0">
                <a:solidFill>
                  <a:schemeClr val="bg1"/>
                </a:solidFill>
              </a:rPr>
              <a:t>了！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</a:t>
            </a:r>
            <a:r>
              <a:rPr lang="zh-CN" altLang="en-US" dirty="0" smtClean="0"/>
              <a:t>加深？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可惜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就</a:t>
            </a:r>
            <a:r>
              <a:rPr lang="en-US" altLang="zh-CN" dirty="0" smtClean="0"/>
              <a:t>resnet50</a:t>
            </a:r>
            <a:r>
              <a:rPr lang="zh-CN" altLang="en-US" dirty="0" smtClean="0"/>
              <a:t>，继续</a:t>
            </a:r>
            <a:r>
              <a:rPr lang="en-US" altLang="zh-CN" dirty="0" err="1" smtClean="0"/>
              <a:t>finetune</a:t>
            </a:r>
            <a:r>
              <a:rPr lang="zh-CN" altLang="en-US" dirty="0" smtClean="0"/>
              <a:t>了！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3477"/>
              </p:ext>
            </p:extLst>
          </p:nvPr>
        </p:nvGraphicFramePr>
        <p:xfrm>
          <a:off x="827739" y="2283728"/>
          <a:ext cx="7416516" cy="194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86">
                  <a:extLst>
                    <a:ext uri="{9D8B030D-6E8A-4147-A177-3AD203B41FA5}">
                      <a16:colId xmlns:a16="http://schemas.microsoft.com/office/drawing/2014/main" xmlns="" val="3017559936"/>
                    </a:ext>
                  </a:extLst>
                </a:gridCol>
                <a:gridCol w="1236086">
                  <a:extLst>
                    <a:ext uri="{9D8B030D-6E8A-4147-A177-3AD203B41FA5}">
                      <a16:colId xmlns:a16="http://schemas.microsoft.com/office/drawing/2014/main" xmlns="" val="2363681236"/>
                    </a:ext>
                  </a:extLst>
                </a:gridCol>
                <a:gridCol w="1236086">
                  <a:extLst>
                    <a:ext uri="{9D8B030D-6E8A-4147-A177-3AD203B41FA5}">
                      <a16:colId xmlns:a16="http://schemas.microsoft.com/office/drawing/2014/main" xmlns="" val="1349616913"/>
                    </a:ext>
                  </a:extLst>
                </a:gridCol>
                <a:gridCol w="1236086">
                  <a:extLst>
                    <a:ext uri="{9D8B030D-6E8A-4147-A177-3AD203B41FA5}">
                      <a16:colId xmlns:a16="http://schemas.microsoft.com/office/drawing/2014/main" xmlns="" val="3214833435"/>
                    </a:ext>
                  </a:extLst>
                </a:gridCol>
                <a:gridCol w="1236086">
                  <a:extLst>
                    <a:ext uri="{9D8B030D-6E8A-4147-A177-3AD203B41FA5}">
                      <a16:colId xmlns:a16="http://schemas.microsoft.com/office/drawing/2014/main" xmlns="" val="2572288001"/>
                    </a:ext>
                  </a:extLst>
                </a:gridCol>
                <a:gridCol w="1236086">
                  <a:extLst>
                    <a:ext uri="{9D8B030D-6E8A-4147-A177-3AD203B41FA5}">
                      <a16:colId xmlns:a16="http://schemas.microsoft.com/office/drawing/2014/main" xmlns="" val="277020969"/>
                    </a:ext>
                  </a:extLst>
                </a:gridCol>
              </a:tblGrid>
              <a:tr h="4860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train_top1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Train_top3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Valid_top1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Valid_top3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723734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0824938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7195834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dirty="0" smtClean="0"/>
                        <a:t>0.9837</a:t>
                      </a:r>
                      <a:endParaRPr lang="zh-CN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492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6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7890" y="1635685"/>
            <a:ext cx="4176290" cy="2997038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参赛队成员简介</a:t>
            </a:r>
            <a:endParaRPr lang="en-US" altLang="zh-CN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参赛作品</a:t>
            </a:r>
            <a:r>
              <a:rPr lang="zh-CN" altLang="en-US" dirty="0" smtClean="0"/>
              <a:t>概述  </a:t>
            </a:r>
            <a:endParaRPr lang="en-US" altLang="zh-CN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关键技术</a:t>
            </a:r>
            <a:r>
              <a:rPr lang="zh-CN" altLang="en-US" dirty="0" smtClean="0"/>
              <a:t>阐述  </a:t>
            </a:r>
            <a:endParaRPr lang="en-US" altLang="zh-CN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探索与</a:t>
            </a:r>
            <a:r>
              <a:rPr lang="zh-CN" altLang="en-US" dirty="0" smtClean="0"/>
              <a:t>创新    </a:t>
            </a:r>
            <a:endParaRPr lang="en-US" altLang="zh-CN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实施与优化</a:t>
            </a:r>
            <a:r>
              <a:rPr lang="zh-CN" altLang="en-US" dirty="0" smtClean="0"/>
              <a:t>过程    </a:t>
            </a:r>
            <a:endParaRPr lang="en-US" altLang="zh-CN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比赛总结  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resnet50+</a:t>
            </a:r>
            <a:r>
              <a:rPr lang="zh-CN" altLang="en-US" dirty="0" smtClean="0"/>
              <a:t>数据增强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915635"/>
            <a:ext cx="7975630" cy="374426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440"/>
              </p:ext>
            </p:extLst>
          </p:nvPr>
        </p:nvGraphicFramePr>
        <p:xfrm>
          <a:off x="683730" y="946175"/>
          <a:ext cx="7342652" cy="309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xmlns="" val="3017559936"/>
                    </a:ext>
                  </a:extLst>
                </a:gridCol>
                <a:gridCol w="1259569">
                  <a:extLst>
                    <a:ext uri="{9D8B030D-6E8A-4147-A177-3AD203B41FA5}">
                      <a16:colId xmlns:a16="http://schemas.microsoft.com/office/drawing/2014/main" xmlns="" val="2363681236"/>
                    </a:ext>
                  </a:extLst>
                </a:gridCol>
                <a:gridCol w="1454501">
                  <a:extLst>
                    <a:ext uri="{9D8B030D-6E8A-4147-A177-3AD203B41FA5}">
                      <a16:colId xmlns:a16="http://schemas.microsoft.com/office/drawing/2014/main" xmlns="" val="1349616913"/>
                    </a:ext>
                  </a:extLst>
                </a:gridCol>
                <a:gridCol w="1454501">
                  <a:extLst>
                    <a:ext uri="{9D8B030D-6E8A-4147-A177-3AD203B41FA5}">
                      <a16:colId xmlns:a16="http://schemas.microsoft.com/office/drawing/2014/main" xmlns="" val="3214833435"/>
                    </a:ext>
                  </a:extLst>
                </a:gridCol>
                <a:gridCol w="1454501">
                  <a:extLst>
                    <a:ext uri="{9D8B030D-6E8A-4147-A177-3AD203B41FA5}">
                      <a16:colId xmlns:a16="http://schemas.microsoft.com/office/drawing/2014/main" xmlns="" val="2572288001"/>
                    </a:ext>
                  </a:extLst>
                </a:gridCol>
              </a:tblGrid>
              <a:tr h="4320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resnet50</a:t>
                      </a:r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train_top1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Train_top3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Valid_top1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Valid_top3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723734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4921547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Base+pca_jittering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99.342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503627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Base+vertical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98.542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319035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Base+hirizon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99.153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98.976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238309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Base+Normalization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773171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Base+valid_random_resize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99.484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99.397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78033"/>
                  </a:ext>
                </a:extLst>
              </a:tr>
            </a:tbl>
          </a:graphicData>
        </a:graphic>
      </p:graphicFrame>
      <p:sp>
        <p:nvSpPr>
          <p:cNvPr id="7" name="椭圆形标注 6"/>
          <p:cNvSpPr/>
          <p:nvPr/>
        </p:nvSpPr>
        <p:spPr>
          <a:xfrm>
            <a:off x="1043755" y="4140056"/>
            <a:ext cx="4536316" cy="829149"/>
          </a:xfrm>
          <a:prstGeom prst="wedgeEllipseCallout">
            <a:avLst>
              <a:gd name="adj1" fmla="val -39793"/>
              <a:gd name="adj2" fmla="val -86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[224, 256, 384,480, 640]</a:t>
            </a:r>
            <a:r>
              <a:rPr lang="zh-CN" altLang="en-US" dirty="0" smtClean="0"/>
              <a:t>中的一个</a:t>
            </a:r>
            <a:r>
              <a:rPr lang="en-US" altLang="zh-CN" dirty="0" smtClean="0"/>
              <a:t>, 5-crop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5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273845"/>
            <a:ext cx="6247511" cy="4977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最优的模型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5" y="987640"/>
            <a:ext cx="7975630" cy="36002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训练集和验证集</a:t>
            </a:r>
            <a:r>
              <a:rPr lang="en-US" altLang="zh-CN" sz="1800" dirty="0" smtClean="0"/>
              <a:t>9:1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Resnet50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训练数据：</a:t>
            </a:r>
            <a:r>
              <a:rPr lang="en-US" altLang="zh-CN" sz="1800" dirty="0" smtClean="0"/>
              <a:t>random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resize(256-480)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random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crop(224,224)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验证数据：</a:t>
            </a:r>
            <a:r>
              <a:rPr lang="en-US" altLang="zh-CN" sz="1800" dirty="0" smtClean="0"/>
              <a:t>random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resize([</a:t>
            </a:r>
            <a:r>
              <a:rPr lang="en-US" altLang="zh-CN" sz="1800" dirty="0"/>
              <a:t>224, 256, 384,480, 640</a:t>
            </a:r>
            <a:r>
              <a:rPr lang="en-US" altLang="zh-CN" sz="1800" dirty="0" smtClean="0"/>
              <a:t>])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5-crop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224x224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学习率</a:t>
            </a:r>
            <a:r>
              <a:rPr lang="en-US" altLang="zh-CN" sz="1800" dirty="0" smtClean="0"/>
              <a:t>0.0001,</a:t>
            </a:r>
            <a:r>
              <a:rPr lang="zh-CN" altLang="en-US" sz="1800" dirty="0" smtClean="0"/>
              <a:t>训练时候调整</a:t>
            </a:r>
          </a:p>
          <a:p>
            <a:pPr marL="0" indent="0">
              <a:buNone/>
            </a:pPr>
            <a:r>
              <a:rPr lang="en-US" altLang="zh-CN" sz="1800" dirty="0" err="1" smtClean="0"/>
              <a:t>Batch_size</a:t>
            </a:r>
            <a:r>
              <a:rPr lang="en-US" altLang="zh-CN" sz="1800" dirty="0" smtClean="0"/>
              <a:t>: 64</a:t>
            </a:r>
          </a:p>
          <a:p>
            <a:pPr marL="0" indent="0">
              <a:buNone/>
            </a:pPr>
            <a:r>
              <a:rPr lang="en-US" altLang="zh-CN" sz="1800" dirty="0" smtClean="0"/>
              <a:t>Momentum: 0.9 </a:t>
            </a:r>
          </a:p>
          <a:p>
            <a:pPr marL="0" indent="0">
              <a:buNone/>
            </a:pPr>
            <a:r>
              <a:rPr lang="en-US" altLang="zh-CN" sz="1800" dirty="0" err="1" smtClean="0"/>
              <a:t>Weight_decay</a:t>
            </a:r>
            <a:r>
              <a:rPr lang="en-US" altLang="zh-CN" sz="1800" dirty="0" smtClean="0"/>
              <a:t>: 0.0001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273845"/>
            <a:ext cx="6103501" cy="28495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训练时损失函数变化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0" y="614711"/>
            <a:ext cx="7039566" cy="4426395"/>
          </a:xfrm>
        </p:spPr>
      </p:pic>
      <p:sp>
        <p:nvSpPr>
          <p:cNvPr id="6" name="椭圆形标注 5"/>
          <p:cNvSpPr/>
          <p:nvPr/>
        </p:nvSpPr>
        <p:spPr>
          <a:xfrm>
            <a:off x="5292050" y="2931775"/>
            <a:ext cx="1224085" cy="319881"/>
          </a:xfrm>
          <a:prstGeom prst="wedgeEllipseCallout">
            <a:avLst>
              <a:gd name="adj1" fmla="val -12041"/>
              <a:gd name="adj2" fmla="val 330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0.1262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训练时</a:t>
            </a:r>
            <a:r>
              <a:rPr kumimoji="1" lang="en-US" altLang="zh-CN" sz="2400" dirty="0" smtClean="0"/>
              <a:t>Top1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Top3</a:t>
            </a:r>
            <a:r>
              <a:rPr kumimoji="1" lang="zh-CN" altLang="en-US" sz="2400" dirty="0" smtClean="0"/>
              <a:t>变化</a:t>
            </a:r>
            <a:endParaRPr kumimoji="1"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4DD9A-A69E-4843-A007-C714D0B394C6}" type="datetime1">
              <a:rPr lang="zh-CN" altLang="en-US" smtClean="0"/>
              <a:t>2018/6/23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5" y="915635"/>
            <a:ext cx="6552456" cy="4060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0" y="245576"/>
            <a:ext cx="180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Train_p1: 95.896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998222" y="629969"/>
            <a:ext cx="70648" cy="122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20044" y="541254"/>
            <a:ext cx="180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Train_p3: 99.484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292050" y="915635"/>
            <a:ext cx="828056" cy="57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68151" y="1198845"/>
            <a:ext cx="180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valid_p1: 92.655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>
            <a:off x="5033546" y="1368122"/>
            <a:ext cx="1734605" cy="62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37673" y="871100"/>
            <a:ext cx="180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valid_p3: 99.397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>
            <a:off x="5068871" y="1040377"/>
            <a:ext cx="1668802" cy="5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最好的结果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75936"/>
              </p:ext>
            </p:extLst>
          </p:nvPr>
        </p:nvGraphicFramePr>
        <p:xfrm>
          <a:off x="683730" y="1203655"/>
          <a:ext cx="7018895" cy="97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42">
                  <a:extLst>
                    <a:ext uri="{9D8B030D-6E8A-4147-A177-3AD203B41FA5}">
                      <a16:colId xmlns:a16="http://schemas.microsoft.com/office/drawing/2014/main" xmlns="" val="3017559936"/>
                    </a:ext>
                  </a:extLst>
                </a:gridCol>
                <a:gridCol w="1003041">
                  <a:extLst>
                    <a:ext uri="{9D8B030D-6E8A-4147-A177-3AD203B41FA5}">
                      <a16:colId xmlns:a16="http://schemas.microsoft.com/office/drawing/2014/main" xmlns="" val="2363681236"/>
                    </a:ext>
                  </a:extLst>
                </a:gridCol>
                <a:gridCol w="1157173">
                  <a:extLst>
                    <a:ext uri="{9D8B030D-6E8A-4147-A177-3AD203B41FA5}">
                      <a16:colId xmlns:a16="http://schemas.microsoft.com/office/drawing/2014/main" xmlns="" val="1349616913"/>
                    </a:ext>
                  </a:extLst>
                </a:gridCol>
                <a:gridCol w="1150229">
                  <a:extLst>
                    <a:ext uri="{9D8B030D-6E8A-4147-A177-3AD203B41FA5}">
                      <a16:colId xmlns:a16="http://schemas.microsoft.com/office/drawing/2014/main" xmlns="" val="3214833435"/>
                    </a:ext>
                  </a:extLst>
                </a:gridCol>
                <a:gridCol w="1420258">
                  <a:extLst>
                    <a:ext uri="{9D8B030D-6E8A-4147-A177-3AD203B41FA5}">
                      <a16:colId xmlns:a16="http://schemas.microsoft.com/office/drawing/2014/main" xmlns="" val="2572288001"/>
                    </a:ext>
                  </a:extLst>
                </a:gridCol>
                <a:gridCol w="1262452">
                  <a:extLst>
                    <a:ext uri="{9D8B030D-6E8A-4147-A177-3AD203B41FA5}">
                      <a16:colId xmlns:a16="http://schemas.microsoft.com/office/drawing/2014/main" xmlns="" val="2900152208"/>
                    </a:ext>
                  </a:extLst>
                </a:gridCol>
              </a:tblGrid>
              <a:tr h="4860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train_top1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Train_top3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Valid_top1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Valid_top3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723734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</a:t>
                      </a:r>
                      <a:r>
                        <a:rPr lang="en-US" altLang="zh-CN" baseline="0" dirty="0" smtClean="0"/>
                        <a:t>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99.484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99.397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  <a:effectLst/>
                        </a:rPr>
                        <a:t>0.98792</a:t>
                      </a:r>
                      <a:endParaRPr lang="zh-CN" altLang="en-US" b="1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492154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25" y="2283730"/>
            <a:ext cx="324022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内存只有</a:t>
            </a:r>
            <a:r>
              <a:rPr lang="en-US" altLang="zh-CN" dirty="0" smtClean="0"/>
              <a:t>8G</a:t>
            </a:r>
            <a:r>
              <a:rPr lang="zh-CN" altLang="en-US" dirty="0" smtClean="0"/>
              <a:t>以及数据集较小的情况下，很浅层的网络（</a:t>
            </a:r>
            <a:r>
              <a:rPr lang="en-US" altLang="zh-CN" dirty="0" smtClean="0"/>
              <a:t>resnet50</a:t>
            </a:r>
            <a:r>
              <a:rPr lang="zh-CN" altLang="en-US" dirty="0" smtClean="0"/>
              <a:t>）就可以达到还不错的效果（</a:t>
            </a:r>
            <a:r>
              <a:rPr lang="en-US" altLang="zh-CN" dirty="0" smtClean="0"/>
              <a:t>0.98792</a:t>
            </a:r>
            <a:r>
              <a:rPr lang="zh-CN" altLang="en-US" dirty="0" smtClean="0"/>
              <a:t>），而且没有过拟合</a:t>
            </a:r>
          </a:p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random-crop</a:t>
            </a:r>
            <a:r>
              <a:rPr lang="zh-CN" altLang="en-US" dirty="0" smtClean="0"/>
              <a:t>等数据增强的方法改善了效果，而其他数据增强方法有副作用</a:t>
            </a:r>
            <a:endParaRPr lang="zh-CN" altLang="en-US" dirty="0"/>
          </a:p>
          <a:p>
            <a:r>
              <a:rPr lang="en-US" altLang="zh-CN" dirty="0" err="1" smtClean="0"/>
              <a:t>pretrained</a:t>
            </a:r>
            <a:r>
              <a:rPr lang="zh-CN" altLang="en-US" dirty="0" smtClean="0"/>
              <a:t>的方法在这种小数据集上可以比较容易训练到很好的效果</a:t>
            </a:r>
            <a:endParaRPr lang="zh-CN" altLang="en-US" dirty="0"/>
          </a:p>
          <a:p>
            <a:r>
              <a:rPr lang="zh-CN" altLang="en-US" dirty="0" smtClean="0"/>
              <a:t>如果时间和设备允许，我们的模型加深后比如</a:t>
            </a:r>
            <a:r>
              <a:rPr lang="en-US" altLang="zh-CN" dirty="0" smtClean="0"/>
              <a:t>resnet101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resnet152</a:t>
            </a:r>
            <a:r>
              <a:rPr lang="zh-CN" altLang="en-US" dirty="0" smtClean="0"/>
              <a:t>或者使用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等网络，应该能够取得更好的结果</a:t>
            </a:r>
          </a:p>
        </p:txBody>
      </p:sp>
    </p:spTree>
    <p:extLst>
      <p:ext uri="{BB962C8B-B14F-4D97-AF65-F5344CB8AC3E}">
        <p14:creationId xmlns:p14="http://schemas.microsoft.com/office/powerpoint/2010/main" val="16241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5835" y="2067715"/>
            <a:ext cx="43528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 err="1" smtClean="0">
                <a:ln/>
                <a:solidFill>
                  <a:schemeClr val="accent4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Thanks</a:t>
            </a:r>
            <a:r>
              <a:rPr lang="en-US" altLang="zh-CN" sz="5400" b="1" cap="none" spc="0" dirty="0" err="1" smtClean="0">
                <a:ln/>
                <a:solidFill>
                  <a:schemeClr val="accent4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&amp;QA</a:t>
            </a:r>
            <a:endParaRPr lang="zh-CN" altLang="en-US" sz="5400" b="1" cap="none" spc="0" dirty="0">
              <a:ln/>
              <a:solidFill>
                <a:schemeClr val="accent4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8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参赛队成员简介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087874"/>
            <a:ext cx="1158735" cy="1169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5835" y="1347665"/>
            <a:ext cx="23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队伍名称：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yyhaker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5835" y="1782930"/>
            <a:ext cx="21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成员及队长：乐 远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95835" y="2533945"/>
            <a:ext cx="6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学校单位：哈尔滨工业大学计算机科学与技术学院</a:t>
            </a:r>
            <a:r>
              <a:rPr kumimoji="1" lang="en-US" altLang="zh-CN" dirty="0" smtClean="0">
                <a:solidFill>
                  <a:schemeClr val="bg1"/>
                </a:solidFill>
              </a:rPr>
              <a:t>SCIR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实验室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9436" y="2927591"/>
            <a:ext cx="51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研究方向：机器学习、深度</a:t>
            </a:r>
            <a:r>
              <a:rPr kumimoji="1" lang="zh-CN" altLang="en-US" smtClean="0">
                <a:solidFill>
                  <a:schemeClr val="bg1"/>
                </a:solidFill>
              </a:rPr>
              <a:t>学习、自然语言处理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 flipV="1">
            <a:off x="1202899" y="2441591"/>
            <a:ext cx="272886" cy="99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01165" y="3425974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一个人的战斗永远不怂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5835" y="2140300"/>
            <a:ext cx="36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年       级：大 四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971317"/>
            <a:ext cx="1181794" cy="1295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参赛作品概述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为了</a:t>
            </a:r>
            <a:r>
              <a:rPr lang="zh-CN" altLang="en-US" dirty="0"/>
              <a:t>完成该</a:t>
            </a:r>
            <a:r>
              <a:rPr lang="en-US" altLang="zh-CN" dirty="0"/>
              <a:t>image scene classification</a:t>
            </a:r>
            <a:r>
              <a:rPr lang="zh-CN" altLang="en-US" dirty="0"/>
              <a:t>的任务，经过多次训练与选择， 我最终采用的是</a:t>
            </a:r>
            <a:r>
              <a:rPr lang="en-US" altLang="zh-CN" dirty="0" err="1"/>
              <a:t>resnet</a:t>
            </a:r>
            <a:r>
              <a:rPr lang="zh-CN" altLang="en-US" dirty="0"/>
              <a:t>深度神经网络模型</a:t>
            </a:r>
            <a:r>
              <a:rPr lang="zh-CN" altLang="en-US" dirty="0" smtClean="0"/>
              <a:t>，特别</a:t>
            </a:r>
            <a:r>
              <a:rPr lang="zh-CN" altLang="en-US" dirty="0"/>
              <a:t>的我用的是</a:t>
            </a:r>
            <a:r>
              <a:rPr lang="en-US" altLang="zh-CN" dirty="0"/>
              <a:t>resnet50</a:t>
            </a:r>
            <a:r>
              <a:rPr lang="zh-CN" altLang="en-US" dirty="0"/>
              <a:t>，并在</a:t>
            </a:r>
            <a:r>
              <a:rPr lang="en-US" altLang="zh-CN" dirty="0" err="1"/>
              <a:t>imagenet</a:t>
            </a:r>
            <a:r>
              <a:rPr lang="en-US" altLang="zh-CN" dirty="0"/>
              <a:t> </a:t>
            </a:r>
            <a:r>
              <a:rPr lang="en-US" altLang="zh-CN" dirty="0" err="1"/>
              <a:t>finetune</a:t>
            </a:r>
            <a:r>
              <a:rPr lang="zh-CN" altLang="en-US" dirty="0"/>
              <a:t>的情况下</a:t>
            </a:r>
            <a:r>
              <a:rPr lang="zh-CN" altLang="en-US" dirty="0" smtClean="0"/>
              <a:t>针对大赛提供的数据</a:t>
            </a:r>
            <a:r>
              <a:rPr lang="zh-CN" altLang="en-US" dirty="0"/>
              <a:t>集进行训练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并且只是用大赛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提供的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服务器资源，最终取得了</a:t>
            </a:r>
          </a:p>
          <a:p>
            <a:pPr marL="0" indent="0">
              <a:buNone/>
            </a:pPr>
            <a:r>
              <a:rPr lang="zh-CN" altLang="en-US" dirty="0" smtClean="0"/>
              <a:t>不错的效果。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30" y="2231228"/>
            <a:ext cx="3340100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417" y="2050438"/>
            <a:ext cx="5212362" cy="764008"/>
          </a:xfrm>
        </p:spPr>
        <p:txBody>
          <a:bodyPr>
            <a:normAutofit/>
          </a:bodyPr>
          <a:lstStyle/>
          <a:p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大赛题目：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image scene classification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 rot="19742417">
            <a:off x="816016" y="1738559"/>
            <a:ext cx="122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Imagenet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5835" y="1635686"/>
            <a:ext cx="1656115" cy="28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05429" y="1582916"/>
            <a:ext cx="108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AlexNet</a:t>
            </a:r>
            <a:endParaRPr kumimoji="1"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053593">
            <a:off x="4548502" y="1123803"/>
            <a:ext cx="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/>
                </a:solidFill>
              </a:rPr>
              <a:t>VGG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59940">
            <a:off x="3934602" y="2896128"/>
            <a:ext cx="132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accent6"/>
                </a:solidFill>
              </a:rPr>
              <a:t>ResNet</a:t>
            </a:r>
            <a:endParaRPr kumimoji="1"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1726193">
            <a:off x="6175200" y="1703626"/>
            <a:ext cx="115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DenseNet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rot="20723934">
            <a:off x="5896828" y="2994039"/>
            <a:ext cx="110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Inception</a:t>
            </a:r>
            <a:endParaRPr kumimoji="1"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1190479">
            <a:off x="4860020" y="3683829"/>
            <a:ext cx="11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fine-tune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389644">
            <a:off x="816720" y="3358513"/>
            <a:ext cx="1749904" cy="37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Weight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decay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71875" y="3783541"/>
            <a:ext cx="11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dropout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64029" y="3042701"/>
            <a:ext cx="9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LeNet5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28649" y="273845"/>
            <a:ext cx="7039565" cy="64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关键技术概述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大赛数据集分析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数据集（</a:t>
            </a:r>
            <a:r>
              <a:rPr kumimoji="1" lang="en-US" altLang="zh-CN" dirty="0" smtClean="0"/>
              <a:t>4.09GB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16612</a:t>
            </a:r>
            <a:r>
              <a:rPr kumimoji="1" lang="zh-CN" altLang="en-US" dirty="0" smtClean="0"/>
              <a:t>张图片）</a:t>
            </a:r>
          </a:p>
          <a:p>
            <a:r>
              <a:rPr kumimoji="1" lang="zh-CN" altLang="en-US" dirty="0" smtClean="0"/>
              <a:t>图片大小不一（大部分</a:t>
            </a:r>
            <a:r>
              <a:rPr kumimoji="1" lang="en-US" altLang="zh-CN" dirty="0" smtClean="0"/>
              <a:t>1024x768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种场景类别</a:t>
            </a:r>
          </a:p>
          <a:p>
            <a:r>
              <a:rPr kumimoji="1" lang="zh-CN" altLang="en-US" dirty="0" smtClean="0"/>
              <a:t>比赛测试集合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测试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次，测试集合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测试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次（正式）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划分数据集为</a:t>
            </a:r>
          </a:p>
          <a:p>
            <a:pPr marL="0" indent="0">
              <a:buNone/>
            </a:pPr>
            <a:r>
              <a:rPr kumimoji="1" lang="zh-CN" altLang="en-US" dirty="0"/>
              <a:t>训练集和验证</a:t>
            </a:r>
            <a:r>
              <a:rPr kumimoji="1" lang="zh-CN" altLang="en-US" dirty="0" smtClean="0"/>
              <a:t>集</a:t>
            </a:r>
          </a:p>
          <a:p>
            <a:r>
              <a:rPr kumimoji="1" lang="zh-CN" altLang="en-US" dirty="0" smtClean="0"/>
              <a:t>数据增强</a:t>
            </a:r>
          </a:p>
          <a:p>
            <a:r>
              <a:rPr kumimoji="1" lang="zh-CN" altLang="en-US" dirty="0" smtClean="0"/>
              <a:t>过拟合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965224565"/>
              </p:ext>
            </p:extLst>
          </p:nvPr>
        </p:nvGraphicFramePr>
        <p:xfrm>
          <a:off x="2843880" y="2699202"/>
          <a:ext cx="6000205" cy="2204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92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？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试探这个任务难度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AlexNet</a:t>
            </a:r>
            <a:endParaRPr kumimoji="1" lang="zh-CN" altLang="en-US" dirty="0" smtClean="0"/>
          </a:p>
          <a:p>
            <a:r>
              <a:rPr kumimoji="1" lang="zh-CN" altLang="en-US" dirty="0" smtClean="0"/>
              <a:t>从头训练</a:t>
            </a:r>
          </a:p>
          <a:p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resize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224x224</a:t>
            </a:r>
            <a:endParaRPr kumimoji="1" lang="zh-CN" altLang="en-US" dirty="0" smtClean="0"/>
          </a:p>
          <a:p>
            <a:r>
              <a:rPr kumimoji="1" lang="en-US" altLang="zh-CN" dirty="0" smtClean="0"/>
              <a:t>Momentum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Lr</a:t>
            </a:r>
            <a:r>
              <a:rPr kumimoji="1" lang="zh-CN" altLang="en-US" dirty="0" smtClean="0"/>
              <a:t>设置为</a:t>
            </a:r>
            <a:r>
              <a:rPr kumimoji="1" lang="en-US" altLang="zh-CN" dirty="0" smtClean="0"/>
              <a:t>0.01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30" y="974412"/>
            <a:ext cx="5422260" cy="40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？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03" y="911927"/>
            <a:ext cx="5891334" cy="4207070"/>
          </a:xfr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28988"/>
              </p:ext>
            </p:extLst>
          </p:nvPr>
        </p:nvGraphicFramePr>
        <p:xfrm>
          <a:off x="181248" y="2067715"/>
          <a:ext cx="2952204" cy="115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68">
                  <a:extLst>
                    <a:ext uri="{9D8B030D-6E8A-4147-A177-3AD203B41FA5}">
                      <a16:colId xmlns:a16="http://schemas.microsoft.com/office/drawing/2014/main" xmlns="" val="2426312701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235430336"/>
                    </a:ext>
                  </a:extLst>
                </a:gridCol>
                <a:gridCol w="984068">
                  <a:extLst>
                    <a:ext uri="{9D8B030D-6E8A-4147-A177-3AD203B41FA5}">
                      <a16:colId xmlns:a16="http://schemas.microsoft.com/office/drawing/2014/main" xmlns="" val="4130864759"/>
                    </a:ext>
                  </a:extLst>
                </a:gridCol>
              </a:tblGrid>
              <a:tr h="38402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Alexnet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741123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4907007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83610"/>
                  </a:ext>
                </a:extLst>
              </a:tr>
            </a:tbl>
          </a:graphicData>
        </a:graphic>
      </p:graphicFrame>
      <p:sp>
        <p:nvSpPr>
          <p:cNvPr id="8" name="椭圆形标注 7"/>
          <p:cNvSpPr/>
          <p:nvPr/>
        </p:nvSpPr>
        <p:spPr>
          <a:xfrm>
            <a:off x="467715" y="3795835"/>
            <a:ext cx="1711196" cy="360025"/>
          </a:xfrm>
          <a:prstGeom prst="wedgeEllipseCallout">
            <a:avLst>
              <a:gd name="adj1" fmla="val 25682"/>
              <a:gd name="adj2" fmla="val -118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过拟合了！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探索与创新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数据集相对较小</a:t>
            </a:r>
            <a:endParaRPr lang="en-US" altLang="zh-CN" dirty="0" smtClean="0"/>
          </a:p>
          <a:p>
            <a:r>
              <a:rPr lang="en-US" altLang="zh-CN" dirty="0" smtClean="0"/>
              <a:t>ImageNet</a:t>
            </a:r>
            <a:r>
              <a:rPr lang="zh-CN" altLang="en-US" dirty="0" smtClean="0"/>
              <a:t>模型是分为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类，大赛是分为</a:t>
            </a:r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模型容易过拟合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数据增强</a:t>
            </a:r>
            <a:r>
              <a:rPr lang="en-US" altLang="zh-CN" dirty="0" smtClean="0"/>
              <a:t>(5-crop,10-crop,random </a:t>
            </a:r>
            <a:r>
              <a:rPr lang="en-US" altLang="zh-CN" dirty="0" err="1" smtClean="0"/>
              <a:t>resize,random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crop,Normalization</a:t>
            </a:r>
            <a:r>
              <a:rPr lang="en-US" altLang="zh-CN" dirty="0" smtClean="0"/>
              <a:t>,</a:t>
            </a:r>
          </a:p>
          <a:p>
            <a:pPr marL="342900" lvl="1" indent="0">
              <a:buNone/>
            </a:pPr>
            <a:r>
              <a:rPr lang="zh-CN" altLang="en-US" dirty="0" smtClean="0"/>
              <a:t>图像翻转</a:t>
            </a:r>
            <a:r>
              <a:rPr lang="en-US" altLang="zh-CN" dirty="0" smtClean="0"/>
              <a:t>,</a:t>
            </a:r>
            <a:r>
              <a:rPr lang="zh-CN" altLang="en-US" dirty="0" smtClean="0"/>
              <a:t>图像噪声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Pca</a:t>
            </a:r>
            <a:r>
              <a:rPr lang="en-US" altLang="zh-CN" dirty="0" smtClean="0"/>
              <a:t> </a:t>
            </a:r>
            <a:r>
              <a:rPr lang="en-US" altLang="zh-CN" dirty="0"/>
              <a:t>Jittering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Dropout</a:t>
            </a:r>
          </a:p>
          <a:p>
            <a:pPr lvl="1"/>
            <a:r>
              <a:rPr lang="en-US" altLang="zh-CN" dirty="0" smtClean="0"/>
              <a:t>Early stop</a:t>
            </a:r>
          </a:p>
          <a:p>
            <a:pPr lvl="1"/>
            <a:r>
              <a:rPr lang="en-US" altLang="zh-CN" dirty="0" smtClean="0"/>
              <a:t>Batch Normalization</a:t>
            </a:r>
          </a:p>
          <a:p>
            <a:pPr lvl="1"/>
            <a:r>
              <a:rPr lang="en-US" altLang="zh-CN" dirty="0" err="1" smtClean="0"/>
              <a:t>pretrained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Weight decay</a:t>
            </a:r>
            <a:r>
              <a:rPr lang="zh-CN" altLang="en-US" dirty="0" smtClean="0"/>
              <a:t>等等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1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717</Words>
  <Application>Microsoft Macintosh PowerPoint</Application>
  <PresentationFormat>全屏显示(16:9)</PresentationFormat>
  <Paragraphs>242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Calibri</vt:lpstr>
      <vt:lpstr>等线</vt:lpstr>
      <vt:lpstr>等线 Light</vt:lpstr>
      <vt:lpstr>宋体</vt:lpstr>
      <vt:lpstr>微软雅黑</vt:lpstr>
      <vt:lpstr>造字工房力黑（非商用）常规体</vt:lpstr>
      <vt:lpstr>Office 主题​​</vt:lpstr>
      <vt:lpstr>100342     yyhaker</vt:lpstr>
      <vt:lpstr>目录</vt:lpstr>
      <vt:lpstr>参赛队成员简介</vt:lpstr>
      <vt:lpstr>参赛作品概述</vt:lpstr>
      <vt:lpstr>大赛题目： image scene classification</vt:lpstr>
      <vt:lpstr>大赛数据集分析</vt:lpstr>
      <vt:lpstr>Baseline？(试探这个任务难度) </vt:lpstr>
      <vt:lpstr>Baseline？</vt:lpstr>
      <vt:lpstr>探索与创新</vt:lpstr>
      <vt:lpstr>主要思想（创新点）</vt:lpstr>
      <vt:lpstr>模型选择（借鉴前人经验）</vt:lpstr>
      <vt:lpstr>实施与优化过程</vt:lpstr>
      <vt:lpstr>resnet18</vt:lpstr>
      <vt:lpstr>resnet18</vt:lpstr>
      <vt:lpstr>resnet34</vt:lpstr>
      <vt:lpstr>resnet34</vt:lpstr>
      <vt:lpstr>resnet50</vt:lpstr>
      <vt:lpstr>resnet50</vt:lpstr>
      <vt:lpstr>继续加深？</vt:lpstr>
      <vt:lpstr>resnet50+数据增强</vt:lpstr>
      <vt:lpstr>最优的模型</vt:lpstr>
      <vt:lpstr>训练时损失函数变化</vt:lpstr>
      <vt:lpstr>训练时Top1和Top3变化</vt:lpstr>
      <vt:lpstr>最好的结果</vt:lpstr>
      <vt:lpstr>比赛总结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jenny</dc:creator>
  <cp:lastModifiedBy>yue yuan</cp:lastModifiedBy>
  <cp:revision>375</cp:revision>
  <dcterms:created xsi:type="dcterms:W3CDTF">2014-07-25T06:09:00Z</dcterms:created>
  <dcterms:modified xsi:type="dcterms:W3CDTF">2018-06-23T12:22:26Z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