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70" r:id="rId5"/>
    <p:sldId id="267" r:id="rId6"/>
    <p:sldId id="272" r:id="rId7"/>
    <p:sldId id="271" r:id="rId8"/>
    <p:sldId id="268" r:id="rId9"/>
    <p:sldId id="258" r:id="rId10"/>
    <p:sldId id="259" r:id="rId11"/>
    <p:sldId id="260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3"/>
    <p:restoredTop sz="94646"/>
  </p:normalViewPr>
  <p:slideViewPr>
    <p:cSldViewPr snapToGrid="0" snapToObjects="1">
      <p:cViewPr varScale="1">
        <p:scale>
          <a:sx n="93" d="100"/>
          <a:sy n="93" d="100"/>
        </p:scale>
        <p:origin x="91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image" Target="../media/image26.svg"/><Relationship Id="rId30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svg"/><Relationship Id="rId18" Type="http://schemas.openxmlformats.org/officeDocument/2006/relationships/image" Target="../media/image5.png"/><Relationship Id="rId26" Type="http://schemas.openxmlformats.org/officeDocument/2006/relationships/image" Target="../media/image16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5" Type="http://schemas.openxmlformats.org/officeDocument/2006/relationships/image" Target="../media/image24.sv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8.svg"/><Relationship Id="rId24" Type="http://schemas.openxmlformats.org/officeDocument/2006/relationships/image" Target="../media/image1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17.png"/><Relationship Id="rId27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8.png"/><Relationship Id="rId3" Type="http://schemas.openxmlformats.org/officeDocument/2006/relationships/image" Target="../media/image12.svg"/><Relationship Id="rId21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9" Type="http://schemas.openxmlformats.org/officeDocument/2006/relationships/image" Target="../media/image9.png"/><Relationship Id="rId9" Type="http://schemas.openxmlformats.org/officeDocument/2006/relationships/image" Target="../media/image18.svg"/><Relationship Id="rId2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3" Type="http://schemas.openxmlformats.org/officeDocument/2006/relationships/image" Target="../media/image12.svg"/><Relationship Id="rId7" Type="http://schemas.openxmlformats.org/officeDocument/2006/relationships/image" Target="../media/image26.sv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8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540663"/>
          </a:xfrm>
          <a:prstGeom prst="bentConnector3">
            <a:avLst>
              <a:gd name="adj1" fmla="val 48798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383181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007430" y="4587432"/>
            <a:ext cx="0" cy="48593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187743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4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367071"/>
            <a:ext cx="1622822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667230" y="1215605"/>
            <a:ext cx="1242800" cy="28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4501" y="511126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43140" y="121655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5377" y="66420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96659" y="121655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0642" y="66513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8283" y="2755830"/>
            <a:ext cx="1580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2035672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61956" y="160948"/>
            <a:ext cx="145610" cy="4332956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Ingesting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and provisioning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775919" y="1668491"/>
            <a:ext cx="0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432323"/>
            <a:ext cx="2622219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1a</a:t>
              </a: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2090785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1b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7806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ingestion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(only with 1a). The asset hierarchy and tag definitions are ingested into Lambda through AWS IoT Core and then routed into an S3 bucket. Source: functions/source/AssetModelIngestion/assetModelIngestion.py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Amazon DynamoDB table items, conforming to the AWS IoT SiteWise asset model and asset-definition structure.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030533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94272" y="1441794"/>
            <a:ext cx="4478877" cy="3826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4935836" y="1441212"/>
            <a:ext cx="4263382" cy="382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524206" y="1834829"/>
            <a:ext cx="7592362" cy="3258870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93394" y="1442711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82554" y="145516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5257172" y="1455170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13966" y="2958418"/>
            <a:ext cx="13925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9691" y="1444636"/>
            <a:ext cx="330200" cy="330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524206" y="2954563"/>
            <a:ext cx="238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device)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running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edge application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43" y="244178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4873149" y="1455171"/>
            <a:ext cx="0" cy="363329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8072E18-6D18-304F-AD47-1336916BCE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15634" y="2503064"/>
            <a:ext cx="429848" cy="42984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65C11-D455-264A-936B-0BB4283295AB}"/>
              </a:ext>
            </a:extLst>
          </p:cNvPr>
          <p:cNvCxnSpPr>
            <a:cxnSpLocks/>
          </p:cNvCxnSpPr>
          <p:nvPr/>
        </p:nvCxnSpPr>
        <p:spPr>
          <a:xfrm flipH="1">
            <a:off x="2931251" y="2716496"/>
            <a:ext cx="1184383" cy="465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9A974C-DF9A-4740-AFEE-06AEFCDF2604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4545482" y="2717416"/>
            <a:ext cx="1150710" cy="57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AABF67-A1F5-4B4A-A381-ADD8AE2BAFF9}"/>
              </a:ext>
            </a:extLst>
          </p:cNvPr>
          <p:cNvCxnSpPr>
            <a:cxnSpLocks/>
          </p:cNvCxnSpPr>
          <p:nvPr/>
        </p:nvCxnSpPr>
        <p:spPr>
          <a:xfrm flipH="1" flipV="1">
            <a:off x="4935836" y="1488421"/>
            <a:ext cx="8069" cy="359474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3B77CE1-E468-2947-9E28-A88289E9B948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679417" y="3144218"/>
            <a:ext cx="1444106" cy="588666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DCD50-53B9-C644-857A-F157C377A8CD}"/>
              </a:ext>
            </a:extLst>
          </p:cNvPr>
          <p:cNvSpPr/>
          <p:nvPr/>
        </p:nvSpPr>
        <p:spPr>
          <a:xfrm>
            <a:off x="1648166" y="2410654"/>
            <a:ext cx="3145593" cy="13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1185731" y="2128482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1356025" y="2716496"/>
            <a:ext cx="101351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57696" y="3300498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7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8" y="2183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785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93760" y="1952910"/>
            <a:ext cx="212782" cy="27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2091570" y="1955581"/>
            <a:ext cx="64341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(IMC) </a:t>
            </a:r>
            <a:r>
              <a:rPr lang="en-US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5170216" y="2929621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6192" y="2503984"/>
            <a:ext cx="426864" cy="4268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0AA8C19-898D-4C47-AFD3-6CF26481ED28}"/>
              </a:ext>
            </a:extLst>
          </p:cNvPr>
          <p:cNvSpPr/>
          <p:nvPr/>
        </p:nvSpPr>
        <p:spPr>
          <a:xfrm>
            <a:off x="7270261" y="2928269"/>
            <a:ext cx="180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SiteWise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asset-monitoring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1" name="Graphic 203">
            <a:extLst>
              <a:ext uri="{FF2B5EF4-FFF2-40B4-BE49-F238E27FC236}">
                <a16:creationId xmlns:a16="http://schemas.microsoft.com/office/drawing/2014/main" id="{91276C3E-B45A-764B-A8B1-08CB7B0EE3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1782" y="2503984"/>
            <a:ext cx="426864" cy="426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0FAE8F-0941-7240-83C6-F580FC192FCF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>
            <a:off x="6123056" y="2717416"/>
            <a:ext cx="184872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5333095" y="4358316"/>
            <a:ext cx="114192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6228850" y="4358316"/>
            <a:ext cx="146134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7321060" y="4358316"/>
            <a:ext cx="1662413" cy="646331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business-intelligence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5803" y="3949836"/>
            <a:ext cx="421535" cy="421535"/>
          </a:xfrm>
          <a:prstGeom prst="rect">
            <a:avLst/>
          </a:prstGeom>
        </p:spPr>
      </p:pic>
      <p:pic>
        <p:nvPicPr>
          <p:cNvPr id="69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1812" y="3944603"/>
            <a:ext cx="432000" cy="432000"/>
          </a:xfrm>
          <a:prstGeom prst="rect">
            <a:avLst/>
          </a:prstGeom>
        </p:spPr>
      </p:pic>
      <p:pic>
        <p:nvPicPr>
          <p:cNvPr id="7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6786" y="3952858"/>
            <a:ext cx="415491" cy="415491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5A6660-5FA9-0648-BB59-A018B107D018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6117338" y="4160603"/>
            <a:ext cx="6444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DECF0A-7D3B-F84B-B781-7570E3640618}"/>
              </a:ext>
            </a:extLst>
          </p:cNvPr>
          <p:cNvCxnSpPr>
            <a:cxnSpLocks/>
            <a:stCxn id="76" idx="1"/>
            <a:endCxn id="69" idx="3"/>
          </p:cNvCxnSpPr>
          <p:nvPr/>
        </p:nvCxnSpPr>
        <p:spPr>
          <a:xfrm flipH="1" flipV="1">
            <a:off x="7193812" y="4160603"/>
            <a:ext cx="7729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 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310663" y="3840639"/>
            <a:ext cx="4501686" cy="26580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3312876" y="654724"/>
            <a:ext cx="4499473" cy="30627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3903464" y="945681"/>
            <a:ext cx="3422639" cy="4597218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3963831" y="3213797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306515" y="3840708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248288" y="41243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3634213" y="668682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4887232" y="3181059"/>
            <a:ext cx="147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5960312" y="3213797"/>
            <a:ext cx="14613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4343401" y="2203795"/>
            <a:ext cx="25630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mazon Ember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 dashboard)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5994699" y="4641576"/>
            <a:ext cx="13925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(on the PC)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6539" y="2762679"/>
            <a:ext cx="421535" cy="421535"/>
          </a:xfrm>
          <a:prstGeom prst="rect">
            <a:avLst/>
          </a:prstGeom>
        </p:spPr>
      </p:pic>
      <p:pic>
        <p:nvPicPr>
          <p:cNvPr id="152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86" y="2762679"/>
            <a:ext cx="432000" cy="432000"/>
          </a:xfrm>
          <a:prstGeom prst="rect">
            <a:avLst/>
          </a:prstGeom>
        </p:spPr>
      </p:pic>
      <p:pic>
        <p:nvPicPr>
          <p:cNvPr id="154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895" y="1780615"/>
            <a:ext cx="415491" cy="415491"/>
          </a:xfrm>
          <a:prstGeom prst="rect">
            <a:avLst/>
          </a:prstGeom>
        </p:spPr>
      </p:pic>
      <p:pic>
        <p:nvPicPr>
          <p:cNvPr id="156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3208" y="2762679"/>
            <a:ext cx="426864" cy="42686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3987626" y="1066067"/>
            <a:ext cx="326339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</a:t>
            </a:r>
            <a:b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Start</a:t>
            </a: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4013" y="658148"/>
            <a:ext cx="330200" cy="3302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5891196" y="5720983"/>
            <a:ext cx="190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sp>
        <p:nvSpPr>
          <p:cNvPr id="66" name="Freeform 65"/>
          <p:cNvSpPr/>
          <p:nvPr/>
        </p:nvSpPr>
        <p:spPr>
          <a:xfrm rot="16200000">
            <a:off x="5273094" y="5250052"/>
            <a:ext cx="96482" cy="1101515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5346619" y="5542898"/>
            <a:ext cx="0" cy="20528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55" y="583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0" y="58484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3961190" y="4591683"/>
            <a:ext cx="224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edge software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7" y="407890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3774776" y="3717477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760838" y="3840754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687EC-549F-3940-9BAC-53B768807DFD}"/>
              </a:ext>
            </a:extLst>
          </p:cNvPr>
          <p:cNvCxnSpPr>
            <a:cxnSpLocks/>
          </p:cNvCxnSpPr>
          <p:nvPr/>
        </p:nvCxnSpPr>
        <p:spPr>
          <a:xfrm flipH="1" flipV="1">
            <a:off x="2727991" y="292922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A73489-0183-EA41-8914-10CAF94C6531}"/>
              </a:ext>
            </a:extLst>
          </p:cNvPr>
          <p:cNvCxnSpPr>
            <a:cxnSpLocks/>
          </p:cNvCxnSpPr>
          <p:nvPr/>
        </p:nvCxnSpPr>
        <p:spPr>
          <a:xfrm flipH="1">
            <a:off x="2575827" y="189013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factory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(third-party)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b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524607" y="1784556"/>
            <a:ext cx="190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Slightly edited from the original; do not use.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504585" y="4052954"/>
            <a:ext cx="26872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</a:rPr>
              <a:t>AWS-qualified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 device (industrial PC running </a:t>
            </a:r>
            <a:b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third-party edge software)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568639" y="4078959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</p:txBody>
      </p:sp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5050672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1003999" y="5838222"/>
            <a:ext cx="3682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 equipment, data assets (SCADA or historian)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DC98B0-4761-694C-9B9E-8928DDCF3DEB}"/>
              </a:ext>
            </a:extLst>
          </p:cNvPr>
          <p:cNvSpPr/>
          <p:nvPr/>
        </p:nvSpPr>
        <p:spPr>
          <a:xfrm>
            <a:off x="370528" y="3248472"/>
            <a:ext cx="4959254" cy="335643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417668"/>
            <a:ext cx="0" cy="4285623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85098" y="3248472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53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 rot="16200000">
            <a:off x="2749658" y="4507135"/>
            <a:ext cx="140049" cy="1540892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2852381" y="4980214"/>
            <a:ext cx="0" cy="21754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9" y="3478051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2" y="53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29" y="5347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439531" y="2617369"/>
            <a:ext cx="19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IGNORE. Marcia made partial edits here during a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w Daniel &amp; Shivansh.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8419</TotalTime>
  <Words>1430</Words>
  <Application>Microsoft Office PowerPoint</Application>
  <PresentationFormat>Widescreen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Amazon Ember</vt:lpstr>
      <vt:lpstr>Amazon Ember Display</vt:lpstr>
      <vt:lpstr>Amazon Ember Light</vt:lpstr>
      <vt:lpstr>Amazon Ember Regular</vt:lpstr>
      <vt:lpstr>Arial</vt:lpstr>
      <vt:lpstr>Calibri</vt:lpstr>
      <vt:lpstr>Calibri Light</vt:lpstr>
      <vt:lpstr>Segoe UI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Previous versions (for reference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125</cp:revision>
  <dcterms:created xsi:type="dcterms:W3CDTF">2020-08-07T23:27:52Z</dcterms:created>
  <dcterms:modified xsi:type="dcterms:W3CDTF">2021-02-18T02:53:21Z</dcterms:modified>
</cp:coreProperties>
</file>