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3" r:id="rId4"/>
  </p:sldMasterIdLst>
  <p:notesMasterIdLst>
    <p:notesMasterId r:id="rId32"/>
  </p:notesMasterIdLst>
  <p:sldIdLst>
    <p:sldId id="256" r:id="rId5"/>
    <p:sldId id="262" r:id="rId6"/>
    <p:sldId id="335" r:id="rId7"/>
    <p:sldId id="794" r:id="rId8"/>
    <p:sldId id="713" r:id="rId9"/>
    <p:sldId id="334" r:id="rId10"/>
    <p:sldId id="263" r:id="rId11"/>
    <p:sldId id="264" r:id="rId12"/>
    <p:sldId id="303" r:id="rId13"/>
    <p:sldId id="591" r:id="rId14"/>
    <p:sldId id="592" r:id="rId15"/>
    <p:sldId id="268" r:id="rId16"/>
    <p:sldId id="269" r:id="rId17"/>
    <p:sldId id="272" r:id="rId18"/>
    <p:sldId id="273" r:id="rId19"/>
    <p:sldId id="274" r:id="rId20"/>
    <p:sldId id="404" r:id="rId21"/>
    <p:sldId id="405" r:id="rId22"/>
    <p:sldId id="275" r:id="rId23"/>
    <p:sldId id="276" r:id="rId24"/>
    <p:sldId id="277" r:id="rId25"/>
    <p:sldId id="278" r:id="rId26"/>
    <p:sldId id="279" r:id="rId27"/>
    <p:sldId id="280" r:id="rId28"/>
    <p:sldId id="281" r:id="rId29"/>
    <p:sldId id="282" r:id="rId30"/>
    <p:sldId id="283" r:id="rId31"/>
    <p:sldId id="406" r:id="rId33"/>
    <p:sldId id="443" r:id="rId34"/>
    <p:sldId id="444" r:id="rId35"/>
    <p:sldId id="449" r:id="rId36"/>
    <p:sldId id="445" r:id="rId37"/>
    <p:sldId id="446" r:id="rId38"/>
    <p:sldId id="447" r:id="rId39"/>
    <p:sldId id="448" r:id="rId40"/>
    <p:sldId id="450" r:id="rId41"/>
    <p:sldId id="451" r:id="rId42"/>
    <p:sldId id="452" r:id="rId43"/>
    <p:sldId id="284" r:id="rId44"/>
    <p:sldId id="285" r:id="rId45"/>
    <p:sldId id="293" r:id="rId46"/>
    <p:sldId id="294" r:id="rId47"/>
    <p:sldId id="291" r:id="rId48"/>
    <p:sldId id="664" r:id="rId49"/>
    <p:sldId id="292" r:id="rId50"/>
    <p:sldId id="521" r:id="rId51"/>
    <p:sldId id="556" r:id="rId52"/>
    <p:sldId id="297" r:id="rId53"/>
    <p:sldId id="298" r:id="rId54"/>
    <p:sldId id="371" r:id="rId55"/>
    <p:sldId id="488" r:id="rId56"/>
    <p:sldId id="489" r:id="rId57"/>
    <p:sldId id="337" r:id="rId58"/>
    <p:sldId id="299" r:id="rId59"/>
    <p:sldId id="300" r:id="rId60"/>
    <p:sldId id="302" r:id="rId61"/>
    <p:sldId id="331" r:id="rId62"/>
    <p:sldId id="876" r:id="rId63"/>
    <p:sldId id="379" r:id="rId64"/>
    <p:sldId id="390" r:id="rId65"/>
    <p:sldId id="909" r:id="rId66"/>
    <p:sldId id="937" r:id="rId67"/>
    <p:sldId id="380" r:id="rId68"/>
    <p:sldId id="714" r:id="rId69"/>
    <p:sldId id="384" r:id="rId70"/>
    <p:sldId id="385" r:id="rId71"/>
    <p:sldId id="332" r:id="rId72"/>
    <p:sldId id="381" r:id="rId73"/>
    <p:sldId id="389" r:id="rId74"/>
    <p:sldId id="388" r:id="rId75"/>
    <p:sldId id="333" r:id="rId76"/>
    <p:sldId id="401" r:id="rId77"/>
    <p:sldId id="386" r:id="rId78"/>
    <p:sldId id="387" r:id="rId79"/>
    <p:sldId id="485" r:id="rId80"/>
    <p:sldId id="702" r:id="rId81"/>
    <p:sldId id="486" r:id="rId82"/>
    <p:sldId id="487" r:id="rId83"/>
    <p:sldId id="511" r:id="rId84"/>
    <p:sldId id="512" r:id="rId85"/>
    <p:sldId id="513" r:id="rId86"/>
    <p:sldId id="514" r:id="rId87"/>
    <p:sldId id="515" r:id="rId88"/>
    <p:sldId id="517" r:id="rId89"/>
    <p:sldId id="516" r:id="rId90"/>
    <p:sldId id="903" r:id="rId91"/>
    <p:sldId id="905" r:id="rId92"/>
    <p:sldId id="907" r:id="rId93"/>
    <p:sldId id="520" r:id="rId9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7" Type="http://schemas.openxmlformats.org/officeDocument/2006/relationships/tableStyles" Target="tableStyles.xml"/><Relationship Id="rId96" Type="http://schemas.openxmlformats.org/officeDocument/2006/relationships/viewProps" Target="viewProps.xml"/><Relationship Id="rId95" Type="http://schemas.openxmlformats.org/officeDocument/2006/relationships/presProps" Target="presProps.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5.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4.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3.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notesMaster" Target="notesMasters/notesMaster1.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1190625" y="1151930"/>
            <a:ext cx="9810750" cy="2321719"/>
          </a:xfrm>
          <a:prstGeom prst="rect">
            <a:avLst/>
          </a:prstGeom>
        </p:spPr>
        <p:txBody>
          <a:bodyPr anchor="b"/>
          <a:lstStyle/>
          <a:p>
            <a:r>
              <a:t>标题文本</a:t>
            </a:r>
          </a:p>
        </p:txBody>
      </p:sp>
      <p:sp>
        <p:nvSpPr>
          <p:cNvPr id="12" name="正文级别 1…"/>
          <p:cNvSpPr txBox="1">
            <a:spLocks noGrp="1"/>
          </p:cNvSpPr>
          <p:nvPr>
            <p:ph type="body" sz="quarter" idx="1" hasCustomPrompt="1"/>
          </p:nvPr>
        </p:nvSpPr>
        <p:spPr>
          <a:xfrm>
            <a:off x="1190625" y="3545086"/>
            <a:ext cx="9810750" cy="794742"/>
          </a:xfrm>
          <a:prstGeom prst="rect">
            <a:avLst/>
          </a:prstGeom>
        </p:spPr>
        <p:txBody>
          <a:bodyPr anchor="t"/>
          <a:lstStyle>
            <a:lvl1pPr marL="0" indent="0" algn="ctr">
              <a:spcBef>
                <a:spcPct val="0"/>
              </a:spcBef>
              <a:buSzTx/>
              <a:buNone/>
              <a:defRPr sz="2600"/>
            </a:lvl1pPr>
            <a:lvl2pPr marL="0" indent="0" algn="ctr">
              <a:spcBef>
                <a:spcPct val="0"/>
              </a:spcBef>
              <a:buSzTx/>
              <a:buNone/>
              <a:defRPr sz="2600"/>
            </a:lvl2pPr>
            <a:lvl3pPr marL="0" indent="0" algn="ctr">
              <a:spcBef>
                <a:spcPct val="0"/>
              </a:spcBef>
              <a:buSzTx/>
              <a:buNone/>
              <a:defRPr sz="2600"/>
            </a:lvl3pPr>
            <a:lvl4pPr marL="0" indent="0" algn="ctr">
              <a:spcBef>
                <a:spcPct val="0"/>
              </a:spcBef>
              <a:buSzTx/>
              <a:buNone/>
              <a:defRPr sz="2600"/>
            </a:lvl4pPr>
            <a:lvl5pPr marL="0" indent="0" algn="ctr">
              <a:spcBef>
                <a:spcPct val="0"/>
              </a:spcBef>
              <a:buSzTx/>
              <a:buNone/>
              <a:defRPr sz="26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524000" y="473273"/>
            <a:ext cx="9144000" cy="4152305"/>
          </a:xfrm>
          <a:prstGeom prst="rect">
            <a:avLst/>
          </a:prstGeom>
        </p:spPr>
        <p:txBody>
          <a:bodyPr lIns="91439" tIns="45719" rIns="91439" bIns="45719" anchor="t">
            <a:noAutofit/>
          </a:bodyPr>
          <a:lstStyle/>
          <a:p/>
        </p:txBody>
      </p:sp>
      <p:sp>
        <p:nvSpPr>
          <p:cNvPr id="21" name="标题文本"/>
          <p:cNvSpPr txBox="1">
            <a:spLocks noGrp="1"/>
          </p:cNvSpPr>
          <p:nvPr>
            <p:ph type="title" hasCustomPrompt="1"/>
          </p:nvPr>
        </p:nvSpPr>
        <p:spPr>
          <a:xfrm>
            <a:off x="1190625" y="4723805"/>
            <a:ext cx="9810750" cy="1000125"/>
          </a:xfrm>
          <a:prstGeom prst="rect">
            <a:avLst/>
          </a:prstGeom>
        </p:spPr>
        <p:txBody>
          <a:bodyPr anchor="b"/>
          <a:lstStyle/>
          <a:p>
            <a:r>
              <a:t>标题文本</a:t>
            </a:r>
          </a:p>
        </p:txBody>
      </p:sp>
      <p:sp>
        <p:nvSpPr>
          <p:cNvPr id="22" name="正文级别 1…"/>
          <p:cNvSpPr txBox="1">
            <a:spLocks noGrp="1"/>
          </p:cNvSpPr>
          <p:nvPr>
            <p:ph type="body" sz="quarter" idx="1" hasCustomPrompt="1"/>
          </p:nvPr>
        </p:nvSpPr>
        <p:spPr>
          <a:xfrm>
            <a:off x="1190625" y="5732859"/>
            <a:ext cx="9810750" cy="794742"/>
          </a:xfrm>
          <a:prstGeom prst="rect">
            <a:avLst/>
          </a:prstGeom>
        </p:spPr>
        <p:txBody>
          <a:bodyPr anchor="t"/>
          <a:lstStyle>
            <a:lvl1pPr marL="0" indent="0" algn="ctr">
              <a:spcBef>
                <a:spcPct val="0"/>
              </a:spcBef>
              <a:buSzTx/>
              <a:buNone/>
              <a:defRPr sz="2600"/>
            </a:lvl1pPr>
            <a:lvl2pPr marL="0" indent="0" algn="ctr">
              <a:spcBef>
                <a:spcPct val="0"/>
              </a:spcBef>
              <a:buSzTx/>
              <a:buNone/>
              <a:defRPr sz="2600"/>
            </a:lvl2pPr>
            <a:lvl3pPr marL="0" indent="0" algn="ctr">
              <a:spcBef>
                <a:spcPct val="0"/>
              </a:spcBef>
              <a:buSzTx/>
              <a:buNone/>
              <a:defRPr sz="2600"/>
            </a:lvl3pPr>
            <a:lvl4pPr marL="0" indent="0" algn="ctr">
              <a:spcBef>
                <a:spcPct val="0"/>
              </a:spcBef>
              <a:buSzTx/>
              <a:buNone/>
              <a:defRPr sz="2600"/>
            </a:lvl4pPr>
            <a:lvl5pPr marL="0" indent="0" algn="ctr">
              <a:spcBef>
                <a:spcPct val="0"/>
              </a:spcBef>
              <a:buSzTx/>
              <a:buNone/>
              <a:defRPr sz="26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标题文本"/>
          <p:cNvSpPr txBox="1">
            <a:spLocks noGrp="1"/>
          </p:cNvSpPr>
          <p:nvPr>
            <p:ph type="title" hasCustomPrompt="1"/>
          </p:nvPr>
        </p:nvSpPr>
        <p:spPr>
          <a:xfrm>
            <a:off x="1190625" y="2268141"/>
            <a:ext cx="9810750" cy="2321719"/>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298406" y="446484"/>
            <a:ext cx="5000625" cy="5777508"/>
          </a:xfrm>
          <a:prstGeom prst="rect">
            <a:avLst/>
          </a:prstGeom>
        </p:spPr>
        <p:txBody>
          <a:bodyPr lIns="91439" tIns="45719" rIns="91439" bIns="45719" anchor="t">
            <a:noAutofit/>
          </a:bodyPr>
          <a:lstStyle/>
          <a:p/>
        </p:txBody>
      </p:sp>
      <p:sp>
        <p:nvSpPr>
          <p:cNvPr id="39" name="标题文本"/>
          <p:cNvSpPr txBox="1">
            <a:spLocks noGrp="1"/>
          </p:cNvSpPr>
          <p:nvPr>
            <p:ph type="title" hasCustomPrompt="1"/>
          </p:nvPr>
        </p:nvSpPr>
        <p:spPr>
          <a:xfrm>
            <a:off x="892969" y="446484"/>
            <a:ext cx="5000625" cy="2803922"/>
          </a:xfrm>
          <a:prstGeom prst="rect">
            <a:avLst/>
          </a:prstGeom>
        </p:spPr>
        <p:txBody>
          <a:bodyPr anchor="b"/>
          <a:lstStyle>
            <a:lvl1pPr>
              <a:defRPr sz="4220"/>
            </a:lvl1pPr>
          </a:lstStyle>
          <a:p>
            <a:r>
              <a:t>标题文本</a:t>
            </a:r>
          </a:p>
        </p:txBody>
      </p:sp>
      <p:sp>
        <p:nvSpPr>
          <p:cNvPr id="40" name="正文级别 1…"/>
          <p:cNvSpPr txBox="1">
            <a:spLocks noGrp="1"/>
          </p:cNvSpPr>
          <p:nvPr>
            <p:ph type="body" sz="quarter" idx="1" hasCustomPrompt="1"/>
          </p:nvPr>
        </p:nvSpPr>
        <p:spPr>
          <a:xfrm>
            <a:off x="892969" y="3321844"/>
            <a:ext cx="5000625" cy="2893219"/>
          </a:xfrm>
          <a:prstGeom prst="rect">
            <a:avLst/>
          </a:prstGeom>
        </p:spPr>
        <p:txBody>
          <a:bodyPr anchor="t"/>
          <a:lstStyle>
            <a:lvl1pPr marL="0" indent="0" algn="ctr">
              <a:spcBef>
                <a:spcPct val="0"/>
              </a:spcBef>
              <a:buSzTx/>
              <a:buNone/>
              <a:defRPr sz="2600"/>
            </a:lvl1pPr>
            <a:lvl2pPr marL="0" indent="0" algn="ctr">
              <a:spcBef>
                <a:spcPct val="0"/>
              </a:spcBef>
              <a:buSzTx/>
              <a:buNone/>
              <a:defRPr sz="2600"/>
            </a:lvl2pPr>
            <a:lvl3pPr marL="0" indent="0" algn="ctr">
              <a:spcBef>
                <a:spcPct val="0"/>
              </a:spcBef>
              <a:buSzTx/>
              <a:buNone/>
              <a:defRPr sz="2600"/>
            </a:lvl3pPr>
            <a:lvl4pPr marL="0" indent="0" algn="ctr">
              <a:spcBef>
                <a:spcPct val="0"/>
              </a:spcBef>
              <a:buSzTx/>
              <a:buNone/>
              <a:defRPr sz="2600"/>
            </a:lvl4pPr>
            <a:lvl5pPr marL="0" indent="0" algn="ctr">
              <a:spcBef>
                <a:spcPct val="0"/>
              </a:spcBef>
              <a:buSzTx/>
              <a:buNone/>
              <a:defRPr sz="26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标题文本"/>
          <p:cNvSpPr txBox="1">
            <a:spLocks noGrp="1"/>
          </p:cNvSpPr>
          <p:nvPr>
            <p:ph type="title" hasCustomPrompt="1"/>
          </p:nvPr>
        </p:nvSpPr>
        <p:spPr>
          <a:prstGeom prst="rect">
            <a:avLst/>
          </a:prstGeom>
        </p:spPr>
        <p:txBody>
          <a:bodyPr/>
          <a:lstStyle/>
          <a:p>
            <a:r>
              <a:t>标题文本</a:t>
            </a:r>
          </a:p>
        </p:txBody>
      </p:sp>
      <p:sp>
        <p:nvSpPr>
          <p:cNvPr id="5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298406" y="1821656"/>
            <a:ext cx="5000625" cy="4420195"/>
          </a:xfrm>
          <a:prstGeom prst="rect">
            <a:avLst/>
          </a:prstGeom>
        </p:spPr>
        <p:txBody>
          <a:bodyPr lIns="91439" tIns="45719" rIns="91439" bIns="45719" anchor="t">
            <a:noAutofit/>
          </a:bodyPr>
          <a:lstStyle/>
          <a:p/>
        </p:txBody>
      </p:sp>
      <p:sp>
        <p:nvSpPr>
          <p:cNvPr id="66" name="标题文本"/>
          <p:cNvSpPr txBox="1">
            <a:spLocks noGrp="1"/>
          </p:cNvSpPr>
          <p:nvPr>
            <p:ph type="title" hasCustomPrompt="1"/>
          </p:nvPr>
        </p:nvSpPr>
        <p:spPr>
          <a:prstGeom prst="rect">
            <a:avLst/>
          </a:prstGeom>
        </p:spPr>
        <p:txBody>
          <a:bodyPr/>
          <a:lstStyle/>
          <a:p>
            <a:r>
              <a:t>标题文本</a:t>
            </a:r>
          </a:p>
        </p:txBody>
      </p:sp>
      <p:sp>
        <p:nvSpPr>
          <p:cNvPr id="67" name="正文级别 1…"/>
          <p:cNvSpPr txBox="1">
            <a:spLocks noGrp="1"/>
          </p:cNvSpPr>
          <p:nvPr>
            <p:ph type="body" sz="half" idx="1" hasCustomPrompt="1"/>
          </p:nvPr>
        </p:nvSpPr>
        <p:spPr>
          <a:xfrm>
            <a:off x="892969" y="1821656"/>
            <a:ext cx="5000625" cy="4420195"/>
          </a:xfrm>
          <a:prstGeom prst="rect">
            <a:avLst/>
          </a:prstGeom>
        </p:spPr>
        <p:txBody>
          <a:bodyPr/>
          <a:lstStyle>
            <a:lvl1pPr marL="241300" indent="-241300">
              <a:spcBef>
                <a:spcPct val="450000"/>
              </a:spcBef>
              <a:defRPr sz="1970"/>
            </a:lvl1pPr>
            <a:lvl2pPr marL="481965" indent="-241300">
              <a:spcBef>
                <a:spcPct val="450000"/>
              </a:spcBef>
              <a:defRPr sz="1970"/>
            </a:lvl2pPr>
            <a:lvl3pPr marL="723265" indent="-241300">
              <a:spcBef>
                <a:spcPct val="450000"/>
              </a:spcBef>
              <a:defRPr sz="1970"/>
            </a:lvl3pPr>
            <a:lvl4pPr marL="964565" indent="-241300">
              <a:spcBef>
                <a:spcPct val="450000"/>
              </a:spcBef>
              <a:defRPr sz="1970"/>
            </a:lvl4pPr>
            <a:lvl5pPr marL="1205230" indent="-241300">
              <a:spcBef>
                <a:spcPct val="450000"/>
              </a:spcBef>
              <a:defRPr sz="197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xfrm>
            <a:off x="5933329" y="6536531"/>
            <a:ext cx="318993" cy="241102"/>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正文级别 1…"/>
          <p:cNvSpPr txBox="1">
            <a:spLocks noGrp="1"/>
          </p:cNvSpPr>
          <p:nvPr>
            <p:ph type="body" idx="1" hasCustomPrompt="1"/>
          </p:nvPr>
        </p:nvSpPr>
        <p:spPr>
          <a:xfrm>
            <a:off x="892969" y="892969"/>
            <a:ext cx="10406063" cy="5072063"/>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298406" y="3580805"/>
            <a:ext cx="5000625" cy="2652117"/>
          </a:xfrm>
          <a:prstGeom prst="rect">
            <a:avLst/>
          </a:prstGeom>
        </p:spPr>
        <p:txBody>
          <a:bodyPr lIns="91439" tIns="45719" rIns="91439" bIns="45719" anchor="t">
            <a:noAutofit/>
          </a:bodyPr>
          <a:lstStyle/>
          <a:p/>
        </p:txBody>
      </p:sp>
      <p:sp>
        <p:nvSpPr>
          <p:cNvPr id="84" name="Image"/>
          <p:cNvSpPr>
            <a:spLocks noGrp="1"/>
          </p:cNvSpPr>
          <p:nvPr>
            <p:ph type="pic" sz="quarter" idx="14"/>
          </p:nvPr>
        </p:nvSpPr>
        <p:spPr>
          <a:xfrm>
            <a:off x="6298406" y="625078"/>
            <a:ext cx="5000625" cy="2652117"/>
          </a:xfrm>
          <a:prstGeom prst="rect">
            <a:avLst/>
          </a:prstGeom>
        </p:spPr>
        <p:txBody>
          <a:bodyPr lIns="91439" tIns="45719" rIns="91439" bIns="45719" anchor="t">
            <a:noAutofit/>
          </a:bodyPr>
          <a:lstStyle/>
          <a:p/>
        </p:txBody>
      </p:sp>
      <p:sp>
        <p:nvSpPr>
          <p:cNvPr id="85" name="Image"/>
          <p:cNvSpPr>
            <a:spLocks noGrp="1"/>
          </p:cNvSpPr>
          <p:nvPr>
            <p:ph type="pic" sz="half" idx="15"/>
          </p:nvPr>
        </p:nvSpPr>
        <p:spPr>
          <a:xfrm>
            <a:off x="892969" y="625078"/>
            <a:ext cx="5000625" cy="5607844"/>
          </a:xfrm>
          <a:prstGeom prst="rect">
            <a:avLst/>
          </a:prstGeom>
        </p:spPr>
        <p:txBody>
          <a:bodyPr lIns="91439" tIns="45719" rIns="91439" bIns="45719" anchor="t">
            <a:noAutofit/>
          </a:bodyPr>
          <a:lstStyle/>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正文级别 1…"/>
          <p:cNvSpPr txBox="1">
            <a:spLocks noGrp="1"/>
          </p:cNvSpPr>
          <p:nvPr>
            <p:ph type="body" sz="quarter" idx="1" hasCustomPrompt="1"/>
          </p:nvPr>
        </p:nvSpPr>
        <p:spPr>
          <a:xfrm>
            <a:off x="1190625" y="4473773"/>
            <a:ext cx="9810750" cy="324398"/>
          </a:xfrm>
          <a:prstGeom prst="rect">
            <a:avLst/>
          </a:prstGeom>
        </p:spPr>
        <p:txBody>
          <a:bodyPr anchor="t"/>
          <a:lstStyle>
            <a:lvl1pPr marL="0" indent="0" algn="ctr">
              <a:spcBef>
                <a:spcPct val="0"/>
              </a:spcBef>
              <a:buSzTx/>
              <a:buNone/>
              <a:defRPr sz="1690" i="1"/>
            </a:lvl1pPr>
            <a:lvl2pPr marL="546735" indent="-234315" algn="ctr">
              <a:spcBef>
                <a:spcPct val="0"/>
              </a:spcBef>
              <a:defRPr sz="1690" i="1"/>
            </a:lvl2pPr>
            <a:lvl3pPr marL="859790" indent="-234315" algn="ctr">
              <a:spcBef>
                <a:spcPct val="0"/>
              </a:spcBef>
              <a:defRPr sz="1690" i="1"/>
            </a:lvl3pPr>
            <a:lvl4pPr marL="1172210" indent="-234315" algn="ctr">
              <a:spcBef>
                <a:spcPct val="0"/>
              </a:spcBef>
              <a:defRPr sz="1690" i="1"/>
            </a:lvl4pPr>
            <a:lvl5pPr marL="1484630" indent="-234315" algn="ctr">
              <a:spcBef>
                <a:spcPct val="0"/>
              </a:spcBef>
              <a:defRPr sz="1690" i="1"/>
            </a:lvl5pPr>
          </a:lstStyle>
          <a:p>
            <a:r>
              <a:t>正文级别 1</a:t>
            </a:r>
          </a:p>
          <a:p>
            <a:pPr lvl="1"/>
            <a:r>
              <a:t>正文级别 2</a:t>
            </a:r>
          </a:p>
          <a:p>
            <a:pPr lvl="2"/>
            <a:r>
              <a:t>正文级别 3</a:t>
            </a:r>
          </a:p>
          <a:p>
            <a:pPr lvl="3"/>
            <a:r>
              <a:t>正文级别 4</a:t>
            </a:r>
          </a:p>
          <a:p>
            <a:pPr lvl="4"/>
            <a:r>
              <a:t>正文级别 5</a:t>
            </a:r>
          </a:p>
        </p:txBody>
      </p:sp>
      <p:sp>
        <p:nvSpPr>
          <p:cNvPr id="94" name="“Type a quote here.”"/>
          <p:cNvSpPr txBox="1">
            <a:spLocks noGrp="1"/>
          </p:cNvSpPr>
          <p:nvPr>
            <p:ph type="body" sz="quarter" idx="13"/>
          </p:nvPr>
        </p:nvSpPr>
        <p:spPr>
          <a:xfrm>
            <a:off x="1190625" y="3000313"/>
            <a:ext cx="9810750" cy="428752"/>
          </a:xfrm>
          <a:prstGeom prst="rect">
            <a:avLst/>
          </a:prstGeom>
        </p:spPr>
        <p:txBody>
          <a:bodyPr/>
          <a:lstStyle/>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2192000" cy="6858000"/>
          </a:xfrm>
          <a:prstGeom prst="rect">
            <a:avLst/>
          </a:prstGeom>
        </p:spPr>
        <p:txBody>
          <a:bodyPr lIns="91439" tIns="45719" rIns="91439" bIns="45719" anchor="t">
            <a:noAutofit/>
          </a:bodyPr>
          <a:lstStyle/>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1190625" y="1151930"/>
            <a:ext cx="9810750" cy="2321719"/>
          </a:xfrm>
          <a:prstGeom prst="rect">
            <a:avLst/>
          </a:prstGeom>
        </p:spPr>
        <p:txBody>
          <a:bodyPr anchor="b"/>
          <a:lstStyle/>
          <a:p>
            <a:r>
              <a:t>标题文本</a:t>
            </a:r>
          </a:p>
        </p:txBody>
      </p:sp>
      <p:sp>
        <p:nvSpPr>
          <p:cNvPr id="12" name="正文级别 1…"/>
          <p:cNvSpPr txBox="1">
            <a:spLocks noGrp="1"/>
          </p:cNvSpPr>
          <p:nvPr>
            <p:ph type="body" sz="quarter" idx="1" hasCustomPrompt="1"/>
          </p:nvPr>
        </p:nvSpPr>
        <p:spPr>
          <a:xfrm>
            <a:off x="1190625" y="3545086"/>
            <a:ext cx="9810750" cy="794742"/>
          </a:xfrm>
          <a:prstGeom prst="rect">
            <a:avLst/>
          </a:prstGeom>
        </p:spPr>
        <p:txBody>
          <a:bodyPr anchor="t"/>
          <a:lstStyle>
            <a:lvl1pPr marL="0" indent="0" algn="ctr">
              <a:spcBef>
                <a:spcPct val="0"/>
              </a:spcBef>
              <a:buSzTx/>
              <a:buNone/>
              <a:defRPr sz="2600"/>
            </a:lvl1pPr>
            <a:lvl2pPr marL="0" indent="0" algn="ctr">
              <a:spcBef>
                <a:spcPct val="0"/>
              </a:spcBef>
              <a:buSzTx/>
              <a:buNone/>
              <a:defRPr sz="2600"/>
            </a:lvl2pPr>
            <a:lvl3pPr marL="0" indent="0" algn="ctr">
              <a:spcBef>
                <a:spcPct val="0"/>
              </a:spcBef>
              <a:buSzTx/>
              <a:buNone/>
              <a:defRPr sz="2600"/>
            </a:lvl3pPr>
            <a:lvl4pPr marL="0" indent="0" algn="ctr">
              <a:spcBef>
                <a:spcPct val="0"/>
              </a:spcBef>
              <a:buSzTx/>
              <a:buNone/>
              <a:defRPr sz="2600"/>
            </a:lvl4pPr>
            <a:lvl5pPr marL="0" indent="0" algn="ctr">
              <a:spcBef>
                <a:spcPct val="0"/>
              </a:spcBef>
              <a:buSzTx/>
              <a:buNone/>
              <a:defRPr sz="26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rPr/>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524000" y="473273"/>
            <a:ext cx="9144000" cy="4152305"/>
          </a:xfrm>
          <a:prstGeom prst="rect">
            <a:avLst/>
          </a:prstGeom>
        </p:spPr>
        <p:txBody>
          <a:bodyPr lIns="91439" tIns="45719" rIns="91439" bIns="45719" anchor="t">
            <a:noAutofit/>
          </a:bodyPr>
          <a:lstStyle/>
          <a:p/>
        </p:txBody>
      </p:sp>
      <p:sp>
        <p:nvSpPr>
          <p:cNvPr id="21" name="标题文本"/>
          <p:cNvSpPr txBox="1">
            <a:spLocks noGrp="1"/>
          </p:cNvSpPr>
          <p:nvPr>
            <p:ph type="title" hasCustomPrompt="1"/>
          </p:nvPr>
        </p:nvSpPr>
        <p:spPr>
          <a:xfrm>
            <a:off x="1190625" y="4723805"/>
            <a:ext cx="9810750" cy="1000125"/>
          </a:xfrm>
          <a:prstGeom prst="rect">
            <a:avLst/>
          </a:prstGeom>
        </p:spPr>
        <p:txBody>
          <a:bodyPr anchor="b"/>
          <a:lstStyle/>
          <a:p>
            <a:r>
              <a:t>标题文本</a:t>
            </a:r>
          </a:p>
        </p:txBody>
      </p:sp>
      <p:sp>
        <p:nvSpPr>
          <p:cNvPr id="22" name="正文级别 1…"/>
          <p:cNvSpPr txBox="1">
            <a:spLocks noGrp="1"/>
          </p:cNvSpPr>
          <p:nvPr>
            <p:ph type="body" sz="quarter" idx="1" hasCustomPrompt="1"/>
          </p:nvPr>
        </p:nvSpPr>
        <p:spPr>
          <a:xfrm>
            <a:off x="1190625" y="5732859"/>
            <a:ext cx="9810750" cy="794742"/>
          </a:xfrm>
          <a:prstGeom prst="rect">
            <a:avLst/>
          </a:prstGeom>
        </p:spPr>
        <p:txBody>
          <a:bodyPr anchor="t"/>
          <a:lstStyle>
            <a:lvl1pPr marL="0" indent="0" algn="ctr">
              <a:spcBef>
                <a:spcPct val="0"/>
              </a:spcBef>
              <a:buSzTx/>
              <a:buNone/>
              <a:defRPr sz="2600"/>
            </a:lvl1pPr>
            <a:lvl2pPr marL="0" indent="0" algn="ctr">
              <a:spcBef>
                <a:spcPct val="0"/>
              </a:spcBef>
              <a:buSzTx/>
              <a:buNone/>
              <a:defRPr sz="2600"/>
            </a:lvl2pPr>
            <a:lvl3pPr marL="0" indent="0" algn="ctr">
              <a:spcBef>
                <a:spcPct val="0"/>
              </a:spcBef>
              <a:buSzTx/>
              <a:buNone/>
              <a:defRPr sz="2600"/>
            </a:lvl3pPr>
            <a:lvl4pPr marL="0" indent="0" algn="ctr">
              <a:spcBef>
                <a:spcPct val="0"/>
              </a:spcBef>
              <a:buSzTx/>
              <a:buNone/>
              <a:defRPr sz="2600"/>
            </a:lvl4pPr>
            <a:lvl5pPr marL="0" indent="0" algn="ctr">
              <a:spcBef>
                <a:spcPct val="0"/>
              </a:spcBef>
              <a:buSzTx/>
              <a:buNone/>
              <a:defRPr sz="26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标题文本"/>
          <p:cNvSpPr txBox="1">
            <a:spLocks noGrp="1"/>
          </p:cNvSpPr>
          <p:nvPr>
            <p:ph type="title" hasCustomPrompt="1"/>
          </p:nvPr>
        </p:nvSpPr>
        <p:spPr>
          <a:xfrm>
            <a:off x="1190625" y="2268141"/>
            <a:ext cx="9810750" cy="2321719"/>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298406" y="446484"/>
            <a:ext cx="5000625" cy="5777508"/>
          </a:xfrm>
          <a:prstGeom prst="rect">
            <a:avLst/>
          </a:prstGeom>
        </p:spPr>
        <p:txBody>
          <a:bodyPr lIns="91439" tIns="45719" rIns="91439" bIns="45719" anchor="t">
            <a:noAutofit/>
          </a:bodyPr>
          <a:lstStyle/>
          <a:p/>
        </p:txBody>
      </p:sp>
      <p:sp>
        <p:nvSpPr>
          <p:cNvPr id="39" name="标题文本"/>
          <p:cNvSpPr txBox="1">
            <a:spLocks noGrp="1"/>
          </p:cNvSpPr>
          <p:nvPr>
            <p:ph type="title" hasCustomPrompt="1"/>
          </p:nvPr>
        </p:nvSpPr>
        <p:spPr>
          <a:xfrm>
            <a:off x="892969" y="446484"/>
            <a:ext cx="5000625" cy="2803922"/>
          </a:xfrm>
          <a:prstGeom prst="rect">
            <a:avLst/>
          </a:prstGeom>
        </p:spPr>
        <p:txBody>
          <a:bodyPr anchor="b"/>
          <a:lstStyle>
            <a:lvl1pPr>
              <a:defRPr sz="4220"/>
            </a:lvl1pPr>
          </a:lstStyle>
          <a:p>
            <a:r>
              <a:t>标题文本</a:t>
            </a:r>
          </a:p>
        </p:txBody>
      </p:sp>
      <p:sp>
        <p:nvSpPr>
          <p:cNvPr id="40" name="正文级别 1…"/>
          <p:cNvSpPr txBox="1">
            <a:spLocks noGrp="1"/>
          </p:cNvSpPr>
          <p:nvPr>
            <p:ph type="body" sz="quarter" idx="1" hasCustomPrompt="1"/>
          </p:nvPr>
        </p:nvSpPr>
        <p:spPr>
          <a:xfrm>
            <a:off x="892969" y="3321844"/>
            <a:ext cx="5000625" cy="2893219"/>
          </a:xfrm>
          <a:prstGeom prst="rect">
            <a:avLst/>
          </a:prstGeom>
        </p:spPr>
        <p:txBody>
          <a:bodyPr anchor="t"/>
          <a:lstStyle>
            <a:lvl1pPr marL="0" indent="0" algn="ctr">
              <a:spcBef>
                <a:spcPct val="0"/>
              </a:spcBef>
              <a:buSzTx/>
              <a:buNone/>
              <a:defRPr sz="2600"/>
            </a:lvl1pPr>
            <a:lvl2pPr marL="0" indent="0" algn="ctr">
              <a:spcBef>
                <a:spcPct val="0"/>
              </a:spcBef>
              <a:buSzTx/>
              <a:buNone/>
              <a:defRPr sz="2600"/>
            </a:lvl2pPr>
            <a:lvl3pPr marL="0" indent="0" algn="ctr">
              <a:spcBef>
                <a:spcPct val="0"/>
              </a:spcBef>
              <a:buSzTx/>
              <a:buNone/>
              <a:defRPr sz="2600"/>
            </a:lvl3pPr>
            <a:lvl4pPr marL="0" indent="0" algn="ctr">
              <a:spcBef>
                <a:spcPct val="0"/>
              </a:spcBef>
              <a:buSzTx/>
              <a:buNone/>
              <a:defRPr sz="2600"/>
            </a:lvl4pPr>
            <a:lvl5pPr marL="0" indent="0" algn="ctr">
              <a:spcBef>
                <a:spcPct val="0"/>
              </a:spcBef>
              <a:buSzTx/>
              <a:buNone/>
              <a:defRPr sz="26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标题文本"/>
          <p:cNvSpPr txBox="1">
            <a:spLocks noGrp="1"/>
          </p:cNvSpPr>
          <p:nvPr>
            <p:ph type="title" hasCustomPrompt="1"/>
          </p:nvPr>
        </p:nvSpPr>
        <p:spPr>
          <a:prstGeom prst="rect">
            <a:avLst/>
          </a:prstGeom>
        </p:spPr>
        <p:txBody>
          <a:bodyPr/>
          <a:lstStyle/>
          <a:p>
            <a:r>
              <a:t>标题文本</a:t>
            </a:r>
          </a:p>
        </p:txBody>
      </p:sp>
      <p:sp>
        <p:nvSpPr>
          <p:cNvPr id="5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298406" y="1821656"/>
            <a:ext cx="5000625" cy="4420195"/>
          </a:xfrm>
          <a:prstGeom prst="rect">
            <a:avLst/>
          </a:prstGeom>
        </p:spPr>
        <p:txBody>
          <a:bodyPr lIns="91439" tIns="45719" rIns="91439" bIns="45719" anchor="t">
            <a:noAutofit/>
          </a:bodyPr>
          <a:lstStyle/>
          <a:p/>
        </p:txBody>
      </p:sp>
      <p:sp>
        <p:nvSpPr>
          <p:cNvPr id="66" name="标题文本"/>
          <p:cNvSpPr txBox="1">
            <a:spLocks noGrp="1"/>
          </p:cNvSpPr>
          <p:nvPr>
            <p:ph type="title" hasCustomPrompt="1"/>
          </p:nvPr>
        </p:nvSpPr>
        <p:spPr>
          <a:prstGeom prst="rect">
            <a:avLst/>
          </a:prstGeom>
        </p:spPr>
        <p:txBody>
          <a:bodyPr/>
          <a:lstStyle/>
          <a:p>
            <a:r>
              <a:t>标题文本</a:t>
            </a:r>
          </a:p>
        </p:txBody>
      </p:sp>
      <p:sp>
        <p:nvSpPr>
          <p:cNvPr id="67" name="正文级别 1…"/>
          <p:cNvSpPr txBox="1">
            <a:spLocks noGrp="1"/>
          </p:cNvSpPr>
          <p:nvPr>
            <p:ph type="body" sz="half" idx="1" hasCustomPrompt="1"/>
          </p:nvPr>
        </p:nvSpPr>
        <p:spPr>
          <a:xfrm>
            <a:off x="892969" y="1821656"/>
            <a:ext cx="5000625" cy="4420195"/>
          </a:xfrm>
          <a:prstGeom prst="rect">
            <a:avLst/>
          </a:prstGeom>
        </p:spPr>
        <p:txBody>
          <a:bodyPr/>
          <a:lstStyle>
            <a:lvl1pPr marL="241300" indent="-241300">
              <a:spcBef>
                <a:spcPct val="450000"/>
              </a:spcBef>
              <a:defRPr sz="1970"/>
            </a:lvl1pPr>
            <a:lvl2pPr marL="481965" indent="-241300">
              <a:spcBef>
                <a:spcPct val="450000"/>
              </a:spcBef>
              <a:defRPr sz="1970"/>
            </a:lvl2pPr>
            <a:lvl3pPr marL="723265" indent="-241300">
              <a:spcBef>
                <a:spcPct val="450000"/>
              </a:spcBef>
              <a:defRPr sz="1970"/>
            </a:lvl3pPr>
            <a:lvl4pPr marL="964565" indent="-241300">
              <a:spcBef>
                <a:spcPct val="450000"/>
              </a:spcBef>
              <a:defRPr sz="1970"/>
            </a:lvl4pPr>
            <a:lvl5pPr marL="1205230" indent="-241300">
              <a:spcBef>
                <a:spcPct val="450000"/>
              </a:spcBef>
              <a:defRPr sz="197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xfrm>
            <a:off x="5933329" y="6536531"/>
            <a:ext cx="318993" cy="241102"/>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正文级别 1…"/>
          <p:cNvSpPr txBox="1">
            <a:spLocks noGrp="1"/>
          </p:cNvSpPr>
          <p:nvPr>
            <p:ph type="body" idx="1" hasCustomPrompt="1"/>
          </p:nvPr>
        </p:nvSpPr>
        <p:spPr>
          <a:xfrm>
            <a:off x="892969" y="892969"/>
            <a:ext cx="10406063" cy="5072063"/>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298406" y="3580805"/>
            <a:ext cx="5000625" cy="2652117"/>
          </a:xfrm>
          <a:prstGeom prst="rect">
            <a:avLst/>
          </a:prstGeom>
        </p:spPr>
        <p:txBody>
          <a:bodyPr lIns="91439" tIns="45719" rIns="91439" bIns="45719" anchor="t">
            <a:noAutofit/>
          </a:bodyPr>
          <a:lstStyle/>
          <a:p/>
        </p:txBody>
      </p:sp>
      <p:sp>
        <p:nvSpPr>
          <p:cNvPr id="84" name="Image"/>
          <p:cNvSpPr>
            <a:spLocks noGrp="1"/>
          </p:cNvSpPr>
          <p:nvPr>
            <p:ph type="pic" sz="quarter" idx="14"/>
          </p:nvPr>
        </p:nvSpPr>
        <p:spPr>
          <a:xfrm>
            <a:off x="6298406" y="625078"/>
            <a:ext cx="5000625" cy="2652117"/>
          </a:xfrm>
          <a:prstGeom prst="rect">
            <a:avLst/>
          </a:prstGeom>
        </p:spPr>
        <p:txBody>
          <a:bodyPr lIns="91439" tIns="45719" rIns="91439" bIns="45719" anchor="t">
            <a:noAutofit/>
          </a:bodyPr>
          <a:lstStyle/>
          <a:p/>
        </p:txBody>
      </p:sp>
      <p:sp>
        <p:nvSpPr>
          <p:cNvPr id="85" name="Image"/>
          <p:cNvSpPr>
            <a:spLocks noGrp="1"/>
          </p:cNvSpPr>
          <p:nvPr>
            <p:ph type="pic" sz="half" idx="15"/>
          </p:nvPr>
        </p:nvSpPr>
        <p:spPr>
          <a:xfrm>
            <a:off x="892969" y="625078"/>
            <a:ext cx="5000625" cy="5607844"/>
          </a:xfrm>
          <a:prstGeom prst="rect">
            <a:avLst/>
          </a:prstGeom>
        </p:spPr>
        <p:txBody>
          <a:bodyPr lIns="91439" tIns="45719" rIns="91439" bIns="45719" anchor="t">
            <a:noAutofit/>
          </a:bodyPr>
          <a:lstStyle/>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正文级别 1…"/>
          <p:cNvSpPr txBox="1">
            <a:spLocks noGrp="1"/>
          </p:cNvSpPr>
          <p:nvPr>
            <p:ph type="body" sz="quarter" idx="1" hasCustomPrompt="1"/>
          </p:nvPr>
        </p:nvSpPr>
        <p:spPr>
          <a:xfrm>
            <a:off x="1190625" y="4473773"/>
            <a:ext cx="9810750" cy="324398"/>
          </a:xfrm>
          <a:prstGeom prst="rect">
            <a:avLst/>
          </a:prstGeom>
        </p:spPr>
        <p:txBody>
          <a:bodyPr anchor="t"/>
          <a:lstStyle>
            <a:lvl1pPr marL="0" indent="0" algn="ctr">
              <a:spcBef>
                <a:spcPct val="0"/>
              </a:spcBef>
              <a:buSzTx/>
              <a:buNone/>
              <a:defRPr sz="1690" i="1"/>
            </a:lvl1pPr>
            <a:lvl2pPr marL="546735" indent="-234315" algn="ctr">
              <a:spcBef>
                <a:spcPct val="0"/>
              </a:spcBef>
              <a:defRPr sz="1690" i="1"/>
            </a:lvl2pPr>
            <a:lvl3pPr marL="859790" indent="-234315" algn="ctr">
              <a:spcBef>
                <a:spcPct val="0"/>
              </a:spcBef>
              <a:defRPr sz="1690" i="1"/>
            </a:lvl3pPr>
            <a:lvl4pPr marL="1172210" indent="-234315" algn="ctr">
              <a:spcBef>
                <a:spcPct val="0"/>
              </a:spcBef>
              <a:defRPr sz="1690" i="1"/>
            </a:lvl4pPr>
            <a:lvl5pPr marL="1484630" indent="-234315" algn="ctr">
              <a:spcBef>
                <a:spcPct val="0"/>
              </a:spcBef>
              <a:defRPr sz="1690" i="1"/>
            </a:lvl5pPr>
          </a:lstStyle>
          <a:p>
            <a:r>
              <a:t>正文级别 1</a:t>
            </a:r>
          </a:p>
          <a:p>
            <a:pPr lvl="1"/>
            <a:r>
              <a:t>正文级别 2</a:t>
            </a:r>
          </a:p>
          <a:p>
            <a:pPr lvl="2"/>
            <a:r>
              <a:t>正文级别 3</a:t>
            </a:r>
          </a:p>
          <a:p>
            <a:pPr lvl="3"/>
            <a:r>
              <a:t>正文级别 4</a:t>
            </a:r>
          </a:p>
          <a:p>
            <a:pPr lvl="4"/>
            <a:r>
              <a:t>正文级别 5</a:t>
            </a:r>
          </a:p>
        </p:txBody>
      </p:sp>
      <p:sp>
        <p:nvSpPr>
          <p:cNvPr id="94" name="“Type a quote here.”"/>
          <p:cNvSpPr txBox="1">
            <a:spLocks noGrp="1"/>
          </p:cNvSpPr>
          <p:nvPr>
            <p:ph type="body" sz="quarter" idx="13"/>
          </p:nvPr>
        </p:nvSpPr>
        <p:spPr>
          <a:xfrm>
            <a:off x="1190625" y="3000313"/>
            <a:ext cx="9810750" cy="428752"/>
          </a:xfrm>
          <a:prstGeom prst="rect">
            <a:avLst/>
          </a:prstGeom>
        </p:spPr>
        <p:txBody>
          <a:bodyPr/>
          <a:lstStyle/>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2192000" cy="6858000"/>
          </a:xfrm>
          <a:prstGeom prst="rect">
            <a:avLst/>
          </a:prstGeom>
        </p:spPr>
        <p:txBody>
          <a:bodyPr lIns="91439" tIns="45719" rIns="91439" bIns="45719" anchor="t">
            <a:noAutofit/>
          </a:bodyPr>
          <a:lstStyle/>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AC1B7B3F-A56B-4310-A966-BD55D80449F1}"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4" Type="http://schemas.openxmlformats.org/officeDocument/2006/relationships/theme" Target="../theme/theme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92969" y="178594"/>
            <a:ext cx="10406063" cy="1518047"/>
          </a:xfrm>
          <a:prstGeom prst="rect">
            <a:avLst/>
          </a:prstGeom>
          <a:ln w="12700">
            <a:miter lim="400000"/>
          </a:ln>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892969" y="1821656"/>
            <a:ext cx="10406063" cy="4420195"/>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5933329" y="6536531"/>
            <a:ext cx="318993" cy="228028"/>
          </a:xfrm>
          <a:prstGeom prst="rect">
            <a:avLst/>
          </a:prstGeom>
          <a:ln w="12700">
            <a:miter lim="400000"/>
          </a:ln>
        </p:spPr>
        <p:txBody>
          <a:bodyPr wrap="none" lIns="50800" tIns="50800" rIns="50800" bIns="50800">
            <a:spAutoFit/>
          </a:bodyPr>
          <a:lstStyle>
            <a:lvl1pPr>
              <a:defRPr sz="1125">
                <a:latin typeface="Helvetica Neue Light"/>
                <a:ea typeface="Helvetica Neue Light"/>
                <a:cs typeface="Helvetica Neue Light"/>
                <a:sym typeface="Helvetica Neue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med"/>
  <p:txStyles>
    <p:titleStyle>
      <a:lvl1pPr marL="0" marR="0" indent="0" algn="ctr" defTabSz="410845" rtl="0" latinLnBrk="0">
        <a:lnSpc>
          <a:spcPct val="100000"/>
        </a:lnSpc>
        <a:spcBef>
          <a:spcPct val="0"/>
        </a:spcBef>
        <a:spcAft>
          <a:spcPts val="0"/>
        </a:spcAft>
        <a:buClrTx/>
        <a:buSzTx/>
        <a:buFontTx/>
        <a:buNone/>
        <a:defRPr sz="5625" b="0" i="0" u="none" strike="noStrike" cap="none" spc="0" baseline="0">
          <a:ln>
            <a:noFill/>
          </a:ln>
          <a:solidFill>
            <a:srgbClr val="000000"/>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9pPr>
    </p:titleStyle>
    <p:bodyStyle>
      <a:lvl1pPr marL="312420" marR="0" indent="-311785" algn="l" defTabSz="410845" rtl="0" latinLnBrk="0">
        <a:lnSpc>
          <a:spcPct val="100000"/>
        </a:lnSpc>
        <a:spcBef>
          <a:spcPct val="591000"/>
        </a:spcBef>
        <a:spcAft>
          <a:spcPts val="0"/>
        </a:spcAft>
        <a:buClrTx/>
        <a:buSzPct val="145000"/>
        <a:buFontTx/>
        <a:buChar char="•"/>
        <a:defRPr sz="2250" b="0" i="0" u="none" strike="noStrike" cap="none" spc="0" baseline="0">
          <a:ln>
            <a:noFill/>
          </a:ln>
          <a:solidFill>
            <a:srgbClr val="000000"/>
          </a:solidFill>
          <a:uFillTx/>
          <a:latin typeface="+mj-lt"/>
          <a:ea typeface="+mj-ea"/>
          <a:cs typeface="+mj-cs"/>
          <a:sym typeface="Helvetica Neue"/>
        </a:defRPr>
      </a:lvl1pPr>
      <a:lvl2pPr marL="624840" marR="0" indent="-311785" algn="l" defTabSz="410845" rtl="0" latinLnBrk="0">
        <a:lnSpc>
          <a:spcPct val="100000"/>
        </a:lnSpc>
        <a:spcBef>
          <a:spcPct val="591000"/>
        </a:spcBef>
        <a:spcAft>
          <a:spcPts val="0"/>
        </a:spcAft>
        <a:buClrTx/>
        <a:buSzPct val="145000"/>
        <a:buFontTx/>
        <a:buChar char="•"/>
        <a:defRPr sz="2250" b="0" i="0" u="none" strike="noStrike" cap="none" spc="0" baseline="0">
          <a:ln>
            <a:noFill/>
          </a:ln>
          <a:solidFill>
            <a:srgbClr val="000000"/>
          </a:solidFill>
          <a:uFillTx/>
          <a:latin typeface="+mj-lt"/>
          <a:ea typeface="+mj-ea"/>
          <a:cs typeface="+mj-cs"/>
          <a:sym typeface="Helvetica Neue"/>
        </a:defRPr>
      </a:lvl2pPr>
      <a:lvl3pPr marL="937895" marR="0" indent="-311785" algn="l" defTabSz="410845" rtl="0" latinLnBrk="0">
        <a:lnSpc>
          <a:spcPct val="100000"/>
        </a:lnSpc>
        <a:spcBef>
          <a:spcPct val="591000"/>
        </a:spcBef>
        <a:spcAft>
          <a:spcPts val="0"/>
        </a:spcAft>
        <a:buClrTx/>
        <a:buSzPct val="145000"/>
        <a:buFontTx/>
        <a:buChar char="•"/>
        <a:defRPr sz="2250" b="0" i="0" u="none" strike="noStrike" cap="none" spc="0" baseline="0">
          <a:ln>
            <a:noFill/>
          </a:ln>
          <a:solidFill>
            <a:srgbClr val="000000"/>
          </a:solidFill>
          <a:uFillTx/>
          <a:latin typeface="+mj-lt"/>
          <a:ea typeface="+mj-ea"/>
          <a:cs typeface="+mj-cs"/>
          <a:sym typeface="Helvetica Neue"/>
        </a:defRPr>
      </a:lvl3pPr>
      <a:lvl4pPr marL="1250315" marR="0" indent="-311785" algn="l" defTabSz="410845" rtl="0" latinLnBrk="0">
        <a:lnSpc>
          <a:spcPct val="100000"/>
        </a:lnSpc>
        <a:spcBef>
          <a:spcPct val="591000"/>
        </a:spcBef>
        <a:spcAft>
          <a:spcPts val="0"/>
        </a:spcAft>
        <a:buClrTx/>
        <a:buSzPct val="145000"/>
        <a:buFontTx/>
        <a:buChar char="•"/>
        <a:defRPr sz="2250" b="0" i="0" u="none" strike="noStrike" cap="none" spc="0" baseline="0">
          <a:ln>
            <a:noFill/>
          </a:ln>
          <a:solidFill>
            <a:srgbClr val="000000"/>
          </a:solidFill>
          <a:uFillTx/>
          <a:latin typeface="+mj-lt"/>
          <a:ea typeface="+mj-ea"/>
          <a:cs typeface="+mj-cs"/>
          <a:sym typeface="Helvetica Neue"/>
        </a:defRPr>
      </a:lvl4pPr>
      <a:lvl5pPr marL="1562735" marR="0" indent="-311785" algn="l" defTabSz="410845" rtl="0" latinLnBrk="0">
        <a:lnSpc>
          <a:spcPct val="100000"/>
        </a:lnSpc>
        <a:spcBef>
          <a:spcPct val="591000"/>
        </a:spcBef>
        <a:spcAft>
          <a:spcPts val="0"/>
        </a:spcAft>
        <a:buClrTx/>
        <a:buSzPct val="145000"/>
        <a:buFontTx/>
        <a:buChar char="•"/>
        <a:defRPr sz="2250" b="0" i="0" u="none" strike="noStrike" cap="none" spc="0" baseline="0">
          <a:ln>
            <a:noFill/>
          </a:ln>
          <a:solidFill>
            <a:srgbClr val="000000"/>
          </a:solidFill>
          <a:uFillTx/>
          <a:latin typeface="+mj-lt"/>
          <a:ea typeface="+mj-ea"/>
          <a:cs typeface="+mj-cs"/>
          <a:sym typeface="Helvetica Neue"/>
        </a:defRPr>
      </a:lvl5pPr>
      <a:lvl6pPr marL="1875155" marR="0" indent="-311785" algn="l" defTabSz="410845" rtl="0" latinLnBrk="0">
        <a:lnSpc>
          <a:spcPct val="100000"/>
        </a:lnSpc>
        <a:spcBef>
          <a:spcPct val="591000"/>
        </a:spcBef>
        <a:spcAft>
          <a:spcPts val="0"/>
        </a:spcAft>
        <a:buClrTx/>
        <a:buSzPct val="145000"/>
        <a:buFontTx/>
        <a:buChar char="•"/>
        <a:defRPr sz="2250" b="0" i="0" u="none" strike="noStrike" cap="none" spc="0" baseline="0">
          <a:ln>
            <a:noFill/>
          </a:ln>
          <a:solidFill>
            <a:srgbClr val="000000"/>
          </a:solidFill>
          <a:uFillTx/>
          <a:latin typeface="+mj-lt"/>
          <a:ea typeface="+mj-ea"/>
          <a:cs typeface="+mj-cs"/>
          <a:sym typeface="Helvetica Neue"/>
        </a:defRPr>
      </a:lvl6pPr>
      <a:lvl7pPr marL="2187575" marR="0" indent="-311785" algn="l" defTabSz="410845" rtl="0" latinLnBrk="0">
        <a:lnSpc>
          <a:spcPct val="100000"/>
        </a:lnSpc>
        <a:spcBef>
          <a:spcPct val="591000"/>
        </a:spcBef>
        <a:spcAft>
          <a:spcPts val="0"/>
        </a:spcAft>
        <a:buClrTx/>
        <a:buSzPct val="145000"/>
        <a:buFontTx/>
        <a:buChar char="•"/>
        <a:defRPr sz="2250" b="0" i="0" u="none" strike="noStrike" cap="none" spc="0" baseline="0">
          <a:ln>
            <a:noFill/>
          </a:ln>
          <a:solidFill>
            <a:srgbClr val="000000"/>
          </a:solidFill>
          <a:uFillTx/>
          <a:latin typeface="+mj-lt"/>
          <a:ea typeface="+mj-ea"/>
          <a:cs typeface="+mj-cs"/>
          <a:sym typeface="Helvetica Neue"/>
        </a:defRPr>
      </a:lvl7pPr>
      <a:lvl8pPr marL="2500630" marR="0" indent="-311785" algn="l" defTabSz="410845" rtl="0" latinLnBrk="0">
        <a:lnSpc>
          <a:spcPct val="100000"/>
        </a:lnSpc>
        <a:spcBef>
          <a:spcPct val="591000"/>
        </a:spcBef>
        <a:spcAft>
          <a:spcPts val="0"/>
        </a:spcAft>
        <a:buClrTx/>
        <a:buSzPct val="145000"/>
        <a:buFontTx/>
        <a:buChar char="•"/>
        <a:defRPr sz="2250" b="0" i="0" u="none" strike="noStrike" cap="none" spc="0" baseline="0">
          <a:ln>
            <a:noFill/>
          </a:ln>
          <a:solidFill>
            <a:srgbClr val="000000"/>
          </a:solidFill>
          <a:uFillTx/>
          <a:latin typeface="+mj-lt"/>
          <a:ea typeface="+mj-ea"/>
          <a:cs typeface="+mj-cs"/>
          <a:sym typeface="Helvetica Neue"/>
        </a:defRPr>
      </a:lvl8pPr>
      <a:lvl9pPr marL="2813050" marR="0" indent="-311785" algn="l" defTabSz="410845" rtl="0" latinLnBrk="0">
        <a:lnSpc>
          <a:spcPct val="100000"/>
        </a:lnSpc>
        <a:spcBef>
          <a:spcPct val="591000"/>
        </a:spcBef>
        <a:spcAft>
          <a:spcPts val="0"/>
        </a:spcAft>
        <a:buClrTx/>
        <a:buSzPct val="145000"/>
        <a:buFontTx/>
        <a:buChar char="•"/>
        <a:defRPr sz="2250" b="0" i="0" u="none" strike="noStrike" cap="none" spc="0" baseline="0">
          <a:ln>
            <a:noFill/>
          </a:ln>
          <a:solidFill>
            <a:srgbClr val="000000"/>
          </a:solidFill>
          <a:uFillTx/>
          <a:latin typeface="+mj-lt"/>
          <a:ea typeface="+mj-ea"/>
          <a:cs typeface="+mj-cs"/>
          <a:sym typeface="Helvetica Neue"/>
        </a:defRPr>
      </a:lvl9pPr>
    </p:bodyStyle>
    <p:otherStyle>
      <a:lvl1pPr marL="0" marR="0" indent="0" algn="ctr" defTabSz="410845" rtl="0" latinLnBrk="0">
        <a:lnSpc>
          <a:spcPct val="100000"/>
        </a:lnSpc>
        <a:spcBef>
          <a:spcPct val="0"/>
        </a:spcBef>
        <a:spcAft>
          <a:spcPts val="0"/>
        </a:spcAft>
        <a:buClrTx/>
        <a:buSzTx/>
        <a:buFontTx/>
        <a:buNone/>
        <a:defRPr sz="1125" b="0" i="0" u="none" strike="noStrike" cap="none" spc="0" baseline="0">
          <a:ln>
            <a:noFill/>
          </a:ln>
          <a:solidFill>
            <a:schemeClr val="tx1"/>
          </a:solidFill>
          <a:uFillTx/>
          <a:latin typeface="+mn-lt"/>
          <a:ea typeface="+mn-ea"/>
          <a:cs typeface="+mn-cs"/>
          <a:sym typeface="Helvetica Neue Light"/>
        </a:defRPr>
      </a:lvl1pPr>
      <a:lvl2pPr marL="0" marR="0" indent="0" algn="ctr" defTabSz="410845" rtl="0" latinLnBrk="0">
        <a:lnSpc>
          <a:spcPct val="100000"/>
        </a:lnSpc>
        <a:spcBef>
          <a:spcPct val="0"/>
        </a:spcBef>
        <a:spcAft>
          <a:spcPts val="0"/>
        </a:spcAft>
        <a:buClrTx/>
        <a:buSzTx/>
        <a:buFontTx/>
        <a:buNone/>
        <a:defRPr sz="1125" b="0" i="0" u="none" strike="noStrike" cap="none" spc="0" baseline="0">
          <a:ln>
            <a:noFill/>
          </a:ln>
          <a:solidFill>
            <a:schemeClr val="tx1"/>
          </a:solidFill>
          <a:uFillTx/>
          <a:latin typeface="+mn-lt"/>
          <a:ea typeface="+mn-ea"/>
          <a:cs typeface="+mn-cs"/>
          <a:sym typeface="Helvetica Neue Light"/>
        </a:defRPr>
      </a:lvl2pPr>
      <a:lvl3pPr marL="0" marR="0" indent="0" algn="ctr" defTabSz="410845" rtl="0" latinLnBrk="0">
        <a:lnSpc>
          <a:spcPct val="100000"/>
        </a:lnSpc>
        <a:spcBef>
          <a:spcPct val="0"/>
        </a:spcBef>
        <a:spcAft>
          <a:spcPts val="0"/>
        </a:spcAft>
        <a:buClrTx/>
        <a:buSzTx/>
        <a:buFontTx/>
        <a:buNone/>
        <a:defRPr sz="1125" b="0" i="0" u="none" strike="noStrike" cap="none" spc="0" baseline="0">
          <a:ln>
            <a:noFill/>
          </a:ln>
          <a:solidFill>
            <a:schemeClr val="tx1"/>
          </a:solidFill>
          <a:uFillTx/>
          <a:latin typeface="+mn-lt"/>
          <a:ea typeface="+mn-ea"/>
          <a:cs typeface="+mn-cs"/>
          <a:sym typeface="Helvetica Neue Light"/>
        </a:defRPr>
      </a:lvl3pPr>
      <a:lvl4pPr marL="0" marR="0" indent="0" algn="ctr" defTabSz="410845" rtl="0" latinLnBrk="0">
        <a:lnSpc>
          <a:spcPct val="100000"/>
        </a:lnSpc>
        <a:spcBef>
          <a:spcPct val="0"/>
        </a:spcBef>
        <a:spcAft>
          <a:spcPts val="0"/>
        </a:spcAft>
        <a:buClrTx/>
        <a:buSzTx/>
        <a:buFontTx/>
        <a:buNone/>
        <a:defRPr sz="1125" b="0" i="0" u="none" strike="noStrike" cap="none" spc="0" baseline="0">
          <a:ln>
            <a:noFill/>
          </a:ln>
          <a:solidFill>
            <a:schemeClr val="tx1"/>
          </a:solidFill>
          <a:uFillTx/>
          <a:latin typeface="+mn-lt"/>
          <a:ea typeface="+mn-ea"/>
          <a:cs typeface="+mn-cs"/>
          <a:sym typeface="Helvetica Neue Light"/>
        </a:defRPr>
      </a:lvl4pPr>
      <a:lvl5pPr marL="0" marR="0" indent="0" algn="ctr" defTabSz="410845" rtl="0" latinLnBrk="0">
        <a:lnSpc>
          <a:spcPct val="100000"/>
        </a:lnSpc>
        <a:spcBef>
          <a:spcPct val="0"/>
        </a:spcBef>
        <a:spcAft>
          <a:spcPts val="0"/>
        </a:spcAft>
        <a:buClrTx/>
        <a:buSzTx/>
        <a:buFontTx/>
        <a:buNone/>
        <a:defRPr sz="1125" b="0" i="0" u="none" strike="noStrike" cap="none" spc="0" baseline="0">
          <a:ln>
            <a:noFill/>
          </a:ln>
          <a:solidFill>
            <a:schemeClr val="tx1"/>
          </a:solidFill>
          <a:uFillTx/>
          <a:latin typeface="+mn-lt"/>
          <a:ea typeface="+mn-ea"/>
          <a:cs typeface="+mn-cs"/>
          <a:sym typeface="Helvetica Neue Light"/>
        </a:defRPr>
      </a:lvl5pPr>
      <a:lvl6pPr marL="0" marR="0" indent="0" algn="ctr" defTabSz="410845" rtl="0" latinLnBrk="0">
        <a:lnSpc>
          <a:spcPct val="100000"/>
        </a:lnSpc>
        <a:spcBef>
          <a:spcPct val="0"/>
        </a:spcBef>
        <a:spcAft>
          <a:spcPts val="0"/>
        </a:spcAft>
        <a:buClrTx/>
        <a:buSzTx/>
        <a:buFontTx/>
        <a:buNone/>
        <a:defRPr sz="1125" b="0" i="0" u="none" strike="noStrike" cap="none" spc="0" baseline="0">
          <a:ln>
            <a:noFill/>
          </a:ln>
          <a:solidFill>
            <a:schemeClr val="tx1"/>
          </a:solidFill>
          <a:uFillTx/>
          <a:latin typeface="+mn-lt"/>
          <a:ea typeface="+mn-ea"/>
          <a:cs typeface="+mn-cs"/>
          <a:sym typeface="Helvetica Neue Light"/>
        </a:defRPr>
      </a:lvl6pPr>
      <a:lvl7pPr marL="0" marR="0" indent="0" algn="ctr" defTabSz="410845" rtl="0" latinLnBrk="0">
        <a:lnSpc>
          <a:spcPct val="100000"/>
        </a:lnSpc>
        <a:spcBef>
          <a:spcPct val="0"/>
        </a:spcBef>
        <a:spcAft>
          <a:spcPts val="0"/>
        </a:spcAft>
        <a:buClrTx/>
        <a:buSzTx/>
        <a:buFontTx/>
        <a:buNone/>
        <a:defRPr sz="1125" b="0" i="0" u="none" strike="noStrike" cap="none" spc="0" baseline="0">
          <a:ln>
            <a:noFill/>
          </a:ln>
          <a:solidFill>
            <a:schemeClr val="tx1"/>
          </a:solidFill>
          <a:uFillTx/>
          <a:latin typeface="+mn-lt"/>
          <a:ea typeface="+mn-ea"/>
          <a:cs typeface="+mn-cs"/>
          <a:sym typeface="Helvetica Neue Light"/>
        </a:defRPr>
      </a:lvl7pPr>
      <a:lvl8pPr marL="0" marR="0" indent="0" algn="ctr" defTabSz="410845" rtl="0" latinLnBrk="0">
        <a:lnSpc>
          <a:spcPct val="100000"/>
        </a:lnSpc>
        <a:spcBef>
          <a:spcPct val="0"/>
        </a:spcBef>
        <a:spcAft>
          <a:spcPts val="0"/>
        </a:spcAft>
        <a:buClrTx/>
        <a:buSzTx/>
        <a:buFontTx/>
        <a:buNone/>
        <a:defRPr sz="1125" b="0" i="0" u="none" strike="noStrike" cap="none" spc="0" baseline="0">
          <a:ln>
            <a:noFill/>
          </a:ln>
          <a:solidFill>
            <a:schemeClr val="tx1"/>
          </a:solidFill>
          <a:uFillTx/>
          <a:latin typeface="+mn-lt"/>
          <a:ea typeface="+mn-ea"/>
          <a:cs typeface="+mn-cs"/>
          <a:sym typeface="Helvetica Neue Light"/>
        </a:defRPr>
      </a:lvl8pPr>
      <a:lvl9pPr marL="0" marR="0" indent="0" algn="ctr" defTabSz="410845" rtl="0" latinLnBrk="0">
        <a:lnSpc>
          <a:spcPct val="100000"/>
        </a:lnSpc>
        <a:spcBef>
          <a:spcPct val="0"/>
        </a:spcBef>
        <a:spcAft>
          <a:spcPts val="0"/>
        </a:spcAft>
        <a:buClrTx/>
        <a:buSzTx/>
        <a:buFontTx/>
        <a:buNone/>
        <a:defRPr sz="1125" b="0" i="0" u="none" strike="noStrike" cap="none" spc="0" baseline="0">
          <a:ln>
            <a:noFill/>
          </a:ln>
          <a:solidFill>
            <a:schemeClr val="tx1"/>
          </a:solidFill>
          <a:uFillTx/>
          <a:latin typeface="+mn-lt"/>
          <a:ea typeface="+mn-ea"/>
          <a:cs typeface="+mn-cs"/>
          <a:sym typeface="Helvetica Neue Light"/>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92969" y="178594"/>
            <a:ext cx="10406063" cy="1518047"/>
          </a:xfrm>
          <a:prstGeom prst="rect">
            <a:avLst/>
          </a:prstGeom>
          <a:ln w="12700">
            <a:miter lim="400000"/>
          </a:ln>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892969" y="1821656"/>
            <a:ext cx="10406063" cy="4420195"/>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5933329" y="6536531"/>
            <a:ext cx="318993" cy="228028"/>
          </a:xfrm>
          <a:prstGeom prst="rect">
            <a:avLst/>
          </a:prstGeom>
          <a:ln w="12700">
            <a:miter lim="400000"/>
          </a:ln>
        </p:spPr>
        <p:txBody>
          <a:bodyPr wrap="none" lIns="50800" tIns="50800" rIns="50800" bIns="50800">
            <a:spAutoFit/>
          </a:bodyPr>
          <a:lstStyle>
            <a:lvl1pPr>
              <a:defRPr sz="1125">
                <a:latin typeface="Helvetica Neue Light"/>
                <a:ea typeface="Helvetica Neue Light"/>
                <a:cs typeface="Helvetica Neue Light"/>
                <a:sym typeface="Helvetica Neue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ransition spd="med"/>
  <p:txStyles>
    <p:titleStyle>
      <a:lvl1pPr marL="0" marR="0" indent="0" algn="ctr" defTabSz="410845" rtl="0" latinLnBrk="0">
        <a:lnSpc>
          <a:spcPct val="100000"/>
        </a:lnSpc>
        <a:spcBef>
          <a:spcPct val="0"/>
        </a:spcBef>
        <a:spcAft>
          <a:spcPts val="0"/>
        </a:spcAft>
        <a:buClrTx/>
        <a:buSzTx/>
        <a:buFontTx/>
        <a:buNone/>
        <a:defRPr sz="5625" b="0" i="0" u="none" strike="noStrike" cap="none" spc="0" baseline="0">
          <a:ln>
            <a:noFill/>
          </a:ln>
          <a:solidFill>
            <a:srgbClr val="000000"/>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9pPr>
    </p:titleStyle>
    <p:bodyStyle>
      <a:lvl1pPr marL="312420" marR="0" indent="-311785" algn="l" defTabSz="410845" rtl="0" latinLnBrk="0">
        <a:lnSpc>
          <a:spcPct val="100000"/>
        </a:lnSpc>
        <a:spcBef>
          <a:spcPct val="591000"/>
        </a:spcBef>
        <a:spcAft>
          <a:spcPts val="0"/>
        </a:spcAft>
        <a:buClrTx/>
        <a:buSzPct val="145000"/>
        <a:buFontTx/>
        <a:buChar char="•"/>
        <a:defRPr sz="2250" b="0" i="0" u="none" strike="noStrike" cap="none" spc="0" baseline="0">
          <a:ln>
            <a:noFill/>
          </a:ln>
          <a:solidFill>
            <a:srgbClr val="000000"/>
          </a:solidFill>
          <a:uFillTx/>
          <a:latin typeface="+mj-lt"/>
          <a:ea typeface="+mj-ea"/>
          <a:cs typeface="+mj-cs"/>
          <a:sym typeface="Helvetica Neue"/>
        </a:defRPr>
      </a:lvl1pPr>
      <a:lvl2pPr marL="624840" marR="0" indent="-311785" algn="l" defTabSz="410845" rtl="0" latinLnBrk="0">
        <a:lnSpc>
          <a:spcPct val="100000"/>
        </a:lnSpc>
        <a:spcBef>
          <a:spcPct val="591000"/>
        </a:spcBef>
        <a:spcAft>
          <a:spcPts val="0"/>
        </a:spcAft>
        <a:buClrTx/>
        <a:buSzPct val="145000"/>
        <a:buFontTx/>
        <a:buChar char="•"/>
        <a:defRPr sz="2250" b="0" i="0" u="none" strike="noStrike" cap="none" spc="0" baseline="0">
          <a:ln>
            <a:noFill/>
          </a:ln>
          <a:solidFill>
            <a:srgbClr val="000000"/>
          </a:solidFill>
          <a:uFillTx/>
          <a:latin typeface="+mj-lt"/>
          <a:ea typeface="+mj-ea"/>
          <a:cs typeface="+mj-cs"/>
          <a:sym typeface="Helvetica Neue"/>
        </a:defRPr>
      </a:lvl2pPr>
      <a:lvl3pPr marL="937895" marR="0" indent="-311785" algn="l" defTabSz="410845" rtl="0" latinLnBrk="0">
        <a:lnSpc>
          <a:spcPct val="100000"/>
        </a:lnSpc>
        <a:spcBef>
          <a:spcPct val="591000"/>
        </a:spcBef>
        <a:spcAft>
          <a:spcPts val="0"/>
        </a:spcAft>
        <a:buClrTx/>
        <a:buSzPct val="145000"/>
        <a:buFontTx/>
        <a:buChar char="•"/>
        <a:defRPr sz="2250" b="0" i="0" u="none" strike="noStrike" cap="none" spc="0" baseline="0">
          <a:ln>
            <a:noFill/>
          </a:ln>
          <a:solidFill>
            <a:srgbClr val="000000"/>
          </a:solidFill>
          <a:uFillTx/>
          <a:latin typeface="+mj-lt"/>
          <a:ea typeface="+mj-ea"/>
          <a:cs typeface="+mj-cs"/>
          <a:sym typeface="Helvetica Neue"/>
        </a:defRPr>
      </a:lvl3pPr>
      <a:lvl4pPr marL="1250315" marR="0" indent="-311785" algn="l" defTabSz="410845" rtl="0" latinLnBrk="0">
        <a:lnSpc>
          <a:spcPct val="100000"/>
        </a:lnSpc>
        <a:spcBef>
          <a:spcPct val="591000"/>
        </a:spcBef>
        <a:spcAft>
          <a:spcPts val="0"/>
        </a:spcAft>
        <a:buClrTx/>
        <a:buSzPct val="145000"/>
        <a:buFontTx/>
        <a:buChar char="•"/>
        <a:defRPr sz="2250" b="0" i="0" u="none" strike="noStrike" cap="none" spc="0" baseline="0">
          <a:ln>
            <a:noFill/>
          </a:ln>
          <a:solidFill>
            <a:srgbClr val="000000"/>
          </a:solidFill>
          <a:uFillTx/>
          <a:latin typeface="+mj-lt"/>
          <a:ea typeface="+mj-ea"/>
          <a:cs typeface="+mj-cs"/>
          <a:sym typeface="Helvetica Neue"/>
        </a:defRPr>
      </a:lvl4pPr>
      <a:lvl5pPr marL="1562735" marR="0" indent="-311785" algn="l" defTabSz="410845" rtl="0" latinLnBrk="0">
        <a:lnSpc>
          <a:spcPct val="100000"/>
        </a:lnSpc>
        <a:spcBef>
          <a:spcPct val="591000"/>
        </a:spcBef>
        <a:spcAft>
          <a:spcPts val="0"/>
        </a:spcAft>
        <a:buClrTx/>
        <a:buSzPct val="145000"/>
        <a:buFontTx/>
        <a:buChar char="•"/>
        <a:defRPr sz="2250" b="0" i="0" u="none" strike="noStrike" cap="none" spc="0" baseline="0">
          <a:ln>
            <a:noFill/>
          </a:ln>
          <a:solidFill>
            <a:srgbClr val="000000"/>
          </a:solidFill>
          <a:uFillTx/>
          <a:latin typeface="+mj-lt"/>
          <a:ea typeface="+mj-ea"/>
          <a:cs typeface="+mj-cs"/>
          <a:sym typeface="Helvetica Neue"/>
        </a:defRPr>
      </a:lvl5pPr>
      <a:lvl6pPr marL="1875155" marR="0" indent="-311785" algn="l" defTabSz="410845" rtl="0" latinLnBrk="0">
        <a:lnSpc>
          <a:spcPct val="100000"/>
        </a:lnSpc>
        <a:spcBef>
          <a:spcPct val="591000"/>
        </a:spcBef>
        <a:spcAft>
          <a:spcPts val="0"/>
        </a:spcAft>
        <a:buClrTx/>
        <a:buSzPct val="145000"/>
        <a:buFontTx/>
        <a:buChar char="•"/>
        <a:defRPr sz="2250" b="0" i="0" u="none" strike="noStrike" cap="none" spc="0" baseline="0">
          <a:ln>
            <a:noFill/>
          </a:ln>
          <a:solidFill>
            <a:srgbClr val="000000"/>
          </a:solidFill>
          <a:uFillTx/>
          <a:latin typeface="+mj-lt"/>
          <a:ea typeface="+mj-ea"/>
          <a:cs typeface="+mj-cs"/>
          <a:sym typeface="Helvetica Neue"/>
        </a:defRPr>
      </a:lvl6pPr>
      <a:lvl7pPr marL="2187575" marR="0" indent="-311785" algn="l" defTabSz="410845" rtl="0" latinLnBrk="0">
        <a:lnSpc>
          <a:spcPct val="100000"/>
        </a:lnSpc>
        <a:spcBef>
          <a:spcPct val="591000"/>
        </a:spcBef>
        <a:spcAft>
          <a:spcPts val="0"/>
        </a:spcAft>
        <a:buClrTx/>
        <a:buSzPct val="145000"/>
        <a:buFontTx/>
        <a:buChar char="•"/>
        <a:defRPr sz="2250" b="0" i="0" u="none" strike="noStrike" cap="none" spc="0" baseline="0">
          <a:ln>
            <a:noFill/>
          </a:ln>
          <a:solidFill>
            <a:srgbClr val="000000"/>
          </a:solidFill>
          <a:uFillTx/>
          <a:latin typeface="+mj-lt"/>
          <a:ea typeface="+mj-ea"/>
          <a:cs typeface="+mj-cs"/>
          <a:sym typeface="Helvetica Neue"/>
        </a:defRPr>
      </a:lvl7pPr>
      <a:lvl8pPr marL="2500630" marR="0" indent="-311785" algn="l" defTabSz="410845" rtl="0" latinLnBrk="0">
        <a:lnSpc>
          <a:spcPct val="100000"/>
        </a:lnSpc>
        <a:spcBef>
          <a:spcPct val="591000"/>
        </a:spcBef>
        <a:spcAft>
          <a:spcPts val="0"/>
        </a:spcAft>
        <a:buClrTx/>
        <a:buSzPct val="145000"/>
        <a:buFontTx/>
        <a:buChar char="•"/>
        <a:defRPr sz="2250" b="0" i="0" u="none" strike="noStrike" cap="none" spc="0" baseline="0">
          <a:ln>
            <a:noFill/>
          </a:ln>
          <a:solidFill>
            <a:srgbClr val="000000"/>
          </a:solidFill>
          <a:uFillTx/>
          <a:latin typeface="+mj-lt"/>
          <a:ea typeface="+mj-ea"/>
          <a:cs typeface="+mj-cs"/>
          <a:sym typeface="Helvetica Neue"/>
        </a:defRPr>
      </a:lvl8pPr>
      <a:lvl9pPr marL="2813050" marR="0" indent="-311785" algn="l" defTabSz="410845" rtl="0" latinLnBrk="0">
        <a:lnSpc>
          <a:spcPct val="100000"/>
        </a:lnSpc>
        <a:spcBef>
          <a:spcPct val="591000"/>
        </a:spcBef>
        <a:spcAft>
          <a:spcPts val="0"/>
        </a:spcAft>
        <a:buClrTx/>
        <a:buSzPct val="145000"/>
        <a:buFontTx/>
        <a:buChar char="•"/>
        <a:defRPr sz="2250" b="0" i="0" u="none" strike="noStrike" cap="none" spc="0" baseline="0">
          <a:ln>
            <a:noFill/>
          </a:ln>
          <a:solidFill>
            <a:srgbClr val="000000"/>
          </a:solidFill>
          <a:uFillTx/>
          <a:latin typeface="+mj-lt"/>
          <a:ea typeface="+mj-ea"/>
          <a:cs typeface="+mj-cs"/>
          <a:sym typeface="Helvetica Neue"/>
        </a:defRPr>
      </a:lvl9pPr>
    </p:bodyStyle>
    <p:otherStyle>
      <a:lvl1pPr marL="0" marR="0" indent="0" algn="ctr" defTabSz="410845" rtl="0" latinLnBrk="0">
        <a:lnSpc>
          <a:spcPct val="100000"/>
        </a:lnSpc>
        <a:spcBef>
          <a:spcPct val="0"/>
        </a:spcBef>
        <a:spcAft>
          <a:spcPts val="0"/>
        </a:spcAft>
        <a:buClrTx/>
        <a:buSzTx/>
        <a:buFontTx/>
        <a:buNone/>
        <a:defRPr sz="1125" b="0" i="0" u="none" strike="noStrike" cap="none" spc="0" baseline="0">
          <a:ln>
            <a:noFill/>
          </a:ln>
          <a:solidFill>
            <a:schemeClr val="tx1"/>
          </a:solidFill>
          <a:uFillTx/>
          <a:latin typeface="+mn-lt"/>
          <a:ea typeface="+mn-ea"/>
          <a:cs typeface="+mn-cs"/>
          <a:sym typeface="Helvetica Neue Light"/>
        </a:defRPr>
      </a:lvl1pPr>
      <a:lvl2pPr marL="0" marR="0" indent="0" algn="ctr" defTabSz="410845" rtl="0" latinLnBrk="0">
        <a:lnSpc>
          <a:spcPct val="100000"/>
        </a:lnSpc>
        <a:spcBef>
          <a:spcPct val="0"/>
        </a:spcBef>
        <a:spcAft>
          <a:spcPts val="0"/>
        </a:spcAft>
        <a:buClrTx/>
        <a:buSzTx/>
        <a:buFontTx/>
        <a:buNone/>
        <a:defRPr sz="1125" b="0" i="0" u="none" strike="noStrike" cap="none" spc="0" baseline="0">
          <a:ln>
            <a:noFill/>
          </a:ln>
          <a:solidFill>
            <a:schemeClr val="tx1"/>
          </a:solidFill>
          <a:uFillTx/>
          <a:latin typeface="+mn-lt"/>
          <a:ea typeface="+mn-ea"/>
          <a:cs typeface="+mn-cs"/>
          <a:sym typeface="Helvetica Neue Light"/>
        </a:defRPr>
      </a:lvl2pPr>
      <a:lvl3pPr marL="0" marR="0" indent="0" algn="ctr" defTabSz="410845" rtl="0" latinLnBrk="0">
        <a:lnSpc>
          <a:spcPct val="100000"/>
        </a:lnSpc>
        <a:spcBef>
          <a:spcPct val="0"/>
        </a:spcBef>
        <a:spcAft>
          <a:spcPts val="0"/>
        </a:spcAft>
        <a:buClrTx/>
        <a:buSzTx/>
        <a:buFontTx/>
        <a:buNone/>
        <a:defRPr sz="1125" b="0" i="0" u="none" strike="noStrike" cap="none" spc="0" baseline="0">
          <a:ln>
            <a:noFill/>
          </a:ln>
          <a:solidFill>
            <a:schemeClr val="tx1"/>
          </a:solidFill>
          <a:uFillTx/>
          <a:latin typeface="+mn-lt"/>
          <a:ea typeface="+mn-ea"/>
          <a:cs typeface="+mn-cs"/>
          <a:sym typeface="Helvetica Neue Light"/>
        </a:defRPr>
      </a:lvl3pPr>
      <a:lvl4pPr marL="0" marR="0" indent="0" algn="ctr" defTabSz="410845" rtl="0" latinLnBrk="0">
        <a:lnSpc>
          <a:spcPct val="100000"/>
        </a:lnSpc>
        <a:spcBef>
          <a:spcPct val="0"/>
        </a:spcBef>
        <a:spcAft>
          <a:spcPts val="0"/>
        </a:spcAft>
        <a:buClrTx/>
        <a:buSzTx/>
        <a:buFontTx/>
        <a:buNone/>
        <a:defRPr sz="1125" b="0" i="0" u="none" strike="noStrike" cap="none" spc="0" baseline="0">
          <a:ln>
            <a:noFill/>
          </a:ln>
          <a:solidFill>
            <a:schemeClr val="tx1"/>
          </a:solidFill>
          <a:uFillTx/>
          <a:latin typeface="+mn-lt"/>
          <a:ea typeface="+mn-ea"/>
          <a:cs typeface="+mn-cs"/>
          <a:sym typeface="Helvetica Neue Light"/>
        </a:defRPr>
      </a:lvl4pPr>
      <a:lvl5pPr marL="0" marR="0" indent="0" algn="ctr" defTabSz="410845" rtl="0" latinLnBrk="0">
        <a:lnSpc>
          <a:spcPct val="100000"/>
        </a:lnSpc>
        <a:spcBef>
          <a:spcPct val="0"/>
        </a:spcBef>
        <a:spcAft>
          <a:spcPts val="0"/>
        </a:spcAft>
        <a:buClrTx/>
        <a:buSzTx/>
        <a:buFontTx/>
        <a:buNone/>
        <a:defRPr sz="1125" b="0" i="0" u="none" strike="noStrike" cap="none" spc="0" baseline="0">
          <a:ln>
            <a:noFill/>
          </a:ln>
          <a:solidFill>
            <a:schemeClr val="tx1"/>
          </a:solidFill>
          <a:uFillTx/>
          <a:latin typeface="+mn-lt"/>
          <a:ea typeface="+mn-ea"/>
          <a:cs typeface="+mn-cs"/>
          <a:sym typeface="Helvetica Neue Light"/>
        </a:defRPr>
      </a:lvl5pPr>
      <a:lvl6pPr marL="0" marR="0" indent="0" algn="ctr" defTabSz="410845" rtl="0" latinLnBrk="0">
        <a:lnSpc>
          <a:spcPct val="100000"/>
        </a:lnSpc>
        <a:spcBef>
          <a:spcPct val="0"/>
        </a:spcBef>
        <a:spcAft>
          <a:spcPts val="0"/>
        </a:spcAft>
        <a:buClrTx/>
        <a:buSzTx/>
        <a:buFontTx/>
        <a:buNone/>
        <a:defRPr sz="1125" b="0" i="0" u="none" strike="noStrike" cap="none" spc="0" baseline="0">
          <a:ln>
            <a:noFill/>
          </a:ln>
          <a:solidFill>
            <a:schemeClr val="tx1"/>
          </a:solidFill>
          <a:uFillTx/>
          <a:latin typeface="+mn-lt"/>
          <a:ea typeface="+mn-ea"/>
          <a:cs typeface="+mn-cs"/>
          <a:sym typeface="Helvetica Neue Light"/>
        </a:defRPr>
      </a:lvl6pPr>
      <a:lvl7pPr marL="0" marR="0" indent="0" algn="ctr" defTabSz="410845" rtl="0" latinLnBrk="0">
        <a:lnSpc>
          <a:spcPct val="100000"/>
        </a:lnSpc>
        <a:spcBef>
          <a:spcPct val="0"/>
        </a:spcBef>
        <a:spcAft>
          <a:spcPts val="0"/>
        </a:spcAft>
        <a:buClrTx/>
        <a:buSzTx/>
        <a:buFontTx/>
        <a:buNone/>
        <a:defRPr sz="1125" b="0" i="0" u="none" strike="noStrike" cap="none" spc="0" baseline="0">
          <a:ln>
            <a:noFill/>
          </a:ln>
          <a:solidFill>
            <a:schemeClr val="tx1"/>
          </a:solidFill>
          <a:uFillTx/>
          <a:latin typeface="+mn-lt"/>
          <a:ea typeface="+mn-ea"/>
          <a:cs typeface="+mn-cs"/>
          <a:sym typeface="Helvetica Neue Light"/>
        </a:defRPr>
      </a:lvl7pPr>
      <a:lvl8pPr marL="0" marR="0" indent="0" algn="ctr" defTabSz="410845" rtl="0" latinLnBrk="0">
        <a:lnSpc>
          <a:spcPct val="100000"/>
        </a:lnSpc>
        <a:spcBef>
          <a:spcPct val="0"/>
        </a:spcBef>
        <a:spcAft>
          <a:spcPts val="0"/>
        </a:spcAft>
        <a:buClrTx/>
        <a:buSzTx/>
        <a:buFontTx/>
        <a:buNone/>
        <a:defRPr sz="1125" b="0" i="0" u="none" strike="noStrike" cap="none" spc="0" baseline="0">
          <a:ln>
            <a:noFill/>
          </a:ln>
          <a:solidFill>
            <a:schemeClr val="tx1"/>
          </a:solidFill>
          <a:uFillTx/>
          <a:latin typeface="+mn-lt"/>
          <a:ea typeface="+mn-ea"/>
          <a:cs typeface="+mn-cs"/>
          <a:sym typeface="Helvetica Neue Light"/>
        </a:defRPr>
      </a:lvl8pPr>
      <a:lvl9pPr marL="0" marR="0" indent="0" algn="ctr" defTabSz="410845" rtl="0" latinLnBrk="0">
        <a:lnSpc>
          <a:spcPct val="100000"/>
        </a:lnSpc>
        <a:spcBef>
          <a:spcPct val="0"/>
        </a:spcBef>
        <a:spcAft>
          <a:spcPts val="0"/>
        </a:spcAft>
        <a:buClrTx/>
        <a:buSzTx/>
        <a:buFontTx/>
        <a:buNone/>
        <a:defRPr sz="1125"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904875" y="1840865"/>
            <a:ext cx="10535285" cy="1321435"/>
          </a:xfrm>
        </p:spPr>
        <p:txBody>
          <a:bodyPr/>
          <a:p>
            <a:r>
              <a:rPr lang="zh-CN" altLang="en-US"/>
              <a:t>mongodb机房多活高可用方案</a:t>
            </a:r>
            <a:endParaRPr lang="zh-CN" altLang="en-US"/>
          </a:p>
        </p:txBody>
      </p:sp>
      <p:sp>
        <p:nvSpPr>
          <p:cNvPr id="3" name="副标题 2"/>
          <p:cNvSpPr>
            <a:spLocks noGrp="1"/>
          </p:cNvSpPr>
          <p:nvPr>
            <p:ph type="subTitle" idx="1"/>
          </p:nvPr>
        </p:nvSpPr>
        <p:spPr>
          <a:xfrm>
            <a:off x="1524000" y="3835400"/>
            <a:ext cx="9144000" cy="817245"/>
          </a:xfrm>
        </p:spPr>
        <p:txBody>
          <a:bodyPr/>
          <a:p>
            <a:r>
              <a:rPr lang="zh-CN" altLang="en-US" sz="3200"/>
              <a:t>杨亚洲</a:t>
            </a:r>
            <a:endParaRPr lang="zh-CN" altLang="en-US"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圆角矩形 17"/>
          <p:cNvSpPr/>
          <p:nvPr/>
        </p:nvSpPr>
        <p:spPr>
          <a:xfrm>
            <a:off x="678180" y="406400"/>
            <a:ext cx="9401810" cy="591947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9" name="圆角矩形 20"/>
          <p:cNvGrpSpPr/>
          <p:nvPr/>
        </p:nvGrpSpPr>
        <p:grpSpPr>
          <a:xfrm>
            <a:off x="5928252" y="764540"/>
            <a:ext cx="3459588" cy="909955"/>
            <a:chOff x="-1" y="92172"/>
            <a:chExt cx="729621"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16896" y="182905"/>
              <a:ext cx="695540" cy="167587"/>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2400">
                  <a:ea typeface="宋体" panose="02010600030101010101" pitchFamily="2" charset="-122"/>
                </a:rPr>
                <a:t>Elasticsearc</a:t>
              </a:r>
              <a:r>
                <a:rPr lang="en-US" sz="2400">
                  <a:ea typeface="宋体" panose="02010600030101010101" pitchFamily="2" charset="-122"/>
                </a:rPr>
                <a:t>h</a:t>
              </a:r>
              <a:r>
                <a:rPr lang="zh-CN" altLang="en-US" sz="2400">
                  <a:ea typeface="宋体" panose="02010600030101010101" pitchFamily="2" charset="-122"/>
                </a:rPr>
                <a:t>集群</a:t>
              </a:r>
              <a:r>
                <a:rPr lang="en-US" altLang="zh-CN" sz="2400">
                  <a:ea typeface="宋体" panose="02010600030101010101" pitchFamily="2" charset="-122"/>
                </a:rPr>
                <a:t>1</a:t>
              </a:r>
              <a:endParaRPr lang="en-US" altLang="zh-CN" sz="2400">
                <a:ea typeface="宋体" panose="02010600030101010101" pitchFamily="2" charset="-122"/>
              </a:endParaRPr>
            </a:p>
          </p:txBody>
        </p:sp>
      </p:grpSp>
      <p:grpSp>
        <p:nvGrpSpPr>
          <p:cNvPr id="53" name="圆角矩形 20"/>
          <p:cNvGrpSpPr/>
          <p:nvPr/>
        </p:nvGrpSpPr>
        <p:grpSpPr>
          <a:xfrm>
            <a:off x="5928252" y="4575175"/>
            <a:ext cx="3459588" cy="909955"/>
            <a:chOff x="-1" y="92172"/>
            <a:chExt cx="729621" cy="349058"/>
          </a:xfrm>
        </p:grpSpPr>
        <p:sp>
          <p:nvSpPr>
            <p:cNvPr id="6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1" name="Mongod"/>
            <p:cNvSpPr txBox="1"/>
            <p:nvPr/>
          </p:nvSpPr>
          <p:spPr>
            <a:xfrm>
              <a:off x="17030" y="183149"/>
              <a:ext cx="695540" cy="167587"/>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2400">
                  <a:ea typeface="宋体" panose="02010600030101010101" pitchFamily="2" charset="-122"/>
                  <a:sym typeface="+mn-ea"/>
                </a:rPr>
                <a:t>Elasticsearc</a:t>
              </a:r>
              <a:r>
                <a:rPr lang="en-US" sz="2400">
                  <a:ea typeface="宋体" panose="02010600030101010101" pitchFamily="2" charset="-122"/>
                  <a:sym typeface="+mn-ea"/>
                </a:rPr>
                <a:t>h</a:t>
              </a:r>
              <a:r>
                <a:rPr lang="zh-CN" altLang="en-US" sz="2400">
                  <a:ea typeface="宋体" panose="02010600030101010101" pitchFamily="2" charset="-122"/>
                  <a:sym typeface="+mn-ea"/>
                </a:rPr>
                <a:t>集群</a:t>
              </a:r>
              <a:r>
                <a:rPr lang="en-US" altLang="zh-CN" sz="2400">
                  <a:ea typeface="宋体" panose="02010600030101010101" pitchFamily="2" charset="-122"/>
                  <a:sym typeface="+mn-ea"/>
                </a:rPr>
                <a:t>2</a:t>
              </a:r>
              <a:endParaRPr lang="en-US" altLang="zh-CN" sz="2400">
                <a:ea typeface="宋体" panose="02010600030101010101" pitchFamily="2" charset="-122"/>
              </a:endParaRPr>
            </a:p>
          </p:txBody>
        </p:sp>
      </p:grpSp>
      <p:sp>
        <p:nvSpPr>
          <p:cNvPr id="6" name="文本框 5"/>
          <p:cNvSpPr txBox="1"/>
          <p:nvPr/>
        </p:nvSpPr>
        <p:spPr>
          <a:xfrm>
            <a:off x="3223895" y="1674178"/>
            <a:ext cx="96012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读写</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41" name="圆角矩形 3"/>
          <p:cNvGrpSpPr/>
          <p:nvPr/>
        </p:nvGrpSpPr>
        <p:grpSpPr>
          <a:xfrm>
            <a:off x="1302385" y="2537460"/>
            <a:ext cx="1005840" cy="807085"/>
            <a:chOff x="0" y="-1"/>
            <a:chExt cx="1054100" cy="349042"/>
          </a:xfrm>
          <a:solidFill>
            <a:schemeClr val="accent2"/>
          </a:solidFill>
        </p:grpSpPr>
        <p:sp>
          <p:nvSpPr>
            <p:cNvPr id="42"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103529"/>
              <a:ext cx="1020026" cy="141979"/>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12" name="圆角矩形 3"/>
          <p:cNvGrpSpPr/>
          <p:nvPr/>
        </p:nvGrpSpPr>
        <p:grpSpPr>
          <a:xfrm>
            <a:off x="6869430" y="1805940"/>
            <a:ext cx="1374775" cy="415290"/>
            <a:chOff x="0" y="-1"/>
            <a:chExt cx="1054100" cy="349042"/>
          </a:xfrm>
        </p:grpSpPr>
        <p:sp>
          <p:nvSpPr>
            <p:cNvPr id="1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6" name="Client"/>
            <p:cNvSpPr txBox="1"/>
            <p:nvPr/>
          </p:nvSpPr>
          <p:spPr>
            <a:xfrm>
              <a:off x="17037" y="36556"/>
              <a:ext cx="1020026" cy="27592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A</a:t>
              </a:r>
              <a:r>
                <a:rPr lang="zh-CN" altLang="en-US" sz="1690"/>
                <a:t>机房集群</a:t>
              </a:r>
              <a:r>
                <a:rPr lang="en-US" altLang="zh-CN" sz="1690"/>
                <a:t>1</a:t>
              </a:r>
              <a:endParaRPr lang="en-US" altLang="zh-CN" sz="1690"/>
            </a:p>
          </p:txBody>
        </p:sp>
      </p:grpSp>
      <p:grpSp>
        <p:nvGrpSpPr>
          <p:cNvPr id="17" name="圆角矩形 3"/>
          <p:cNvGrpSpPr/>
          <p:nvPr/>
        </p:nvGrpSpPr>
        <p:grpSpPr>
          <a:xfrm>
            <a:off x="6958965" y="5598160"/>
            <a:ext cx="1397635" cy="426085"/>
            <a:chOff x="0" y="-1"/>
            <a:chExt cx="1054100" cy="349042"/>
          </a:xfrm>
        </p:grpSpPr>
        <p:sp>
          <p:nvSpPr>
            <p:cNvPr id="1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9" name="Client"/>
            <p:cNvSpPr txBox="1"/>
            <p:nvPr/>
          </p:nvSpPr>
          <p:spPr>
            <a:xfrm>
              <a:off x="17037" y="40051"/>
              <a:ext cx="1020026" cy="268934"/>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B</a:t>
              </a:r>
              <a:r>
                <a:rPr lang="zh-CN" altLang="en-US" sz="1690"/>
                <a:t>机房集群</a:t>
              </a:r>
              <a:r>
                <a:rPr lang="en-US" altLang="zh-CN" sz="1690"/>
                <a:t>2</a:t>
              </a:r>
              <a:endParaRPr lang="en-US" altLang="zh-CN" sz="1690"/>
            </a:p>
          </p:txBody>
        </p:sp>
      </p:grpSp>
      <p:cxnSp>
        <p:nvCxnSpPr>
          <p:cNvPr id="69" name="直接箭头连接符 68"/>
          <p:cNvCxnSpPr/>
          <p:nvPr/>
        </p:nvCxnSpPr>
        <p:spPr>
          <a:xfrm>
            <a:off x="2381250" y="2972435"/>
            <a:ext cx="3447415" cy="2137410"/>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20" name="直接箭头连接符 19"/>
          <p:cNvCxnSpPr/>
          <p:nvPr/>
        </p:nvCxnSpPr>
        <p:spPr>
          <a:xfrm flipV="1">
            <a:off x="2392045" y="1219200"/>
            <a:ext cx="3616325" cy="1628140"/>
          </a:xfrm>
          <a:prstGeom prst="straightConnector1">
            <a:avLst/>
          </a:prstGeom>
          <a:noFill/>
          <a:ln w="25400" cap="flat">
            <a:solidFill>
              <a:schemeClr val="accent1"/>
            </a:solidFill>
            <a:prstDash val="solid"/>
            <a:round/>
            <a:headEnd type="arrow"/>
            <a:tailEnd type="arrow"/>
          </a:ln>
        </p:spPr>
        <p:style>
          <a:lnRef idx="0">
            <a:srgbClr val="FFFFFF"/>
          </a:lnRef>
          <a:fillRef idx="0">
            <a:srgbClr val="FFFFFF"/>
          </a:fillRef>
          <a:effectRef idx="0">
            <a:srgbClr val="FFFFFF"/>
          </a:effectRef>
          <a:fontRef idx="none"/>
        </p:style>
      </p:cxnSp>
      <p:sp>
        <p:nvSpPr>
          <p:cNvPr id="21" name="文本框 20"/>
          <p:cNvSpPr txBox="1"/>
          <p:nvPr/>
        </p:nvSpPr>
        <p:spPr>
          <a:xfrm>
            <a:off x="3223895" y="4107498"/>
            <a:ext cx="96012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写</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64" name="圆角矩形 72"/>
          <p:cNvGrpSpPr/>
          <p:nvPr/>
        </p:nvGrpSpPr>
        <p:grpSpPr>
          <a:xfrm>
            <a:off x="4796155" y="2679065"/>
            <a:ext cx="2353945" cy="665480"/>
            <a:chOff x="-2" y="3281"/>
            <a:chExt cx="707397" cy="349040"/>
          </a:xfrm>
        </p:grpSpPr>
        <p:sp>
          <p:nvSpPr>
            <p:cNvPr id="6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6" name="引擎层"/>
            <p:cNvSpPr txBox="1"/>
            <p:nvPr/>
          </p:nvSpPr>
          <p:spPr>
            <a:xfrm>
              <a:off x="17038" y="91704"/>
              <a:ext cx="673317" cy="172189"/>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pPr algn="ctr"/>
              <a:r>
                <a:rPr lang="zh-CN" altLang="en-US" sz="1690"/>
                <a:t>客户端双写单读</a:t>
              </a:r>
              <a:endParaRPr lang="zh-CN" altLang="en-US" sz="1690"/>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圆角矩形 17"/>
          <p:cNvSpPr/>
          <p:nvPr/>
        </p:nvSpPr>
        <p:spPr>
          <a:xfrm>
            <a:off x="678180" y="469265"/>
            <a:ext cx="9401810" cy="591947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9" name="圆角矩形 20"/>
          <p:cNvGrpSpPr/>
          <p:nvPr/>
        </p:nvGrpSpPr>
        <p:grpSpPr>
          <a:xfrm>
            <a:off x="5928252" y="764540"/>
            <a:ext cx="3459588" cy="909955"/>
            <a:chOff x="-1" y="92172"/>
            <a:chExt cx="729621"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16896" y="182905"/>
              <a:ext cx="695540" cy="167587"/>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2400">
                  <a:ea typeface="宋体" panose="02010600030101010101" pitchFamily="2" charset="-122"/>
                </a:rPr>
                <a:t>Elasticsearc</a:t>
              </a:r>
              <a:r>
                <a:rPr lang="en-US" sz="2400">
                  <a:ea typeface="宋体" panose="02010600030101010101" pitchFamily="2" charset="-122"/>
                </a:rPr>
                <a:t>h</a:t>
              </a:r>
              <a:r>
                <a:rPr lang="zh-CN" altLang="en-US" sz="2400">
                  <a:ea typeface="宋体" panose="02010600030101010101" pitchFamily="2" charset="-122"/>
                </a:rPr>
                <a:t>集群</a:t>
              </a:r>
              <a:r>
                <a:rPr lang="en-US" altLang="zh-CN" sz="2400">
                  <a:ea typeface="宋体" panose="02010600030101010101" pitchFamily="2" charset="-122"/>
                </a:rPr>
                <a:t>1</a:t>
              </a:r>
              <a:endParaRPr lang="en-US" altLang="zh-CN" sz="2400">
                <a:ea typeface="宋体" panose="02010600030101010101" pitchFamily="2" charset="-122"/>
              </a:endParaRPr>
            </a:p>
          </p:txBody>
        </p:sp>
      </p:grpSp>
      <p:grpSp>
        <p:nvGrpSpPr>
          <p:cNvPr id="53" name="圆角矩形 20"/>
          <p:cNvGrpSpPr/>
          <p:nvPr/>
        </p:nvGrpSpPr>
        <p:grpSpPr>
          <a:xfrm>
            <a:off x="5928252" y="4575175"/>
            <a:ext cx="3459588" cy="909955"/>
            <a:chOff x="-1" y="92172"/>
            <a:chExt cx="729621" cy="349058"/>
          </a:xfrm>
        </p:grpSpPr>
        <p:sp>
          <p:nvSpPr>
            <p:cNvPr id="6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1" name="Mongod"/>
            <p:cNvSpPr txBox="1"/>
            <p:nvPr/>
          </p:nvSpPr>
          <p:spPr>
            <a:xfrm>
              <a:off x="17030" y="183149"/>
              <a:ext cx="695540" cy="167587"/>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2400">
                  <a:ea typeface="宋体" panose="02010600030101010101" pitchFamily="2" charset="-122"/>
                  <a:sym typeface="+mn-ea"/>
                </a:rPr>
                <a:t>Elasticsearc</a:t>
              </a:r>
              <a:r>
                <a:rPr lang="en-US" sz="2400">
                  <a:ea typeface="宋体" panose="02010600030101010101" pitchFamily="2" charset="-122"/>
                  <a:sym typeface="+mn-ea"/>
                </a:rPr>
                <a:t>h</a:t>
              </a:r>
              <a:r>
                <a:rPr lang="zh-CN" altLang="en-US" sz="2400">
                  <a:ea typeface="宋体" panose="02010600030101010101" pitchFamily="2" charset="-122"/>
                  <a:sym typeface="+mn-ea"/>
                </a:rPr>
                <a:t>集群</a:t>
              </a:r>
              <a:r>
                <a:rPr lang="en-US" altLang="zh-CN" sz="2400">
                  <a:ea typeface="宋体" panose="02010600030101010101" pitchFamily="2" charset="-122"/>
                  <a:sym typeface="+mn-ea"/>
                </a:rPr>
                <a:t>2</a:t>
              </a:r>
              <a:endParaRPr lang="en-US" altLang="zh-CN" sz="2400">
                <a:ea typeface="宋体" panose="02010600030101010101" pitchFamily="2" charset="-122"/>
              </a:endParaRPr>
            </a:p>
          </p:txBody>
        </p:sp>
      </p:grpSp>
      <p:sp>
        <p:nvSpPr>
          <p:cNvPr id="6" name="文本框 5"/>
          <p:cNvSpPr txBox="1"/>
          <p:nvPr/>
        </p:nvSpPr>
        <p:spPr>
          <a:xfrm>
            <a:off x="3082290" y="1218883"/>
            <a:ext cx="960120" cy="833120"/>
          </a:xfrm>
          <a:prstGeom prst="rect">
            <a:avLst/>
          </a:prstGeom>
          <a:solidFill>
            <a:schemeClr val="accent5"/>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读写异常</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41" name="圆角矩形 3"/>
          <p:cNvGrpSpPr/>
          <p:nvPr/>
        </p:nvGrpSpPr>
        <p:grpSpPr>
          <a:xfrm>
            <a:off x="1302385" y="2537460"/>
            <a:ext cx="1005840" cy="807085"/>
            <a:chOff x="0" y="-1"/>
            <a:chExt cx="1054100" cy="349042"/>
          </a:xfrm>
          <a:solidFill>
            <a:schemeClr val="accent2"/>
          </a:solidFill>
        </p:grpSpPr>
        <p:sp>
          <p:nvSpPr>
            <p:cNvPr id="42"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103529"/>
              <a:ext cx="1020026" cy="141979"/>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12" name="圆角矩形 3"/>
          <p:cNvGrpSpPr/>
          <p:nvPr/>
        </p:nvGrpSpPr>
        <p:grpSpPr>
          <a:xfrm>
            <a:off x="6869430" y="1805940"/>
            <a:ext cx="1374775" cy="415290"/>
            <a:chOff x="0" y="-1"/>
            <a:chExt cx="1054100" cy="349042"/>
          </a:xfrm>
        </p:grpSpPr>
        <p:sp>
          <p:nvSpPr>
            <p:cNvPr id="1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6" name="Client"/>
            <p:cNvSpPr txBox="1"/>
            <p:nvPr/>
          </p:nvSpPr>
          <p:spPr>
            <a:xfrm>
              <a:off x="17037" y="36556"/>
              <a:ext cx="1020026" cy="27592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A</a:t>
              </a:r>
              <a:r>
                <a:rPr lang="zh-CN" altLang="en-US" sz="1690"/>
                <a:t>机房集群</a:t>
              </a:r>
              <a:r>
                <a:rPr lang="en-US" altLang="zh-CN" sz="1690"/>
                <a:t>1</a:t>
              </a:r>
              <a:endParaRPr lang="en-US" altLang="zh-CN" sz="1690"/>
            </a:p>
          </p:txBody>
        </p:sp>
      </p:grpSp>
      <p:grpSp>
        <p:nvGrpSpPr>
          <p:cNvPr id="17" name="圆角矩形 3"/>
          <p:cNvGrpSpPr/>
          <p:nvPr/>
        </p:nvGrpSpPr>
        <p:grpSpPr>
          <a:xfrm>
            <a:off x="6958965" y="5598160"/>
            <a:ext cx="1397635" cy="426085"/>
            <a:chOff x="0" y="-1"/>
            <a:chExt cx="1054100" cy="349042"/>
          </a:xfrm>
        </p:grpSpPr>
        <p:sp>
          <p:nvSpPr>
            <p:cNvPr id="1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9" name="Client"/>
            <p:cNvSpPr txBox="1"/>
            <p:nvPr/>
          </p:nvSpPr>
          <p:spPr>
            <a:xfrm>
              <a:off x="17037" y="40051"/>
              <a:ext cx="1020026" cy="268934"/>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B</a:t>
              </a:r>
              <a:r>
                <a:rPr lang="zh-CN" altLang="en-US" sz="1690"/>
                <a:t>机房集群</a:t>
              </a:r>
              <a:r>
                <a:rPr lang="en-US" altLang="zh-CN" sz="1690"/>
                <a:t>2</a:t>
              </a:r>
              <a:endParaRPr lang="en-US" altLang="zh-CN" sz="1690"/>
            </a:p>
          </p:txBody>
        </p:sp>
      </p:grpSp>
      <p:cxnSp>
        <p:nvCxnSpPr>
          <p:cNvPr id="20" name="直接箭头连接符 19"/>
          <p:cNvCxnSpPr/>
          <p:nvPr/>
        </p:nvCxnSpPr>
        <p:spPr>
          <a:xfrm flipV="1">
            <a:off x="2392045" y="1290955"/>
            <a:ext cx="3415030" cy="1556385"/>
          </a:xfrm>
          <a:prstGeom prst="straightConnector1">
            <a:avLst/>
          </a:prstGeom>
          <a:noFill/>
          <a:ln w="25400" cap="flat">
            <a:solidFill>
              <a:schemeClr val="accent5"/>
            </a:solidFill>
            <a:prstDash val="solid"/>
            <a:round/>
            <a:headEnd type="arrow"/>
            <a:tailEnd type="arrow"/>
          </a:ln>
        </p:spPr>
        <p:style>
          <a:lnRef idx="0">
            <a:srgbClr val="FFFFFF"/>
          </a:lnRef>
          <a:fillRef idx="0">
            <a:srgbClr val="FFFFFF"/>
          </a:fillRef>
          <a:effectRef idx="0">
            <a:srgbClr val="FFFFFF"/>
          </a:effectRef>
          <a:fontRef idx="none"/>
        </p:style>
      </p:cxnSp>
      <p:sp>
        <p:nvSpPr>
          <p:cNvPr id="21" name="文本框 20"/>
          <p:cNvSpPr txBox="1"/>
          <p:nvPr/>
        </p:nvSpPr>
        <p:spPr>
          <a:xfrm>
            <a:off x="3223895" y="4107498"/>
            <a:ext cx="96012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读写</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64" name="圆角矩形 72"/>
          <p:cNvGrpSpPr/>
          <p:nvPr/>
        </p:nvGrpSpPr>
        <p:grpSpPr>
          <a:xfrm>
            <a:off x="4796155" y="2679065"/>
            <a:ext cx="2614295" cy="664845"/>
            <a:chOff x="-2" y="3281"/>
            <a:chExt cx="707397" cy="349040"/>
          </a:xfrm>
        </p:grpSpPr>
        <p:sp>
          <p:nvSpPr>
            <p:cNvPr id="6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6" name="引擎层"/>
            <p:cNvSpPr txBox="1"/>
            <p:nvPr/>
          </p:nvSpPr>
          <p:spPr>
            <a:xfrm>
              <a:off x="17038" y="91622"/>
              <a:ext cx="673317" cy="172353"/>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pPr algn="ctr"/>
              <a:r>
                <a:rPr lang="zh-CN" altLang="en-US" sz="1690"/>
                <a:t>客户端切流量到备集群</a:t>
              </a:r>
              <a:r>
                <a:rPr lang="en-US" altLang="zh-CN" sz="1690"/>
                <a:t>2</a:t>
              </a:r>
              <a:endParaRPr lang="en-US" altLang="zh-CN" sz="1690"/>
            </a:p>
          </p:txBody>
        </p:sp>
      </p:grpSp>
      <p:cxnSp>
        <p:nvCxnSpPr>
          <p:cNvPr id="2" name="直接箭头连接符 1"/>
          <p:cNvCxnSpPr/>
          <p:nvPr/>
        </p:nvCxnSpPr>
        <p:spPr>
          <a:xfrm>
            <a:off x="2392045" y="2944495"/>
            <a:ext cx="3415030" cy="2044700"/>
          </a:xfrm>
          <a:prstGeom prst="straightConnector1">
            <a:avLst/>
          </a:prstGeom>
          <a:noFill/>
          <a:ln w="25400" cap="flat">
            <a:solidFill>
              <a:schemeClr val="accent1"/>
            </a:solidFill>
            <a:prstDash val="solid"/>
            <a:round/>
            <a:headEnd type="arrow"/>
            <a:tailEnd type="arrow"/>
          </a:ln>
        </p:spPr>
        <p:style>
          <a:lnRef idx="0">
            <a:srgbClr val="FFFFFF"/>
          </a:lnRef>
          <a:fillRef idx="0">
            <a:srgbClr val="FFFFFF"/>
          </a:fillRef>
          <a:effectRef idx="0">
            <a:srgbClr val="FFFFFF"/>
          </a:effectRef>
          <a:fontRef idx="none"/>
        </p:style>
      </p:cxn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p:cNvSpPr/>
          <p:nvPr/>
        </p:nvSpPr>
        <p:spPr>
          <a:xfrm>
            <a:off x="1525638" y="633073"/>
            <a:ext cx="9140723" cy="8933"/>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925830" y="194310"/>
            <a:ext cx="9855835" cy="4140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方案二：</a:t>
            </a:r>
            <a:r>
              <a:rPr lang="zh-CN" sz="2250">
                <a:sym typeface="+mn-ea"/>
              </a:rPr>
              <a:t>双向同步方案</a:t>
            </a:r>
            <a:r>
              <a:rPr lang="en-US" altLang="zh-CN" sz="2250">
                <a:sym typeface="+mn-ea"/>
              </a:rPr>
              <a:t>1</a:t>
            </a:r>
            <a:endParaRPr lang="en-US" altLang="zh-CN" sz="2250" smtClean="0">
              <a:sym typeface="+mn-ea"/>
            </a:endParaRPr>
          </a:p>
        </p:txBody>
      </p:sp>
      <p:grpSp>
        <p:nvGrpSpPr>
          <p:cNvPr id="3" name="圆角矩形 20"/>
          <p:cNvGrpSpPr/>
          <p:nvPr/>
        </p:nvGrpSpPr>
        <p:grpSpPr>
          <a:xfrm>
            <a:off x="4791710" y="3821430"/>
            <a:ext cx="2212975" cy="629285"/>
            <a:chOff x="-1" y="92172"/>
            <a:chExt cx="729621" cy="349058"/>
          </a:xfrm>
          <a:solidFill>
            <a:schemeClr val="accent3"/>
          </a:solidFill>
        </p:grpSpPr>
        <p:sp>
          <p:nvSpPr>
            <p:cNvPr id="4"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Mongod"/>
            <p:cNvSpPr txBox="1"/>
            <p:nvPr/>
          </p:nvSpPr>
          <p:spPr>
            <a:xfrm>
              <a:off x="17039" y="145532"/>
              <a:ext cx="695540" cy="242333"/>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sz="2400">
                  <a:ea typeface="宋体" panose="02010600030101010101" pitchFamily="2" charset="-122"/>
                  <a:sym typeface="+mn-ea"/>
                </a:rPr>
                <a:t>单向同步系统</a:t>
              </a:r>
              <a:endParaRPr lang="zh-CN" sz="2400">
                <a:ea typeface="宋体" panose="02010600030101010101" pitchFamily="2" charset="-122"/>
                <a:sym typeface="+mn-ea"/>
              </a:endParaRPr>
            </a:p>
          </p:txBody>
        </p:sp>
      </p:grpSp>
      <p:grpSp>
        <p:nvGrpSpPr>
          <p:cNvPr id="9" name="圆角矩形 20"/>
          <p:cNvGrpSpPr/>
          <p:nvPr/>
        </p:nvGrpSpPr>
        <p:grpSpPr>
          <a:xfrm>
            <a:off x="654050" y="3551555"/>
            <a:ext cx="2543175" cy="2094865"/>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230300"/>
              <a:ext cx="695540" cy="7279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2400">
                  <a:ea typeface="宋体" panose="02010600030101010101" pitchFamily="2" charset="-122"/>
                </a:rPr>
                <a:t> </a:t>
              </a:r>
              <a:r>
                <a:rPr lang="zh-CN" altLang="en-US" sz="2400">
                  <a:ea typeface="宋体" panose="02010600030101010101" pitchFamily="2" charset="-122"/>
                </a:rPr>
                <a:t>国内</a:t>
              </a:r>
              <a:r>
                <a:rPr lang="en-US" altLang="zh-CN" sz="2400">
                  <a:ea typeface="宋体" panose="02010600030101010101" pitchFamily="2" charset="-122"/>
                </a:rPr>
                <a:t>mongo</a:t>
              </a:r>
              <a:r>
                <a:rPr lang="zh-CN" altLang="en-US" sz="2400">
                  <a:ea typeface="宋体" panose="02010600030101010101" pitchFamily="2" charset="-122"/>
                </a:rPr>
                <a:t>集群</a:t>
              </a:r>
              <a:endParaRPr lang="zh-CN" altLang="en-US" sz="2400">
                <a:ea typeface="宋体" panose="02010600030101010101" pitchFamily="2" charset="-122"/>
              </a:endParaRPr>
            </a:p>
          </p:txBody>
        </p:sp>
      </p:grpSp>
      <p:sp>
        <p:nvSpPr>
          <p:cNvPr id="7" name="文本占位符 6"/>
          <p:cNvSpPr>
            <a:spLocks noGrp="1"/>
          </p:cNvSpPr>
          <p:nvPr>
            <p:ph type="body" sz="quarter" idx="1"/>
          </p:nvPr>
        </p:nvSpPr>
        <p:spPr>
          <a:xfrm>
            <a:off x="118745" y="5750560"/>
            <a:ext cx="12009755" cy="1050290"/>
          </a:xfrm>
        </p:spPr>
        <p:txBody>
          <a:bodyPr>
            <a:noAutofit/>
          </a:bodyPr>
          <a:p>
            <a:pPr algn="l" eaLnBrk="1" fontAlgn="auto" hangingPunct="1">
              <a:lnSpc>
                <a:spcPct val="100000"/>
              </a:lnSpc>
            </a:pPr>
            <a:r>
              <a:rPr lang="zh-CN" altLang="en-US" sz="2000" b="1">
                <a:ea typeface="宋体" panose="02010600030101010101" pitchFamily="2" charset="-122"/>
              </a:rPr>
              <a:t>该方案优点：</a:t>
            </a:r>
            <a:r>
              <a:rPr lang="zh-CN" altLang="en-US" sz="2000">
                <a:ea typeface="宋体" panose="02010600030101010101" pitchFamily="2" charset="-122"/>
              </a:rPr>
              <a:t>不存在回环、无一致性冲突等问题             </a:t>
            </a:r>
            <a:r>
              <a:rPr lang="zh-CN" altLang="en-US" sz="2000" b="1">
                <a:ea typeface="宋体" panose="02010600030101010101" pitchFamily="2" charset="-122"/>
              </a:rPr>
              <a:t>该方案缺点：</a:t>
            </a:r>
            <a:r>
              <a:rPr lang="zh-CN" altLang="en-US" sz="2000">
                <a:ea typeface="宋体" panose="02010600030101010101" pitchFamily="2" charset="-122"/>
              </a:rPr>
              <a:t>两机房不能写同一个表</a:t>
            </a:r>
            <a:endParaRPr lang="zh-CN" altLang="en-US" sz="2000">
              <a:ea typeface="宋体" panose="02010600030101010101" pitchFamily="2" charset="-122"/>
            </a:endParaRPr>
          </a:p>
          <a:p>
            <a:pPr algn="l" eaLnBrk="1" fontAlgn="auto" hangingPunct="1">
              <a:lnSpc>
                <a:spcPct val="100000"/>
              </a:lnSpc>
            </a:pPr>
            <a:r>
              <a:rPr lang="zh-CN" altLang="en-US" sz="2000" b="1">
                <a:ea typeface="宋体" panose="02010600030101010101" pitchFamily="2" charset="-122"/>
              </a:rPr>
              <a:t>业务使用约束：</a:t>
            </a:r>
            <a:r>
              <a:rPr lang="zh-CN" altLang="en-US" sz="1600">
                <a:ea typeface="宋体" panose="02010600030101010101" pitchFamily="2" charset="-122"/>
              </a:rPr>
              <a:t>假设以前写一个表是</a:t>
            </a:r>
            <a:r>
              <a:rPr lang="en-US" altLang="zh-CN" sz="1600">
                <a:ea typeface="宋体" panose="02010600030101010101" pitchFamily="2" charset="-122"/>
              </a:rPr>
              <a:t>”</a:t>
            </a:r>
            <a:r>
              <a:rPr lang="zh-CN" altLang="en-US" sz="1600">
                <a:latin typeface="SimSun-ExtB" panose="02010609060101010101" charset="-122"/>
                <a:ea typeface="SimSun-ExtB" panose="02010609060101010101" charset="-122"/>
              </a:rPr>
              <a:t>test</a:t>
            </a:r>
            <a:r>
              <a:rPr lang="en-US" altLang="zh-CN" sz="1600">
                <a:ea typeface="宋体" panose="02010600030101010101" pitchFamily="2" charset="-122"/>
                <a:sym typeface="+mn-ea"/>
              </a:rPr>
              <a:t>”</a:t>
            </a:r>
            <a:r>
              <a:rPr lang="zh-CN" altLang="en-US" sz="1600">
                <a:ea typeface="宋体" panose="02010600030101010101" pitchFamily="2" charset="-122"/>
              </a:rPr>
              <a:t>，则把表拆分为</a:t>
            </a:r>
            <a:r>
              <a:rPr lang="en-US" altLang="zh-CN" sz="1600">
                <a:ea typeface="宋体" panose="02010600030101010101" pitchFamily="2" charset="-122"/>
                <a:sym typeface="+mn-ea"/>
              </a:rPr>
              <a:t>”</a:t>
            </a:r>
            <a:r>
              <a:rPr lang="zh-CN" altLang="en-US" sz="1600">
                <a:latin typeface="SimSun-ExtB" panose="02010609060101010101" charset="-122"/>
                <a:ea typeface="SimSun-ExtB" panose="02010609060101010101" charset="-122"/>
              </a:rPr>
              <a:t>test_china</a:t>
            </a:r>
            <a:r>
              <a:rPr lang="en-US" altLang="zh-CN" sz="1600">
                <a:ea typeface="宋体" panose="02010600030101010101" pitchFamily="2" charset="-122"/>
                <a:sym typeface="+mn-ea"/>
              </a:rPr>
              <a:t>”</a:t>
            </a:r>
            <a:r>
              <a:rPr lang="zh-CN" altLang="en-US" sz="1600">
                <a:ea typeface="宋体" panose="02010600030101010101" pitchFamily="2" charset="-122"/>
              </a:rPr>
              <a:t>和</a:t>
            </a:r>
            <a:r>
              <a:rPr lang="en-US" altLang="zh-CN" sz="1600">
                <a:ea typeface="宋体" panose="02010600030101010101" pitchFamily="2" charset="-122"/>
                <a:sym typeface="+mn-ea"/>
              </a:rPr>
              <a:t>”</a:t>
            </a:r>
            <a:r>
              <a:rPr lang="zh-CN" altLang="en-US" sz="1600">
                <a:latin typeface="SimSun-ExtB" panose="02010609060101010101" charset="-122"/>
                <a:ea typeface="SimSun-ExtB" panose="02010609060101010101" charset="-122"/>
              </a:rPr>
              <a:t>test_singapo</a:t>
            </a:r>
            <a:r>
              <a:rPr lang="en-US" altLang="zh-CN" sz="1600">
                <a:ea typeface="宋体" panose="02010600030101010101" pitchFamily="2" charset="-122"/>
                <a:sym typeface="+mn-ea"/>
              </a:rPr>
              <a:t>”</a:t>
            </a:r>
            <a:r>
              <a:rPr lang="zh-CN" altLang="en-US" sz="1600">
                <a:ea typeface="宋体" panose="02010600030101010101" pitchFamily="2" charset="-122"/>
              </a:rPr>
              <a:t>，国内机房写表</a:t>
            </a:r>
            <a:r>
              <a:rPr lang="en-US" altLang="zh-CN" sz="1600">
                <a:ea typeface="宋体" panose="02010600030101010101" pitchFamily="2" charset="-122"/>
                <a:sym typeface="+mn-ea"/>
              </a:rPr>
              <a:t>”</a:t>
            </a:r>
            <a:r>
              <a:rPr lang="zh-CN" altLang="en-US" sz="1600">
                <a:latin typeface="SimSun-ExtB" panose="02010609060101010101" charset="-122"/>
                <a:ea typeface="SimSun-ExtB" panose="02010609060101010101" charset="-122"/>
              </a:rPr>
              <a:t>test_china</a:t>
            </a:r>
            <a:r>
              <a:rPr lang="en-US" altLang="zh-CN" sz="1600">
                <a:ea typeface="宋体" panose="02010600030101010101" pitchFamily="2" charset="-122"/>
                <a:sym typeface="+mn-ea"/>
              </a:rPr>
              <a:t>”</a:t>
            </a:r>
            <a:r>
              <a:rPr lang="zh-CN" altLang="en-US" sz="1600">
                <a:ea typeface="宋体" panose="02010600030101010101" pitchFamily="2" charset="-122"/>
              </a:rPr>
              <a:t>，国外机房写表</a:t>
            </a:r>
            <a:r>
              <a:rPr lang="en-US" altLang="zh-CN" sz="1600">
                <a:ea typeface="宋体" panose="02010600030101010101" pitchFamily="2" charset="-122"/>
                <a:sym typeface="+mn-ea"/>
              </a:rPr>
              <a:t>”</a:t>
            </a:r>
            <a:r>
              <a:rPr lang="zh-CN" altLang="en-US" sz="1600">
                <a:latin typeface="SimSun-ExtB" panose="02010609060101010101" charset="-122"/>
                <a:ea typeface="SimSun-ExtB" panose="02010609060101010101" charset="-122"/>
              </a:rPr>
              <a:t>test_singapo</a:t>
            </a:r>
            <a:r>
              <a:rPr lang="en-US" altLang="zh-CN" sz="1600">
                <a:ea typeface="宋体" panose="02010600030101010101" pitchFamily="2" charset="-122"/>
                <a:sym typeface="+mn-ea"/>
              </a:rPr>
              <a:t>”</a:t>
            </a:r>
            <a:r>
              <a:rPr lang="zh-CN" altLang="en-US" sz="1600">
                <a:ea typeface="宋体" panose="02010600030101010101" pitchFamily="2" charset="-122"/>
              </a:rPr>
              <a:t>，读的时候读取两个表数据。如果读要求高，可以借助</a:t>
            </a:r>
            <a:r>
              <a:rPr lang="en-US" altLang="zh-CN" sz="1600" b="1">
                <a:ea typeface="宋体" panose="02010600030101010101" pitchFamily="2" charset="-122"/>
              </a:rPr>
              <a:t>mongodb</a:t>
            </a:r>
            <a:r>
              <a:rPr lang="zh-CN" altLang="en-US" sz="1600" b="1">
                <a:ea typeface="宋体" panose="02010600030101010101" pitchFamily="2" charset="-122"/>
              </a:rPr>
              <a:t>分布式事务功能</a:t>
            </a:r>
            <a:r>
              <a:rPr lang="zh-CN" altLang="en-US" sz="1600">
                <a:ea typeface="宋体" panose="02010600030101010101" pitchFamily="2" charset="-122"/>
              </a:rPr>
              <a:t>同时读取连个表数据返回。</a:t>
            </a:r>
            <a:endParaRPr lang="zh-CN" altLang="en-US" sz="1600">
              <a:ea typeface="宋体" panose="02010600030101010101" pitchFamily="2" charset="-122"/>
            </a:endParaRPr>
          </a:p>
        </p:txBody>
      </p:sp>
      <p:grpSp>
        <p:nvGrpSpPr>
          <p:cNvPr id="64" name="圆角矩形 72"/>
          <p:cNvGrpSpPr/>
          <p:nvPr/>
        </p:nvGrpSpPr>
        <p:grpSpPr>
          <a:xfrm>
            <a:off x="1127125" y="769620"/>
            <a:ext cx="1212850" cy="665480"/>
            <a:chOff x="-2" y="3281"/>
            <a:chExt cx="707397" cy="349040"/>
          </a:xfrm>
        </p:grpSpPr>
        <p:sp>
          <p:nvSpPr>
            <p:cNvPr id="6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6" name="引擎层"/>
            <p:cNvSpPr txBox="1"/>
            <p:nvPr/>
          </p:nvSpPr>
          <p:spPr>
            <a:xfrm>
              <a:off x="17038" y="24261"/>
              <a:ext cx="673317" cy="30707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pPr algn="ctr"/>
              <a:r>
                <a:rPr lang="zh-CN" altLang="en-US" sz="1690"/>
                <a:t>国内机房业务客户端</a:t>
              </a:r>
              <a:endParaRPr lang="zh-CN" altLang="en-US" sz="1690"/>
            </a:p>
          </p:txBody>
        </p:sp>
      </p:grpSp>
      <p:sp>
        <p:nvSpPr>
          <p:cNvPr id="68" name="文本框 67"/>
          <p:cNvSpPr txBox="1"/>
          <p:nvPr/>
        </p:nvSpPr>
        <p:spPr>
          <a:xfrm>
            <a:off x="500380" y="2210435"/>
            <a:ext cx="935355"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写表</a:t>
            </a:r>
            <a:r>
              <a:rPr kumimoji="0" lang="en-US" altLang="zh-CN" sz="2400" b="0" i="0" u="none" strike="noStrike" cap="none" spc="0" normalizeH="0" baseline="0">
                <a:ln>
                  <a:noFill/>
                </a:ln>
                <a:solidFill>
                  <a:srgbClr val="000000"/>
                </a:solidFill>
                <a:effectLst/>
                <a:uFillTx/>
                <a:latin typeface="+mj-lt"/>
                <a:ea typeface="+mj-ea"/>
                <a:cs typeface="+mj-cs"/>
                <a:sym typeface="Helvetica Neue"/>
              </a:rPr>
              <a:t>A</a:t>
            </a:r>
            <a:endParaRPr kumimoji="0" lang="en-US" altLang="zh-CN" sz="2400" b="0" i="0" u="none" strike="noStrike" cap="none" spc="0" normalizeH="0" baseline="0">
              <a:ln>
                <a:noFill/>
              </a:ln>
              <a:solidFill>
                <a:srgbClr val="000000"/>
              </a:solidFill>
              <a:effectLst/>
              <a:uFillTx/>
              <a:latin typeface="+mj-lt"/>
              <a:ea typeface="+mj-ea"/>
              <a:cs typeface="+mj-cs"/>
              <a:sym typeface="Helvetica Neue"/>
            </a:endParaRPr>
          </a:p>
        </p:txBody>
      </p:sp>
      <p:sp>
        <p:nvSpPr>
          <p:cNvPr id="8" name="右箭头 7"/>
          <p:cNvSpPr/>
          <p:nvPr/>
        </p:nvSpPr>
        <p:spPr>
          <a:xfrm>
            <a:off x="3314065" y="4053840"/>
            <a:ext cx="1337945" cy="163195"/>
          </a:xfrm>
          <a:prstGeom prst="right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13" name="右箭头 12"/>
          <p:cNvSpPr/>
          <p:nvPr/>
        </p:nvSpPr>
        <p:spPr>
          <a:xfrm>
            <a:off x="7140575" y="4058285"/>
            <a:ext cx="1337945" cy="163195"/>
          </a:xfrm>
          <a:prstGeom prst="right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14" name="圆角矩形 20"/>
          <p:cNvGrpSpPr/>
          <p:nvPr/>
        </p:nvGrpSpPr>
        <p:grpSpPr>
          <a:xfrm>
            <a:off x="8535670" y="3551555"/>
            <a:ext cx="2543175" cy="2094865"/>
            <a:chOff x="-28905" y="92172"/>
            <a:chExt cx="758525" cy="349058"/>
          </a:xfrm>
        </p:grpSpPr>
        <p:sp>
          <p:nvSpPr>
            <p:cNvPr id="1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6" name="Mongod"/>
            <p:cNvSpPr txBox="1"/>
            <p:nvPr/>
          </p:nvSpPr>
          <p:spPr>
            <a:xfrm>
              <a:off x="-28905" y="230300"/>
              <a:ext cx="695540" cy="7279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2400">
                  <a:ea typeface="宋体" panose="02010600030101010101" pitchFamily="2" charset="-122"/>
                </a:rPr>
                <a:t> </a:t>
              </a:r>
              <a:r>
                <a:rPr lang="zh-CN" altLang="en-US" sz="2400">
                  <a:ea typeface="宋体" panose="02010600030101010101" pitchFamily="2" charset="-122"/>
                </a:rPr>
                <a:t>国外</a:t>
              </a:r>
              <a:r>
                <a:rPr lang="en-US" altLang="zh-CN" sz="2400">
                  <a:ea typeface="宋体" panose="02010600030101010101" pitchFamily="2" charset="-122"/>
                </a:rPr>
                <a:t>mongo</a:t>
              </a:r>
              <a:r>
                <a:rPr lang="zh-CN" altLang="en-US" sz="2400">
                  <a:ea typeface="宋体" panose="02010600030101010101" pitchFamily="2" charset="-122"/>
                </a:rPr>
                <a:t>集群</a:t>
              </a:r>
              <a:endParaRPr lang="zh-CN" altLang="en-US" sz="2400">
                <a:ea typeface="宋体" panose="02010600030101010101" pitchFamily="2" charset="-122"/>
              </a:endParaRPr>
            </a:p>
          </p:txBody>
        </p:sp>
      </p:grpSp>
      <p:cxnSp>
        <p:nvCxnSpPr>
          <p:cNvPr id="22" name="直接箭头连接符 21"/>
          <p:cNvCxnSpPr/>
          <p:nvPr/>
        </p:nvCxnSpPr>
        <p:spPr>
          <a:xfrm>
            <a:off x="1532890" y="1503680"/>
            <a:ext cx="0" cy="1935480"/>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sp>
        <p:nvSpPr>
          <p:cNvPr id="23" name="文本框 22"/>
          <p:cNvSpPr txBox="1"/>
          <p:nvPr/>
        </p:nvSpPr>
        <p:spPr>
          <a:xfrm>
            <a:off x="1859280" y="2237740"/>
            <a:ext cx="121158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读表</a:t>
            </a:r>
            <a:r>
              <a:rPr kumimoji="0" lang="en-US" altLang="zh-CN" sz="2400" b="0" i="0" u="none" strike="noStrike" cap="none" spc="0" normalizeH="0" baseline="0">
                <a:ln>
                  <a:noFill/>
                </a:ln>
                <a:solidFill>
                  <a:srgbClr val="000000"/>
                </a:solidFill>
                <a:effectLst/>
                <a:uFillTx/>
                <a:latin typeface="+mj-lt"/>
                <a:ea typeface="+mj-ea"/>
                <a:cs typeface="+mj-cs"/>
                <a:sym typeface="Helvetica Neue"/>
              </a:rPr>
              <a:t>A,B</a:t>
            </a:r>
            <a:endParaRPr kumimoji="0" lang="zh-CN" altLang="en-US" sz="2400" b="0" i="0" u="none" strike="noStrike" cap="none" spc="0" normalizeH="0" baseline="0">
              <a:ln>
                <a:noFill/>
              </a:ln>
              <a:solidFill>
                <a:srgbClr val="000000"/>
              </a:solidFill>
              <a:effectLst/>
              <a:uFillTx/>
              <a:latin typeface="+mj-lt"/>
              <a:ea typeface="宋体" panose="02010600030101010101" pitchFamily="2" charset="-122"/>
              <a:cs typeface="+mj-cs"/>
              <a:sym typeface="Helvetica Neue"/>
            </a:endParaRPr>
          </a:p>
        </p:txBody>
      </p:sp>
      <p:cxnSp>
        <p:nvCxnSpPr>
          <p:cNvPr id="25" name="直接箭头连接符 24"/>
          <p:cNvCxnSpPr/>
          <p:nvPr/>
        </p:nvCxnSpPr>
        <p:spPr>
          <a:xfrm flipV="1">
            <a:off x="1848485" y="1525270"/>
            <a:ext cx="10795" cy="1837690"/>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33" name="圆角矩形 72"/>
          <p:cNvGrpSpPr/>
          <p:nvPr/>
        </p:nvGrpSpPr>
        <p:grpSpPr>
          <a:xfrm>
            <a:off x="9347835" y="809625"/>
            <a:ext cx="1212850" cy="665480"/>
            <a:chOff x="-2" y="3281"/>
            <a:chExt cx="707397" cy="349040"/>
          </a:xfrm>
        </p:grpSpPr>
        <p:sp>
          <p:nvSpPr>
            <p:cNvPr id="34"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5" name="引擎层"/>
            <p:cNvSpPr txBox="1"/>
            <p:nvPr/>
          </p:nvSpPr>
          <p:spPr>
            <a:xfrm>
              <a:off x="17038" y="24261"/>
              <a:ext cx="673317" cy="30707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pPr algn="ctr"/>
              <a:r>
                <a:rPr lang="zh-CN" altLang="en-US" sz="1690"/>
                <a:t>国外机房业务客户端</a:t>
              </a:r>
              <a:endParaRPr lang="zh-CN" altLang="en-US" sz="1690"/>
            </a:p>
          </p:txBody>
        </p:sp>
      </p:grpSp>
      <p:sp>
        <p:nvSpPr>
          <p:cNvPr id="36" name="文本框 35"/>
          <p:cNvSpPr txBox="1"/>
          <p:nvPr/>
        </p:nvSpPr>
        <p:spPr>
          <a:xfrm>
            <a:off x="8721090" y="2255520"/>
            <a:ext cx="935355"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写表</a:t>
            </a:r>
            <a:r>
              <a:rPr kumimoji="0" lang="en-US" altLang="zh-CN" sz="2400" b="0" i="0" u="none" strike="noStrike" cap="none" spc="0" normalizeH="0" baseline="0">
                <a:ln>
                  <a:noFill/>
                </a:ln>
                <a:solidFill>
                  <a:srgbClr val="000000"/>
                </a:solidFill>
                <a:effectLst/>
                <a:uFillTx/>
                <a:latin typeface="+mj-lt"/>
                <a:ea typeface="+mj-ea"/>
                <a:cs typeface="+mj-cs"/>
                <a:sym typeface="Helvetica Neue"/>
              </a:rPr>
              <a:t>B</a:t>
            </a:r>
            <a:endParaRPr kumimoji="0" lang="en-US" altLang="zh-CN" sz="2400" b="0" i="0" u="none" strike="noStrike" cap="none" spc="0" normalizeH="0" baseline="0">
              <a:ln>
                <a:noFill/>
              </a:ln>
              <a:solidFill>
                <a:srgbClr val="000000"/>
              </a:solidFill>
              <a:effectLst/>
              <a:uFillTx/>
              <a:latin typeface="+mj-lt"/>
              <a:ea typeface="+mj-ea"/>
              <a:cs typeface="+mj-cs"/>
              <a:sym typeface="Helvetica Neue"/>
            </a:endParaRPr>
          </a:p>
        </p:txBody>
      </p:sp>
      <p:cxnSp>
        <p:nvCxnSpPr>
          <p:cNvPr id="37" name="直接箭头连接符 36"/>
          <p:cNvCxnSpPr/>
          <p:nvPr/>
        </p:nvCxnSpPr>
        <p:spPr>
          <a:xfrm>
            <a:off x="9753600" y="1543685"/>
            <a:ext cx="0" cy="1935480"/>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sp>
        <p:nvSpPr>
          <p:cNvPr id="38" name="文本框 37"/>
          <p:cNvSpPr txBox="1"/>
          <p:nvPr/>
        </p:nvSpPr>
        <p:spPr>
          <a:xfrm>
            <a:off x="10079990" y="2277745"/>
            <a:ext cx="121158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读表</a:t>
            </a:r>
            <a:r>
              <a:rPr kumimoji="0" lang="en-US" altLang="zh-CN" sz="2400" b="0" i="0" u="none" strike="noStrike" cap="none" spc="0" normalizeH="0" baseline="0">
                <a:ln>
                  <a:noFill/>
                </a:ln>
                <a:solidFill>
                  <a:srgbClr val="000000"/>
                </a:solidFill>
                <a:effectLst/>
                <a:uFillTx/>
                <a:latin typeface="+mj-lt"/>
                <a:ea typeface="+mj-ea"/>
                <a:cs typeface="+mj-cs"/>
                <a:sym typeface="Helvetica Neue"/>
              </a:rPr>
              <a:t>A,B</a:t>
            </a:r>
            <a:endParaRPr kumimoji="0" lang="zh-CN" altLang="en-US" sz="2400" b="0" i="0" u="none" strike="noStrike" cap="none" spc="0" normalizeH="0" baseline="0">
              <a:ln>
                <a:noFill/>
              </a:ln>
              <a:solidFill>
                <a:srgbClr val="000000"/>
              </a:solidFill>
              <a:effectLst/>
              <a:uFillTx/>
              <a:latin typeface="+mj-lt"/>
              <a:ea typeface="宋体" panose="02010600030101010101" pitchFamily="2" charset="-122"/>
              <a:cs typeface="+mj-cs"/>
              <a:sym typeface="Helvetica Neue"/>
            </a:endParaRPr>
          </a:p>
        </p:txBody>
      </p:sp>
      <p:cxnSp>
        <p:nvCxnSpPr>
          <p:cNvPr id="39" name="直接箭头连接符 38"/>
          <p:cNvCxnSpPr/>
          <p:nvPr/>
        </p:nvCxnSpPr>
        <p:spPr>
          <a:xfrm flipV="1">
            <a:off x="10069195" y="1565275"/>
            <a:ext cx="10795" cy="1837690"/>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41" name="圆角矩形 20"/>
          <p:cNvGrpSpPr/>
          <p:nvPr/>
        </p:nvGrpSpPr>
        <p:grpSpPr>
          <a:xfrm>
            <a:off x="4791710" y="4678680"/>
            <a:ext cx="2212975" cy="629285"/>
            <a:chOff x="-1" y="92172"/>
            <a:chExt cx="729621" cy="349058"/>
          </a:xfrm>
          <a:solidFill>
            <a:schemeClr val="accent3"/>
          </a:solidFill>
        </p:grpSpPr>
        <p:sp>
          <p:nvSpPr>
            <p:cNvPr id="42"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Mongod"/>
            <p:cNvSpPr txBox="1"/>
            <p:nvPr/>
          </p:nvSpPr>
          <p:spPr>
            <a:xfrm>
              <a:off x="17039" y="145532"/>
              <a:ext cx="695540" cy="242333"/>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sz="2400">
                  <a:ea typeface="宋体" panose="02010600030101010101" pitchFamily="2" charset="-122"/>
                  <a:sym typeface="+mn-ea"/>
                </a:rPr>
                <a:t>单向同步系统</a:t>
              </a:r>
              <a:endParaRPr lang="zh-CN" sz="2400">
                <a:ea typeface="宋体" panose="02010600030101010101" pitchFamily="2" charset="-122"/>
                <a:sym typeface="+mn-ea"/>
              </a:endParaRPr>
            </a:p>
          </p:txBody>
        </p:sp>
      </p:grpSp>
      <p:sp>
        <p:nvSpPr>
          <p:cNvPr id="44" name="左箭头 43"/>
          <p:cNvSpPr/>
          <p:nvPr/>
        </p:nvSpPr>
        <p:spPr>
          <a:xfrm>
            <a:off x="3305175" y="4907915"/>
            <a:ext cx="1381125" cy="152400"/>
          </a:xfrm>
          <a:prstGeom prst="left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46" name="左箭头 45"/>
          <p:cNvSpPr/>
          <p:nvPr/>
        </p:nvSpPr>
        <p:spPr>
          <a:xfrm>
            <a:off x="7118985" y="4886960"/>
            <a:ext cx="1381125" cy="152400"/>
          </a:xfrm>
          <a:prstGeom prst="left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48" name="文本框 47"/>
          <p:cNvSpPr txBox="1"/>
          <p:nvPr/>
        </p:nvSpPr>
        <p:spPr>
          <a:xfrm>
            <a:off x="3356610" y="3590925"/>
            <a:ext cx="133858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拉取表</a:t>
            </a:r>
            <a:r>
              <a:rPr kumimoji="0" lang="en-US" altLang="zh-CN" sz="2400" b="0" i="0" u="none" strike="noStrike" cap="none" spc="0" normalizeH="0" baseline="0">
                <a:ln>
                  <a:noFill/>
                </a:ln>
                <a:solidFill>
                  <a:srgbClr val="000000"/>
                </a:solidFill>
                <a:effectLst/>
                <a:uFillTx/>
                <a:latin typeface="+mj-lt"/>
                <a:ea typeface="+mj-ea"/>
                <a:cs typeface="+mj-cs"/>
                <a:sym typeface="Helvetica Neue"/>
              </a:rPr>
              <a:t>A</a:t>
            </a:r>
            <a:endParaRPr kumimoji="0" lang="en-US" altLang="zh-CN" sz="2400" b="0" i="0" u="none" strike="noStrike" cap="none" spc="0" normalizeH="0" baseline="0">
              <a:ln>
                <a:noFill/>
              </a:ln>
              <a:solidFill>
                <a:srgbClr val="000000"/>
              </a:solidFill>
              <a:effectLst/>
              <a:uFillTx/>
              <a:latin typeface="+mj-lt"/>
              <a:ea typeface="+mj-ea"/>
              <a:cs typeface="+mj-cs"/>
              <a:sym typeface="Helvetica Neue"/>
            </a:endParaRPr>
          </a:p>
        </p:txBody>
      </p:sp>
      <p:sp>
        <p:nvSpPr>
          <p:cNvPr id="49" name="文本框 48"/>
          <p:cNvSpPr txBox="1"/>
          <p:nvPr/>
        </p:nvSpPr>
        <p:spPr>
          <a:xfrm>
            <a:off x="7139940" y="3590925"/>
            <a:ext cx="1339215"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回放表</a:t>
            </a:r>
            <a:r>
              <a:rPr kumimoji="0" lang="en-US" altLang="zh-CN" sz="2400" b="0" i="0" u="none" strike="noStrike" cap="none" spc="0" normalizeH="0" baseline="0">
                <a:ln>
                  <a:noFill/>
                </a:ln>
                <a:solidFill>
                  <a:srgbClr val="000000"/>
                </a:solidFill>
                <a:effectLst/>
                <a:uFillTx/>
                <a:latin typeface="+mj-lt"/>
                <a:ea typeface="+mj-ea"/>
                <a:cs typeface="+mj-cs"/>
                <a:sym typeface="Helvetica Neue"/>
              </a:rPr>
              <a:t>A</a:t>
            </a:r>
            <a:endParaRPr kumimoji="0" lang="en-US" altLang="zh-CN" sz="2400" b="0" i="0" u="none" strike="noStrike" cap="none" spc="0" normalizeH="0" baseline="0">
              <a:ln>
                <a:noFill/>
              </a:ln>
              <a:solidFill>
                <a:srgbClr val="000000"/>
              </a:solidFill>
              <a:effectLst/>
              <a:uFillTx/>
              <a:latin typeface="+mj-lt"/>
              <a:ea typeface="+mj-ea"/>
              <a:cs typeface="+mj-cs"/>
              <a:sym typeface="Helvetica Neue"/>
            </a:endParaRPr>
          </a:p>
        </p:txBody>
      </p:sp>
      <p:sp>
        <p:nvSpPr>
          <p:cNvPr id="50" name="文本框 49"/>
          <p:cNvSpPr txBox="1"/>
          <p:nvPr/>
        </p:nvSpPr>
        <p:spPr>
          <a:xfrm>
            <a:off x="5018405" y="3203575"/>
            <a:ext cx="157607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只拉取表</a:t>
            </a:r>
            <a:r>
              <a:rPr kumimoji="0" lang="en-US" altLang="zh-CN" sz="2400" b="0" i="0" u="none" strike="noStrike" cap="none" spc="0" normalizeH="0" baseline="0">
                <a:ln>
                  <a:noFill/>
                </a:ln>
                <a:solidFill>
                  <a:srgbClr val="000000"/>
                </a:solidFill>
                <a:effectLst/>
                <a:uFillTx/>
                <a:latin typeface="+mj-lt"/>
                <a:ea typeface="+mj-ea"/>
                <a:cs typeface="+mj-cs"/>
                <a:sym typeface="Helvetica Neue"/>
              </a:rPr>
              <a:t>A</a:t>
            </a:r>
            <a:endParaRPr kumimoji="0" lang="en-US" altLang="zh-CN" sz="2400" b="0" i="0" u="none" strike="noStrike" cap="none" spc="0" normalizeH="0" baseline="0">
              <a:ln>
                <a:noFill/>
              </a:ln>
              <a:solidFill>
                <a:srgbClr val="000000"/>
              </a:solidFill>
              <a:effectLst/>
              <a:uFillTx/>
              <a:latin typeface="+mj-lt"/>
              <a:ea typeface="+mj-ea"/>
              <a:cs typeface="+mj-cs"/>
              <a:sym typeface="Helvetica Neue"/>
            </a:endParaRPr>
          </a:p>
        </p:txBody>
      </p:sp>
      <p:sp>
        <p:nvSpPr>
          <p:cNvPr id="52" name="文本框 51"/>
          <p:cNvSpPr txBox="1"/>
          <p:nvPr/>
        </p:nvSpPr>
        <p:spPr>
          <a:xfrm>
            <a:off x="7161530" y="5060315"/>
            <a:ext cx="133858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拉取表</a:t>
            </a:r>
            <a:r>
              <a:rPr kumimoji="0" lang="en-US" altLang="zh-CN" sz="2400" b="0" i="0" u="none" strike="noStrike" cap="none" spc="0" normalizeH="0" baseline="0">
                <a:ln>
                  <a:noFill/>
                </a:ln>
                <a:solidFill>
                  <a:srgbClr val="000000"/>
                </a:solidFill>
                <a:effectLst/>
                <a:uFillTx/>
                <a:latin typeface="+mj-lt"/>
                <a:ea typeface="+mj-ea"/>
                <a:cs typeface="+mj-cs"/>
                <a:sym typeface="Helvetica Neue"/>
              </a:rPr>
              <a:t>B</a:t>
            </a:r>
            <a:endParaRPr kumimoji="0" lang="en-US" altLang="zh-CN" sz="2400" b="0" i="0" u="none" strike="noStrike" cap="none" spc="0" normalizeH="0" baseline="0">
              <a:ln>
                <a:noFill/>
              </a:ln>
              <a:solidFill>
                <a:srgbClr val="000000"/>
              </a:solidFill>
              <a:effectLst/>
              <a:uFillTx/>
              <a:latin typeface="+mj-lt"/>
              <a:ea typeface="+mj-ea"/>
              <a:cs typeface="+mj-cs"/>
              <a:sym typeface="Helvetica Neue"/>
            </a:endParaRPr>
          </a:p>
        </p:txBody>
      </p:sp>
      <p:sp>
        <p:nvSpPr>
          <p:cNvPr id="54" name="文本框 53"/>
          <p:cNvSpPr txBox="1"/>
          <p:nvPr/>
        </p:nvSpPr>
        <p:spPr>
          <a:xfrm>
            <a:off x="3313430" y="5060315"/>
            <a:ext cx="133858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重放表</a:t>
            </a:r>
            <a:r>
              <a:rPr kumimoji="0" lang="en-US" altLang="zh-CN" sz="2400" b="0" i="0" u="none" strike="noStrike" cap="none" spc="0" normalizeH="0" baseline="0">
                <a:ln>
                  <a:noFill/>
                </a:ln>
                <a:solidFill>
                  <a:srgbClr val="000000"/>
                </a:solidFill>
                <a:effectLst/>
                <a:uFillTx/>
                <a:latin typeface="+mj-lt"/>
                <a:ea typeface="+mj-ea"/>
                <a:cs typeface="+mj-cs"/>
                <a:sym typeface="Helvetica Neue"/>
              </a:rPr>
              <a:t>B</a:t>
            </a:r>
            <a:endParaRPr kumimoji="0" lang="en-US" altLang="zh-CN" sz="2400" b="0" i="0" u="none" strike="noStrike" cap="none" spc="0" normalizeH="0" baseline="0">
              <a:ln>
                <a:noFill/>
              </a:ln>
              <a:solidFill>
                <a:srgbClr val="000000"/>
              </a:solidFill>
              <a:effectLst/>
              <a:uFillTx/>
              <a:latin typeface="+mj-lt"/>
              <a:ea typeface="+mj-ea"/>
              <a:cs typeface="+mj-cs"/>
              <a:sym typeface="Helvetica Neue"/>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p:cNvSpPr/>
          <p:nvPr/>
        </p:nvSpPr>
        <p:spPr>
          <a:xfrm>
            <a:off x="1525638" y="633073"/>
            <a:ext cx="9140723" cy="8933"/>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899795" y="194310"/>
            <a:ext cx="9855835" cy="4140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方案二：双向同步方案</a:t>
            </a:r>
            <a:r>
              <a:rPr lang="en-US" altLang="zh-CN" sz="2250">
                <a:sym typeface="+mn-ea"/>
              </a:rPr>
              <a:t>2(</a:t>
            </a:r>
            <a:r>
              <a:rPr lang="zh-CN" altLang="en-US" sz="2250">
                <a:sym typeface="+mn-ea"/>
              </a:rPr>
              <a:t>当前暂时不支持，预计</a:t>
            </a:r>
            <a:r>
              <a:rPr lang="en-US" altLang="zh-CN" sz="2250">
                <a:sym typeface="+mn-ea"/>
              </a:rPr>
              <a:t>Q2-Q3</a:t>
            </a:r>
            <a:r>
              <a:rPr lang="zh-CN" altLang="en-US" sz="2250">
                <a:sym typeface="+mn-ea"/>
              </a:rPr>
              <a:t>支持上线</a:t>
            </a:r>
            <a:r>
              <a:rPr lang="en-US" altLang="zh-CN" sz="2250">
                <a:sym typeface="+mn-ea"/>
              </a:rPr>
              <a:t>)</a:t>
            </a:r>
            <a:endParaRPr lang="en-US" altLang="zh-CN" sz="2250" smtClean="0">
              <a:sym typeface="+mn-ea"/>
            </a:endParaRPr>
          </a:p>
        </p:txBody>
      </p:sp>
      <p:grpSp>
        <p:nvGrpSpPr>
          <p:cNvPr id="3" name="圆角矩形 20"/>
          <p:cNvGrpSpPr/>
          <p:nvPr/>
        </p:nvGrpSpPr>
        <p:grpSpPr>
          <a:xfrm>
            <a:off x="4747895" y="3984625"/>
            <a:ext cx="2212975" cy="629285"/>
            <a:chOff x="-1" y="92172"/>
            <a:chExt cx="729621" cy="349058"/>
          </a:xfrm>
          <a:solidFill>
            <a:schemeClr val="accent3"/>
          </a:solidFill>
        </p:grpSpPr>
        <p:sp>
          <p:nvSpPr>
            <p:cNvPr id="4"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Mongod"/>
            <p:cNvSpPr txBox="1"/>
            <p:nvPr/>
          </p:nvSpPr>
          <p:spPr>
            <a:xfrm>
              <a:off x="17039" y="145532"/>
              <a:ext cx="695540" cy="242333"/>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sz="2400">
                  <a:ea typeface="宋体" panose="02010600030101010101" pitchFamily="2" charset="-122"/>
                  <a:sym typeface="+mn-ea"/>
                </a:rPr>
                <a:t>双向同步系统</a:t>
              </a:r>
              <a:endParaRPr lang="zh-CN" sz="2400">
                <a:ea typeface="宋体" panose="02010600030101010101" pitchFamily="2" charset="-122"/>
                <a:sym typeface="+mn-ea"/>
              </a:endParaRPr>
            </a:p>
          </p:txBody>
        </p:sp>
      </p:grpSp>
      <p:grpSp>
        <p:nvGrpSpPr>
          <p:cNvPr id="9" name="圆角矩形 20"/>
          <p:cNvGrpSpPr/>
          <p:nvPr/>
        </p:nvGrpSpPr>
        <p:grpSpPr>
          <a:xfrm>
            <a:off x="610235" y="3714750"/>
            <a:ext cx="2543175" cy="1170305"/>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201546"/>
              <a:ext cx="695540" cy="13030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2400">
                  <a:ea typeface="宋体" panose="02010600030101010101" pitchFamily="2" charset="-122"/>
                </a:rPr>
                <a:t> </a:t>
              </a:r>
              <a:r>
                <a:rPr lang="zh-CN" sz="2400">
                  <a:ea typeface="宋体" panose="02010600030101010101" pitchFamily="2" charset="-122"/>
                </a:rPr>
                <a:t>源</a:t>
              </a:r>
              <a:r>
                <a:rPr lang="en-US" altLang="zh-CN" sz="2400">
                  <a:ea typeface="宋体" panose="02010600030101010101" pitchFamily="2" charset="-122"/>
                </a:rPr>
                <a:t>mongo</a:t>
              </a:r>
              <a:r>
                <a:rPr lang="zh-CN" altLang="en-US" sz="2400">
                  <a:ea typeface="宋体" panose="02010600030101010101" pitchFamily="2" charset="-122"/>
                </a:rPr>
                <a:t>集群</a:t>
              </a:r>
              <a:endParaRPr lang="zh-CN" altLang="en-US" sz="2400">
                <a:ea typeface="宋体" panose="02010600030101010101" pitchFamily="2" charset="-122"/>
              </a:endParaRPr>
            </a:p>
          </p:txBody>
        </p:sp>
      </p:grpSp>
      <p:sp>
        <p:nvSpPr>
          <p:cNvPr id="7" name="文本占位符 6"/>
          <p:cNvSpPr>
            <a:spLocks noGrp="1"/>
          </p:cNvSpPr>
          <p:nvPr>
            <p:ph type="body" sz="quarter" idx="1"/>
          </p:nvPr>
        </p:nvSpPr>
        <p:spPr>
          <a:xfrm>
            <a:off x="3729355" y="5108575"/>
            <a:ext cx="5687060" cy="1583055"/>
          </a:xfrm>
        </p:spPr>
        <p:txBody>
          <a:bodyPr>
            <a:noAutofit/>
          </a:bodyPr>
          <a:p>
            <a:pPr algn="l" eaLnBrk="1" fontAlgn="auto" hangingPunct="1">
              <a:lnSpc>
                <a:spcPct val="100000"/>
              </a:lnSpc>
            </a:pPr>
            <a:r>
              <a:rPr lang="zh-CN" altLang="en-US" sz="2000">
                <a:ea typeface="宋体" panose="02010600030101010101" pitchFamily="2" charset="-122"/>
              </a:rPr>
              <a:t>双向同步难点</a:t>
            </a:r>
            <a:r>
              <a:rPr lang="en-US" altLang="zh-CN" sz="2000">
                <a:ea typeface="宋体" panose="02010600030101010101" pitchFamily="2" charset="-122"/>
              </a:rPr>
              <a:t>:</a:t>
            </a:r>
            <a:endParaRPr lang="en-US" altLang="zh-CN" sz="2000">
              <a:ea typeface="宋体" panose="02010600030101010101" pitchFamily="2" charset="-122"/>
            </a:endParaRPr>
          </a:p>
          <a:p>
            <a:pPr algn="l" eaLnBrk="1" fontAlgn="auto" hangingPunct="1">
              <a:lnSpc>
                <a:spcPct val="100000"/>
              </a:lnSpc>
            </a:pPr>
            <a:r>
              <a:rPr lang="en-US" altLang="zh-CN" sz="2000">
                <a:ea typeface="宋体" panose="02010600030101010101" pitchFamily="2" charset="-122"/>
              </a:rPr>
              <a:t>1. </a:t>
            </a:r>
            <a:r>
              <a:rPr lang="zh-CN" altLang="en-US" sz="2000">
                <a:ea typeface="宋体" panose="02010600030101010101" pitchFamily="2" charset="-122"/>
              </a:rPr>
              <a:t>如何避免回环</a:t>
            </a:r>
            <a:endParaRPr lang="zh-CN" altLang="en-US" sz="2000">
              <a:ea typeface="宋体" panose="02010600030101010101" pitchFamily="2" charset="-122"/>
            </a:endParaRPr>
          </a:p>
          <a:p>
            <a:pPr algn="l" eaLnBrk="1" fontAlgn="auto" hangingPunct="1">
              <a:lnSpc>
                <a:spcPct val="100000"/>
              </a:lnSpc>
            </a:pPr>
            <a:r>
              <a:rPr lang="en-US" altLang="zh-CN" sz="2000">
                <a:ea typeface="宋体" panose="02010600030101010101" pitchFamily="2" charset="-122"/>
              </a:rPr>
              <a:t>2. </a:t>
            </a:r>
            <a:r>
              <a:rPr lang="zh-CN" altLang="en-US" sz="2000">
                <a:ea typeface="宋体" panose="02010600030101010101" pitchFamily="2" charset="-122"/>
              </a:rPr>
              <a:t>数据一致性、数据冲突、丢数据风险等问题</a:t>
            </a:r>
            <a:endParaRPr lang="zh-CN" altLang="en-US" sz="2000">
              <a:ea typeface="宋体" panose="02010600030101010101" pitchFamily="2" charset="-122"/>
            </a:endParaRPr>
          </a:p>
          <a:p>
            <a:pPr algn="l" eaLnBrk="1" fontAlgn="auto" hangingPunct="1">
              <a:lnSpc>
                <a:spcPct val="100000"/>
              </a:lnSpc>
            </a:pPr>
            <a:r>
              <a:rPr lang="en-US" altLang="zh-CN" sz="2000">
                <a:ea typeface="宋体" panose="02010600030101010101" pitchFamily="2" charset="-122"/>
              </a:rPr>
              <a:t>3. </a:t>
            </a:r>
            <a:r>
              <a:rPr lang="zh-CN" altLang="en-US" sz="2000">
                <a:ea typeface="宋体" panose="02010600030101010101" pitchFamily="2" charset="-122"/>
              </a:rPr>
              <a:t>完善的数据校验机制</a:t>
            </a:r>
            <a:endParaRPr lang="zh-CN" altLang="en-US" sz="2000">
              <a:ea typeface="宋体" panose="02010600030101010101" pitchFamily="2" charset="-122"/>
            </a:endParaRPr>
          </a:p>
          <a:p>
            <a:pPr algn="l" eaLnBrk="1" fontAlgn="auto" hangingPunct="1">
              <a:lnSpc>
                <a:spcPct val="100000"/>
              </a:lnSpc>
            </a:pPr>
            <a:r>
              <a:rPr lang="en-US" altLang="zh-CN" sz="2000">
                <a:ea typeface="宋体" panose="02010600030101010101" pitchFamily="2" charset="-122"/>
              </a:rPr>
              <a:t>4. </a:t>
            </a:r>
            <a:r>
              <a:rPr lang="zh-CN" altLang="en-US" sz="2000">
                <a:ea typeface="宋体" panose="02010600030101010101" pitchFamily="2" charset="-122"/>
              </a:rPr>
              <a:t>完善的问题发现机制</a:t>
            </a:r>
            <a:endParaRPr lang="zh-CN" altLang="en-US" sz="2000">
              <a:ea typeface="宋体" panose="02010600030101010101" pitchFamily="2" charset="-122"/>
            </a:endParaRPr>
          </a:p>
        </p:txBody>
      </p:sp>
      <p:grpSp>
        <p:nvGrpSpPr>
          <p:cNvPr id="64" name="圆角矩形 72"/>
          <p:cNvGrpSpPr/>
          <p:nvPr/>
        </p:nvGrpSpPr>
        <p:grpSpPr>
          <a:xfrm>
            <a:off x="1083310" y="932815"/>
            <a:ext cx="1212850" cy="665480"/>
            <a:chOff x="-2" y="3281"/>
            <a:chExt cx="707397" cy="349040"/>
          </a:xfrm>
        </p:grpSpPr>
        <p:sp>
          <p:nvSpPr>
            <p:cNvPr id="6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6" name="引擎层"/>
            <p:cNvSpPr txBox="1"/>
            <p:nvPr/>
          </p:nvSpPr>
          <p:spPr>
            <a:xfrm>
              <a:off x="17038" y="91704"/>
              <a:ext cx="673317" cy="172189"/>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pPr algn="ctr"/>
              <a:r>
                <a:rPr lang="zh-CN" altLang="en-US" sz="1690"/>
                <a:t>客户端</a:t>
              </a:r>
              <a:endParaRPr lang="zh-CN" altLang="en-US" sz="1690"/>
            </a:p>
          </p:txBody>
        </p:sp>
      </p:grpSp>
      <p:cxnSp>
        <p:nvCxnSpPr>
          <p:cNvPr id="67" name="直接箭头连接符 66"/>
          <p:cNvCxnSpPr/>
          <p:nvPr/>
        </p:nvCxnSpPr>
        <p:spPr>
          <a:xfrm flipV="1">
            <a:off x="1641475" y="1652270"/>
            <a:ext cx="48260" cy="1993265"/>
          </a:xfrm>
          <a:prstGeom prst="straightConnector1">
            <a:avLst/>
          </a:prstGeom>
          <a:noFill/>
          <a:ln w="25400" cap="flat">
            <a:solidFill>
              <a:schemeClr val="accent1"/>
            </a:solidFill>
            <a:prstDash val="solid"/>
            <a:round/>
            <a:headEnd type="arrow"/>
            <a:tailEnd type="arrow"/>
          </a:ln>
        </p:spPr>
        <p:style>
          <a:lnRef idx="0">
            <a:srgbClr val="FFFFFF"/>
          </a:lnRef>
          <a:fillRef idx="0">
            <a:srgbClr val="FFFFFF"/>
          </a:fillRef>
          <a:effectRef idx="0">
            <a:srgbClr val="FFFFFF"/>
          </a:effectRef>
          <a:fontRef idx="none"/>
        </p:style>
      </p:cxnSp>
      <p:sp>
        <p:nvSpPr>
          <p:cNvPr id="68" name="文本框 67"/>
          <p:cNvSpPr txBox="1"/>
          <p:nvPr/>
        </p:nvSpPr>
        <p:spPr>
          <a:xfrm>
            <a:off x="1641475" y="2542540"/>
            <a:ext cx="892175"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读写</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6" name="左箭头 5"/>
          <p:cNvSpPr/>
          <p:nvPr/>
        </p:nvSpPr>
        <p:spPr>
          <a:xfrm>
            <a:off x="3218180" y="4364990"/>
            <a:ext cx="1381125" cy="152400"/>
          </a:xfrm>
          <a:prstGeom prst="left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8" name="右箭头 7"/>
          <p:cNvSpPr/>
          <p:nvPr/>
        </p:nvSpPr>
        <p:spPr>
          <a:xfrm>
            <a:off x="3261360" y="4080510"/>
            <a:ext cx="1337945" cy="163195"/>
          </a:xfrm>
          <a:prstGeom prst="right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12" name="左箭头 11"/>
          <p:cNvSpPr/>
          <p:nvPr/>
        </p:nvSpPr>
        <p:spPr>
          <a:xfrm>
            <a:off x="7075170" y="4322445"/>
            <a:ext cx="1381125" cy="152400"/>
          </a:xfrm>
          <a:prstGeom prst="left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13" name="右箭头 12"/>
          <p:cNvSpPr/>
          <p:nvPr/>
        </p:nvSpPr>
        <p:spPr>
          <a:xfrm>
            <a:off x="7096760" y="4081145"/>
            <a:ext cx="1337945" cy="163195"/>
          </a:xfrm>
          <a:prstGeom prst="right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14" name="圆角矩形 20"/>
          <p:cNvGrpSpPr/>
          <p:nvPr/>
        </p:nvGrpSpPr>
        <p:grpSpPr>
          <a:xfrm>
            <a:off x="8491855" y="3714750"/>
            <a:ext cx="2543175" cy="1170305"/>
            <a:chOff x="-28905" y="92172"/>
            <a:chExt cx="758525" cy="349058"/>
          </a:xfrm>
        </p:grpSpPr>
        <p:sp>
          <p:nvSpPr>
            <p:cNvPr id="1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6" name="Mongod"/>
            <p:cNvSpPr txBox="1"/>
            <p:nvPr/>
          </p:nvSpPr>
          <p:spPr>
            <a:xfrm>
              <a:off x="-28905" y="201546"/>
              <a:ext cx="695540" cy="13030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2400">
                  <a:ea typeface="宋体" panose="02010600030101010101" pitchFamily="2" charset="-122"/>
                </a:rPr>
                <a:t> </a:t>
              </a:r>
              <a:r>
                <a:rPr lang="zh-CN" altLang="en-US" sz="2400">
                  <a:ea typeface="宋体" panose="02010600030101010101" pitchFamily="2" charset="-122"/>
                </a:rPr>
                <a:t>目的</a:t>
              </a:r>
              <a:r>
                <a:rPr lang="en-US" altLang="zh-CN" sz="2400">
                  <a:ea typeface="宋体" panose="02010600030101010101" pitchFamily="2" charset="-122"/>
                </a:rPr>
                <a:t>mongo</a:t>
              </a:r>
              <a:r>
                <a:rPr lang="zh-CN" altLang="en-US" sz="2400">
                  <a:ea typeface="宋体" panose="02010600030101010101" pitchFamily="2" charset="-122"/>
                </a:rPr>
                <a:t>集群</a:t>
              </a:r>
              <a:endParaRPr lang="zh-CN" altLang="en-US" sz="2400">
                <a:ea typeface="宋体" panose="02010600030101010101" pitchFamily="2" charset="-122"/>
              </a:endParaRPr>
            </a:p>
          </p:txBody>
        </p:sp>
      </p:grpSp>
      <p:grpSp>
        <p:nvGrpSpPr>
          <p:cNvPr id="17" name="圆角矩形 72"/>
          <p:cNvGrpSpPr/>
          <p:nvPr/>
        </p:nvGrpSpPr>
        <p:grpSpPr>
          <a:xfrm>
            <a:off x="9205595" y="986790"/>
            <a:ext cx="1212850" cy="665480"/>
            <a:chOff x="-2" y="3281"/>
            <a:chExt cx="707397" cy="349040"/>
          </a:xfrm>
        </p:grpSpPr>
        <p:sp>
          <p:nvSpPr>
            <p:cNvPr id="1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9" name="引擎层"/>
            <p:cNvSpPr txBox="1"/>
            <p:nvPr/>
          </p:nvSpPr>
          <p:spPr>
            <a:xfrm>
              <a:off x="17038" y="91704"/>
              <a:ext cx="673317" cy="172189"/>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pPr algn="ctr"/>
              <a:r>
                <a:rPr lang="zh-CN" altLang="en-US" sz="1690"/>
                <a:t>客户端</a:t>
              </a:r>
              <a:endParaRPr lang="zh-CN" altLang="en-US" sz="1690"/>
            </a:p>
          </p:txBody>
        </p:sp>
      </p:grpSp>
      <p:cxnSp>
        <p:nvCxnSpPr>
          <p:cNvPr id="20" name="直接箭头连接符 19"/>
          <p:cNvCxnSpPr/>
          <p:nvPr/>
        </p:nvCxnSpPr>
        <p:spPr>
          <a:xfrm flipV="1">
            <a:off x="9763760" y="1706245"/>
            <a:ext cx="48260" cy="1993265"/>
          </a:xfrm>
          <a:prstGeom prst="straightConnector1">
            <a:avLst/>
          </a:prstGeom>
          <a:noFill/>
          <a:ln w="25400" cap="flat">
            <a:solidFill>
              <a:schemeClr val="accent1"/>
            </a:solidFill>
            <a:prstDash val="solid"/>
            <a:round/>
            <a:headEnd type="arrow"/>
            <a:tailEnd type="arrow"/>
          </a:ln>
        </p:spPr>
        <p:style>
          <a:lnRef idx="0">
            <a:srgbClr val="FFFFFF"/>
          </a:lnRef>
          <a:fillRef idx="0">
            <a:srgbClr val="FFFFFF"/>
          </a:fillRef>
          <a:effectRef idx="0">
            <a:srgbClr val="FFFFFF"/>
          </a:effectRef>
          <a:fontRef idx="none"/>
        </p:style>
      </p:cxnSp>
      <p:sp>
        <p:nvSpPr>
          <p:cNvPr id="21" name="文本框 20"/>
          <p:cNvSpPr txBox="1"/>
          <p:nvPr/>
        </p:nvSpPr>
        <p:spPr>
          <a:xfrm>
            <a:off x="9763760" y="2596515"/>
            <a:ext cx="892175"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读写</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圆角矩形 63"/>
          <p:cNvSpPr/>
          <p:nvPr/>
        </p:nvSpPr>
        <p:spPr>
          <a:xfrm>
            <a:off x="2371725" y="3296920"/>
            <a:ext cx="8042275" cy="2440940"/>
          </a:xfrm>
          <a:prstGeom prst="roundRect">
            <a:avLst>
              <a:gd name="adj" fmla="val 5592"/>
            </a:avLst>
          </a:prstGeom>
          <a:solidFill>
            <a:srgbClr val="FFE0DC"/>
          </a:solidFill>
          <a:ln>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2" name="圆角矩形 17"/>
          <p:cNvSpPr/>
          <p:nvPr/>
        </p:nvSpPr>
        <p:spPr>
          <a:xfrm>
            <a:off x="2517140" y="3482340"/>
            <a:ext cx="2458085" cy="2070100"/>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4" name="Rectangle"/>
          <p:cNvSpPr/>
          <p:nvPr/>
        </p:nvSpPr>
        <p:spPr>
          <a:xfrm>
            <a:off x="1525638" y="633073"/>
            <a:ext cx="9140723" cy="8933"/>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1328420" y="140335"/>
            <a:ext cx="8797290" cy="7569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方案一：主从高可用多活方案</a:t>
            </a:r>
            <a:r>
              <a:rPr lang="en-US" altLang="zh-CN" sz="2250">
                <a:sym typeface="+mn-ea"/>
              </a:rPr>
              <a:t>(</a:t>
            </a:r>
            <a:r>
              <a:rPr lang="zh-CN" altLang="en-US" sz="2250">
                <a:sym typeface="+mn-ea"/>
              </a:rPr>
              <a:t>三个机房服务器资源充足</a:t>
            </a:r>
            <a:r>
              <a:rPr lang="en-US" altLang="zh-CN" sz="2250">
                <a:sym typeface="+mn-ea"/>
              </a:rPr>
              <a:t>)</a:t>
            </a:r>
            <a:endParaRPr lang="en-US" altLang="zh-CN" sz="2250">
              <a:sym typeface="+mn-ea"/>
            </a:endParaRPr>
          </a:p>
          <a:p>
            <a:endParaRPr sz="2250" smtClean="0"/>
          </a:p>
        </p:txBody>
      </p:sp>
      <p:sp>
        <p:nvSpPr>
          <p:cNvPr id="186" name="圆角矩形 2"/>
          <p:cNvSpPr/>
          <p:nvPr/>
        </p:nvSpPr>
        <p:spPr>
          <a:xfrm>
            <a:off x="2863850" y="828040"/>
            <a:ext cx="2843530" cy="668020"/>
          </a:xfrm>
          <a:prstGeom prst="roundRect">
            <a:avLst>
              <a:gd name="adj" fmla="val 16667"/>
            </a:avLst>
          </a:prstGeom>
          <a:solidFill>
            <a:srgbClr val="D9D9D9"/>
          </a:solidFill>
          <a:ln w="25400">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93" name="文本框 7"/>
          <p:cNvSpPr txBox="1"/>
          <p:nvPr/>
        </p:nvSpPr>
        <p:spPr>
          <a:xfrm>
            <a:off x="4526082" y="1178142"/>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194" name="圆角矩形 8"/>
          <p:cNvSpPr/>
          <p:nvPr/>
        </p:nvSpPr>
        <p:spPr>
          <a:xfrm>
            <a:off x="2863850" y="2135505"/>
            <a:ext cx="2843530" cy="707390"/>
          </a:xfrm>
          <a:prstGeom prst="roundRect">
            <a:avLst>
              <a:gd name="adj" fmla="val 16667"/>
            </a:avLst>
          </a:prstGeom>
          <a:solidFill>
            <a:srgbClr val="DCC205"/>
          </a:solidFill>
          <a:ln>
            <a:solidFill>
              <a:srgbClr val="FFC000"/>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95" name="文本框 12"/>
          <p:cNvSpPr txBox="1"/>
          <p:nvPr/>
        </p:nvSpPr>
        <p:spPr>
          <a:xfrm>
            <a:off x="4496614" y="2332305"/>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207" name="直接箭头连接符 10"/>
          <p:cNvSpPr/>
          <p:nvPr/>
        </p:nvSpPr>
        <p:spPr>
          <a:xfrm flipH="1">
            <a:off x="4243457" y="1570970"/>
            <a:ext cx="893" cy="504974"/>
          </a:xfrm>
          <a:prstGeom prst="line">
            <a:avLst/>
          </a:prstGeom>
          <a:ln w="25400">
            <a:solidFill>
              <a:schemeClr val="accent1"/>
            </a:solidFill>
            <a:headEnd type="triangle"/>
            <a:tailEnd type="triangle"/>
          </a:ln>
        </p:spPr>
        <p:txBody>
          <a:bodyPr lIns="32145" tIns="32145" rIns="32145" bIns="32145"/>
          <a:lstStyle/>
          <a:p>
            <a:endParaRPr sz="1265"/>
          </a:p>
        </p:txBody>
      </p:sp>
      <p:sp>
        <p:nvSpPr>
          <p:cNvPr id="208" name="直接箭头连接符 11"/>
          <p:cNvSpPr/>
          <p:nvPr/>
        </p:nvSpPr>
        <p:spPr>
          <a:xfrm flipH="1">
            <a:off x="8597126" y="1535698"/>
            <a:ext cx="4018" cy="557659"/>
          </a:xfrm>
          <a:prstGeom prst="line">
            <a:avLst/>
          </a:prstGeom>
          <a:ln w="25400">
            <a:solidFill>
              <a:schemeClr val="accent1"/>
            </a:solidFill>
            <a:headEnd type="triangle"/>
            <a:tailEnd type="triangle"/>
          </a:ln>
        </p:spPr>
        <p:txBody>
          <a:bodyPr lIns="32145" tIns="32145" rIns="32145" bIns="32145"/>
          <a:lstStyle/>
          <a:p>
            <a:endParaRPr sz="1265"/>
          </a:p>
        </p:txBody>
      </p:sp>
      <p:sp>
        <p:nvSpPr>
          <p:cNvPr id="273" name="直接箭头连接符 68"/>
          <p:cNvSpPr/>
          <p:nvPr/>
        </p:nvSpPr>
        <p:spPr>
          <a:xfrm flipH="1">
            <a:off x="4243457" y="2842558"/>
            <a:ext cx="446" cy="427732"/>
          </a:xfrm>
          <a:prstGeom prst="line">
            <a:avLst/>
          </a:prstGeom>
          <a:ln w="25400">
            <a:solidFill>
              <a:schemeClr val="accent1"/>
            </a:solidFill>
            <a:headEnd type="triangle"/>
            <a:tailEnd type="triangle"/>
          </a:ln>
        </p:spPr>
        <p:txBody>
          <a:bodyPr lIns="32145" tIns="32145" rIns="32145" bIns="32145"/>
          <a:lstStyle/>
          <a:p>
            <a:endParaRPr sz="1265"/>
          </a:p>
        </p:txBody>
      </p:sp>
      <p:sp>
        <p:nvSpPr>
          <p:cNvPr id="274" name="直接箭头连接符 69"/>
          <p:cNvSpPr/>
          <p:nvPr/>
        </p:nvSpPr>
        <p:spPr>
          <a:xfrm flipH="1">
            <a:off x="8601144" y="2842558"/>
            <a:ext cx="4018" cy="428179"/>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279" name="圆角矩形 72"/>
          <p:cNvGrpSpPr/>
          <p:nvPr/>
        </p:nvGrpSpPr>
        <p:grpSpPr>
          <a:xfrm>
            <a:off x="1394639" y="3741599"/>
            <a:ext cx="755898" cy="404468"/>
            <a:chOff x="-2" y="3281"/>
            <a:chExt cx="707397" cy="349040"/>
          </a:xfrm>
        </p:grpSpPr>
        <p:sp>
          <p:nvSpPr>
            <p:cNvPr id="277"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8"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sz="1690"/>
                <a:t>存储</a:t>
              </a:r>
              <a:r>
                <a:rPr sz="1690"/>
                <a:t>层</a:t>
              </a:r>
              <a:endParaRPr sz="1690"/>
            </a:p>
          </p:txBody>
        </p:sp>
      </p:grpSp>
      <p:grpSp>
        <p:nvGrpSpPr>
          <p:cNvPr id="9" name="圆角矩形 20"/>
          <p:cNvGrpSpPr/>
          <p:nvPr/>
        </p:nvGrpSpPr>
        <p:grpSpPr>
          <a:xfrm>
            <a:off x="3263900" y="3605212"/>
            <a:ext cx="1156335" cy="500380"/>
            <a:chOff x="-28905" y="75209"/>
            <a:chExt cx="758525" cy="38297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75209"/>
              <a:ext cx="695540" cy="38297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A</a:t>
              </a:r>
              <a:r>
                <a:rPr lang="zh-CN" altLang="en-US" sz="1405">
                  <a:ea typeface="宋体" panose="02010600030101010101" pitchFamily="2" charset="-122"/>
                  <a:sym typeface="+mn-ea"/>
                </a:rPr>
                <a:t>机房</a:t>
              </a:r>
              <a:r>
                <a:rPr lang="en-US" sz="1405">
                  <a:sym typeface="+mn-ea"/>
                </a:rPr>
                <a:t>mongod(</a:t>
              </a:r>
              <a:r>
                <a:rPr lang="zh-CN" altLang="en-US" sz="1405">
                  <a:sym typeface="+mn-ea"/>
                </a:rPr>
                <a:t>主</a:t>
              </a:r>
              <a:r>
                <a:rPr lang="en-US" sz="1405">
                  <a:sym typeface="+mn-ea"/>
                </a:rPr>
                <a:t>)</a:t>
              </a:r>
              <a:endParaRPr sz="1405"/>
            </a:p>
          </p:txBody>
        </p:sp>
      </p:grpSp>
      <p:grpSp>
        <p:nvGrpSpPr>
          <p:cNvPr id="28" name="圆角矩形 3"/>
          <p:cNvGrpSpPr/>
          <p:nvPr/>
        </p:nvGrpSpPr>
        <p:grpSpPr>
          <a:xfrm>
            <a:off x="4364345" y="951655"/>
            <a:ext cx="873323" cy="374155"/>
            <a:chOff x="0" y="-1"/>
            <a:chExt cx="1054100" cy="349042"/>
          </a:xfrm>
        </p:grpSpPr>
        <p:sp>
          <p:nvSpPr>
            <p:cNvPr id="29"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0"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32" name="圆角矩形 3"/>
          <p:cNvGrpSpPr/>
          <p:nvPr/>
        </p:nvGrpSpPr>
        <p:grpSpPr>
          <a:xfrm>
            <a:off x="1313656" y="4709146"/>
            <a:ext cx="917079" cy="291554"/>
            <a:chOff x="0" y="-1"/>
            <a:chExt cx="1054100" cy="349042"/>
          </a:xfrm>
        </p:grpSpPr>
        <p:sp>
          <p:nvSpPr>
            <p:cNvPr id="3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Client"/>
            <p:cNvSpPr txBox="1"/>
            <p:nvPr/>
          </p:nvSpPr>
          <p:spPr>
            <a:xfrm>
              <a:off x="17037" y="3472"/>
              <a:ext cx="1020026" cy="342094"/>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 shard</a:t>
              </a:r>
              <a:endParaRPr lang="en-US" sz="1405"/>
            </a:p>
          </p:txBody>
        </p:sp>
      </p:grpSp>
      <p:sp>
        <p:nvSpPr>
          <p:cNvPr id="35" name="文本框 12"/>
          <p:cNvSpPr txBox="1"/>
          <p:nvPr/>
        </p:nvSpPr>
        <p:spPr>
          <a:xfrm>
            <a:off x="8825280" y="2416691"/>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grpSp>
        <p:nvGrpSpPr>
          <p:cNvPr id="41" name="圆角矩形 3"/>
          <p:cNvGrpSpPr/>
          <p:nvPr/>
        </p:nvGrpSpPr>
        <p:grpSpPr>
          <a:xfrm>
            <a:off x="3258215" y="952012"/>
            <a:ext cx="873323" cy="374155"/>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44" name="圆角矩形 72"/>
          <p:cNvGrpSpPr/>
          <p:nvPr/>
        </p:nvGrpSpPr>
        <p:grpSpPr>
          <a:xfrm>
            <a:off x="1412726" y="2251840"/>
            <a:ext cx="755898" cy="404468"/>
            <a:chOff x="-2" y="3281"/>
            <a:chExt cx="707397" cy="349040"/>
          </a:xfrm>
        </p:grpSpPr>
        <p:sp>
          <p:nvSpPr>
            <p:cNvPr id="4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6"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代理层</a:t>
              </a:r>
              <a:endParaRPr lang="zh-CN" altLang="en-US" sz="1690"/>
            </a:p>
          </p:txBody>
        </p:sp>
      </p:grpSp>
      <p:grpSp>
        <p:nvGrpSpPr>
          <p:cNvPr id="47" name="圆角矩形 72"/>
          <p:cNvGrpSpPr/>
          <p:nvPr/>
        </p:nvGrpSpPr>
        <p:grpSpPr>
          <a:xfrm>
            <a:off x="1474956" y="959397"/>
            <a:ext cx="755898" cy="404468"/>
            <a:chOff x="-2" y="3281"/>
            <a:chExt cx="707397" cy="349040"/>
          </a:xfrm>
        </p:grpSpPr>
        <p:sp>
          <p:nvSpPr>
            <p:cNvPr id="4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9"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客户端</a:t>
              </a:r>
              <a:endParaRPr lang="zh-CN" altLang="en-US" sz="1690"/>
            </a:p>
          </p:txBody>
        </p:sp>
      </p:grpSp>
      <p:grpSp>
        <p:nvGrpSpPr>
          <p:cNvPr id="50" name="圆角矩形 20"/>
          <p:cNvGrpSpPr/>
          <p:nvPr/>
        </p:nvGrpSpPr>
        <p:grpSpPr>
          <a:xfrm>
            <a:off x="2990324" y="2178973"/>
            <a:ext cx="1154847" cy="571500"/>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13891"/>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A</a:t>
              </a:r>
              <a:r>
                <a:rPr lang="zh-CN" altLang="en-US" sz="1405">
                  <a:ea typeface="宋体" panose="02010600030101010101" pitchFamily="2" charset="-122"/>
                </a:rPr>
                <a:t>机房</a:t>
              </a:r>
              <a:r>
                <a:rPr lang="en-US" sz="1405"/>
                <a:t>mongos</a:t>
              </a:r>
              <a:endParaRPr lang="en-US" sz="1405"/>
            </a:p>
          </p:txBody>
        </p:sp>
      </p:grpSp>
      <p:grpSp>
        <p:nvGrpSpPr>
          <p:cNvPr id="54" name="圆角矩形 20"/>
          <p:cNvGrpSpPr/>
          <p:nvPr/>
        </p:nvGrpSpPr>
        <p:grpSpPr>
          <a:xfrm>
            <a:off x="4378474" y="2204035"/>
            <a:ext cx="1154847" cy="571500"/>
            <a:chOff x="-1" y="92172"/>
            <a:chExt cx="729621" cy="349058"/>
          </a:xfrm>
          <a:solidFill>
            <a:schemeClr val="accent1">
              <a:lumMod val="20000"/>
              <a:lumOff val="80000"/>
            </a:schemeClr>
          </a:solidFill>
        </p:grpSpPr>
        <p:sp>
          <p:nvSpPr>
            <p:cNvPr id="5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6" name="Mongod"/>
            <p:cNvSpPr txBox="1"/>
            <p:nvPr/>
          </p:nvSpPr>
          <p:spPr>
            <a:xfrm>
              <a:off x="16231" y="113892"/>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ea typeface="宋体" panose="02010600030101010101" pitchFamily="2" charset="-122"/>
                  <a:sym typeface="+mn-ea"/>
                </a:rPr>
                <a:t>A</a:t>
              </a:r>
              <a:r>
                <a:rPr lang="zh-CN" altLang="en-US" sz="1405">
                  <a:ea typeface="宋体" panose="02010600030101010101" pitchFamily="2" charset="-122"/>
                  <a:sym typeface="+mn-ea"/>
                </a:rPr>
                <a:t>机房</a:t>
              </a:r>
              <a:r>
                <a:rPr lang="en-US" sz="1405">
                  <a:sym typeface="+mn-ea"/>
                </a:rPr>
                <a:t>mongos</a:t>
              </a:r>
              <a:endParaRPr lang="en-US" sz="1405"/>
            </a:p>
          </p:txBody>
        </p:sp>
      </p:grpSp>
      <p:sp>
        <p:nvSpPr>
          <p:cNvPr id="37" name="圆角矩形 8"/>
          <p:cNvSpPr/>
          <p:nvPr/>
        </p:nvSpPr>
        <p:spPr>
          <a:xfrm>
            <a:off x="7249160" y="2135505"/>
            <a:ext cx="2775585" cy="637540"/>
          </a:xfrm>
          <a:prstGeom prst="roundRect">
            <a:avLst>
              <a:gd name="adj" fmla="val 16667"/>
            </a:avLst>
          </a:prstGeom>
          <a:solidFill>
            <a:srgbClr val="DCC205"/>
          </a:solidFill>
          <a:ln>
            <a:solidFill>
              <a:srgbClr val="FFC000"/>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38" name="文本框 12"/>
          <p:cNvSpPr txBox="1"/>
          <p:nvPr/>
        </p:nvSpPr>
        <p:spPr>
          <a:xfrm>
            <a:off x="8755559" y="2332305"/>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grpSp>
        <p:nvGrpSpPr>
          <p:cNvPr id="39" name="圆角矩形 20"/>
          <p:cNvGrpSpPr/>
          <p:nvPr/>
        </p:nvGrpSpPr>
        <p:grpSpPr>
          <a:xfrm>
            <a:off x="7376269" y="2178973"/>
            <a:ext cx="1154847" cy="571500"/>
            <a:chOff x="-1" y="92172"/>
            <a:chExt cx="729621" cy="349058"/>
          </a:xfrm>
          <a:solidFill>
            <a:schemeClr val="accent1">
              <a:lumMod val="20000"/>
              <a:lumOff val="80000"/>
            </a:schemeClr>
          </a:solidFill>
        </p:grpSpPr>
        <p:sp>
          <p:nvSpPr>
            <p:cNvPr id="40"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3" name="Mongod"/>
            <p:cNvSpPr txBox="1"/>
            <p:nvPr/>
          </p:nvSpPr>
          <p:spPr>
            <a:xfrm>
              <a:off x="16231" y="113891"/>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B</a:t>
              </a:r>
              <a:r>
                <a:rPr lang="zh-CN" altLang="en-US" sz="1405">
                  <a:ea typeface="宋体" panose="02010600030101010101" pitchFamily="2" charset="-122"/>
                </a:rPr>
                <a:t>机房</a:t>
              </a:r>
              <a:r>
                <a:rPr lang="en-US" sz="1405"/>
                <a:t>mongos</a:t>
              </a:r>
              <a:endParaRPr lang="en-US" sz="1405"/>
            </a:p>
          </p:txBody>
        </p:sp>
      </p:grpSp>
      <p:grpSp>
        <p:nvGrpSpPr>
          <p:cNvPr id="60" name="圆角矩形 20"/>
          <p:cNvGrpSpPr/>
          <p:nvPr/>
        </p:nvGrpSpPr>
        <p:grpSpPr>
          <a:xfrm>
            <a:off x="8729494" y="2168475"/>
            <a:ext cx="1154847" cy="571500"/>
            <a:chOff x="-1" y="92172"/>
            <a:chExt cx="729621" cy="349058"/>
          </a:xfrm>
          <a:solidFill>
            <a:schemeClr val="accent1">
              <a:lumMod val="20000"/>
              <a:lumOff val="80000"/>
            </a:schemeClr>
          </a:solidFill>
        </p:grpSpPr>
        <p:sp>
          <p:nvSpPr>
            <p:cNvPr id="6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2" name="Mongod"/>
            <p:cNvSpPr txBox="1"/>
            <p:nvPr/>
          </p:nvSpPr>
          <p:spPr>
            <a:xfrm>
              <a:off x="16231" y="113892"/>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ea typeface="宋体" panose="02010600030101010101" pitchFamily="2" charset="-122"/>
                  <a:sym typeface="+mn-ea"/>
                </a:rPr>
                <a:t>B</a:t>
              </a:r>
              <a:r>
                <a:rPr lang="zh-CN" altLang="en-US" sz="1405">
                  <a:ea typeface="宋体" panose="02010600030101010101" pitchFamily="2" charset="-122"/>
                  <a:sym typeface="+mn-ea"/>
                </a:rPr>
                <a:t>机房</a:t>
              </a:r>
              <a:r>
                <a:rPr lang="en-US" sz="1405">
                  <a:sym typeface="+mn-ea"/>
                </a:rPr>
                <a:t>mongos</a:t>
              </a:r>
              <a:endParaRPr lang="en-US" sz="1405"/>
            </a:p>
          </p:txBody>
        </p:sp>
      </p:grpSp>
      <p:sp>
        <p:nvSpPr>
          <p:cNvPr id="2" name="圆角矩形 2"/>
          <p:cNvSpPr/>
          <p:nvPr/>
        </p:nvSpPr>
        <p:spPr>
          <a:xfrm>
            <a:off x="7249795" y="828040"/>
            <a:ext cx="2843530" cy="668020"/>
          </a:xfrm>
          <a:prstGeom prst="roundRect">
            <a:avLst>
              <a:gd name="adj" fmla="val 16667"/>
            </a:avLst>
          </a:prstGeom>
          <a:solidFill>
            <a:srgbClr val="D9D9D9"/>
          </a:solidFill>
          <a:ln w="25400">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6" name="文本框 7"/>
          <p:cNvSpPr txBox="1"/>
          <p:nvPr/>
        </p:nvSpPr>
        <p:spPr>
          <a:xfrm>
            <a:off x="8912027" y="1178142"/>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grpSp>
        <p:nvGrpSpPr>
          <p:cNvPr id="7" name="圆角矩形 3"/>
          <p:cNvGrpSpPr/>
          <p:nvPr/>
        </p:nvGrpSpPr>
        <p:grpSpPr>
          <a:xfrm>
            <a:off x="8750290" y="951655"/>
            <a:ext cx="873323" cy="374155"/>
            <a:chOff x="0" y="-1"/>
            <a:chExt cx="1054100" cy="349042"/>
          </a:xfrm>
        </p:grpSpPr>
        <p:sp>
          <p:nvSpPr>
            <p:cNvPr id="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6"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57" name="圆角矩形 3"/>
          <p:cNvGrpSpPr/>
          <p:nvPr/>
        </p:nvGrpSpPr>
        <p:grpSpPr>
          <a:xfrm>
            <a:off x="7644160" y="952012"/>
            <a:ext cx="873323" cy="374155"/>
            <a:chOff x="0" y="-1"/>
            <a:chExt cx="1054100" cy="349042"/>
          </a:xfrm>
        </p:grpSpPr>
        <p:sp>
          <p:nvSpPr>
            <p:cNvPr id="5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9"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63" name="圆角矩形 20"/>
          <p:cNvGrpSpPr/>
          <p:nvPr/>
        </p:nvGrpSpPr>
        <p:grpSpPr>
          <a:xfrm>
            <a:off x="2636520" y="4959667"/>
            <a:ext cx="1156335" cy="500380"/>
            <a:chOff x="-28905" y="75209"/>
            <a:chExt cx="758525" cy="382978"/>
          </a:xfrm>
        </p:grpSpPr>
        <p:sp>
          <p:nvSpPr>
            <p:cNvPr id="6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5" name="Mongod"/>
            <p:cNvSpPr txBox="1"/>
            <p:nvPr/>
          </p:nvSpPr>
          <p:spPr>
            <a:xfrm>
              <a:off x="-28905" y="75209"/>
              <a:ext cx="695540" cy="38297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A</a:t>
              </a:r>
              <a:r>
                <a:rPr lang="zh-CN" altLang="en-US" sz="1405">
                  <a:ea typeface="宋体" panose="02010600030101010101" pitchFamily="2" charset="-122"/>
                  <a:sym typeface="+mn-ea"/>
                </a:rPr>
                <a:t>机房</a:t>
              </a:r>
              <a:r>
                <a:rPr lang="en-US" sz="1405">
                  <a:sym typeface="+mn-ea"/>
                </a:rPr>
                <a:t>mongod(</a:t>
              </a:r>
              <a:r>
                <a:rPr lang="zh-CN" altLang="en-US" sz="1405">
                  <a:sym typeface="+mn-ea"/>
                </a:rPr>
                <a:t>从</a:t>
              </a:r>
              <a:r>
                <a:rPr lang="en-US" sz="1405">
                  <a:sym typeface="+mn-ea"/>
                </a:rPr>
                <a:t>)</a:t>
              </a:r>
              <a:endParaRPr sz="1405"/>
            </a:p>
          </p:txBody>
        </p:sp>
      </p:grpSp>
      <p:sp>
        <p:nvSpPr>
          <p:cNvPr id="74" name="圆角矩形 17"/>
          <p:cNvSpPr/>
          <p:nvPr/>
        </p:nvSpPr>
        <p:spPr>
          <a:xfrm>
            <a:off x="5469890" y="3465830"/>
            <a:ext cx="2769235" cy="207010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67" name="圆角矩形 20"/>
          <p:cNvGrpSpPr/>
          <p:nvPr/>
        </p:nvGrpSpPr>
        <p:grpSpPr>
          <a:xfrm>
            <a:off x="5542280" y="4959667"/>
            <a:ext cx="1156335" cy="500380"/>
            <a:chOff x="-28905" y="75209"/>
            <a:chExt cx="758525" cy="382978"/>
          </a:xfrm>
        </p:grpSpPr>
        <p:sp>
          <p:nvSpPr>
            <p:cNvPr id="6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9" name="Mongod"/>
            <p:cNvSpPr txBox="1"/>
            <p:nvPr/>
          </p:nvSpPr>
          <p:spPr>
            <a:xfrm>
              <a:off x="-28905" y="75209"/>
              <a:ext cx="695540" cy="38297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B</a:t>
              </a:r>
              <a:r>
                <a:rPr lang="zh-CN" altLang="en-US" sz="1405">
                  <a:ea typeface="宋体" panose="02010600030101010101" pitchFamily="2" charset="-122"/>
                  <a:sym typeface="+mn-ea"/>
                </a:rPr>
                <a:t>机房</a:t>
              </a:r>
              <a:r>
                <a:rPr lang="en-US" sz="1405">
                  <a:sym typeface="+mn-ea"/>
                </a:rPr>
                <a:t>mongod(</a:t>
              </a:r>
              <a:r>
                <a:rPr lang="zh-CN" altLang="en-US" sz="1405">
                  <a:sym typeface="+mn-ea"/>
                </a:rPr>
                <a:t>从</a:t>
              </a:r>
              <a:r>
                <a:rPr lang="en-US" sz="1405">
                  <a:sym typeface="+mn-ea"/>
                </a:rPr>
                <a:t>)</a:t>
              </a:r>
              <a:endParaRPr sz="1405"/>
            </a:p>
          </p:txBody>
        </p:sp>
      </p:grpSp>
      <p:grpSp>
        <p:nvGrpSpPr>
          <p:cNvPr id="70" name="圆角矩形 20"/>
          <p:cNvGrpSpPr/>
          <p:nvPr/>
        </p:nvGrpSpPr>
        <p:grpSpPr>
          <a:xfrm>
            <a:off x="6991350" y="4937442"/>
            <a:ext cx="1156335" cy="500380"/>
            <a:chOff x="-28905" y="75209"/>
            <a:chExt cx="758525" cy="382978"/>
          </a:xfrm>
        </p:grpSpPr>
        <p:sp>
          <p:nvSpPr>
            <p:cNvPr id="71"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2" name="Mongod"/>
            <p:cNvSpPr txBox="1"/>
            <p:nvPr/>
          </p:nvSpPr>
          <p:spPr>
            <a:xfrm>
              <a:off x="-28905" y="75209"/>
              <a:ext cx="695540" cy="38297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B</a:t>
              </a:r>
              <a:r>
                <a:rPr lang="zh-CN" altLang="en-US" sz="1405">
                  <a:ea typeface="宋体" panose="02010600030101010101" pitchFamily="2" charset="-122"/>
                  <a:sym typeface="+mn-ea"/>
                </a:rPr>
                <a:t>机房</a:t>
              </a:r>
              <a:r>
                <a:rPr lang="en-US" sz="1405">
                  <a:sym typeface="+mn-ea"/>
                </a:rPr>
                <a:t>mongod(</a:t>
              </a:r>
              <a:r>
                <a:rPr lang="zh-CN" altLang="en-US" sz="1405">
                  <a:sym typeface="+mn-ea"/>
                </a:rPr>
                <a:t>从</a:t>
              </a:r>
              <a:r>
                <a:rPr lang="en-US" sz="1405">
                  <a:sym typeface="+mn-ea"/>
                </a:rPr>
                <a:t>)</a:t>
              </a:r>
              <a:endParaRPr sz="1405"/>
            </a:p>
          </p:txBody>
        </p:sp>
      </p:grpSp>
      <p:cxnSp>
        <p:nvCxnSpPr>
          <p:cNvPr id="75" name="直接箭头连接符 74"/>
          <p:cNvCxnSpPr/>
          <p:nvPr/>
        </p:nvCxnSpPr>
        <p:spPr>
          <a:xfrm>
            <a:off x="3827145" y="4168140"/>
            <a:ext cx="2299335" cy="711835"/>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76" name="直接箭头连接符 75"/>
          <p:cNvCxnSpPr>
            <a:stCxn id="11" idx="2"/>
          </p:cNvCxnSpPr>
          <p:nvPr/>
        </p:nvCxnSpPr>
        <p:spPr>
          <a:xfrm>
            <a:off x="3794125" y="4105275"/>
            <a:ext cx="3713480" cy="720725"/>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77" name="直接箭头连接符 76"/>
          <p:cNvCxnSpPr/>
          <p:nvPr/>
        </p:nvCxnSpPr>
        <p:spPr>
          <a:xfrm flipH="1">
            <a:off x="3131185" y="4135120"/>
            <a:ext cx="565785" cy="750570"/>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sp>
        <p:nvSpPr>
          <p:cNvPr id="79" name="圆角矩形 17"/>
          <p:cNvSpPr/>
          <p:nvPr/>
        </p:nvSpPr>
        <p:spPr>
          <a:xfrm>
            <a:off x="8604885" y="3482340"/>
            <a:ext cx="1589405" cy="205359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83" name="圆角矩形 20"/>
          <p:cNvGrpSpPr/>
          <p:nvPr/>
        </p:nvGrpSpPr>
        <p:grpSpPr>
          <a:xfrm>
            <a:off x="8869045" y="4915217"/>
            <a:ext cx="1156335" cy="500380"/>
            <a:chOff x="-28905" y="75209"/>
            <a:chExt cx="758525" cy="382978"/>
          </a:xfrm>
        </p:grpSpPr>
        <p:sp>
          <p:nvSpPr>
            <p:cNvPr id="8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5" name="Mongod"/>
            <p:cNvSpPr txBox="1"/>
            <p:nvPr/>
          </p:nvSpPr>
          <p:spPr>
            <a:xfrm>
              <a:off x="-28905" y="75209"/>
              <a:ext cx="695540" cy="38297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C</a:t>
              </a:r>
              <a:r>
                <a:rPr lang="zh-CN" altLang="en-US" sz="1405">
                  <a:ea typeface="宋体" panose="02010600030101010101" pitchFamily="2" charset="-122"/>
                  <a:sym typeface="+mn-ea"/>
                </a:rPr>
                <a:t>机房arbiter</a:t>
              </a:r>
              <a:endParaRPr lang="zh-CN" sz="1405">
                <a:ea typeface="宋体" panose="02010600030101010101" pitchFamily="2" charset="-122"/>
              </a:endParaRPr>
            </a:p>
          </p:txBody>
        </p:sp>
      </p:grpSp>
      <p:cxnSp>
        <p:nvCxnSpPr>
          <p:cNvPr id="86" name="直接箭头连接符 85"/>
          <p:cNvCxnSpPr/>
          <p:nvPr/>
        </p:nvCxnSpPr>
        <p:spPr>
          <a:xfrm>
            <a:off x="3903345" y="4113530"/>
            <a:ext cx="5481955" cy="717550"/>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87" name="圆角矩形 72"/>
          <p:cNvGrpSpPr/>
          <p:nvPr/>
        </p:nvGrpSpPr>
        <p:grpSpPr>
          <a:xfrm>
            <a:off x="2570024" y="4130219"/>
            <a:ext cx="755898" cy="404468"/>
            <a:chOff x="-2" y="3281"/>
            <a:chExt cx="707397" cy="349040"/>
          </a:xfrm>
        </p:grpSpPr>
        <p:sp>
          <p:nvSpPr>
            <p:cNvPr id="8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9" name="引擎层"/>
            <p:cNvSpPr txBox="1"/>
            <p:nvPr/>
          </p:nvSpPr>
          <p:spPr>
            <a:xfrm>
              <a:off x="17038" y="36146"/>
              <a:ext cx="673317" cy="28330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sz="1690"/>
                <a:t>A</a:t>
              </a:r>
              <a:r>
                <a:rPr lang="zh-CN" altLang="en-US" sz="1690"/>
                <a:t>机房</a:t>
              </a:r>
              <a:endParaRPr lang="zh-CN" altLang="en-US" sz="1690"/>
            </a:p>
          </p:txBody>
        </p:sp>
      </p:grpSp>
      <p:grpSp>
        <p:nvGrpSpPr>
          <p:cNvPr id="90" name="圆角矩形 72"/>
          <p:cNvGrpSpPr/>
          <p:nvPr/>
        </p:nvGrpSpPr>
        <p:grpSpPr>
          <a:xfrm>
            <a:off x="6279694" y="3725724"/>
            <a:ext cx="755898" cy="404468"/>
            <a:chOff x="-2" y="3281"/>
            <a:chExt cx="707397" cy="349040"/>
          </a:xfrm>
        </p:grpSpPr>
        <p:sp>
          <p:nvSpPr>
            <p:cNvPr id="91"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2" name="引擎层"/>
            <p:cNvSpPr txBox="1"/>
            <p:nvPr/>
          </p:nvSpPr>
          <p:spPr>
            <a:xfrm>
              <a:off x="17038" y="36146"/>
              <a:ext cx="673317" cy="28330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sz="1690"/>
                <a:t>B</a:t>
              </a:r>
              <a:r>
                <a:rPr lang="zh-CN" altLang="en-US" sz="1690"/>
                <a:t>机房</a:t>
              </a:r>
              <a:endParaRPr lang="zh-CN" altLang="en-US" sz="1690"/>
            </a:p>
          </p:txBody>
        </p:sp>
      </p:grpSp>
      <p:grpSp>
        <p:nvGrpSpPr>
          <p:cNvPr id="93" name="圆角矩形 72"/>
          <p:cNvGrpSpPr/>
          <p:nvPr/>
        </p:nvGrpSpPr>
        <p:grpSpPr>
          <a:xfrm>
            <a:off x="8928914" y="3801924"/>
            <a:ext cx="755898" cy="404468"/>
            <a:chOff x="-2" y="3281"/>
            <a:chExt cx="707397" cy="349040"/>
          </a:xfrm>
        </p:grpSpPr>
        <p:sp>
          <p:nvSpPr>
            <p:cNvPr id="94"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5" name="引擎层"/>
            <p:cNvSpPr txBox="1"/>
            <p:nvPr/>
          </p:nvSpPr>
          <p:spPr>
            <a:xfrm>
              <a:off x="17038" y="36146"/>
              <a:ext cx="673317" cy="28330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sz="1690"/>
                <a:t>C</a:t>
              </a:r>
              <a:r>
                <a:rPr lang="zh-CN" altLang="en-US" sz="1690"/>
                <a:t>机房</a:t>
              </a:r>
              <a:endParaRPr lang="zh-CN" altLang="en-US" sz="1690"/>
            </a:p>
          </p:txBody>
        </p:sp>
      </p:grpSp>
      <p:grpSp>
        <p:nvGrpSpPr>
          <p:cNvPr id="4" name="圆角矩形 3"/>
          <p:cNvGrpSpPr/>
          <p:nvPr/>
        </p:nvGrpSpPr>
        <p:grpSpPr>
          <a:xfrm>
            <a:off x="5237480" y="1621155"/>
            <a:ext cx="2684780" cy="454660"/>
            <a:chOff x="0" y="-1"/>
            <a:chExt cx="1054100" cy="349042"/>
          </a:xfrm>
        </p:grpSpPr>
        <p:sp>
          <p:nvSpPr>
            <p:cNvPr id="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 name="Client"/>
            <p:cNvSpPr txBox="1"/>
            <p:nvPr/>
          </p:nvSpPr>
          <p:spPr>
            <a:xfrm>
              <a:off x="17037" y="64834"/>
              <a:ext cx="1020026" cy="2193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 oppo</a:t>
              </a:r>
              <a:r>
                <a:rPr lang="zh-CN" altLang="en-US" sz="1405"/>
                <a:t>互联网</a:t>
              </a:r>
              <a:r>
                <a:rPr lang="en-US" altLang="zh-CN" sz="1405"/>
                <a:t>mongodb:</a:t>
              </a:r>
              <a:r>
                <a:rPr lang="zh-CN" altLang="en-US" sz="1405"/>
                <a:t>杨亚洲</a:t>
              </a:r>
              <a:endParaRPr lang="zh-CN" altLang="en-US" sz="1405"/>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17" name="文本框 16"/>
          <p:cNvSpPr txBox="1"/>
          <p:nvPr/>
        </p:nvSpPr>
        <p:spPr>
          <a:xfrm>
            <a:off x="1804670" y="5161915"/>
            <a:ext cx="2078355" cy="467360"/>
          </a:xfrm>
          <a:prstGeom prst="rect">
            <a:avLst/>
          </a:prstGeom>
          <a:noFill/>
          <a:ln w="12700" cap="flat">
            <a:solidFill>
              <a:schemeClr val="accent1"/>
            </a:solid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j-lt"/>
                <a:ea typeface="+mj-ea"/>
                <a:cs typeface="+mj-cs"/>
                <a:sym typeface="Helvetica Neue"/>
              </a:rPr>
              <a:t>msg header</a:t>
            </a:r>
            <a:endParaRPr kumimoji="0" lang="en-US" altLang="zh-CN" sz="2400" b="0" i="0" u="none" strike="noStrike" cap="none" spc="0" normalizeH="0" baseline="0">
              <a:ln>
                <a:noFill/>
              </a:ln>
              <a:solidFill>
                <a:srgbClr val="000000"/>
              </a:solidFill>
              <a:effectLst/>
              <a:uFillTx/>
              <a:latin typeface="+mj-lt"/>
              <a:ea typeface="+mj-ea"/>
              <a:cs typeface="+mj-cs"/>
              <a:sym typeface="Helvetica Neue"/>
            </a:endParaRPr>
          </a:p>
        </p:txBody>
      </p:sp>
      <p:sp>
        <p:nvSpPr>
          <p:cNvPr id="18" name="文本框 17"/>
          <p:cNvSpPr txBox="1"/>
          <p:nvPr/>
        </p:nvSpPr>
        <p:spPr>
          <a:xfrm>
            <a:off x="173355" y="3896995"/>
            <a:ext cx="1631315" cy="345440"/>
          </a:xfrm>
          <a:prstGeom prst="rect">
            <a:avLst/>
          </a:prstGeom>
        </p:spPr>
        <p:style>
          <a:lnRef idx="2">
            <a:schemeClr val="accent1"/>
          </a:lnRef>
          <a:fillRef idx="1">
            <a:schemeClr val="lt1"/>
          </a:fillRef>
          <a:effectRef idx="0">
            <a:schemeClr val="accent1"/>
          </a:effectRef>
          <a:fontRef idx="minor">
            <a:schemeClr val="dk1"/>
          </a:fontRef>
        </p:style>
        <p:txBody>
          <a:bodyPr rot="0" vertOverflow="overflow" horzOverflow="overflow" vert="horz" wrap="square" lIns="50800" tIns="50800" rIns="50800" bIns="50800" numCol="1" spcCol="38100" rtlCol="0" anchor="ctr" forceAA="0">
            <a:spAutoFit/>
            <a:scene3d>
              <a:camera prst="orthographicFront"/>
              <a:lightRig rig="threePt" dir="t"/>
            </a:scene3d>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solidFill>
                  <a:schemeClr val="accent1"/>
                </a:solidFill>
                <a:effectLst>
                  <a:outerShdw blurRad="38100" dist="25400" dir="5400000" algn="ctr" rotWithShape="0">
                    <a:srgbClr val="6E747A">
                      <a:alpha val="43000"/>
                    </a:srgbClr>
                  </a:outerShdw>
                </a:effectLst>
                <a:uFillTx/>
                <a:latin typeface="+mj-lt"/>
                <a:ea typeface="+mj-ea"/>
                <a:cs typeface="+mj-cs"/>
                <a:sym typeface="Helvetica Neue"/>
              </a:rPr>
              <a:t>messageLength</a:t>
            </a:r>
            <a:endParaRPr kumimoji="0" lang="en-US" altLang="zh-CN" sz="1600" b="0" i="0" u="none" strike="noStrike" cap="none" spc="0" normalizeH="0" baseline="0">
              <a:solidFill>
                <a:schemeClr val="accent1"/>
              </a:solidFill>
              <a:effectLst>
                <a:outerShdw blurRad="38100" dist="25400" dir="5400000" algn="ctr" rotWithShape="0">
                  <a:srgbClr val="6E747A">
                    <a:alpha val="43000"/>
                  </a:srgbClr>
                </a:outerShdw>
              </a:effectLst>
              <a:uFillTx/>
              <a:latin typeface="+mj-lt"/>
              <a:ea typeface="+mj-ea"/>
              <a:cs typeface="+mj-cs"/>
              <a:sym typeface="Helvetica Neue"/>
            </a:endParaRPr>
          </a:p>
        </p:txBody>
      </p:sp>
      <p:sp>
        <p:nvSpPr>
          <p:cNvPr id="22" name="文本框 21"/>
          <p:cNvSpPr txBox="1"/>
          <p:nvPr/>
        </p:nvSpPr>
        <p:spPr>
          <a:xfrm>
            <a:off x="1804670" y="3896995"/>
            <a:ext cx="1358265" cy="345440"/>
          </a:xfrm>
          <a:prstGeom prst="rect">
            <a:avLst/>
          </a:prstGeom>
        </p:spPr>
        <p:style>
          <a:lnRef idx="2">
            <a:schemeClr val="accent1"/>
          </a:lnRef>
          <a:fillRef idx="1">
            <a:schemeClr val="lt1"/>
          </a:fillRef>
          <a:effectRef idx="0">
            <a:schemeClr val="accent1"/>
          </a:effectRef>
          <a:fontRef idx="minor">
            <a:schemeClr val="dk1"/>
          </a:fontRef>
        </p:style>
        <p:txBody>
          <a:bodyPr rot="0" vertOverflow="overflow" horzOverflow="overflow" vert="horz" wrap="square" lIns="50800" tIns="50800" rIns="50800" bIns="50800" numCol="1" spcCol="38100" rtlCol="0" anchor="ctr" forceAA="0">
            <a:spAutoFit/>
            <a:scene3d>
              <a:camera prst="orthographicFront"/>
              <a:lightRig rig="threePt" dir="t"/>
            </a:scene3d>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solidFill>
                  <a:schemeClr val="accent1"/>
                </a:solidFill>
                <a:effectLst>
                  <a:outerShdw blurRad="38100" dist="25400" dir="5400000" algn="ctr" rotWithShape="0">
                    <a:srgbClr val="6E747A">
                      <a:alpha val="43000"/>
                    </a:srgbClr>
                  </a:outerShdw>
                </a:effectLst>
                <a:uFillTx/>
                <a:latin typeface="+mj-lt"/>
                <a:ea typeface="+mj-ea"/>
                <a:cs typeface="+mj-cs"/>
                <a:sym typeface="Helvetica Neue"/>
              </a:rPr>
              <a:t>requestID</a:t>
            </a:r>
            <a:endParaRPr kumimoji="0" lang="en-US" altLang="zh-CN" sz="1600" b="0" i="0" u="none" strike="noStrike" cap="none" spc="0" normalizeH="0" baseline="0">
              <a:solidFill>
                <a:schemeClr val="accent1"/>
              </a:solidFill>
              <a:effectLst>
                <a:outerShdw blurRad="38100" dist="25400" dir="5400000" algn="ctr" rotWithShape="0">
                  <a:srgbClr val="6E747A">
                    <a:alpha val="43000"/>
                  </a:srgbClr>
                </a:outerShdw>
              </a:effectLst>
              <a:uFillTx/>
              <a:latin typeface="+mj-lt"/>
              <a:ea typeface="+mj-ea"/>
              <a:cs typeface="+mj-cs"/>
              <a:sym typeface="Helvetica Neue"/>
            </a:endParaRPr>
          </a:p>
        </p:txBody>
      </p:sp>
      <p:sp>
        <p:nvSpPr>
          <p:cNvPr id="23" name="文本框 22"/>
          <p:cNvSpPr txBox="1"/>
          <p:nvPr/>
        </p:nvSpPr>
        <p:spPr>
          <a:xfrm>
            <a:off x="3162935" y="3896995"/>
            <a:ext cx="1555750" cy="345440"/>
          </a:xfrm>
          <a:prstGeom prst="rect">
            <a:avLst/>
          </a:prstGeom>
        </p:spPr>
        <p:style>
          <a:lnRef idx="2">
            <a:schemeClr val="accent1"/>
          </a:lnRef>
          <a:fillRef idx="1">
            <a:schemeClr val="lt1"/>
          </a:fillRef>
          <a:effectRef idx="0">
            <a:schemeClr val="accent1"/>
          </a:effectRef>
          <a:fontRef idx="minor">
            <a:schemeClr val="dk1"/>
          </a:fontRef>
        </p:style>
        <p:txBody>
          <a:bodyPr rot="0" vertOverflow="overflow" horzOverflow="overflow" vert="horz" wrap="square" lIns="50800" tIns="50800" rIns="50800" bIns="50800" numCol="1" spcCol="38100" rtlCol="0" anchor="ctr" forceAA="0">
            <a:spAutoFit/>
            <a:scene3d>
              <a:camera prst="orthographicFront"/>
              <a:lightRig rig="threePt" dir="t"/>
            </a:scene3d>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solidFill>
                  <a:schemeClr val="accent1"/>
                </a:solidFill>
                <a:effectLst>
                  <a:outerShdw blurRad="38100" dist="25400" dir="5400000" algn="ctr" rotWithShape="0">
                    <a:srgbClr val="6E747A">
                      <a:alpha val="43000"/>
                    </a:srgbClr>
                  </a:outerShdw>
                </a:effectLst>
                <a:uFillTx/>
                <a:latin typeface="+mj-lt"/>
                <a:ea typeface="+mj-ea"/>
                <a:cs typeface="+mj-cs"/>
                <a:sym typeface="Helvetica Neue"/>
              </a:rPr>
              <a:t>responseTo</a:t>
            </a:r>
            <a:endParaRPr kumimoji="0" lang="en-US" altLang="zh-CN" sz="1600" b="0" i="0" u="none" strike="noStrike" cap="none" spc="0" normalizeH="0" baseline="0">
              <a:solidFill>
                <a:schemeClr val="accent1"/>
              </a:solidFill>
              <a:effectLst>
                <a:outerShdw blurRad="38100" dist="25400" dir="5400000" algn="ctr" rotWithShape="0">
                  <a:srgbClr val="6E747A">
                    <a:alpha val="43000"/>
                  </a:srgbClr>
                </a:outerShdw>
              </a:effectLst>
              <a:uFillTx/>
              <a:latin typeface="+mj-lt"/>
              <a:ea typeface="+mj-ea"/>
              <a:cs typeface="+mj-cs"/>
              <a:sym typeface="Helvetica Neue"/>
            </a:endParaRPr>
          </a:p>
        </p:txBody>
      </p:sp>
      <p:sp>
        <p:nvSpPr>
          <p:cNvPr id="24" name="文本框 23"/>
          <p:cNvSpPr txBox="1"/>
          <p:nvPr/>
        </p:nvSpPr>
        <p:spPr>
          <a:xfrm>
            <a:off x="4718685" y="3896995"/>
            <a:ext cx="1315720" cy="345440"/>
          </a:xfrm>
          <a:prstGeom prst="rect">
            <a:avLst/>
          </a:prstGeom>
        </p:spPr>
        <p:style>
          <a:lnRef idx="2">
            <a:schemeClr val="accent1"/>
          </a:lnRef>
          <a:fillRef idx="1">
            <a:schemeClr val="lt1"/>
          </a:fillRef>
          <a:effectRef idx="0">
            <a:schemeClr val="accent1"/>
          </a:effectRef>
          <a:fontRef idx="minor">
            <a:schemeClr val="dk1"/>
          </a:fontRef>
        </p:style>
        <p:txBody>
          <a:bodyPr rot="0" vertOverflow="overflow" horzOverflow="overflow" vert="horz" wrap="square" lIns="50800" tIns="50800" rIns="50800" bIns="50800" numCol="1" spcCol="38100" rtlCol="0" anchor="ctr" forceAA="0">
            <a:spAutoFit/>
            <a:scene3d>
              <a:camera prst="orthographicFront"/>
              <a:lightRig rig="threePt" dir="t"/>
            </a:scene3d>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solidFill>
                  <a:schemeClr val="accent1"/>
                </a:solidFill>
                <a:effectLst>
                  <a:outerShdw blurRad="38100" dist="25400" dir="5400000" algn="ctr" rotWithShape="0">
                    <a:srgbClr val="6E747A">
                      <a:alpha val="43000"/>
                    </a:srgbClr>
                  </a:outerShdw>
                </a:effectLst>
                <a:uFillTx/>
                <a:latin typeface="+mj-lt"/>
                <a:ea typeface="+mj-ea"/>
                <a:cs typeface="+mj-cs"/>
                <a:sym typeface="Helvetica Neue"/>
              </a:rPr>
              <a:t>opCode</a:t>
            </a:r>
            <a:endParaRPr kumimoji="0" lang="en-US" altLang="zh-CN" sz="1600" b="0" i="0" u="none" strike="noStrike" cap="none" spc="0" normalizeH="0" baseline="0">
              <a:solidFill>
                <a:schemeClr val="accent1"/>
              </a:solidFill>
              <a:effectLst>
                <a:outerShdw blurRad="38100" dist="25400" dir="5400000" algn="ctr" rotWithShape="0">
                  <a:srgbClr val="6E747A">
                    <a:alpha val="43000"/>
                  </a:srgbClr>
                </a:outerShdw>
              </a:effectLst>
              <a:uFillTx/>
              <a:latin typeface="+mj-lt"/>
              <a:ea typeface="+mj-ea"/>
              <a:cs typeface="+mj-cs"/>
              <a:sym typeface="Helvetica Neue"/>
            </a:endParaRPr>
          </a:p>
        </p:txBody>
      </p:sp>
      <p:cxnSp>
        <p:nvCxnSpPr>
          <p:cNvPr id="77" name="直接箭头连接符 76"/>
          <p:cNvCxnSpPr/>
          <p:nvPr/>
        </p:nvCxnSpPr>
        <p:spPr>
          <a:xfrm>
            <a:off x="205740" y="2525395"/>
            <a:ext cx="0" cy="1392555"/>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25" name="直接箭头连接符 24"/>
          <p:cNvCxnSpPr/>
          <p:nvPr/>
        </p:nvCxnSpPr>
        <p:spPr>
          <a:xfrm flipV="1">
            <a:off x="6010275" y="4411980"/>
            <a:ext cx="24130" cy="1659255"/>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sp>
        <p:nvSpPr>
          <p:cNvPr id="207" name="直接箭头连接符 10"/>
          <p:cNvSpPr/>
          <p:nvPr/>
        </p:nvSpPr>
        <p:spPr>
          <a:xfrm>
            <a:off x="173990" y="5403850"/>
            <a:ext cx="1532890" cy="15875"/>
          </a:xfrm>
          <a:prstGeom prst="line">
            <a:avLst/>
          </a:prstGeom>
          <a:ln w="25400">
            <a:solidFill>
              <a:schemeClr val="accent1"/>
            </a:solidFill>
            <a:headEnd type="triangle"/>
            <a:tailEnd type="triangle"/>
          </a:ln>
        </p:spPr>
        <p:txBody>
          <a:bodyPr lIns="32145" tIns="32145" rIns="32145" bIns="32145"/>
          <a:p>
            <a:endParaRPr sz="1265"/>
          </a:p>
        </p:txBody>
      </p:sp>
      <p:sp>
        <p:nvSpPr>
          <p:cNvPr id="27" name="直接箭头连接符 10"/>
          <p:cNvSpPr/>
          <p:nvPr/>
        </p:nvSpPr>
        <p:spPr>
          <a:xfrm flipV="1">
            <a:off x="4032250" y="5419725"/>
            <a:ext cx="2002790" cy="15875"/>
          </a:xfrm>
          <a:prstGeom prst="line">
            <a:avLst/>
          </a:prstGeom>
          <a:ln w="25400">
            <a:solidFill>
              <a:schemeClr val="accent1"/>
            </a:solidFill>
            <a:headEnd type="triangle"/>
            <a:tailEnd type="triangle"/>
          </a:ln>
        </p:spPr>
        <p:txBody>
          <a:bodyPr lIns="32145" tIns="32145" rIns="32145" bIns="32145"/>
          <a:p>
            <a:endParaRPr sz="1265"/>
          </a:p>
        </p:txBody>
      </p:sp>
      <p:sp>
        <p:nvSpPr>
          <p:cNvPr id="29" name="文本框 28"/>
          <p:cNvSpPr txBox="1"/>
          <p:nvPr/>
        </p:nvSpPr>
        <p:spPr>
          <a:xfrm>
            <a:off x="7221855" y="5178425"/>
            <a:ext cx="2468880" cy="467360"/>
          </a:xfrm>
          <a:prstGeom prst="rect">
            <a:avLst/>
          </a:prstGeom>
          <a:noFill/>
          <a:ln w="12700" cap="flat">
            <a:solidFill>
              <a:schemeClr val="accent1"/>
            </a:solid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j-lt"/>
                <a:ea typeface="+mj-ea"/>
                <a:cs typeface="+mj-cs"/>
                <a:sym typeface="Helvetica Neue"/>
              </a:rPr>
              <a:t>OP_MSG body</a:t>
            </a:r>
            <a:endParaRPr kumimoji="0" lang="en-US" altLang="zh-CN" sz="2400" b="0" i="0" u="none" strike="noStrike" cap="none" spc="0" normalizeH="0" baseline="0">
              <a:ln>
                <a:noFill/>
              </a:ln>
              <a:solidFill>
                <a:srgbClr val="000000"/>
              </a:solidFill>
              <a:effectLst/>
              <a:uFillTx/>
              <a:latin typeface="+mj-lt"/>
              <a:ea typeface="+mj-ea"/>
              <a:cs typeface="+mj-cs"/>
              <a:sym typeface="Helvetica Neue"/>
            </a:endParaRPr>
          </a:p>
        </p:txBody>
      </p:sp>
      <p:cxnSp>
        <p:nvCxnSpPr>
          <p:cNvPr id="30" name="直接箭头连接符 29"/>
          <p:cNvCxnSpPr/>
          <p:nvPr/>
        </p:nvCxnSpPr>
        <p:spPr>
          <a:xfrm flipV="1">
            <a:off x="11476355" y="4242435"/>
            <a:ext cx="13970" cy="1691640"/>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sp>
        <p:nvSpPr>
          <p:cNvPr id="31" name="直接箭头连接符 10"/>
          <p:cNvSpPr/>
          <p:nvPr/>
        </p:nvSpPr>
        <p:spPr>
          <a:xfrm>
            <a:off x="6035040" y="5403850"/>
            <a:ext cx="1187450" cy="635"/>
          </a:xfrm>
          <a:prstGeom prst="line">
            <a:avLst/>
          </a:prstGeom>
          <a:ln w="25400">
            <a:solidFill>
              <a:schemeClr val="accent1"/>
            </a:solidFill>
            <a:headEnd type="triangle"/>
            <a:tailEnd type="triangle"/>
          </a:ln>
        </p:spPr>
        <p:txBody>
          <a:bodyPr lIns="32145" tIns="32145" rIns="32145" bIns="32145"/>
          <a:p>
            <a:endParaRPr sz="1265"/>
          </a:p>
        </p:txBody>
      </p:sp>
      <p:sp>
        <p:nvSpPr>
          <p:cNvPr id="32" name="直接箭头连接符 10"/>
          <p:cNvSpPr/>
          <p:nvPr/>
        </p:nvSpPr>
        <p:spPr>
          <a:xfrm flipV="1">
            <a:off x="9777730" y="5435600"/>
            <a:ext cx="1630045" cy="635"/>
          </a:xfrm>
          <a:prstGeom prst="line">
            <a:avLst/>
          </a:prstGeom>
          <a:ln w="25400">
            <a:solidFill>
              <a:schemeClr val="accent1"/>
            </a:solidFill>
            <a:headEnd type="triangle"/>
            <a:tailEnd type="triangle"/>
          </a:ln>
        </p:spPr>
        <p:txBody>
          <a:bodyPr lIns="32145" tIns="32145" rIns="32145" bIns="32145"/>
          <a:p>
            <a:endParaRPr sz="1265"/>
          </a:p>
        </p:txBody>
      </p:sp>
      <p:sp>
        <p:nvSpPr>
          <p:cNvPr id="4" name="文本框 3"/>
          <p:cNvSpPr txBox="1"/>
          <p:nvPr/>
        </p:nvSpPr>
        <p:spPr>
          <a:xfrm>
            <a:off x="6031865" y="3896995"/>
            <a:ext cx="1358265" cy="345440"/>
          </a:xfrm>
          <a:prstGeom prst="rect">
            <a:avLst/>
          </a:prstGeom>
        </p:spPr>
        <p:style>
          <a:lnRef idx="2">
            <a:schemeClr val="accent1"/>
          </a:lnRef>
          <a:fillRef idx="1">
            <a:schemeClr val="lt1"/>
          </a:fillRef>
          <a:effectRef idx="0">
            <a:schemeClr val="accent1"/>
          </a:effectRef>
          <a:fontRef idx="minor">
            <a:schemeClr val="dk1"/>
          </a:fontRef>
        </p:style>
        <p:txBody>
          <a:bodyPr rot="0" vertOverflow="overflow" horzOverflow="overflow" vert="horz" wrap="square" lIns="50800" tIns="50800" rIns="50800" bIns="50800" numCol="1" spcCol="38100" rtlCol="0" anchor="ctr" forceAA="0">
            <a:spAutoFit/>
            <a:scene3d>
              <a:camera prst="orthographicFront"/>
              <a:lightRig rig="threePt" dir="t"/>
            </a:scene3d>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solidFill>
                  <a:schemeClr val="tx1"/>
                </a:solidFill>
                <a:effectLst>
                  <a:outerShdw blurRad="38100" dist="19050" dir="2700000" algn="tl" rotWithShape="0">
                    <a:schemeClr val="dk1">
                      <a:alpha val="40000"/>
                    </a:schemeClr>
                  </a:outerShdw>
                </a:effectLst>
                <a:uFillTx/>
                <a:latin typeface="+mj-lt"/>
                <a:ea typeface="+mj-ea"/>
                <a:cs typeface="+mj-cs"/>
                <a:sym typeface="Helvetica Neue"/>
              </a:rPr>
              <a:t>flagBits</a:t>
            </a:r>
            <a:endParaRPr kumimoji="0" lang="en-US" altLang="zh-CN" sz="1600" b="0" i="0" u="none" strike="noStrike" cap="none" spc="0" normalizeH="0" baseline="0">
              <a:solidFill>
                <a:schemeClr val="tx1"/>
              </a:solidFill>
              <a:effectLst>
                <a:outerShdw blurRad="38100" dist="19050" dir="2700000" algn="tl" rotWithShape="0">
                  <a:schemeClr val="dk1">
                    <a:alpha val="40000"/>
                  </a:schemeClr>
                </a:outerShdw>
              </a:effectLst>
              <a:uFillTx/>
              <a:latin typeface="+mj-lt"/>
              <a:ea typeface="+mj-ea"/>
              <a:cs typeface="+mj-cs"/>
              <a:sym typeface="Helvetica Neue"/>
            </a:endParaRPr>
          </a:p>
        </p:txBody>
      </p:sp>
      <p:sp>
        <p:nvSpPr>
          <p:cNvPr id="5" name="文本框 4"/>
          <p:cNvSpPr txBox="1"/>
          <p:nvPr/>
        </p:nvSpPr>
        <p:spPr>
          <a:xfrm>
            <a:off x="7390130" y="3896995"/>
            <a:ext cx="2784475" cy="345440"/>
          </a:xfrm>
          <a:prstGeom prst="rect">
            <a:avLst/>
          </a:prstGeom>
        </p:spPr>
        <p:style>
          <a:lnRef idx="2">
            <a:schemeClr val="accent1"/>
          </a:lnRef>
          <a:fillRef idx="1">
            <a:schemeClr val="lt1"/>
          </a:fillRef>
          <a:effectRef idx="0">
            <a:schemeClr val="accent1"/>
          </a:effectRef>
          <a:fontRef idx="minor">
            <a:schemeClr val="dk1"/>
          </a:fontRef>
        </p:style>
        <p:txBody>
          <a:bodyPr rot="0" vertOverflow="overflow" horzOverflow="overflow" vert="horz" wrap="square" lIns="50800" tIns="50800" rIns="50800" bIns="50800" numCol="1" spcCol="38100" rtlCol="0" anchor="ctr" forceAA="0">
            <a:spAutoFit/>
            <a:scene3d>
              <a:camera prst="orthographicFront"/>
              <a:lightRig rig="threePt" dir="t"/>
            </a:scene3d>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solidFill>
                  <a:schemeClr val="tx1"/>
                </a:solidFill>
                <a:effectLst>
                  <a:outerShdw blurRad="38100" dist="19050" dir="2700000" algn="tl" rotWithShape="0">
                    <a:schemeClr val="dk1">
                      <a:alpha val="40000"/>
                    </a:schemeClr>
                  </a:outerShdw>
                </a:effectLst>
                <a:uFillTx/>
                <a:latin typeface="+mj-lt"/>
                <a:ea typeface="+mj-ea"/>
                <a:cs typeface="+mj-cs"/>
                <a:sym typeface="Helvetica Neue"/>
              </a:rPr>
              <a:t>sections</a:t>
            </a:r>
            <a:endParaRPr kumimoji="0" lang="en-US" altLang="zh-CN" sz="1600" b="0" i="0" u="none" strike="noStrike" cap="none" spc="0" normalizeH="0" baseline="0">
              <a:solidFill>
                <a:schemeClr val="tx1"/>
              </a:solidFill>
              <a:effectLst>
                <a:outerShdw blurRad="38100" dist="19050" dir="2700000" algn="tl" rotWithShape="0">
                  <a:schemeClr val="dk1">
                    <a:alpha val="40000"/>
                  </a:schemeClr>
                </a:outerShdw>
              </a:effectLst>
              <a:uFillTx/>
              <a:latin typeface="+mj-lt"/>
              <a:ea typeface="+mj-ea"/>
              <a:cs typeface="+mj-cs"/>
              <a:sym typeface="Helvetica Neue"/>
            </a:endParaRPr>
          </a:p>
        </p:txBody>
      </p:sp>
      <p:sp>
        <p:nvSpPr>
          <p:cNvPr id="6" name="文本框 5"/>
          <p:cNvSpPr txBox="1"/>
          <p:nvPr/>
        </p:nvSpPr>
        <p:spPr>
          <a:xfrm>
            <a:off x="10174605" y="3896995"/>
            <a:ext cx="1315720" cy="345440"/>
          </a:xfrm>
          <a:prstGeom prst="rect">
            <a:avLst/>
          </a:prstGeom>
        </p:spPr>
        <p:style>
          <a:lnRef idx="2">
            <a:schemeClr val="accent1"/>
          </a:lnRef>
          <a:fillRef idx="1">
            <a:schemeClr val="lt1"/>
          </a:fillRef>
          <a:effectRef idx="0">
            <a:schemeClr val="accent1"/>
          </a:effectRef>
          <a:fontRef idx="minor">
            <a:schemeClr val="dk1"/>
          </a:fontRef>
        </p:style>
        <p:txBody>
          <a:bodyPr rot="0" vertOverflow="overflow" horzOverflow="overflow" vert="horz" wrap="square" lIns="50800" tIns="50800" rIns="50800" bIns="50800" numCol="1" spcCol="38100" rtlCol="0" anchor="ctr" forceAA="0">
            <a:spAutoFit/>
            <a:scene3d>
              <a:camera prst="orthographicFront"/>
              <a:lightRig rig="threePt" dir="t"/>
            </a:scene3d>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solidFill>
                  <a:schemeClr val="tx1"/>
                </a:solidFill>
                <a:effectLst>
                  <a:outerShdw blurRad="38100" dist="19050" dir="2700000" algn="tl" rotWithShape="0">
                    <a:schemeClr val="dk1">
                      <a:alpha val="40000"/>
                    </a:schemeClr>
                  </a:outerShdw>
                </a:effectLst>
                <a:uFillTx/>
                <a:latin typeface="+mj-lt"/>
                <a:ea typeface="+mj-ea"/>
                <a:cs typeface="+mj-cs"/>
                <a:sym typeface="Helvetica Neue"/>
              </a:rPr>
              <a:t>checksum</a:t>
            </a:r>
            <a:endParaRPr kumimoji="0" lang="en-US" altLang="zh-CN" sz="1600" b="0" i="0" u="none" strike="noStrike" cap="none" spc="0" normalizeH="0" baseline="0">
              <a:solidFill>
                <a:schemeClr val="tx1"/>
              </a:solidFill>
              <a:effectLst>
                <a:outerShdw blurRad="38100" dist="19050" dir="2700000" algn="tl" rotWithShape="0">
                  <a:schemeClr val="dk1">
                    <a:alpha val="40000"/>
                  </a:schemeClr>
                </a:outerShdw>
              </a:effectLst>
              <a:uFillTx/>
              <a:latin typeface="+mj-lt"/>
              <a:ea typeface="+mj-ea"/>
              <a:cs typeface="+mj-cs"/>
              <a:sym typeface="Helvetica Neue"/>
            </a:endParaRPr>
          </a:p>
        </p:txBody>
      </p:sp>
      <p:cxnSp>
        <p:nvCxnSpPr>
          <p:cNvPr id="7" name="直接箭头连接符 6"/>
          <p:cNvCxnSpPr/>
          <p:nvPr/>
        </p:nvCxnSpPr>
        <p:spPr>
          <a:xfrm flipV="1">
            <a:off x="173355" y="4287520"/>
            <a:ext cx="21590" cy="1555115"/>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8" name="直接箭头连接符 7"/>
          <p:cNvCxnSpPr/>
          <p:nvPr/>
        </p:nvCxnSpPr>
        <p:spPr>
          <a:xfrm>
            <a:off x="11483340" y="2504440"/>
            <a:ext cx="0" cy="1392555"/>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sp>
        <p:nvSpPr>
          <p:cNvPr id="9" name="直接箭头连接符 10"/>
          <p:cNvSpPr/>
          <p:nvPr/>
        </p:nvSpPr>
        <p:spPr>
          <a:xfrm flipV="1">
            <a:off x="174625" y="3131820"/>
            <a:ext cx="3707765" cy="635"/>
          </a:xfrm>
          <a:prstGeom prst="line">
            <a:avLst/>
          </a:prstGeom>
          <a:ln w="25400">
            <a:solidFill>
              <a:schemeClr val="accent1"/>
            </a:solidFill>
            <a:headEnd type="triangle"/>
            <a:tailEnd type="triangle"/>
          </a:ln>
        </p:spPr>
        <p:txBody>
          <a:bodyPr lIns="32145" tIns="32145" rIns="32145" bIns="32145"/>
          <a:p>
            <a:endParaRPr sz="1265"/>
          </a:p>
        </p:txBody>
      </p:sp>
      <p:sp>
        <p:nvSpPr>
          <p:cNvPr id="13" name="直接箭头连接符 10"/>
          <p:cNvSpPr/>
          <p:nvPr/>
        </p:nvSpPr>
        <p:spPr>
          <a:xfrm>
            <a:off x="7065645" y="3131185"/>
            <a:ext cx="4343400" cy="635"/>
          </a:xfrm>
          <a:prstGeom prst="line">
            <a:avLst/>
          </a:prstGeom>
          <a:ln w="25400">
            <a:solidFill>
              <a:schemeClr val="accent1"/>
            </a:solidFill>
            <a:headEnd type="triangle"/>
            <a:tailEnd type="triangle"/>
          </a:ln>
        </p:spPr>
        <p:txBody>
          <a:bodyPr lIns="32145" tIns="32145" rIns="32145" bIns="32145"/>
          <a:p>
            <a:endParaRPr sz="1265"/>
          </a:p>
        </p:txBody>
      </p:sp>
      <p:sp>
        <p:nvSpPr>
          <p:cNvPr id="14" name="文本框 13"/>
          <p:cNvSpPr txBox="1"/>
          <p:nvPr/>
        </p:nvSpPr>
        <p:spPr>
          <a:xfrm>
            <a:off x="3883025" y="2867660"/>
            <a:ext cx="3107690" cy="467360"/>
          </a:xfrm>
          <a:prstGeom prst="rect">
            <a:avLst/>
          </a:prstGeom>
          <a:noFill/>
          <a:ln w="12700" cap="flat">
            <a:solidFill>
              <a:schemeClr val="accent1"/>
            </a:solid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j-lt"/>
                <a:ea typeface="+mj-ea"/>
                <a:cs typeface="+mj-cs"/>
                <a:sym typeface="Helvetica Neue"/>
              </a:rPr>
              <a:t>mongodb message</a:t>
            </a:r>
            <a:endParaRPr kumimoji="0" lang="en-US" altLang="zh-CN" sz="2400" b="0" i="0" u="none" strike="noStrike" cap="none" spc="0" normalizeH="0" baseline="0">
              <a:ln>
                <a:noFill/>
              </a:ln>
              <a:solidFill>
                <a:srgbClr val="000000"/>
              </a:solidFill>
              <a:effectLst/>
              <a:uFillTx/>
              <a:latin typeface="+mj-lt"/>
              <a:ea typeface="+mj-ea"/>
              <a:cs typeface="+mj-cs"/>
              <a:sym typeface="Helvetica Neue"/>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p:cNvSpPr/>
          <p:nvPr/>
        </p:nvSpPr>
        <p:spPr>
          <a:xfrm>
            <a:off x="1525638" y="633073"/>
            <a:ext cx="9140723" cy="8933"/>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1328420" y="140335"/>
            <a:ext cx="8797290" cy="7569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方案一：主从高可用多活方案</a:t>
            </a:r>
            <a:r>
              <a:rPr lang="en-US" altLang="zh-CN" sz="2250">
                <a:sym typeface="+mn-ea"/>
              </a:rPr>
              <a:t>(</a:t>
            </a:r>
            <a:r>
              <a:rPr lang="zh-CN" altLang="en-US" sz="2250">
                <a:sym typeface="+mn-ea"/>
              </a:rPr>
              <a:t>三个机房服务器资源充足</a:t>
            </a:r>
            <a:r>
              <a:rPr lang="en-US" altLang="zh-CN" sz="2250">
                <a:sym typeface="+mn-ea"/>
              </a:rPr>
              <a:t>)</a:t>
            </a:r>
            <a:endParaRPr lang="en-US" altLang="zh-CN" sz="2250">
              <a:sym typeface="+mn-ea"/>
            </a:endParaRPr>
          </a:p>
          <a:p>
            <a:endParaRPr sz="2250" smtClean="0"/>
          </a:p>
        </p:txBody>
      </p:sp>
      <p:grpSp>
        <p:nvGrpSpPr>
          <p:cNvPr id="83" name="圆角矩形 20"/>
          <p:cNvGrpSpPr/>
          <p:nvPr/>
        </p:nvGrpSpPr>
        <p:grpSpPr>
          <a:xfrm>
            <a:off x="2373630" y="2416810"/>
            <a:ext cx="2595245" cy="631825"/>
            <a:chOff x="-28905" y="92172"/>
            <a:chExt cx="758525" cy="349058"/>
          </a:xfrm>
        </p:grpSpPr>
        <p:sp>
          <p:nvSpPr>
            <p:cNvPr id="8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5"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 </a:t>
              </a:r>
              <a:r>
                <a:rPr sz="1405">
                  <a:sym typeface="+mn-ea"/>
                </a:rPr>
                <a:t>ServiceEntryPointImpl</a:t>
              </a:r>
              <a:endParaRPr sz="1405">
                <a:sym typeface="+mn-ea"/>
              </a:endParaRPr>
            </a:p>
          </p:txBody>
        </p:sp>
      </p:grpSp>
      <p:cxnSp>
        <p:nvCxnSpPr>
          <p:cNvPr id="86" name="直接箭头连接符 85"/>
          <p:cNvCxnSpPr/>
          <p:nvPr/>
        </p:nvCxnSpPr>
        <p:spPr>
          <a:xfrm flipV="1">
            <a:off x="2305050" y="3108960"/>
            <a:ext cx="1424940" cy="100457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3" name="圆角矩形 20"/>
          <p:cNvGrpSpPr/>
          <p:nvPr/>
        </p:nvGrpSpPr>
        <p:grpSpPr>
          <a:xfrm>
            <a:off x="945515" y="4206240"/>
            <a:ext cx="2595245" cy="631825"/>
            <a:chOff x="-28905" y="92172"/>
            <a:chExt cx="758525" cy="349058"/>
          </a:xfrm>
        </p:grpSpPr>
        <p:sp>
          <p:nvSpPr>
            <p:cNvPr id="1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 name="Mongod"/>
            <p:cNvSpPr txBox="1"/>
            <p:nvPr/>
          </p:nvSpPr>
          <p:spPr>
            <a:xfrm>
              <a:off x="-28905" y="127078"/>
              <a:ext cx="758339" cy="27644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 </a:t>
              </a:r>
              <a:r>
                <a:rPr sz="1405">
                  <a:sym typeface="+mn-ea"/>
                </a:rPr>
                <a:t>ServiceEntryPointMongod</a:t>
              </a:r>
              <a:endParaRPr sz="1405">
                <a:sym typeface="+mn-ea"/>
              </a:endParaRPr>
            </a:p>
            <a:p>
              <a:pPr algn="ctr"/>
              <a:r>
                <a:rPr lang="zh-CN" sz="1405">
                  <a:ea typeface="宋体" panose="02010600030101010101" pitchFamily="2" charset="-122"/>
                  <a:sym typeface="+mn-ea"/>
                </a:rPr>
                <a:t>（</a:t>
              </a:r>
              <a:r>
                <a:rPr lang="en-US" altLang="zh-CN" sz="1405">
                  <a:ea typeface="宋体" panose="02010600030101010101" pitchFamily="2" charset="-122"/>
                  <a:sym typeface="+mn-ea"/>
                </a:rPr>
                <a:t>mongod</a:t>
              </a:r>
              <a:r>
                <a:rPr lang="zh-CN" altLang="en-US" sz="1405">
                  <a:ea typeface="宋体" panose="02010600030101010101" pitchFamily="2" charset="-122"/>
                  <a:sym typeface="+mn-ea"/>
                </a:rPr>
                <a:t>实例服务入口</a:t>
              </a:r>
              <a:r>
                <a:rPr lang="zh-CN" sz="1405">
                  <a:ea typeface="宋体" panose="02010600030101010101" pitchFamily="2" charset="-122"/>
                  <a:sym typeface="+mn-ea"/>
                </a:rPr>
                <a:t>）</a:t>
              </a:r>
              <a:endParaRPr lang="zh-CN" sz="1405">
                <a:ea typeface="宋体" panose="02010600030101010101" pitchFamily="2" charset="-122"/>
                <a:sym typeface="+mn-ea"/>
              </a:endParaRPr>
            </a:p>
          </p:txBody>
        </p:sp>
      </p:grpSp>
      <p:cxnSp>
        <p:nvCxnSpPr>
          <p:cNvPr id="15" name="直接箭头连接符 14"/>
          <p:cNvCxnSpPr/>
          <p:nvPr/>
        </p:nvCxnSpPr>
        <p:spPr>
          <a:xfrm flipH="1" flipV="1">
            <a:off x="3925570" y="3134995"/>
            <a:ext cx="1736725" cy="94043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16" name="圆角矩形 20"/>
          <p:cNvGrpSpPr/>
          <p:nvPr/>
        </p:nvGrpSpPr>
        <p:grpSpPr>
          <a:xfrm>
            <a:off x="4302760" y="4168140"/>
            <a:ext cx="2595245" cy="631825"/>
            <a:chOff x="-28905" y="92172"/>
            <a:chExt cx="758525" cy="349058"/>
          </a:xfrm>
        </p:grpSpPr>
        <p:sp>
          <p:nvSpPr>
            <p:cNvPr id="1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 name="Mongod"/>
            <p:cNvSpPr txBox="1"/>
            <p:nvPr/>
          </p:nvSpPr>
          <p:spPr>
            <a:xfrm>
              <a:off x="-28905" y="127078"/>
              <a:ext cx="758339" cy="27644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 </a:t>
              </a:r>
              <a:r>
                <a:rPr sz="1405">
                  <a:sym typeface="+mn-ea"/>
                </a:rPr>
                <a:t>ServiceEntryPointMongo</a:t>
              </a:r>
              <a:r>
                <a:rPr lang="en-US" sz="1405">
                  <a:sym typeface="+mn-ea"/>
                </a:rPr>
                <a:t>s</a:t>
              </a:r>
              <a:endParaRPr lang="en-US" sz="1405">
                <a:sym typeface="+mn-ea"/>
              </a:endParaRPr>
            </a:p>
            <a:p>
              <a:pPr algn="ctr"/>
              <a:r>
                <a:rPr lang="zh-CN" altLang="en-US" sz="1405">
                  <a:ea typeface="宋体" panose="02010600030101010101" pitchFamily="2" charset="-122"/>
                  <a:sym typeface="+mn-ea"/>
                </a:rPr>
                <a:t>（</a:t>
              </a:r>
              <a:r>
                <a:rPr lang="en-US" altLang="zh-CN" sz="1405">
                  <a:ea typeface="宋体" panose="02010600030101010101" pitchFamily="2" charset="-122"/>
                  <a:sym typeface="+mn-ea"/>
                </a:rPr>
                <a:t>mongos</a:t>
              </a:r>
              <a:r>
                <a:rPr lang="zh-CN" altLang="en-US" sz="1405">
                  <a:ea typeface="宋体" panose="02010600030101010101" pitchFamily="2" charset="-122"/>
                  <a:sym typeface="+mn-ea"/>
                </a:rPr>
                <a:t>实例服务入口）</a:t>
              </a:r>
              <a:endParaRPr lang="zh-CN" altLang="en-US" sz="1405">
                <a:ea typeface="宋体" panose="02010600030101010101" pitchFamily="2" charset="-122"/>
                <a:sym typeface="+mn-ea"/>
              </a:endParaRPr>
            </a:p>
          </p:txBody>
        </p:sp>
      </p:grpSp>
      <p:grpSp>
        <p:nvGrpSpPr>
          <p:cNvPr id="19" name="圆角矩形 72"/>
          <p:cNvGrpSpPr/>
          <p:nvPr/>
        </p:nvGrpSpPr>
        <p:grpSpPr>
          <a:xfrm>
            <a:off x="7357924" y="4281984"/>
            <a:ext cx="755898" cy="404468"/>
            <a:chOff x="-2" y="3281"/>
            <a:chExt cx="707397" cy="349040"/>
          </a:xfrm>
        </p:grpSpPr>
        <p:sp>
          <p:nvSpPr>
            <p:cNvPr id="20"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 name="引擎层"/>
            <p:cNvSpPr txBox="1"/>
            <p:nvPr/>
          </p:nvSpPr>
          <p:spPr>
            <a:xfrm>
              <a:off x="17038" y="36146"/>
              <a:ext cx="673317" cy="28330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a:t>
              </a:r>
              <a:r>
                <a:rPr lang="zh-CN" altLang="en-US" sz="1690"/>
                <a:t>子类</a:t>
              </a:r>
              <a:endParaRPr lang="zh-CN" altLang="en-US" sz="1690"/>
            </a:p>
          </p:txBody>
        </p:sp>
      </p:grpSp>
      <p:grpSp>
        <p:nvGrpSpPr>
          <p:cNvPr id="4" name="圆角矩形 3"/>
          <p:cNvGrpSpPr/>
          <p:nvPr/>
        </p:nvGrpSpPr>
        <p:grpSpPr>
          <a:xfrm>
            <a:off x="2790825" y="5268595"/>
            <a:ext cx="2684780" cy="454660"/>
            <a:chOff x="0" y="-1"/>
            <a:chExt cx="1054100" cy="349042"/>
          </a:xfrm>
        </p:grpSpPr>
        <p:sp>
          <p:nvSpPr>
            <p:cNvPr id="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 name="Client"/>
            <p:cNvSpPr txBox="1"/>
            <p:nvPr/>
          </p:nvSpPr>
          <p:spPr>
            <a:xfrm>
              <a:off x="17037" y="64834"/>
              <a:ext cx="1020026" cy="2193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 oppo</a:t>
              </a:r>
              <a:r>
                <a:rPr lang="zh-CN" altLang="en-US" sz="1405"/>
                <a:t>互联网</a:t>
              </a:r>
              <a:r>
                <a:rPr lang="en-US" altLang="zh-CN" sz="1405"/>
                <a:t>mongodb:</a:t>
              </a:r>
              <a:r>
                <a:rPr lang="zh-CN" altLang="en-US" sz="1405"/>
                <a:t>杨亚洲</a:t>
              </a:r>
              <a:endParaRPr lang="zh-CN" altLang="en-US" sz="1405"/>
            </a:p>
          </p:txBody>
        </p:sp>
      </p:gr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p:cNvSpPr/>
          <p:nvPr/>
        </p:nvSpPr>
        <p:spPr>
          <a:xfrm>
            <a:off x="1525638" y="633073"/>
            <a:ext cx="9140723" cy="8933"/>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1328420" y="140335"/>
            <a:ext cx="8797290" cy="7569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方案一：主从高可用多活方案</a:t>
            </a:r>
            <a:r>
              <a:rPr lang="en-US" altLang="zh-CN" sz="2250">
                <a:sym typeface="+mn-ea"/>
              </a:rPr>
              <a:t>(</a:t>
            </a:r>
            <a:r>
              <a:rPr lang="zh-CN" altLang="en-US" sz="2250">
                <a:sym typeface="+mn-ea"/>
              </a:rPr>
              <a:t>三个机房服务器资源充足</a:t>
            </a:r>
            <a:r>
              <a:rPr lang="en-US" altLang="zh-CN" sz="2250">
                <a:sym typeface="+mn-ea"/>
              </a:rPr>
              <a:t>)</a:t>
            </a:r>
            <a:endParaRPr lang="en-US" altLang="zh-CN" sz="2250">
              <a:sym typeface="+mn-ea"/>
            </a:endParaRPr>
          </a:p>
          <a:p>
            <a:endParaRPr sz="2250" smtClean="0"/>
          </a:p>
        </p:txBody>
      </p:sp>
      <p:grpSp>
        <p:nvGrpSpPr>
          <p:cNvPr id="83" name="圆角矩形 20"/>
          <p:cNvGrpSpPr/>
          <p:nvPr/>
        </p:nvGrpSpPr>
        <p:grpSpPr>
          <a:xfrm>
            <a:off x="2430145" y="1725930"/>
            <a:ext cx="2595245" cy="631825"/>
            <a:chOff x="-28905" y="92172"/>
            <a:chExt cx="758525" cy="349058"/>
          </a:xfrm>
        </p:grpSpPr>
        <p:sp>
          <p:nvSpPr>
            <p:cNvPr id="8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5"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 </a:t>
              </a:r>
              <a:r>
                <a:rPr sz="1405">
                  <a:sym typeface="+mn-ea"/>
                </a:rPr>
                <a:t>WriteCommandBase</a:t>
              </a:r>
              <a:r>
                <a:rPr lang="zh-CN" sz="1405">
                  <a:sym typeface="+mn-ea"/>
                </a:rPr>
                <a:t>基础类</a:t>
              </a:r>
              <a:endParaRPr lang="zh-CN" sz="1405">
                <a:sym typeface="+mn-ea"/>
              </a:endParaRPr>
            </a:p>
          </p:txBody>
        </p:sp>
      </p:grpSp>
      <p:cxnSp>
        <p:nvCxnSpPr>
          <p:cNvPr id="86" name="直接箭头连接符 85"/>
          <p:cNvCxnSpPr/>
          <p:nvPr/>
        </p:nvCxnSpPr>
        <p:spPr>
          <a:xfrm flipV="1">
            <a:off x="1525905" y="2419350"/>
            <a:ext cx="2045335" cy="172720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3" name="圆角矩形 20"/>
          <p:cNvGrpSpPr/>
          <p:nvPr/>
        </p:nvGrpSpPr>
        <p:grpSpPr>
          <a:xfrm>
            <a:off x="139700" y="4258194"/>
            <a:ext cx="2722880" cy="517475"/>
            <a:chOff x="-28905" y="92172"/>
            <a:chExt cx="758525" cy="349058"/>
          </a:xfrm>
        </p:grpSpPr>
        <p:sp>
          <p:nvSpPr>
            <p:cNvPr id="1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 name="Mongod"/>
            <p:cNvSpPr txBox="1"/>
            <p:nvPr/>
          </p:nvSpPr>
          <p:spPr>
            <a:xfrm>
              <a:off x="-28905" y="168922"/>
              <a:ext cx="758339" cy="19275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olidFill>
                    <a:schemeClr val="tx1"/>
                  </a:solidFill>
                  <a:effectLst>
                    <a:outerShdw blurRad="38100" dist="19050" dir="2700000" algn="tl" rotWithShape="0">
                      <a:schemeClr val="dk1">
                        <a:alpha val="40000"/>
                      </a:schemeClr>
                    </a:outerShdw>
                  </a:effectLst>
                  <a:sym typeface="+mn-ea"/>
                </a:rPr>
                <a:t> insert</a:t>
              </a:r>
              <a:r>
                <a:rPr lang="en-US" sz="1405">
                  <a:sym typeface="+mn-ea"/>
                </a:rPr>
                <a:t>._writeCommandBase</a:t>
              </a:r>
              <a:endParaRPr lang="en-US" sz="1405">
                <a:sym typeface="+mn-ea"/>
              </a:endParaRPr>
            </a:p>
          </p:txBody>
        </p:sp>
      </p:grpSp>
      <p:cxnSp>
        <p:nvCxnSpPr>
          <p:cNvPr id="15" name="直接箭头连接符 14"/>
          <p:cNvCxnSpPr/>
          <p:nvPr/>
        </p:nvCxnSpPr>
        <p:spPr>
          <a:xfrm flipH="1" flipV="1">
            <a:off x="3860165" y="2357755"/>
            <a:ext cx="82550" cy="272986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19" name="圆角矩形 72"/>
          <p:cNvGrpSpPr/>
          <p:nvPr/>
        </p:nvGrpSpPr>
        <p:grpSpPr>
          <a:xfrm>
            <a:off x="1791514" y="2798624"/>
            <a:ext cx="755898" cy="404468"/>
            <a:chOff x="-2" y="3281"/>
            <a:chExt cx="707397" cy="349040"/>
          </a:xfrm>
        </p:grpSpPr>
        <p:sp>
          <p:nvSpPr>
            <p:cNvPr id="20"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 name="引擎层"/>
            <p:cNvSpPr txBox="1"/>
            <p:nvPr/>
          </p:nvSpPr>
          <p:spPr>
            <a:xfrm>
              <a:off x="17038" y="36146"/>
              <a:ext cx="673317" cy="28330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a:t>
              </a:r>
              <a:r>
                <a:rPr lang="zh-CN" altLang="en-US" sz="1690"/>
                <a:t>包含</a:t>
              </a:r>
              <a:endParaRPr lang="zh-CN" altLang="en-US" sz="1690"/>
            </a:p>
          </p:txBody>
        </p:sp>
      </p:grpSp>
      <p:grpSp>
        <p:nvGrpSpPr>
          <p:cNvPr id="4" name="圆角矩形 3"/>
          <p:cNvGrpSpPr/>
          <p:nvPr/>
        </p:nvGrpSpPr>
        <p:grpSpPr>
          <a:xfrm>
            <a:off x="2559050" y="6008370"/>
            <a:ext cx="2684780" cy="454660"/>
            <a:chOff x="0" y="-1"/>
            <a:chExt cx="1054100" cy="349042"/>
          </a:xfrm>
        </p:grpSpPr>
        <p:sp>
          <p:nvSpPr>
            <p:cNvPr id="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 name="Client"/>
            <p:cNvSpPr txBox="1"/>
            <p:nvPr/>
          </p:nvSpPr>
          <p:spPr>
            <a:xfrm>
              <a:off x="17037" y="64834"/>
              <a:ext cx="1020026" cy="2193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405"/>
                <a:t>     mongodb:</a:t>
              </a:r>
              <a:r>
                <a:rPr lang="zh-CN" altLang="en-US" sz="1405"/>
                <a:t>杨亚洲</a:t>
              </a:r>
              <a:endParaRPr lang="zh-CN" altLang="en-US" sz="1405"/>
            </a:p>
          </p:txBody>
        </p:sp>
      </p:grpSp>
      <p:cxnSp>
        <p:nvCxnSpPr>
          <p:cNvPr id="11" name="直接箭头连接符 10"/>
          <p:cNvCxnSpPr/>
          <p:nvPr/>
        </p:nvCxnSpPr>
        <p:spPr>
          <a:xfrm flipH="1" flipV="1">
            <a:off x="4142740" y="2417445"/>
            <a:ext cx="2664460" cy="172910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22" name="圆角矩形 20"/>
          <p:cNvGrpSpPr/>
          <p:nvPr/>
        </p:nvGrpSpPr>
        <p:grpSpPr>
          <a:xfrm>
            <a:off x="2529205" y="5087504"/>
            <a:ext cx="2722880" cy="517475"/>
            <a:chOff x="-28905" y="92172"/>
            <a:chExt cx="758525" cy="349058"/>
          </a:xfrm>
        </p:grpSpPr>
        <p:sp>
          <p:nvSpPr>
            <p:cNvPr id="2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4" name="Mongod"/>
            <p:cNvSpPr txBox="1"/>
            <p:nvPr/>
          </p:nvSpPr>
          <p:spPr>
            <a:xfrm>
              <a:off x="-28905" y="168922"/>
              <a:ext cx="758339" cy="19275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 Delete._writeCommandBase</a:t>
              </a:r>
              <a:endParaRPr lang="en-US" sz="1405">
                <a:sym typeface="+mn-ea"/>
              </a:endParaRPr>
            </a:p>
          </p:txBody>
        </p:sp>
      </p:grpSp>
      <p:grpSp>
        <p:nvGrpSpPr>
          <p:cNvPr id="25" name="圆角矩形 20"/>
          <p:cNvGrpSpPr/>
          <p:nvPr/>
        </p:nvGrpSpPr>
        <p:grpSpPr>
          <a:xfrm>
            <a:off x="5372735" y="4258194"/>
            <a:ext cx="2722880" cy="517475"/>
            <a:chOff x="-28905" y="92172"/>
            <a:chExt cx="758525" cy="349058"/>
          </a:xfrm>
        </p:grpSpPr>
        <p:sp>
          <p:nvSpPr>
            <p:cNvPr id="26"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 name="Mongod"/>
            <p:cNvSpPr txBox="1"/>
            <p:nvPr/>
          </p:nvSpPr>
          <p:spPr>
            <a:xfrm>
              <a:off x="-28905" y="168922"/>
              <a:ext cx="758339" cy="19275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 Update._writeCommandBase</a:t>
              </a:r>
              <a:endParaRPr lang="en-US" sz="1405">
                <a:sym typeface="+mn-ea"/>
              </a:endParaRPr>
            </a:p>
          </p:txBody>
        </p:sp>
      </p:grpSp>
      <p:grpSp>
        <p:nvGrpSpPr>
          <p:cNvPr id="28" name="圆角矩形 72"/>
          <p:cNvGrpSpPr/>
          <p:nvPr/>
        </p:nvGrpSpPr>
        <p:grpSpPr>
          <a:xfrm>
            <a:off x="3033574" y="3079929"/>
            <a:ext cx="755898" cy="404468"/>
            <a:chOff x="-2" y="3281"/>
            <a:chExt cx="707397" cy="349040"/>
          </a:xfrm>
        </p:grpSpPr>
        <p:sp>
          <p:nvSpPr>
            <p:cNvPr id="29"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0" name="引擎层"/>
            <p:cNvSpPr txBox="1"/>
            <p:nvPr/>
          </p:nvSpPr>
          <p:spPr>
            <a:xfrm>
              <a:off x="17038" y="36146"/>
              <a:ext cx="673317" cy="28330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a:t>
              </a:r>
              <a:r>
                <a:rPr lang="zh-CN" altLang="en-US" sz="1690"/>
                <a:t>包含</a:t>
              </a:r>
              <a:endParaRPr lang="zh-CN" altLang="en-US" sz="1690"/>
            </a:p>
          </p:txBody>
        </p:sp>
      </p:grpSp>
      <p:grpSp>
        <p:nvGrpSpPr>
          <p:cNvPr id="31" name="圆角矩形 72"/>
          <p:cNvGrpSpPr/>
          <p:nvPr/>
        </p:nvGrpSpPr>
        <p:grpSpPr>
          <a:xfrm>
            <a:off x="5354499" y="2760524"/>
            <a:ext cx="755898" cy="404468"/>
            <a:chOff x="-2" y="3281"/>
            <a:chExt cx="707397" cy="349040"/>
          </a:xfrm>
        </p:grpSpPr>
        <p:sp>
          <p:nvSpPr>
            <p:cNvPr id="32"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3" name="引擎层"/>
            <p:cNvSpPr txBox="1"/>
            <p:nvPr/>
          </p:nvSpPr>
          <p:spPr>
            <a:xfrm>
              <a:off x="17038" y="36146"/>
              <a:ext cx="673317" cy="28330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a:t>
              </a:r>
              <a:r>
                <a:rPr lang="zh-CN" altLang="en-US" sz="1690"/>
                <a:t>包含</a:t>
              </a:r>
              <a:endParaRPr lang="zh-CN" altLang="en-US" sz="1690"/>
            </a:p>
          </p:txBody>
        </p:sp>
      </p:gr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p:cNvSpPr/>
          <p:nvPr/>
        </p:nvSpPr>
        <p:spPr>
          <a:xfrm>
            <a:off x="1525638" y="633073"/>
            <a:ext cx="9140723" cy="8933"/>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1328420" y="140335"/>
            <a:ext cx="8797290" cy="7569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方案一：主从高可用多活方案</a:t>
            </a:r>
            <a:r>
              <a:rPr lang="en-US" altLang="zh-CN" sz="2250">
                <a:sym typeface="+mn-ea"/>
              </a:rPr>
              <a:t>(</a:t>
            </a:r>
            <a:r>
              <a:rPr lang="zh-CN" altLang="en-US" sz="2250">
                <a:sym typeface="+mn-ea"/>
              </a:rPr>
              <a:t>三个机房服务器资源充足</a:t>
            </a:r>
            <a:r>
              <a:rPr lang="en-US" altLang="zh-CN" sz="2250">
                <a:sym typeface="+mn-ea"/>
              </a:rPr>
              <a:t>)</a:t>
            </a:r>
            <a:endParaRPr lang="en-US" altLang="zh-CN" sz="2250">
              <a:sym typeface="+mn-ea"/>
            </a:endParaRPr>
          </a:p>
          <a:p>
            <a:endParaRPr sz="2250" smtClean="0"/>
          </a:p>
        </p:txBody>
      </p:sp>
      <p:grpSp>
        <p:nvGrpSpPr>
          <p:cNvPr id="83" name="圆角矩形 20"/>
          <p:cNvGrpSpPr/>
          <p:nvPr/>
        </p:nvGrpSpPr>
        <p:grpSpPr>
          <a:xfrm>
            <a:off x="1875790" y="3531235"/>
            <a:ext cx="6219825" cy="916940"/>
            <a:chOff x="-28905" y="92172"/>
            <a:chExt cx="758525" cy="349058"/>
          </a:xfrm>
        </p:grpSpPr>
        <p:sp>
          <p:nvSpPr>
            <p:cNvPr id="8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5" name="Mongod"/>
            <p:cNvSpPr txBox="1"/>
            <p:nvPr/>
          </p:nvSpPr>
          <p:spPr>
            <a:xfrm>
              <a:off x="-28905" y="210908"/>
              <a:ext cx="758339" cy="10877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 </a:t>
              </a:r>
              <a:r>
                <a:rPr sz="1405">
                  <a:sym typeface="+mn-ea"/>
                </a:rPr>
                <a:t>WriteCommandBase</a:t>
              </a:r>
              <a:r>
                <a:rPr lang="zh-CN" sz="1405">
                  <a:sym typeface="+mn-ea"/>
                </a:rPr>
                <a:t>基础类</a:t>
              </a:r>
              <a:endParaRPr lang="zh-CN" sz="1405">
                <a:sym typeface="+mn-ea"/>
              </a:endParaRPr>
            </a:p>
          </p:txBody>
        </p:sp>
      </p:grpSp>
      <p:grpSp>
        <p:nvGrpSpPr>
          <p:cNvPr id="3" name="圆角矩形 20"/>
          <p:cNvGrpSpPr/>
          <p:nvPr/>
        </p:nvGrpSpPr>
        <p:grpSpPr>
          <a:xfrm>
            <a:off x="578737" y="1882775"/>
            <a:ext cx="2619123" cy="1648460"/>
            <a:chOff x="-1" y="92172"/>
            <a:chExt cx="729621" cy="349058"/>
          </a:xfrm>
          <a:solidFill>
            <a:schemeClr val="accent3"/>
          </a:solidFill>
        </p:grpSpPr>
        <p:sp>
          <p:nvSpPr>
            <p:cNvPr id="13"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 name="Mongod"/>
            <p:cNvSpPr txBox="1"/>
            <p:nvPr/>
          </p:nvSpPr>
          <p:spPr>
            <a:xfrm>
              <a:off x="16734" y="235103"/>
              <a:ext cx="712709" cy="60507"/>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olidFill>
                    <a:schemeClr val="tx1"/>
                  </a:solidFill>
                  <a:effectLst>
                    <a:outerShdw blurRad="38100" dist="19050" dir="2700000" algn="tl" rotWithShape="0">
                      <a:schemeClr val="dk1">
                        <a:alpha val="40000"/>
                      </a:schemeClr>
                    </a:outerShdw>
                  </a:effectLst>
                  <a:sym typeface="+mn-ea"/>
                </a:rPr>
                <a:t> Insert</a:t>
              </a:r>
              <a:r>
                <a:rPr lang="en-US" sz="1405">
                  <a:sym typeface="+mn-ea"/>
                </a:rPr>
                <a:t>._writeCommandBase</a:t>
              </a:r>
              <a:endParaRPr lang="en-US" sz="1405">
                <a:sym typeface="+mn-ea"/>
              </a:endParaRPr>
            </a:p>
          </p:txBody>
        </p:sp>
      </p:grpSp>
      <p:grpSp>
        <p:nvGrpSpPr>
          <p:cNvPr id="4" name="圆角矩形 3"/>
          <p:cNvGrpSpPr/>
          <p:nvPr/>
        </p:nvGrpSpPr>
        <p:grpSpPr>
          <a:xfrm>
            <a:off x="2559050" y="6008370"/>
            <a:ext cx="2684780" cy="454660"/>
            <a:chOff x="0" y="-1"/>
            <a:chExt cx="1054100" cy="349042"/>
          </a:xfrm>
        </p:grpSpPr>
        <p:sp>
          <p:nvSpPr>
            <p:cNvPr id="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 name="Client"/>
            <p:cNvSpPr txBox="1"/>
            <p:nvPr/>
          </p:nvSpPr>
          <p:spPr>
            <a:xfrm>
              <a:off x="17037" y="64834"/>
              <a:ext cx="1020026" cy="2193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405"/>
                <a:t>     mongodb:</a:t>
              </a:r>
              <a:r>
                <a:rPr lang="zh-CN" altLang="en-US" sz="1405"/>
                <a:t>杨亚洲</a:t>
              </a:r>
              <a:endParaRPr lang="zh-CN" altLang="en-US" sz="1405"/>
            </a:p>
          </p:txBody>
        </p:sp>
      </p:grpSp>
      <p:grpSp>
        <p:nvGrpSpPr>
          <p:cNvPr id="16" name="圆角矩形 20"/>
          <p:cNvGrpSpPr/>
          <p:nvPr/>
        </p:nvGrpSpPr>
        <p:grpSpPr>
          <a:xfrm>
            <a:off x="3794377" y="1882775"/>
            <a:ext cx="2619123" cy="1648460"/>
            <a:chOff x="-1" y="92172"/>
            <a:chExt cx="729621" cy="349058"/>
          </a:xfrm>
          <a:solidFill>
            <a:schemeClr val="accent3"/>
          </a:solidFill>
        </p:grpSpPr>
        <p:sp>
          <p:nvSpPr>
            <p:cNvPr id="17"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 name="Mongod"/>
            <p:cNvSpPr txBox="1"/>
            <p:nvPr/>
          </p:nvSpPr>
          <p:spPr>
            <a:xfrm>
              <a:off x="22748" y="235103"/>
              <a:ext cx="706695" cy="60507"/>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olidFill>
                    <a:schemeClr val="tx1"/>
                  </a:solidFill>
                  <a:effectLst>
                    <a:outerShdw blurRad="38100" dist="19050" dir="2700000" algn="tl" rotWithShape="0">
                      <a:schemeClr val="dk1">
                        <a:alpha val="40000"/>
                      </a:schemeClr>
                    </a:outerShdw>
                  </a:effectLst>
                  <a:sym typeface="+mn-ea"/>
                </a:rPr>
                <a:t> Update</a:t>
              </a:r>
              <a:r>
                <a:rPr lang="en-US" sz="1405">
                  <a:sym typeface="+mn-ea"/>
                </a:rPr>
                <a:t>._writeCommandBase</a:t>
              </a:r>
              <a:endParaRPr lang="en-US" sz="1405">
                <a:sym typeface="+mn-ea"/>
              </a:endParaRPr>
            </a:p>
          </p:txBody>
        </p:sp>
      </p:grpSp>
      <p:grpSp>
        <p:nvGrpSpPr>
          <p:cNvPr id="34" name="圆角矩形 20"/>
          <p:cNvGrpSpPr/>
          <p:nvPr/>
        </p:nvGrpSpPr>
        <p:grpSpPr>
          <a:xfrm>
            <a:off x="7064627" y="1876425"/>
            <a:ext cx="2619123" cy="1648460"/>
            <a:chOff x="-1" y="92172"/>
            <a:chExt cx="729621" cy="349058"/>
          </a:xfrm>
          <a:solidFill>
            <a:schemeClr val="accent3"/>
          </a:solidFill>
        </p:grpSpPr>
        <p:sp>
          <p:nvSpPr>
            <p:cNvPr id="3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6" name="Mongod"/>
            <p:cNvSpPr txBox="1"/>
            <p:nvPr/>
          </p:nvSpPr>
          <p:spPr>
            <a:xfrm>
              <a:off x="13373" y="235103"/>
              <a:ext cx="716070" cy="60507"/>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olidFill>
                    <a:schemeClr val="tx1"/>
                  </a:solidFill>
                  <a:effectLst>
                    <a:outerShdw blurRad="38100" dist="19050" dir="2700000" algn="tl" rotWithShape="0">
                      <a:schemeClr val="dk1">
                        <a:alpha val="40000"/>
                      </a:schemeClr>
                    </a:outerShdw>
                  </a:effectLst>
                  <a:sym typeface="+mn-ea"/>
                </a:rPr>
                <a:t> Delete</a:t>
              </a:r>
              <a:r>
                <a:rPr lang="en-US" sz="1405">
                  <a:sym typeface="+mn-ea"/>
                </a:rPr>
                <a:t>._writeCommandBase</a:t>
              </a:r>
              <a:endParaRPr lang="en-US" sz="1405">
                <a:sym typeface="+mn-ea"/>
              </a:endParaRPr>
            </a:p>
          </p:txBody>
        </p:sp>
      </p:gr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p:cNvSpPr/>
          <p:nvPr/>
        </p:nvSpPr>
        <p:spPr>
          <a:xfrm>
            <a:off x="1525638" y="633073"/>
            <a:ext cx="9140723" cy="8933"/>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1328420" y="140335"/>
            <a:ext cx="8797290" cy="7569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方案一：主从高可用多活方案</a:t>
            </a:r>
            <a:r>
              <a:rPr lang="en-US" altLang="zh-CN" sz="2250">
                <a:sym typeface="+mn-ea"/>
              </a:rPr>
              <a:t>(</a:t>
            </a:r>
            <a:r>
              <a:rPr lang="zh-CN" altLang="en-US" sz="2250">
                <a:sym typeface="+mn-ea"/>
              </a:rPr>
              <a:t>三个机房服务器资源充足</a:t>
            </a:r>
            <a:r>
              <a:rPr lang="en-US" altLang="zh-CN" sz="2250">
                <a:sym typeface="+mn-ea"/>
              </a:rPr>
              <a:t>)</a:t>
            </a:r>
            <a:endParaRPr lang="en-US" altLang="zh-CN" sz="2250">
              <a:sym typeface="+mn-ea"/>
            </a:endParaRPr>
          </a:p>
          <a:p>
            <a:endParaRPr sz="2250" smtClean="0"/>
          </a:p>
        </p:txBody>
      </p:sp>
      <p:grpSp>
        <p:nvGrpSpPr>
          <p:cNvPr id="83" name="圆角矩形 20"/>
          <p:cNvGrpSpPr/>
          <p:nvPr/>
        </p:nvGrpSpPr>
        <p:grpSpPr>
          <a:xfrm>
            <a:off x="3167380" y="806766"/>
            <a:ext cx="2595245" cy="715009"/>
            <a:chOff x="-28905" y="67790"/>
            <a:chExt cx="758525" cy="395014"/>
          </a:xfrm>
        </p:grpSpPr>
        <p:sp>
          <p:nvSpPr>
            <p:cNvPr id="8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5" name="Mongod"/>
            <p:cNvSpPr txBox="1"/>
            <p:nvPr/>
          </p:nvSpPr>
          <p:spPr>
            <a:xfrm>
              <a:off x="-28905" y="67790"/>
              <a:ext cx="758339" cy="39501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 </a:t>
              </a:r>
              <a:r>
                <a:rPr sz="1405">
                  <a:sym typeface="+mn-ea"/>
                </a:rPr>
                <a:t>ServiceEntryPointMongos::handleRequest(...)</a:t>
              </a:r>
              <a:endParaRPr sz="1405">
                <a:sym typeface="+mn-ea"/>
              </a:endParaRPr>
            </a:p>
          </p:txBody>
        </p:sp>
      </p:grpSp>
      <p:cxnSp>
        <p:nvCxnSpPr>
          <p:cNvPr id="86" name="直接箭头连接符 85"/>
          <p:cNvCxnSpPr/>
          <p:nvPr/>
        </p:nvCxnSpPr>
        <p:spPr>
          <a:xfrm flipH="1">
            <a:off x="4382135" y="1521460"/>
            <a:ext cx="5715" cy="110236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3" name="圆角矩形 20"/>
          <p:cNvGrpSpPr/>
          <p:nvPr/>
        </p:nvGrpSpPr>
        <p:grpSpPr>
          <a:xfrm>
            <a:off x="3218180" y="4391025"/>
            <a:ext cx="2595245" cy="631825"/>
            <a:chOff x="-28905" y="92172"/>
            <a:chExt cx="758525" cy="349058"/>
          </a:xfrm>
        </p:grpSpPr>
        <p:sp>
          <p:nvSpPr>
            <p:cNvPr id="1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runCommand(...)</a:t>
              </a:r>
              <a:endParaRPr sz="1405">
                <a:sym typeface="+mn-ea"/>
              </a:endParaRPr>
            </a:p>
          </p:txBody>
        </p:sp>
      </p:grpSp>
      <p:cxnSp>
        <p:nvCxnSpPr>
          <p:cNvPr id="15" name="直接箭头连接符 14"/>
          <p:cNvCxnSpPr/>
          <p:nvPr/>
        </p:nvCxnSpPr>
        <p:spPr>
          <a:xfrm>
            <a:off x="4387850" y="3222625"/>
            <a:ext cx="3810" cy="116332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16" name="圆角矩形 20"/>
          <p:cNvGrpSpPr/>
          <p:nvPr/>
        </p:nvGrpSpPr>
        <p:grpSpPr>
          <a:xfrm>
            <a:off x="3168015" y="2658745"/>
            <a:ext cx="2595245" cy="631825"/>
            <a:chOff x="-28905" y="92172"/>
            <a:chExt cx="758525" cy="349058"/>
          </a:xfrm>
        </p:grpSpPr>
        <p:sp>
          <p:nvSpPr>
            <p:cNvPr id="1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 name="Mongod"/>
            <p:cNvSpPr txBox="1"/>
            <p:nvPr/>
          </p:nvSpPr>
          <p:spPr>
            <a:xfrm>
              <a:off x="-28905" y="127078"/>
              <a:ext cx="758339" cy="27644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Strategy::clientCommand(...)</a:t>
              </a:r>
              <a:endParaRPr sz="1405">
                <a:sym typeface="+mn-ea"/>
              </a:endParaRPr>
            </a:p>
          </p:txBody>
        </p:sp>
      </p:grpSp>
      <p:grpSp>
        <p:nvGrpSpPr>
          <p:cNvPr id="19" name="圆角矩形 72"/>
          <p:cNvGrpSpPr/>
          <p:nvPr/>
        </p:nvGrpSpPr>
        <p:grpSpPr>
          <a:xfrm>
            <a:off x="9929039" y="3903524"/>
            <a:ext cx="755898" cy="404468"/>
            <a:chOff x="-2" y="3281"/>
            <a:chExt cx="707397" cy="349040"/>
          </a:xfrm>
        </p:grpSpPr>
        <p:sp>
          <p:nvSpPr>
            <p:cNvPr id="20"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 name="引擎层"/>
            <p:cNvSpPr txBox="1"/>
            <p:nvPr/>
          </p:nvSpPr>
          <p:spPr>
            <a:xfrm>
              <a:off x="17038" y="36146"/>
              <a:ext cx="673317" cy="28330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a:t>
              </a:r>
              <a:r>
                <a:rPr lang="zh-CN" altLang="en-US" sz="1690"/>
                <a:t>子类</a:t>
              </a:r>
              <a:endParaRPr lang="zh-CN" altLang="en-US" sz="1690"/>
            </a:p>
          </p:txBody>
        </p:sp>
      </p:grpSp>
      <p:grpSp>
        <p:nvGrpSpPr>
          <p:cNvPr id="2" name="圆角矩形 20"/>
          <p:cNvGrpSpPr/>
          <p:nvPr/>
        </p:nvGrpSpPr>
        <p:grpSpPr>
          <a:xfrm>
            <a:off x="3217545" y="6029325"/>
            <a:ext cx="2595245" cy="631825"/>
            <a:chOff x="-28905" y="92172"/>
            <a:chExt cx="758525" cy="349058"/>
          </a:xfrm>
        </p:grpSpPr>
        <p:sp>
          <p:nvSpPr>
            <p:cNvPr id="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execCommandClient(...)</a:t>
              </a:r>
              <a:endParaRPr sz="1405">
                <a:sym typeface="+mn-ea"/>
              </a:endParaRPr>
            </a:p>
          </p:txBody>
        </p:sp>
      </p:grpSp>
      <p:cxnSp>
        <p:nvCxnSpPr>
          <p:cNvPr id="6" name="直接箭头连接符 5"/>
          <p:cNvCxnSpPr/>
          <p:nvPr/>
        </p:nvCxnSpPr>
        <p:spPr>
          <a:xfrm>
            <a:off x="4425315" y="5016500"/>
            <a:ext cx="22225" cy="105473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7" name="圆角矩形 3"/>
          <p:cNvGrpSpPr/>
          <p:nvPr/>
        </p:nvGrpSpPr>
        <p:grpSpPr>
          <a:xfrm>
            <a:off x="4585335" y="3576955"/>
            <a:ext cx="2684780" cy="454660"/>
            <a:chOff x="0" y="-1"/>
            <a:chExt cx="1054100" cy="349042"/>
          </a:xfrm>
        </p:grpSpPr>
        <p:sp>
          <p:nvSpPr>
            <p:cNvPr id="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 name="Client"/>
            <p:cNvSpPr txBox="1"/>
            <p:nvPr/>
          </p:nvSpPr>
          <p:spPr>
            <a:xfrm>
              <a:off x="17037" y="64834"/>
              <a:ext cx="1020026" cy="2193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 oppo</a:t>
              </a:r>
              <a:r>
                <a:rPr lang="zh-CN" altLang="en-US" sz="1405"/>
                <a:t>互联网</a:t>
              </a:r>
              <a:r>
                <a:rPr lang="en-US" altLang="zh-CN" sz="1405"/>
                <a:t>mongodb:</a:t>
              </a:r>
              <a:r>
                <a:rPr lang="zh-CN" altLang="en-US" sz="1405"/>
                <a:t>杨亚洲</a:t>
              </a:r>
              <a:endParaRPr lang="zh-CN" altLang="en-US" sz="1405"/>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圆角矩形 63"/>
          <p:cNvSpPr/>
          <p:nvPr/>
        </p:nvSpPr>
        <p:spPr>
          <a:xfrm>
            <a:off x="2599501" y="3297079"/>
            <a:ext cx="7814370" cy="2440930"/>
          </a:xfrm>
          <a:prstGeom prst="roundRect">
            <a:avLst>
              <a:gd name="adj" fmla="val 5592"/>
            </a:avLst>
          </a:prstGeom>
          <a:solidFill>
            <a:srgbClr val="FFE0DC"/>
          </a:solidFill>
          <a:ln>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2" name="圆角矩形 17"/>
          <p:cNvSpPr/>
          <p:nvPr/>
        </p:nvSpPr>
        <p:spPr>
          <a:xfrm>
            <a:off x="2761129" y="3502908"/>
            <a:ext cx="3234333" cy="2069902"/>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4" name="Rectangle"/>
          <p:cNvSpPr/>
          <p:nvPr/>
        </p:nvSpPr>
        <p:spPr>
          <a:xfrm>
            <a:off x="1525638" y="633073"/>
            <a:ext cx="9140723" cy="8933"/>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1328420" y="140335"/>
            <a:ext cx="8797290" cy="7569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方案一：主从高可用多活方案</a:t>
            </a:r>
            <a:r>
              <a:rPr lang="en-US" altLang="zh-CN" sz="2250">
                <a:sym typeface="+mn-ea"/>
              </a:rPr>
              <a:t>(</a:t>
            </a:r>
            <a:r>
              <a:rPr lang="zh-CN" altLang="en-US" sz="2250">
                <a:sym typeface="+mn-ea"/>
              </a:rPr>
              <a:t>三个机房服务器资源充足</a:t>
            </a:r>
            <a:r>
              <a:rPr lang="en-US" altLang="zh-CN" sz="2250">
                <a:sym typeface="+mn-ea"/>
              </a:rPr>
              <a:t>)</a:t>
            </a:r>
            <a:endParaRPr lang="en-US" altLang="zh-CN" sz="2250">
              <a:sym typeface="+mn-ea"/>
            </a:endParaRPr>
          </a:p>
          <a:p>
            <a:endParaRPr sz="2250" smtClean="0"/>
          </a:p>
        </p:txBody>
      </p:sp>
      <p:sp>
        <p:nvSpPr>
          <p:cNvPr id="186" name="圆角矩形 2"/>
          <p:cNvSpPr/>
          <p:nvPr/>
        </p:nvSpPr>
        <p:spPr>
          <a:xfrm>
            <a:off x="2648168" y="828020"/>
            <a:ext cx="7665244" cy="667941"/>
          </a:xfrm>
          <a:prstGeom prst="roundRect">
            <a:avLst>
              <a:gd name="adj" fmla="val 16667"/>
            </a:avLst>
          </a:prstGeom>
          <a:solidFill>
            <a:srgbClr val="D9D9D9"/>
          </a:solidFill>
          <a:ln w="25400">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93" name="文本框 7"/>
          <p:cNvSpPr txBox="1"/>
          <p:nvPr/>
        </p:nvSpPr>
        <p:spPr>
          <a:xfrm>
            <a:off x="4526082" y="1178142"/>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194" name="圆角矩形 8"/>
          <p:cNvSpPr/>
          <p:nvPr/>
        </p:nvSpPr>
        <p:spPr>
          <a:xfrm>
            <a:off x="2602180" y="2135773"/>
            <a:ext cx="7694712" cy="637580"/>
          </a:xfrm>
          <a:prstGeom prst="roundRect">
            <a:avLst>
              <a:gd name="adj" fmla="val 16667"/>
            </a:avLst>
          </a:prstGeom>
          <a:solidFill>
            <a:srgbClr val="DCC205"/>
          </a:solidFill>
          <a:ln>
            <a:solidFill>
              <a:srgbClr val="FFC000"/>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95" name="文本框 12"/>
          <p:cNvSpPr txBox="1"/>
          <p:nvPr/>
        </p:nvSpPr>
        <p:spPr>
          <a:xfrm>
            <a:off x="4496614" y="2332305"/>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207" name="直接箭头连接符 10"/>
          <p:cNvSpPr/>
          <p:nvPr/>
        </p:nvSpPr>
        <p:spPr>
          <a:xfrm flipH="1">
            <a:off x="4243457" y="1570970"/>
            <a:ext cx="893" cy="504974"/>
          </a:xfrm>
          <a:prstGeom prst="line">
            <a:avLst/>
          </a:prstGeom>
          <a:ln w="25400">
            <a:solidFill>
              <a:schemeClr val="accent1"/>
            </a:solidFill>
            <a:headEnd type="triangle"/>
            <a:tailEnd type="triangle"/>
          </a:ln>
        </p:spPr>
        <p:txBody>
          <a:bodyPr lIns="32145" tIns="32145" rIns="32145" bIns="32145"/>
          <a:lstStyle/>
          <a:p>
            <a:endParaRPr sz="1265"/>
          </a:p>
        </p:txBody>
      </p:sp>
      <p:sp>
        <p:nvSpPr>
          <p:cNvPr id="208" name="直接箭头连接符 11"/>
          <p:cNvSpPr/>
          <p:nvPr/>
        </p:nvSpPr>
        <p:spPr>
          <a:xfrm flipH="1">
            <a:off x="8597126" y="1535698"/>
            <a:ext cx="4018" cy="557659"/>
          </a:xfrm>
          <a:prstGeom prst="line">
            <a:avLst/>
          </a:prstGeom>
          <a:ln w="25400">
            <a:solidFill>
              <a:schemeClr val="accent1"/>
            </a:solidFill>
            <a:headEnd type="triangle"/>
            <a:tailEnd type="triangle"/>
          </a:ln>
        </p:spPr>
        <p:txBody>
          <a:bodyPr lIns="32145" tIns="32145" rIns="32145" bIns="32145"/>
          <a:lstStyle/>
          <a:p>
            <a:endParaRPr sz="1265"/>
          </a:p>
        </p:txBody>
      </p:sp>
      <p:sp>
        <p:nvSpPr>
          <p:cNvPr id="218" name="直接箭头连接符 21"/>
          <p:cNvSpPr/>
          <p:nvPr/>
        </p:nvSpPr>
        <p:spPr>
          <a:xfrm rot="19320000" flipH="1" flipV="1">
            <a:off x="3567926" y="4513302"/>
            <a:ext cx="738485" cy="49560"/>
          </a:xfrm>
          <a:prstGeom prst="line">
            <a:avLst/>
          </a:prstGeom>
          <a:ln w="25400">
            <a:solidFill>
              <a:schemeClr val="accent1"/>
            </a:solidFill>
            <a:headEnd type="triangle"/>
            <a:tailEnd type="triangle"/>
          </a:ln>
        </p:spPr>
        <p:txBody>
          <a:bodyPr lIns="32145" tIns="32145" rIns="32145" bIns="32145"/>
          <a:lstStyle/>
          <a:p>
            <a:endParaRPr sz="1265"/>
          </a:p>
        </p:txBody>
      </p:sp>
      <p:sp>
        <p:nvSpPr>
          <p:cNvPr id="273" name="直接箭头连接符 68"/>
          <p:cNvSpPr/>
          <p:nvPr/>
        </p:nvSpPr>
        <p:spPr>
          <a:xfrm flipH="1">
            <a:off x="4243457" y="2842558"/>
            <a:ext cx="446" cy="427732"/>
          </a:xfrm>
          <a:prstGeom prst="line">
            <a:avLst/>
          </a:prstGeom>
          <a:ln w="25400">
            <a:solidFill>
              <a:schemeClr val="accent1"/>
            </a:solidFill>
            <a:headEnd type="triangle"/>
            <a:tailEnd type="triangle"/>
          </a:ln>
        </p:spPr>
        <p:txBody>
          <a:bodyPr lIns="32145" tIns="32145" rIns="32145" bIns="32145"/>
          <a:lstStyle/>
          <a:p>
            <a:endParaRPr sz="1265"/>
          </a:p>
        </p:txBody>
      </p:sp>
      <p:sp>
        <p:nvSpPr>
          <p:cNvPr id="274" name="直接箭头连接符 69"/>
          <p:cNvSpPr/>
          <p:nvPr/>
        </p:nvSpPr>
        <p:spPr>
          <a:xfrm flipH="1">
            <a:off x="8601144" y="2842558"/>
            <a:ext cx="4018" cy="428179"/>
          </a:xfrm>
          <a:prstGeom prst="line">
            <a:avLst/>
          </a:prstGeom>
          <a:ln w="25400">
            <a:solidFill>
              <a:schemeClr val="accent1"/>
            </a:solidFill>
            <a:headEnd type="triangle"/>
            <a:tailEnd type="triangle"/>
          </a:ln>
        </p:spPr>
        <p:txBody>
          <a:bodyPr lIns="32145" tIns="32145" rIns="32145" bIns="32145"/>
          <a:lstStyle/>
          <a:p>
            <a:endParaRPr sz="1265"/>
          </a:p>
        </p:txBody>
      </p:sp>
      <p:sp>
        <p:nvSpPr>
          <p:cNvPr id="275" name="左右箭头 70"/>
          <p:cNvSpPr/>
          <p:nvPr/>
        </p:nvSpPr>
        <p:spPr>
          <a:xfrm>
            <a:off x="6195039" y="4436953"/>
            <a:ext cx="506315" cy="202260"/>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279" name="圆角矩形 72"/>
          <p:cNvGrpSpPr/>
          <p:nvPr/>
        </p:nvGrpSpPr>
        <p:grpSpPr>
          <a:xfrm>
            <a:off x="1753414" y="3717469"/>
            <a:ext cx="755898" cy="404468"/>
            <a:chOff x="-2" y="3281"/>
            <a:chExt cx="707397" cy="349040"/>
          </a:xfrm>
        </p:grpSpPr>
        <p:sp>
          <p:nvSpPr>
            <p:cNvPr id="277"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8"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sz="1690"/>
                <a:t>存储</a:t>
              </a:r>
              <a:r>
                <a:rPr sz="1690"/>
                <a:t>层</a:t>
              </a:r>
              <a:endParaRPr sz="1690"/>
            </a:p>
          </p:txBody>
        </p:sp>
      </p:grpSp>
      <p:grpSp>
        <p:nvGrpSpPr>
          <p:cNvPr id="3" name="圆角矩形 20"/>
          <p:cNvGrpSpPr/>
          <p:nvPr/>
        </p:nvGrpSpPr>
        <p:grpSpPr>
          <a:xfrm>
            <a:off x="2975888" y="4776923"/>
            <a:ext cx="1134517" cy="590312"/>
            <a:chOff x="-1" y="92172"/>
            <a:chExt cx="729621" cy="349058"/>
          </a:xfrm>
        </p:grpSpPr>
        <p:sp>
          <p:nvSpPr>
            <p:cNvPr id="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B</a:t>
              </a:r>
              <a:r>
                <a:rPr lang="zh-CN" altLang="en-US" sz="1405">
                  <a:ea typeface="宋体" panose="02010600030101010101" pitchFamily="2" charset="-122"/>
                  <a:sym typeface="+mn-ea"/>
                </a:rPr>
                <a:t>机房</a:t>
              </a:r>
              <a:r>
                <a:rPr lang="en-US" sz="1405">
                  <a:sym typeface="+mn-ea"/>
                </a:rPr>
                <a:t>mongod</a:t>
              </a:r>
              <a:endParaRPr sz="1405"/>
            </a:p>
          </p:txBody>
        </p:sp>
      </p:grpSp>
      <p:grpSp>
        <p:nvGrpSpPr>
          <p:cNvPr id="9" name="圆角矩形 20"/>
          <p:cNvGrpSpPr/>
          <p:nvPr/>
        </p:nvGrpSpPr>
        <p:grpSpPr>
          <a:xfrm>
            <a:off x="3766316" y="3717862"/>
            <a:ext cx="1179461" cy="590312"/>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118758"/>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A</a:t>
              </a:r>
              <a:r>
                <a:rPr lang="zh-CN" altLang="en-US" sz="1405">
                  <a:ea typeface="宋体" panose="02010600030101010101" pitchFamily="2" charset="-122"/>
                  <a:sym typeface="+mn-ea"/>
                </a:rPr>
                <a:t>机房</a:t>
              </a:r>
              <a:r>
                <a:rPr lang="en-US" sz="1405">
                  <a:sym typeface="+mn-ea"/>
                </a:rPr>
                <a:t>mongod</a:t>
              </a:r>
              <a:endParaRPr sz="1405"/>
            </a:p>
          </p:txBody>
        </p:sp>
      </p:grpSp>
      <p:grpSp>
        <p:nvGrpSpPr>
          <p:cNvPr id="12" name="圆角矩形 20"/>
          <p:cNvGrpSpPr/>
          <p:nvPr/>
        </p:nvGrpSpPr>
        <p:grpSpPr>
          <a:xfrm>
            <a:off x="4546173" y="4785406"/>
            <a:ext cx="1134517" cy="590312"/>
            <a:chOff x="-1" y="92172"/>
            <a:chExt cx="729621" cy="349058"/>
          </a:xfrm>
        </p:grpSpPr>
        <p:sp>
          <p:nvSpPr>
            <p:cNvPr id="1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C</a:t>
              </a:r>
              <a:r>
                <a:rPr lang="zh-CN" altLang="en-US" sz="1405">
                  <a:ea typeface="宋体" panose="02010600030101010101" pitchFamily="2" charset="-122"/>
                  <a:sym typeface="+mn-ea"/>
                </a:rPr>
                <a:t>机房</a:t>
              </a:r>
              <a:r>
                <a:rPr lang="en-US" sz="1405">
                  <a:sym typeface="+mn-ea"/>
                </a:rPr>
                <a:t>mongod</a:t>
              </a:r>
              <a:endParaRPr sz="1405"/>
            </a:p>
          </p:txBody>
        </p:sp>
      </p:grpSp>
      <p:sp>
        <p:nvSpPr>
          <p:cNvPr id="15" name="直接箭头连接符 21"/>
          <p:cNvSpPr/>
          <p:nvPr/>
        </p:nvSpPr>
        <p:spPr>
          <a:xfrm rot="15660000" flipH="1">
            <a:off x="4578767" y="4273094"/>
            <a:ext cx="480417" cy="538460"/>
          </a:xfrm>
          <a:prstGeom prst="line">
            <a:avLst/>
          </a:prstGeom>
          <a:ln w="25400">
            <a:solidFill>
              <a:schemeClr val="accent1"/>
            </a:solidFill>
            <a:headEnd type="triangle"/>
            <a:tailEnd type="triangle"/>
          </a:ln>
        </p:spPr>
        <p:txBody>
          <a:bodyPr lIns="32145" tIns="32145" rIns="32145" bIns="32145"/>
          <a:p>
            <a:endParaRPr sz="1265"/>
          </a:p>
        </p:txBody>
      </p:sp>
      <p:sp>
        <p:nvSpPr>
          <p:cNvPr id="16" name="圆角矩形 17"/>
          <p:cNvSpPr/>
          <p:nvPr/>
        </p:nvSpPr>
        <p:spPr>
          <a:xfrm>
            <a:off x="6990229" y="3510052"/>
            <a:ext cx="3234333" cy="2069902"/>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7" name="直接箭头连接符 21"/>
          <p:cNvSpPr/>
          <p:nvPr/>
        </p:nvSpPr>
        <p:spPr>
          <a:xfrm rot="19320000" flipH="1" flipV="1">
            <a:off x="7842568" y="4513302"/>
            <a:ext cx="738485" cy="49560"/>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18" name="圆角矩形 20"/>
          <p:cNvGrpSpPr/>
          <p:nvPr/>
        </p:nvGrpSpPr>
        <p:grpSpPr>
          <a:xfrm>
            <a:off x="7250529" y="4776923"/>
            <a:ext cx="1134517" cy="590312"/>
            <a:chOff x="-1" y="92172"/>
            <a:chExt cx="729621" cy="349058"/>
          </a:xfrm>
        </p:grpSpPr>
        <p:sp>
          <p:nvSpPr>
            <p:cNvPr id="1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0"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B</a:t>
              </a:r>
              <a:r>
                <a:rPr lang="zh-CN" altLang="en-US" sz="1405">
                  <a:ea typeface="宋体" panose="02010600030101010101" pitchFamily="2" charset="-122"/>
                  <a:sym typeface="+mn-ea"/>
                </a:rPr>
                <a:t>机房</a:t>
              </a:r>
              <a:r>
                <a:rPr lang="en-US" sz="1405">
                  <a:sym typeface="+mn-ea"/>
                </a:rPr>
                <a:t>mongod</a:t>
              </a:r>
              <a:endParaRPr sz="1405"/>
            </a:p>
          </p:txBody>
        </p:sp>
      </p:grpSp>
      <p:grpSp>
        <p:nvGrpSpPr>
          <p:cNvPr id="21" name="圆角矩形 20"/>
          <p:cNvGrpSpPr/>
          <p:nvPr/>
        </p:nvGrpSpPr>
        <p:grpSpPr>
          <a:xfrm>
            <a:off x="7996605" y="3717862"/>
            <a:ext cx="1134517" cy="590312"/>
            <a:chOff x="-1" y="92172"/>
            <a:chExt cx="729621" cy="349058"/>
          </a:xfrm>
        </p:grpSpPr>
        <p:sp>
          <p:nvSpPr>
            <p:cNvPr id="2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A</a:t>
              </a:r>
              <a:r>
                <a:rPr lang="zh-CN" altLang="en-US" sz="1405">
                  <a:ea typeface="宋体" panose="02010600030101010101" pitchFamily="2" charset="-122"/>
                  <a:sym typeface="+mn-ea"/>
                </a:rPr>
                <a:t>机房</a:t>
              </a:r>
              <a:r>
                <a:rPr lang="en-US" sz="1405">
                  <a:sym typeface="+mn-ea"/>
                </a:rPr>
                <a:t>mongod</a:t>
              </a:r>
              <a:endParaRPr sz="1405"/>
            </a:p>
          </p:txBody>
        </p:sp>
      </p:grpSp>
      <p:grpSp>
        <p:nvGrpSpPr>
          <p:cNvPr id="24" name="圆角矩形 20"/>
          <p:cNvGrpSpPr/>
          <p:nvPr/>
        </p:nvGrpSpPr>
        <p:grpSpPr>
          <a:xfrm>
            <a:off x="8820815" y="4785406"/>
            <a:ext cx="1134517" cy="590312"/>
            <a:chOff x="-1" y="92172"/>
            <a:chExt cx="729621" cy="349058"/>
          </a:xfrm>
        </p:grpSpPr>
        <p:sp>
          <p:nvSpPr>
            <p:cNvPr id="2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6"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C</a:t>
              </a:r>
              <a:r>
                <a:rPr lang="zh-CN" altLang="en-US" sz="1405">
                  <a:ea typeface="宋体" panose="02010600030101010101" pitchFamily="2" charset="-122"/>
                  <a:sym typeface="+mn-ea"/>
                </a:rPr>
                <a:t>机房</a:t>
              </a:r>
              <a:r>
                <a:rPr lang="en-US" sz="1405">
                  <a:sym typeface="+mn-ea"/>
                </a:rPr>
                <a:t>mongod</a:t>
              </a:r>
              <a:endParaRPr sz="1405"/>
            </a:p>
          </p:txBody>
        </p:sp>
      </p:grpSp>
      <p:sp>
        <p:nvSpPr>
          <p:cNvPr id="27" name="直接箭头连接符 21"/>
          <p:cNvSpPr/>
          <p:nvPr/>
        </p:nvSpPr>
        <p:spPr>
          <a:xfrm rot="15660000" flipH="1">
            <a:off x="8853408" y="4273094"/>
            <a:ext cx="480417" cy="538460"/>
          </a:xfrm>
          <a:prstGeom prst="line">
            <a:avLst/>
          </a:prstGeom>
          <a:ln w="25400">
            <a:solidFill>
              <a:schemeClr val="accent1"/>
            </a:solidFill>
            <a:headEnd type="triangle"/>
            <a:tailEnd type="triangle"/>
          </a:ln>
        </p:spPr>
        <p:txBody>
          <a:bodyPr lIns="32145" tIns="32145" rIns="32145" bIns="32145"/>
          <a:p>
            <a:endParaRPr sz="1265"/>
          </a:p>
        </p:txBody>
      </p:sp>
      <p:grpSp>
        <p:nvGrpSpPr>
          <p:cNvPr id="28" name="圆角矩形 3"/>
          <p:cNvGrpSpPr/>
          <p:nvPr/>
        </p:nvGrpSpPr>
        <p:grpSpPr>
          <a:xfrm>
            <a:off x="8126085" y="974515"/>
            <a:ext cx="873323" cy="374155"/>
            <a:chOff x="0" y="-1"/>
            <a:chExt cx="1054100" cy="349042"/>
          </a:xfrm>
        </p:grpSpPr>
        <p:sp>
          <p:nvSpPr>
            <p:cNvPr id="29"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0"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32" name="圆角矩形 3"/>
          <p:cNvGrpSpPr/>
          <p:nvPr/>
        </p:nvGrpSpPr>
        <p:grpSpPr>
          <a:xfrm>
            <a:off x="2849086" y="3608056"/>
            <a:ext cx="917079" cy="291554"/>
            <a:chOff x="0" y="-1"/>
            <a:chExt cx="1054100" cy="349042"/>
          </a:xfrm>
        </p:grpSpPr>
        <p:sp>
          <p:nvSpPr>
            <p:cNvPr id="3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Client"/>
            <p:cNvSpPr txBox="1"/>
            <p:nvPr/>
          </p:nvSpPr>
          <p:spPr>
            <a:xfrm>
              <a:off x="17037" y="3472"/>
              <a:ext cx="1020026" cy="342093"/>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shard-1</a:t>
              </a:r>
              <a:endParaRPr lang="en-US" sz="1405"/>
            </a:p>
          </p:txBody>
        </p:sp>
      </p:grpSp>
      <p:grpSp>
        <p:nvGrpSpPr>
          <p:cNvPr id="189" name="圆角矩形 3"/>
          <p:cNvGrpSpPr/>
          <p:nvPr/>
        </p:nvGrpSpPr>
        <p:grpSpPr>
          <a:xfrm>
            <a:off x="9278461" y="3610957"/>
            <a:ext cx="861268" cy="291554"/>
            <a:chOff x="0" y="-1"/>
            <a:chExt cx="1054100" cy="349042"/>
          </a:xfrm>
        </p:grpSpPr>
        <p:sp>
          <p:nvSpPr>
            <p:cNvPr id="187"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8" name="Client"/>
            <p:cNvSpPr txBox="1"/>
            <p:nvPr/>
          </p:nvSpPr>
          <p:spPr>
            <a:xfrm>
              <a:off x="17037" y="3472"/>
              <a:ext cx="1020026" cy="342093"/>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shard-n</a:t>
              </a:r>
              <a:endParaRPr lang="en-US" sz="1405"/>
            </a:p>
          </p:txBody>
        </p:sp>
      </p:grpSp>
      <p:sp>
        <p:nvSpPr>
          <p:cNvPr id="35" name="文本框 12"/>
          <p:cNvSpPr txBox="1"/>
          <p:nvPr/>
        </p:nvSpPr>
        <p:spPr>
          <a:xfrm>
            <a:off x="8825280" y="2416691"/>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grpSp>
        <p:nvGrpSpPr>
          <p:cNvPr id="41" name="圆角矩形 3"/>
          <p:cNvGrpSpPr/>
          <p:nvPr/>
        </p:nvGrpSpPr>
        <p:grpSpPr>
          <a:xfrm>
            <a:off x="3807490" y="972332"/>
            <a:ext cx="873323" cy="374155"/>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44" name="圆角矩形 72"/>
          <p:cNvGrpSpPr/>
          <p:nvPr/>
        </p:nvGrpSpPr>
        <p:grpSpPr>
          <a:xfrm>
            <a:off x="1779756" y="2148970"/>
            <a:ext cx="755898" cy="404468"/>
            <a:chOff x="-2" y="3281"/>
            <a:chExt cx="707397" cy="349040"/>
          </a:xfrm>
        </p:grpSpPr>
        <p:sp>
          <p:nvSpPr>
            <p:cNvPr id="4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6"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代理层</a:t>
              </a:r>
              <a:endParaRPr lang="zh-CN" altLang="en-US" sz="1690"/>
            </a:p>
          </p:txBody>
        </p:sp>
      </p:grpSp>
      <p:grpSp>
        <p:nvGrpSpPr>
          <p:cNvPr id="47" name="圆角矩形 72"/>
          <p:cNvGrpSpPr/>
          <p:nvPr/>
        </p:nvGrpSpPr>
        <p:grpSpPr>
          <a:xfrm>
            <a:off x="1779756" y="956857"/>
            <a:ext cx="755898" cy="404468"/>
            <a:chOff x="-2" y="3281"/>
            <a:chExt cx="707397" cy="349040"/>
          </a:xfrm>
        </p:grpSpPr>
        <p:sp>
          <p:nvSpPr>
            <p:cNvPr id="4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9"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客户端</a:t>
              </a:r>
              <a:endParaRPr lang="zh-CN" altLang="en-US" sz="1690"/>
            </a:p>
          </p:txBody>
        </p:sp>
      </p:grpSp>
      <p:grpSp>
        <p:nvGrpSpPr>
          <p:cNvPr id="50" name="圆角矩形 20"/>
          <p:cNvGrpSpPr/>
          <p:nvPr/>
        </p:nvGrpSpPr>
        <p:grpSpPr>
          <a:xfrm>
            <a:off x="3748514" y="2168813"/>
            <a:ext cx="1154847" cy="571500"/>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13891"/>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A</a:t>
              </a:r>
              <a:r>
                <a:rPr lang="zh-CN" altLang="en-US" sz="1405">
                  <a:ea typeface="宋体" panose="02010600030101010101" pitchFamily="2" charset="-122"/>
                </a:rPr>
                <a:t>机房</a:t>
              </a:r>
              <a:r>
                <a:rPr lang="en-US" sz="1405"/>
                <a:t>mongos</a:t>
              </a:r>
              <a:endParaRPr lang="en-US" sz="1405"/>
            </a:p>
          </p:txBody>
        </p:sp>
      </p:grpSp>
      <p:grpSp>
        <p:nvGrpSpPr>
          <p:cNvPr id="54" name="圆角矩形 20"/>
          <p:cNvGrpSpPr/>
          <p:nvPr/>
        </p:nvGrpSpPr>
        <p:grpSpPr>
          <a:xfrm>
            <a:off x="5871994" y="2178635"/>
            <a:ext cx="1154847" cy="571500"/>
            <a:chOff x="-1" y="92172"/>
            <a:chExt cx="729621" cy="349058"/>
          </a:xfrm>
          <a:solidFill>
            <a:schemeClr val="accent1">
              <a:lumMod val="20000"/>
              <a:lumOff val="80000"/>
            </a:schemeClr>
          </a:solidFill>
        </p:grpSpPr>
        <p:sp>
          <p:nvSpPr>
            <p:cNvPr id="5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6" name="Mongod"/>
            <p:cNvSpPr txBox="1"/>
            <p:nvPr/>
          </p:nvSpPr>
          <p:spPr>
            <a:xfrm>
              <a:off x="16231" y="113892"/>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ea typeface="宋体" panose="02010600030101010101" pitchFamily="2" charset="-122"/>
                  <a:sym typeface="+mn-ea"/>
                </a:rPr>
                <a:t>B</a:t>
              </a:r>
              <a:r>
                <a:rPr lang="zh-CN" altLang="en-US" sz="1405">
                  <a:ea typeface="宋体" panose="02010600030101010101" pitchFamily="2" charset="-122"/>
                  <a:sym typeface="+mn-ea"/>
                </a:rPr>
                <a:t>机房</a:t>
              </a:r>
              <a:r>
                <a:rPr lang="en-US" sz="1405">
                  <a:sym typeface="+mn-ea"/>
                </a:rPr>
                <a:t>mongos</a:t>
              </a:r>
              <a:endParaRPr lang="en-US" sz="1405"/>
            </a:p>
          </p:txBody>
        </p:sp>
      </p:grpSp>
      <p:grpSp>
        <p:nvGrpSpPr>
          <p:cNvPr id="57" name="圆角矩形 20"/>
          <p:cNvGrpSpPr/>
          <p:nvPr/>
        </p:nvGrpSpPr>
        <p:grpSpPr>
          <a:xfrm>
            <a:off x="7997259" y="2178635"/>
            <a:ext cx="1154847" cy="571500"/>
            <a:chOff x="-1" y="92172"/>
            <a:chExt cx="729621" cy="349058"/>
          </a:xfrm>
          <a:solidFill>
            <a:schemeClr val="accent1">
              <a:lumMod val="20000"/>
              <a:lumOff val="80000"/>
            </a:schemeClr>
          </a:solidFill>
        </p:grpSpPr>
        <p:sp>
          <p:nvSpPr>
            <p:cNvPr id="58"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9" name="Mongod"/>
            <p:cNvSpPr txBox="1"/>
            <p:nvPr/>
          </p:nvSpPr>
          <p:spPr>
            <a:xfrm>
              <a:off x="16231" y="113892"/>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ea typeface="宋体" panose="02010600030101010101" pitchFamily="2" charset="-122"/>
                  <a:sym typeface="+mn-ea"/>
                </a:rPr>
                <a:t>C</a:t>
              </a:r>
              <a:r>
                <a:rPr lang="zh-CN" altLang="en-US" sz="1405">
                  <a:ea typeface="宋体" panose="02010600030101010101" pitchFamily="2" charset="-122"/>
                  <a:sym typeface="+mn-ea"/>
                </a:rPr>
                <a:t>机房</a:t>
              </a:r>
              <a:r>
                <a:rPr lang="en-US" sz="1405">
                  <a:sym typeface="+mn-ea"/>
                </a:rPr>
                <a:t>mongos</a:t>
              </a:r>
              <a:endParaRPr lang="en-US" sz="1405"/>
            </a:p>
          </p:txBody>
        </p:sp>
      </p:grpSp>
      <p:sp>
        <p:nvSpPr>
          <p:cNvPr id="2" name="直接箭头连接符 68"/>
          <p:cNvSpPr/>
          <p:nvPr/>
        </p:nvSpPr>
        <p:spPr>
          <a:xfrm flipH="1">
            <a:off x="6447542" y="2842558"/>
            <a:ext cx="446" cy="427732"/>
          </a:xfrm>
          <a:prstGeom prst="line">
            <a:avLst/>
          </a:prstGeom>
          <a:ln w="25400">
            <a:solidFill>
              <a:schemeClr val="accent1"/>
            </a:solidFill>
            <a:headEnd type="triangle"/>
            <a:tailEnd type="triangle"/>
          </a:ln>
        </p:spPr>
        <p:txBody>
          <a:bodyPr lIns="32145" tIns="32145" rIns="32145" bIns="32145"/>
          <a:p>
            <a:endParaRPr sz="1265"/>
          </a:p>
        </p:txBody>
      </p:sp>
      <p:sp>
        <p:nvSpPr>
          <p:cNvPr id="31" name="文本占位符 30"/>
          <p:cNvSpPr>
            <a:spLocks noGrp="1"/>
          </p:cNvSpPr>
          <p:nvPr>
            <p:ph type="body" sz="quarter" idx="1"/>
          </p:nvPr>
        </p:nvSpPr>
        <p:spPr>
          <a:xfrm>
            <a:off x="1525905" y="5815846"/>
            <a:ext cx="9810750" cy="794742"/>
          </a:xfrm>
        </p:spPr>
        <p:txBody>
          <a:bodyPr>
            <a:normAutofit lnSpcReduction="10000"/>
          </a:bodyPr>
          <a:p>
            <a:pPr algn="l"/>
            <a:r>
              <a:rPr lang="en-US" altLang="zh-CN" sz="1600"/>
              <a:t>1. </a:t>
            </a:r>
            <a:r>
              <a:rPr lang="zh-CN" altLang="en-US" sz="1600"/>
              <a:t>如果某个机房网络异常或者掉电，</a:t>
            </a:r>
            <a:r>
              <a:rPr lang="en-US" altLang="zh-CN" sz="1600"/>
              <a:t>mongo</a:t>
            </a:r>
            <a:r>
              <a:rPr lang="zh-CN" altLang="en-US" sz="1600">
                <a:ea typeface="宋体" panose="02010600030101010101" pitchFamily="2" charset="-122"/>
              </a:rPr>
              <a:t>客户端</a:t>
            </a:r>
            <a:r>
              <a:rPr lang="en-US" altLang="zh-CN" sz="1600">
                <a:ea typeface="宋体" panose="02010600030101010101" pitchFamily="2" charset="-122"/>
              </a:rPr>
              <a:t>sdk</a:t>
            </a:r>
            <a:r>
              <a:rPr lang="zh-CN" altLang="en-US" sz="1600">
                <a:ea typeface="宋体" panose="02010600030101010101" pitchFamily="2" charset="-122"/>
              </a:rPr>
              <a:t>感知到后，会自动剔除该机房</a:t>
            </a:r>
            <a:r>
              <a:rPr lang="en-US" altLang="zh-CN" sz="1600">
                <a:ea typeface="宋体" panose="02010600030101010101" pitchFamily="2" charset="-122"/>
              </a:rPr>
              <a:t>mongos</a:t>
            </a:r>
            <a:r>
              <a:rPr lang="zh-CN" altLang="en-US" sz="1600">
                <a:ea typeface="宋体" panose="02010600030101010101" pitchFamily="2" charset="-122"/>
              </a:rPr>
              <a:t>。</a:t>
            </a:r>
            <a:endParaRPr lang="zh-CN" altLang="en-US" sz="1600">
              <a:ea typeface="宋体" panose="02010600030101010101" pitchFamily="2" charset="-122"/>
            </a:endParaRPr>
          </a:p>
          <a:p>
            <a:pPr algn="l"/>
            <a:r>
              <a:rPr lang="en-US" altLang="zh-CN" sz="1600">
                <a:ea typeface="宋体" panose="02010600030101010101" pitchFamily="2" charset="-122"/>
              </a:rPr>
              <a:t>2. </a:t>
            </a:r>
            <a:r>
              <a:rPr lang="zh-CN" sz="1600">
                <a:ea typeface="宋体" panose="02010600030101010101" pitchFamily="2" charset="-122"/>
              </a:rPr>
              <a:t>如果某异常机房上面的</a:t>
            </a:r>
            <a:r>
              <a:rPr lang="en-US" altLang="zh-CN" sz="1600">
                <a:ea typeface="宋体" panose="02010600030101010101" pitchFamily="2" charset="-122"/>
              </a:rPr>
              <a:t>mongod</a:t>
            </a:r>
            <a:r>
              <a:rPr lang="zh-CN" altLang="en-US" sz="1600">
                <a:ea typeface="宋体" panose="02010600030101010101" pitchFamily="2" charset="-122"/>
              </a:rPr>
              <a:t>为分片主节点，借助</a:t>
            </a:r>
            <a:r>
              <a:rPr lang="en-US" altLang="zh-CN" sz="1600">
                <a:ea typeface="宋体" panose="02010600030101010101" pitchFamily="2" charset="-122"/>
              </a:rPr>
              <a:t>mongodb</a:t>
            </a:r>
            <a:r>
              <a:rPr lang="zh-CN" altLang="en-US" sz="1600">
                <a:ea typeface="宋体" panose="02010600030101010101" pitchFamily="2" charset="-122"/>
              </a:rPr>
              <a:t>天然的高可用机制，剩余其他机房的</a:t>
            </a:r>
            <a:r>
              <a:rPr lang="en-US" altLang="zh-CN" sz="1600">
                <a:ea typeface="宋体" panose="02010600030101010101" pitchFamily="2" charset="-122"/>
              </a:rPr>
              <a:t>mongod</a:t>
            </a:r>
            <a:r>
              <a:rPr lang="zh-CN" altLang="en-US" sz="1600">
                <a:ea typeface="宋体" panose="02010600030101010101" pitchFamily="2" charset="-122"/>
              </a:rPr>
              <a:t>实例会自动选举一个新节点为主节点。</a:t>
            </a:r>
            <a:endParaRPr lang="zh-CN" altLang="en-US" sz="1600">
              <a:ea typeface="宋体" panose="02010600030101010101" pitchFamily="2" charset="-122"/>
            </a:endParaRPr>
          </a:p>
        </p:txBody>
      </p:sp>
      <p:grpSp>
        <p:nvGrpSpPr>
          <p:cNvPr id="6" name="圆角矩形 3"/>
          <p:cNvGrpSpPr/>
          <p:nvPr/>
        </p:nvGrpSpPr>
        <p:grpSpPr>
          <a:xfrm>
            <a:off x="5994430" y="965347"/>
            <a:ext cx="873323" cy="374155"/>
            <a:chOff x="0" y="-1"/>
            <a:chExt cx="1054100" cy="349042"/>
          </a:xfrm>
        </p:grpSpPr>
        <p:sp>
          <p:nvSpPr>
            <p:cNvPr id="7"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sp>
        <p:nvSpPr>
          <p:cNvPr id="36" name="直接箭头连接符 10"/>
          <p:cNvSpPr/>
          <p:nvPr/>
        </p:nvSpPr>
        <p:spPr>
          <a:xfrm flipH="1">
            <a:off x="6430397" y="1570970"/>
            <a:ext cx="893" cy="504974"/>
          </a:xfrm>
          <a:prstGeom prst="line">
            <a:avLst/>
          </a:prstGeom>
          <a:ln w="25400">
            <a:solidFill>
              <a:schemeClr val="accent1"/>
            </a:solidFill>
            <a:headEnd type="triangle"/>
            <a:tailEnd type="triangle"/>
          </a:ln>
        </p:spPr>
        <p:txBody>
          <a:bodyPr lIns="32145" tIns="32145" rIns="32145" bIns="32145"/>
          <a:p>
            <a:endParaRPr sz="1265"/>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p:cNvSpPr/>
          <p:nvPr/>
        </p:nvSpPr>
        <p:spPr>
          <a:xfrm>
            <a:off x="1525638" y="633073"/>
            <a:ext cx="9140723" cy="8933"/>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1328420" y="140335"/>
            <a:ext cx="8797290" cy="7569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方案一：主从高可用多活方案</a:t>
            </a:r>
            <a:r>
              <a:rPr lang="en-US" altLang="zh-CN" sz="2250">
                <a:sym typeface="+mn-ea"/>
              </a:rPr>
              <a:t>(</a:t>
            </a:r>
            <a:r>
              <a:rPr lang="zh-CN" altLang="en-US" sz="2250">
                <a:sym typeface="+mn-ea"/>
              </a:rPr>
              <a:t>三个机房服务器资源充足</a:t>
            </a:r>
            <a:r>
              <a:rPr lang="en-US" altLang="zh-CN" sz="2250">
                <a:sym typeface="+mn-ea"/>
              </a:rPr>
              <a:t>)</a:t>
            </a:r>
            <a:endParaRPr lang="en-US" altLang="zh-CN" sz="2250">
              <a:sym typeface="+mn-ea"/>
            </a:endParaRPr>
          </a:p>
          <a:p>
            <a:endParaRPr sz="2250" smtClean="0"/>
          </a:p>
        </p:txBody>
      </p:sp>
      <p:grpSp>
        <p:nvGrpSpPr>
          <p:cNvPr id="93" name="圆角矩形 72"/>
          <p:cNvGrpSpPr/>
          <p:nvPr/>
        </p:nvGrpSpPr>
        <p:grpSpPr>
          <a:xfrm>
            <a:off x="3871592" y="2086610"/>
            <a:ext cx="3652523" cy="1515746"/>
            <a:chOff x="-178327" y="-191842"/>
            <a:chExt cx="333771" cy="348748"/>
          </a:xfrm>
        </p:grpSpPr>
        <p:sp>
          <p:nvSpPr>
            <p:cNvPr id="94" name="圆角矩形"/>
            <p:cNvSpPr/>
            <p:nvPr/>
          </p:nvSpPr>
          <p:spPr>
            <a:xfrm>
              <a:off x="-178327" y="-191842"/>
              <a:ext cx="333771" cy="348748"/>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5" name="引擎层"/>
            <p:cNvSpPr txBox="1"/>
            <p:nvPr/>
          </p:nvSpPr>
          <p:spPr>
            <a:xfrm>
              <a:off x="-178327" y="-125511"/>
              <a:ext cx="333771" cy="226752"/>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pPr algn="ctr" fontAlgn="auto"/>
              <a:r>
                <a:rPr lang="en-US" altLang="zh-CN" sz="2000"/>
                <a:t> </a:t>
              </a:r>
              <a:r>
                <a:rPr lang="zh-CN" altLang="en-US" sz="2000"/>
                <a:t>千万级峰值读写</a:t>
              </a:r>
              <a:r>
                <a:rPr lang="en-US" altLang="zh-CN" sz="2000"/>
                <a:t>/</a:t>
              </a:r>
              <a:r>
                <a:rPr lang="zh-CN" altLang="en-US" sz="2000"/>
                <a:t>十万亿级数据</a:t>
              </a:r>
              <a:endParaRPr lang="zh-CN" altLang="en-US" sz="2000"/>
            </a:p>
            <a:p>
              <a:pPr algn="ctr" fontAlgn="auto"/>
              <a:r>
                <a:rPr lang="zh-CN" altLang="en-US" sz="2000"/>
                <a:t>量</a:t>
              </a:r>
              <a:r>
                <a:rPr lang="zh-CN" altLang="en-US" sz="2000">
                  <a:sym typeface="+mn-ea"/>
                </a:rPr>
                <a:t>分布式数据库</a:t>
              </a:r>
              <a:r>
                <a:rPr lang="en-US" altLang="zh-CN" sz="2000"/>
                <a:t>mongodb</a:t>
              </a:r>
              <a:r>
                <a:rPr lang="zh-CN" altLang="en-US" sz="2000"/>
                <a:t>源码</a:t>
              </a:r>
              <a:endParaRPr lang="zh-CN" altLang="en-US" sz="2000"/>
            </a:p>
            <a:p>
              <a:pPr algn="ctr" fontAlgn="auto"/>
              <a:r>
                <a:rPr lang="zh-CN" altLang="en-US" sz="2000"/>
                <a:t>实现</a:t>
              </a:r>
              <a:r>
                <a:rPr lang="en-US" altLang="zh-CN" sz="2000"/>
                <a:t>/</a:t>
              </a:r>
              <a:r>
                <a:rPr lang="zh-CN" altLang="en-US" sz="2000"/>
                <a:t>性能优化</a:t>
              </a:r>
              <a:r>
                <a:rPr lang="en-US" altLang="zh-CN" sz="2000"/>
                <a:t>/</a:t>
              </a:r>
              <a:r>
                <a:rPr lang="zh-CN" altLang="en-US" sz="2000"/>
                <a:t>最佳运维实践</a:t>
              </a:r>
              <a:endParaRPr lang="zh-CN" altLang="en-US" sz="2000"/>
            </a:p>
          </p:txBody>
        </p:sp>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圆角矩形 17"/>
          <p:cNvSpPr/>
          <p:nvPr/>
        </p:nvSpPr>
        <p:spPr>
          <a:xfrm>
            <a:off x="8536305" y="697230"/>
            <a:ext cx="1595120" cy="5648325"/>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41" name="圆角矩形 3"/>
          <p:cNvGrpSpPr/>
          <p:nvPr/>
        </p:nvGrpSpPr>
        <p:grpSpPr>
          <a:xfrm>
            <a:off x="807085" y="2934970"/>
            <a:ext cx="990600" cy="377825"/>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22876"/>
              <a:ext cx="1020026" cy="30328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sz="1690"/>
                <a:t>服务入口</a:t>
              </a:r>
              <a:endParaRPr lang="zh-CN" sz="1690"/>
            </a:p>
          </p:txBody>
        </p:sp>
      </p:grpSp>
      <p:grpSp>
        <p:nvGrpSpPr>
          <p:cNvPr id="50" name="圆角矩形 20"/>
          <p:cNvGrpSpPr/>
          <p:nvPr/>
        </p:nvGrpSpPr>
        <p:grpSpPr>
          <a:xfrm>
            <a:off x="8711674" y="955328"/>
            <a:ext cx="1154847" cy="571500"/>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insert</a:t>
              </a:r>
              <a:endParaRPr lang="en-US" sz="1405"/>
            </a:p>
          </p:txBody>
        </p:sp>
      </p:grpSp>
      <p:grpSp>
        <p:nvGrpSpPr>
          <p:cNvPr id="83" name="圆角矩形 20"/>
          <p:cNvGrpSpPr/>
          <p:nvPr/>
        </p:nvGrpSpPr>
        <p:grpSpPr>
          <a:xfrm>
            <a:off x="2105800" y="3264324"/>
            <a:ext cx="1205725" cy="505256"/>
            <a:chOff x="-1" y="92172"/>
            <a:chExt cx="729621" cy="349058"/>
          </a:xfrm>
        </p:grpSpPr>
        <p:sp>
          <p:nvSpPr>
            <p:cNvPr id="8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5" name="Mongod"/>
            <p:cNvSpPr txBox="1"/>
            <p:nvPr/>
          </p:nvSpPr>
          <p:spPr>
            <a:xfrm>
              <a:off x="16822" y="168431"/>
              <a:ext cx="695540" cy="197411"/>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sym typeface="+mn-ea"/>
                </a:rPr>
                <a:t>通用头部解析</a:t>
              </a:r>
              <a:endParaRPr lang="zh-CN" altLang="en-US" sz="1405">
                <a:sym typeface="+mn-ea"/>
              </a:endParaRPr>
            </a:p>
          </p:txBody>
        </p:sp>
      </p:grpSp>
      <p:grpSp>
        <p:nvGrpSpPr>
          <p:cNvPr id="87" name="圆角矩形 72"/>
          <p:cNvGrpSpPr/>
          <p:nvPr/>
        </p:nvGrpSpPr>
        <p:grpSpPr>
          <a:xfrm>
            <a:off x="8495030" y="175260"/>
            <a:ext cx="1712595" cy="332105"/>
            <a:chOff x="-2" y="3281"/>
            <a:chExt cx="707397" cy="349040"/>
          </a:xfrm>
        </p:grpSpPr>
        <p:sp>
          <p:nvSpPr>
            <p:cNvPr id="8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9" name="引擎层"/>
            <p:cNvSpPr txBox="1"/>
            <p:nvPr/>
          </p:nvSpPr>
          <p:spPr>
            <a:xfrm>
              <a:off x="17038" y="5282"/>
              <a:ext cx="673317" cy="34503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全局命令 map表</a:t>
              </a:r>
              <a:endParaRPr lang="zh-CN" altLang="en-US" sz="1690"/>
            </a:p>
          </p:txBody>
        </p:sp>
      </p:grpSp>
      <p:cxnSp>
        <p:nvCxnSpPr>
          <p:cNvPr id="3" name="直接箭头连接符 2"/>
          <p:cNvCxnSpPr/>
          <p:nvPr/>
        </p:nvCxnSpPr>
        <p:spPr>
          <a:xfrm flipV="1">
            <a:off x="836295" y="3489960"/>
            <a:ext cx="1221740" cy="3619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13" name="直接箭头连接符 12"/>
          <p:cNvCxnSpPr/>
          <p:nvPr/>
        </p:nvCxnSpPr>
        <p:spPr>
          <a:xfrm flipV="1">
            <a:off x="3311525" y="3478530"/>
            <a:ext cx="415925" cy="1016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14" name="圆角矩形 20"/>
          <p:cNvGrpSpPr/>
          <p:nvPr/>
        </p:nvGrpSpPr>
        <p:grpSpPr>
          <a:xfrm>
            <a:off x="3699650" y="3266229"/>
            <a:ext cx="1205725" cy="505256"/>
            <a:chOff x="-1" y="92172"/>
            <a:chExt cx="729621" cy="349058"/>
          </a:xfrm>
        </p:grpSpPr>
        <p:sp>
          <p:nvSpPr>
            <p:cNvPr id="1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6" name="Mongod"/>
            <p:cNvSpPr txBox="1"/>
            <p:nvPr/>
          </p:nvSpPr>
          <p:spPr>
            <a:xfrm>
              <a:off x="16822" y="94292"/>
              <a:ext cx="695540" cy="34568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sym typeface="+mn-ea"/>
                </a:rPr>
                <a:t>opCode</a:t>
              </a:r>
              <a:r>
                <a:rPr lang="zh-CN" altLang="en-US" sz="1405">
                  <a:sym typeface="+mn-ea"/>
                </a:rPr>
                <a:t>操作码解析</a:t>
              </a:r>
              <a:endParaRPr lang="zh-CN" altLang="en-US" sz="1405">
                <a:sym typeface="+mn-ea"/>
              </a:endParaRPr>
            </a:p>
          </p:txBody>
        </p:sp>
      </p:grpSp>
      <p:cxnSp>
        <p:nvCxnSpPr>
          <p:cNvPr id="20" name="直接箭头连接符 19"/>
          <p:cNvCxnSpPr/>
          <p:nvPr/>
        </p:nvCxnSpPr>
        <p:spPr>
          <a:xfrm>
            <a:off x="4905375" y="3463925"/>
            <a:ext cx="377190" cy="381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21" name="圆角矩形 20"/>
          <p:cNvGrpSpPr/>
          <p:nvPr/>
        </p:nvGrpSpPr>
        <p:grpSpPr>
          <a:xfrm>
            <a:off x="5254765" y="3268134"/>
            <a:ext cx="1205725" cy="505256"/>
            <a:chOff x="-1" y="92172"/>
            <a:chExt cx="729621" cy="349058"/>
          </a:xfrm>
        </p:grpSpPr>
        <p:sp>
          <p:nvSpPr>
            <p:cNvPr id="2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 name="Mongod"/>
            <p:cNvSpPr txBox="1"/>
            <p:nvPr/>
          </p:nvSpPr>
          <p:spPr>
            <a:xfrm>
              <a:off x="16822" y="94292"/>
              <a:ext cx="695540" cy="34568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sym typeface="+mn-ea"/>
                </a:rPr>
                <a:t>生成</a:t>
              </a:r>
              <a:r>
                <a:rPr lang="en-US" altLang="zh-CN" sz="1405">
                  <a:sym typeface="+mn-ea"/>
                </a:rPr>
                <a:t>opCode</a:t>
              </a:r>
              <a:r>
                <a:rPr lang="zh-CN" altLang="en-US" sz="1405">
                  <a:sym typeface="+mn-ea"/>
                </a:rPr>
                <a:t>对应</a:t>
              </a:r>
              <a:r>
                <a:rPr lang="en-US" altLang="zh-CN" sz="1405">
                  <a:sym typeface="+mn-ea"/>
                </a:rPr>
                <a:t>OpMsg</a:t>
              </a:r>
              <a:r>
                <a:rPr lang="zh-CN" altLang="en-US" sz="1405">
                  <a:sym typeface="+mn-ea"/>
                </a:rPr>
                <a:t>类</a:t>
              </a:r>
              <a:endParaRPr lang="zh-CN" altLang="en-US" sz="1405">
                <a:sym typeface="+mn-ea"/>
              </a:endParaRPr>
            </a:p>
          </p:txBody>
        </p:sp>
      </p:grpSp>
      <p:cxnSp>
        <p:nvCxnSpPr>
          <p:cNvPr id="24" name="直接箭头连接符 23"/>
          <p:cNvCxnSpPr/>
          <p:nvPr/>
        </p:nvCxnSpPr>
        <p:spPr>
          <a:xfrm>
            <a:off x="6460490" y="3465195"/>
            <a:ext cx="431800" cy="1333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25" name="圆角矩形 20"/>
          <p:cNvGrpSpPr/>
          <p:nvPr/>
        </p:nvGrpSpPr>
        <p:grpSpPr>
          <a:xfrm>
            <a:off x="6864490" y="3270039"/>
            <a:ext cx="1205725" cy="505256"/>
            <a:chOff x="-1" y="92172"/>
            <a:chExt cx="729621" cy="349058"/>
          </a:xfrm>
        </p:grpSpPr>
        <p:sp>
          <p:nvSpPr>
            <p:cNvPr id="26"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 name="Mongod"/>
            <p:cNvSpPr txBox="1"/>
            <p:nvPr/>
          </p:nvSpPr>
          <p:spPr>
            <a:xfrm>
              <a:off x="16822" y="94292"/>
              <a:ext cx="695540" cy="34568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sym typeface="+mn-ea"/>
                </a:rPr>
                <a:t>从</a:t>
              </a:r>
              <a:r>
                <a:rPr lang="en-US" altLang="zh-CN" sz="1405">
                  <a:sym typeface="+mn-ea"/>
                </a:rPr>
                <a:t>OpMsg</a:t>
              </a:r>
              <a:r>
                <a:rPr lang="zh-CN" altLang="en-US" sz="1405">
                  <a:sym typeface="+mn-ea"/>
                </a:rPr>
                <a:t>类中获取命令名称</a:t>
              </a:r>
              <a:endParaRPr lang="zh-CN" altLang="en-US" sz="1405">
                <a:sym typeface="+mn-ea"/>
              </a:endParaRPr>
            </a:p>
          </p:txBody>
        </p:sp>
      </p:grpSp>
      <p:grpSp>
        <p:nvGrpSpPr>
          <p:cNvPr id="31" name="圆角矩形 20"/>
          <p:cNvGrpSpPr/>
          <p:nvPr/>
        </p:nvGrpSpPr>
        <p:grpSpPr>
          <a:xfrm>
            <a:off x="8711039" y="1719233"/>
            <a:ext cx="1154847" cy="571500"/>
            <a:chOff x="-1" y="92172"/>
            <a:chExt cx="729621" cy="349058"/>
          </a:xfrm>
          <a:solidFill>
            <a:schemeClr val="accent1">
              <a:lumMod val="20000"/>
              <a:lumOff val="80000"/>
            </a:schemeClr>
          </a:solidFill>
        </p:grpSpPr>
        <p:sp>
          <p:nvSpPr>
            <p:cNvPr id="66"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3"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update</a:t>
              </a:r>
              <a:endParaRPr lang="en-US" sz="1405"/>
            </a:p>
          </p:txBody>
        </p:sp>
      </p:grpSp>
      <p:grpSp>
        <p:nvGrpSpPr>
          <p:cNvPr id="78" name="圆角矩形 20"/>
          <p:cNvGrpSpPr/>
          <p:nvPr/>
        </p:nvGrpSpPr>
        <p:grpSpPr>
          <a:xfrm>
            <a:off x="8711039" y="2485678"/>
            <a:ext cx="1154847" cy="571500"/>
            <a:chOff x="-1" y="92172"/>
            <a:chExt cx="729621" cy="349058"/>
          </a:xfrm>
          <a:solidFill>
            <a:schemeClr val="accent1">
              <a:lumMod val="20000"/>
              <a:lumOff val="80000"/>
            </a:schemeClr>
          </a:solidFill>
        </p:grpSpPr>
        <p:sp>
          <p:nvSpPr>
            <p:cNvPr id="80"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1"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delete</a:t>
              </a:r>
              <a:endParaRPr lang="en-US" sz="1405"/>
            </a:p>
          </p:txBody>
        </p:sp>
      </p:grpSp>
      <p:grpSp>
        <p:nvGrpSpPr>
          <p:cNvPr id="82" name="圆角矩形 20"/>
          <p:cNvGrpSpPr/>
          <p:nvPr/>
        </p:nvGrpSpPr>
        <p:grpSpPr>
          <a:xfrm>
            <a:off x="8711039" y="3252123"/>
            <a:ext cx="1154847" cy="571500"/>
            <a:chOff x="-1" y="92172"/>
            <a:chExt cx="729621" cy="349058"/>
          </a:xfrm>
          <a:solidFill>
            <a:schemeClr val="accent1">
              <a:lumMod val="20000"/>
              <a:lumOff val="80000"/>
            </a:schemeClr>
          </a:solidFill>
        </p:grpSpPr>
        <p:sp>
          <p:nvSpPr>
            <p:cNvPr id="96"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7"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ea typeface="宋体" panose="02010600030101010101" pitchFamily="2" charset="-122"/>
                </a:rPr>
                <a:t>......</a:t>
              </a:r>
              <a:endParaRPr lang="en-US" altLang="zh-CN" sz="1405">
                <a:ea typeface="宋体" panose="02010600030101010101" pitchFamily="2" charset="-122"/>
              </a:endParaRPr>
            </a:p>
          </p:txBody>
        </p:sp>
      </p:grpSp>
      <p:grpSp>
        <p:nvGrpSpPr>
          <p:cNvPr id="98" name="圆角矩形 20"/>
          <p:cNvGrpSpPr/>
          <p:nvPr/>
        </p:nvGrpSpPr>
        <p:grpSpPr>
          <a:xfrm>
            <a:off x="8737074" y="4080163"/>
            <a:ext cx="1154847" cy="571500"/>
            <a:chOff x="-1" y="92172"/>
            <a:chExt cx="729621" cy="349058"/>
          </a:xfrm>
          <a:solidFill>
            <a:schemeClr val="accent1">
              <a:lumMod val="20000"/>
              <a:lumOff val="80000"/>
            </a:schemeClr>
          </a:solidFill>
        </p:grpSpPr>
        <p:sp>
          <p:nvSpPr>
            <p:cNvPr id="99"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0" name="Mongod"/>
            <p:cNvSpPr txBox="1"/>
            <p:nvPr/>
          </p:nvSpPr>
          <p:spPr>
            <a:xfrm>
              <a:off x="16231" y="113892"/>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_configsvrAddShard</a:t>
              </a:r>
              <a:endParaRPr lang="en-US" sz="1405"/>
            </a:p>
          </p:txBody>
        </p:sp>
      </p:grpSp>
      <p:grpSp>
        <p:nvGrpSpPr>
          <p:cNvPr id="101" name="圆角矩形 20"/>
          <p:cNvGrpSpPr/>
          <p:nvPr/>
        </p:nvGrpSpPr>
        <p:grpSpPr>
          <a:xfrm>
            <a:off x="8711039" y="4834543"/>
            <a:ext cx="1154847" cy="571500"/>
            <a:chOff x="-1" y="92172"/>
            <a:chExt cx="729621" cy="349058"/>
          </a:xfrm>
          <a:solidFill>
            <a:schemeClr val="accent1">
              <a:lumMod val="20000"/>
              <a:lumOff val="80000"/>
            </a:schemeClr>
          </a:solidFill>
        </p:grpSpPr>
        <p:sp>
          <p:nvSpPr>
            <p:cNvPr id="102"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3"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isMaster</a:t>
              </a:r>
              <a:endParaRPr lang="en-US" sz="1405"/>
            </a:p>
          </p:txBody>
        </p:sp>
      </p:grpSp>
      <p:grpSp>
        <p:nvGrpSpPr>
          <p:cNvPr id="104" name="圆角矩形 20"/>
          <p:cNvGrpSpPr/>
          <p:nvPr/>
        </p:nvGrpSpPr>
        <p:grpSpPr>
          <a:xfrm>
            <a:off x="8711674" y="5621308"/>
            <a:ext cx="1154847" cy="571500"/>
            <a:chOff x="-1" y="92172"/>
            <a:chExt cx="729621" cy="349058"/>
          </a:xfrm>
          <a:solidFill>
            <a:schemeClr val="accent1">
              <a:lumMod val="20000"/>
              <a:lumOff val="80000"/>
            </a:schemeClr>
          </a:solidFill>
        </p:grpSpPr>
        <p:sp>
          <p:nvSpPr>
            <p:cNvPr id="10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6"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createRole</a:t>
              </a:r>
              <a:endParaRPr lang="en-US" sz="1405"/>
            </a:p>
          </p:txBody>
        </p:sp>
      </p:grpSp>
      <p:cxnSp>
        <p:nvCxnSpPr>
          <p:cNvPr id="109" name="直接箭头连接符 108"/>
          <p:cNvCxnSpPr/>
          <p:nvPr/>
        </p:nvCxnSpPr>
        <p:spPr>
          <a:xfrm flipV="1">
            <a:off x="8079105" y="3478530"/>
            <a:ext cx="415925" cy="1016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110" name="直接箭头连接符 109"/>
          <p:cNvCxnSpPr/>
          <p:nvPr/>
        </p:nvCxnSpPr>
        <p:spPr>
          <a:xfrm>
            <a:off x="10166350" y="3531235"/>
            <a:ext cx="431800" cy="1333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111" name="圆角矩形 20"/>
          <p:cNvGrpSpPr/>
          <p:nvPr/>
        </p:nvGrpSpPr>
        <p:grpSpPr>
          <a:xfrm>
            <a:off x="10570350" y="3284644"/>
            <a:ext cx="1205725" cy="505256"/>
            <a:chOff x="-1" y="92172"/>
            <a:chExt cx="729621" cy="349058"/>
          </a:xfrm>
        </p:grpSpPr>
        <p:sp>
          <p:nvSpPr>
            <p:cNvPr id="11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3" name="Mongod"/>
            <p:cNvSpPr txBox="1"/>
            <p:nvPr/>
          </p:nvSpPr>
          <p:spPr>
            <a:xfrm>
              <a:off x="16822" y="94292"/>
              <a:ext cx="695540" cy="34568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sz="1405">
                  <a:ea typeface="宋体" panose="02010600030101010101" pitchFamily="2" charset="-122"/>
                  <a:sym typeface="+mn-ea"/>
                </a:rPr>
                <a:t>找到命令如何处理？？？</a:t>
              </a:r>
              <a:endParaRPr lang="zh-CN" sz="1405">
                <a:ea typeface="宋体" panose="02010600030101010101" pitchFamily="2" charset="-122"/>
                <a:sym typeface="+mn-ea"/>
              </a:endParaRPr>
            </a:p>
          </p:txBody>
        </p:sp>
      </p:grpSp>
      <p:grpSp>
        <p:nvGrpSpPr>
          <p:cNvPr id="114" name="圆角矩形 72"/>
          <p:cNvGrpSpPr/>
          <p:nvPr/>
        </p:nvGrpSpPr>
        <p:grpSpPr>
          <a:xfrm>
            <a:off x="8536305" y="6457950"/>
            <a:ext cx="1712595" cy="332105"/>
            <a:chOff x="-2" y="3281"/>
            <a:chExt cx="707397" cy="349040"/>
          </a:xfrm>
        </p:grpSpPr>
        <p:sp>
          <p:nvSpPr>
            <p:cNvPr id="11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6" name="引擎层"/>
            <p:cNvSpPr txBox="1"/>
            <p:nvPr/>
          </p:nvSpPr>
          <p:spPr>
            <a:xfrm>
              <a:off x="17038" y="5282"/>
              <a:ext cx="673317" cy="34503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map</a:t>
              </a:r>
              <a:r>
                <a:rPr lang="zh-CN" altLang="en-US" sz="1690"/>
                <a:t>表中查找</a:t>
              </a:r>
              <a:endParaRPr lang="zh-CN" altLang="en-US" sz="1690"/>
            </a:p>
          </p:txBody>
        </p:sp>
      </p:grpSp>
      <p:grpSp>
        <p:nvGrpSpPr>
          <p:cNvPr id="7" name="圆角矩形 3"/>
          <p:cNvGrpSpPr/>
          <p:nvPr/>
        </p:nvGrpSpPr>
        <p:grpSpPr>
          <a:xfrm>
            <a:off x="4177030" y="2373433"/>
            <a:ext cx="3648710" cy="538877"/>
            <a:chOff x="0" y="-1"/>
            <a:chExt cx="1054100" cy="349042"/>
          </a:xfrm>
        </p:grpSpPr>
        <p:sp>
          <p:nvSpPr>
            <p:cNvPr id="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 name="Client"/>
            <p:cNvSpPr txBox="1"/>
            <p:nvPr/>
          </p:nvSpPr>
          <p:spPr>
            <a:xfrm>
              <a:off x="17037" y="72516"/>
              <a:ext cx="1020026" cy="204006"/>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00"/>
                <a:t>杨亚洲</a:t>
              </a:r>
              <a:r>
                <a:rPr lang="en-US" altLang="zh-CN" sz="1600"/>
                <a:t>(</a:t>
              </a:r>
              <a:r>
                <a:rPr lang="zh-CN" altLang="en-US" sz="1600"/>
                <a:t>专注</a:t>
              </a:r>
              <a:r>
                <a:rPr lang="en-US" altLang="zh-CN" sz="1600"/>
                <a:t>mongodb</a:t>
              </a:r>
              <a:r>
                <a:rPr lang="zh-CN" altLang="en-US" sz="1600"/>
                <a:t>及高性能中间件</a:t>
              </a:r>
              <a:r>
                <a:rPr lang="en-US" altLang="zh-CN" sz="1600"/>
                <a:t>)</a:t>
              </a:r>
              <a:endParaRPr lang="en-US" altLang="zh-CN" sz="1600"/>
            </a:p>
          </p:txBody>
        </p:sp>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圆角矩形 17"/>
          <p:cNvSpPr/>
          <p:nvPr/>
        </p:nvSpPr>
        <p:spPr>
          <a:xfrm>
            <a:off x="8536305" y="697230"/>
            <a:ext cx="1595120" cy="5648325"/>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41" name="圆角矩形 3"/>
          <p:cNvGrpSpPr/>
          <p:nvPr/>
        </p:nvGrpSpPr>
        <p:grpSpPr>
          <a:xfrm>
            <a:off x="807085" y="2934970"/>
            <a:ext cx="990600" cy="377825"/>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22876"/>
              <a:ext cx="1020026" cy="30328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sz="1690"/>
                <a:t>服务入口</a:t>
              </a:r>
              <a:endParaRPr lang="zh-CN" sz="1690"/>
            </a:p>
          </p:txBody>
        </p:sp>
      </p:grpSp>
      <p:grpSp>
        <p:nvGrpSpPr>
          <p:cNvPr id="50" name="圆角矩形 20"/>
          <p:cNvGrpSpPr/>
          <p:nvPr/>
        </p:nvGrpSpPr>
        <p:grpSpPr>
          <a:xfrm>
            <a:off x="8711674" y="955328"/>
            <a:ext cx="1154847" cy="571500"/>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insert</a:t>
              </a:r>
              <a:endParaRPr lang="en-US" sz="1405"/>
            </a:p>
          </p:txBody>
        </p:sp>
      </p:grpSp>
      <p:grpSp>
        <p:nvGrpSpPr>
          <p:cNvPr id="83" name="圆角矩形 20"/>
          <p:cNvGrpSpPr/>
          <p:nvPr/>
        </p:nvGrpSpPr>
        <p:grpSpPr>
          <a:xfrm>
            <a:off x="2105800" y="3264324"/>
            <a:ext cx="1205725" cy="505256"/>
            <a:chOff x="-1" y="92172"/>
            <a:chExt cx="729621" cy="349058"/>
          </a:xfrm>
        </p:grpSpPr>
        <p:sp>
          <p:nvSpPr>
            <p:cNvPr id="8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5" name="Mongod"/>
            <p:cNvSpPr txBox="1"/>
            <p:nvPr/>
          </p:nvSpPr>
          <p:spPr>
            <a:xfrm>
              <a:off x="16822" y="168431"/>
              <a:ext cx="695540" cy="197411"/>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sym typeface="+mn-ea"/>
                </a:rPr>
                <a:t>通用头部解析</a:t>
              </a:r>
              <a:endParaRPr lang="zh-CN" altLang="en-US" sz="1405">
                <a:sym typeface="+mn-ea"/>
              </a:endParaRPr>
            </a:p>
          </p:txBody>
        </p:sp>
      </p:grpSp>
      <p:grpSp>
        <p:nvGrpSpPr>
          <p:cNvPr id="87" name="圆角矩形 72"/>
          <p:cNvGrpSpPr/>
          <p:nvPr/>
        </p:nvGrpSpPr>
        <p:grpSpPr>
          <a:xfrm>
            <a:off x="8495030" y="175260"/>
            <a:ext cx="1712595" cy="332105"/>
            <a:chOff x="-2" y="3281"/>
            <a:chExt cx="707397" cy="349040"/>
          </a:xfrm>
        </p:grpSpPr>
        <p:sp>
          <p:nvSpPr>
            <p:cNvPr id="8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9" name="引擎层"/>
            <p:cNvSpPr txBox="1"/>
            <p:nvPr/>
          </p:nvSpPr>
          <p:spPr>
            <a:xfrm>
              <a:off x="17038" y="5282"/>
              <a:ext cx="673317" cy="34503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全局命令 map表</a:t>
              </a:r>
              <a:endParaRPr lang="zh-CN" altLang="en-US" sz="1690"/>
            </a:p>
          </p:txBody>
        </p:sp>
      </p:grpSp>
      <p:cxnSp>
        <p:nvCxnSpPr>
          <p:cNvPr id="3" name="直接箭头连接符 2"/>
          <p:cNvCxnSpPr/>
          <p:nvPr/>
        </p:nvCxnSpPr>
        <p:spPr>
          <a:xfrm flipV="1">
            <a:off x="836295" y="3489960"/>
            <a:ext cx="1221740" cy="3619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13" name="直接箭头连接符 12"/>
          <p:cNvCxnSpPr/>
          <p:nvPr/>
        </p:nvCxnSpPr>
        <p:spPr>
          <a:xfrm flipV="1">
            <a:off x="3311525" y="3478530"/>
            <a:ext cx="415925" cy="1016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14" name="圆角矩形 20"/>
          <p:cNvGrpSpPr/>
          <p:nvPr/>
        </p:nvGrpSpPr>
        <p:grpSpPr>
          <a:xfrm>
            <a:off x="3699650" y="3266229"/>
            <a:ext cx="1205725" cy="505256"/>
            <a:chOff x="-1" y="92172"/>
            <a:chExt cx="729621" cy="349058"/>
          </a:xfrm>
        </p:grpSpPr>
        <p:sp>
          <p:nvSpPr>
            <p:cNvPr id="1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6" name="Mongod"/>
            <p:cNvSpPr txBox="1"/>
            <p:nvPr/>
          </p:nvSpPr>
          <p:spPr>
            <a:xfrm>
              <a:off x="16822" y="94292"/>
              <a:ext cx="695540" cy="34568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sym typeface="+mn-ea"/>
                </a:rPr>
                <a:t>opCode</a:t>
              </a:r>
              <a:r>
                <a:rPr lang="zh-CN" altLang="en-US" sz="1405">
                  <a:sym typeface="+mn-ea"/>
                </a:rPr>
                <a:t>操作码解析</a:t>
              </a:r>
              <a:endParaRPr lang="zh-CN" altLang="en-US" sz="1405">
                <a:sym typeface="+mn-ea"/>
              </a:endParaRPr>
            </a:p>
          </p:txBody>
        </p:sp>
      </p:grpSp>
      <p:cxnSp>
        <p:nvCxnSpPr>
          <p:cNvPr id="20" name="直接箭头连接符 19"/>
          <p:cNvCxnSpPr/>
          <p:nvPr/>
        </p:nvCxnSpPr>
        <p:spPr>
          <a:xfrm>
            <a:off x="4905375" y="3463925"/>
            <a:ext cx="377190" cy="381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21" name="圆角矩形 20"/>
          <p:cNvGrpSpPr/>
          <p:nvPr/>
        </p:nvGrpSpPr>
        <p:grpSpPr>
          <a:xfrm>
            <a:off x="5254765" y="3268134"/>
            <a:ext cx="1205725" cy="505256"/>
            <a:chOff x="-1" y="92172"/>
            <a:chExt cx="729621" cy="349058"/>
          </a:xfrm>
        </p:grpSpPr>
        <p:sp>
          <p:nvSpPr>
            <p:cNvPr id="2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 name="Mongod"/>
            <p:cNvSpPr txBox="1"/>
            <p:nvPr/>
          </p:nvSpPr>
          <p:spPr>
            <a:xfrm>
              <a:off x="16822" y="94292"/>
              <a:ext cx="695540" cy="34568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sym typeface="+mn-ea"/>
                </a:rPr>
                <a:t>生成</a:t>
              </a:r>
              <a:r>
                <a:rPr lang="en-US" altLang="zh-CN" sz="1405">
                  <a:sym typeface="+mn-ea"/>
                </a:rPr>
                <a:t>opCode</a:t>
              </a:r>
              <a:r>
                <a:rPr lang="zh-CN" altLang="en-US" sz="1405">
                  <a:sym typeface="+mn-ea"/>
                </a:rPr>
                <a:t>对应</a:t>
              </a:r>
              <a:r>
                <a:rPr lang="en-US" altLang="zh-CN" sz="1405">
                  <a:sym typeface="+mn-ea"/>
                </a:rPr>
                <a:t>OpMsg</a:t>
              </a:r>
              <a:r>
                <a:rPr lang="zh-CN" altLang="en-US" sz="1405">
                  <a:sym typeface="+mn-ea"/>
                </a:rPr>
                <a:t>类</a:t>
              </a:r>
              <a:endParaRPr lang="zh-CN" altLang="en-US" sz="1405">
                <a:sym typeface="+mn-ea"/>
              </a:endParaRPr>
            </a:p>
          </p:txBody>
        </p:sp>
      </p:grpSp>
      <p:cxnSp>
        <p:nvCxnSpPr>
          <p:cNvPr id="24" name="直接箭头连接符 23"/>
          <p:cNvCxnSpPr/>
          <p:nvPr/>
        </p:nvCxnSpPr>
        <p:spPr>
          <a:xfrm>
            <a:off x="6460490" y="3465195"/>
            <a:ext cx="431800" cy="1333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25" name="圆角矩形 20"/>
          <p:cNvGrpSpPr/>
          <p:nvPr/>
        </p:nvGrpSpPr>
        <p:grpSpPr>
          <a:xfrm>
            <a:off x="6864490" y="3270039"/>
            <a:ext cx="1205725" cy="505256"/>
            <a:chOff x="-1" y="92172"/>
            <a:chExt cx="729621" cy="349058"/>
          </a:xfrm>
        </p:grpSpPr>
        <p:sp>
          <p:nvSpPr>
            <p:cNvPr id="26"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 name="Mongod"/>
            <p:cNvSpPr txBox="1"/>
            <p:nvPr/>
          </p:nvSpPr>
          <p:spPr>
            <a:xfrm>
              <a:off x="16822" y="94292"/>
              <a:ext cx="695540" cy="34568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sym typeface="+mn-ea"/>
                </a:rPr>
                <a:t>从</a:t>
              </a:r>
              <a:r>
                <a:rPr lang="en-US" altLang="zh-CN" sz="1405">
                  <a:sym typeface="+mn-ea"/>
                </a:rPr>
                <a:t>OpMsg</a:t>
              </a:r>
              <a:r>
                <a:rPr lang="zh-CN" altLang="en-US" sz="1405">
                  <a:sym typeface="+mn-ea"/>
                </a:rPr>
                <a:t>类中获取命令名称</a:t>
              </a:r>
              <a:endParaRPr lang="zh-CN" altLang="en-US" sz="1405">
                <a:sym typeface="+mn-ea"/>
              </a:endParaRPr>
            </a:p>
          </p:txBody>
        </p:sp>
      </p:grpSp>
      <p:grpSp>
        <p:nvGrpSpPr>
          <p:cNvPr id="31" name="圆角矩形 20"/>
          <p:cNvGrpSpPr/>
          <p:nvPr/>
        </p:nvGrpSpPr>
        <p:grpSpPr>
          <a:xfrm>
            <a:off x="8711039" y="1719233"/>
            <a:ext cx="1154847" cy="571500"/>
            <a:chOff x="-1" y="92172"/>
            <a:chExt cx="729621" cy="349058"/>
          </a:xfrm>
          <a:solidFill>
            <a:schemeClr val="accent1">
              <a:lumMod val="20000"/>
              <a:lumOff val="80000"/>
            </a:schemeClr>
          </a:solidFill>
        </p:grpSpPr>
        <p:sp>
          <p:nvSpPr>
            <p:cNvPr id="66"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3"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update</a:t>
              </a:r>
              <a:endParaRPr lang="en-US" sz="1405"/>
            </a:p>
          </p:txBody>
        </p:sp>
      </p:grpSp>
      <p:grpSp>
        <p:nvGrpSpPr>
          <p:cNvPr id="78" name="圆角矩形 20"/>
          <p:cNvGrpSpPr/>
          <p:nvPr/>
        </p:nvGrpSpPr>
        <p:grpSpPr>
          <a:xfrm>
            <a:off x="8711039" y="2485678"/>
            <a:ext cx="1154847" cy="571500"/>
            <a:chOff x="-1" y="92172"/>
            <a:chExt cx="729621" cy="349058"/>
          </a:xfrm>
          <a:solidFill>
            <a:schemeClr val="accent1">
              <a:lumMod val="20000"/>
              <a:lumOff val="80000"/>
            </a:schemeClr>
          </a:solidFill>
        </p:grpSpPr>
        <p:sp>
          <p:nvSpPr>
            <p:cNvPr id="80"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1"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delete</a:t>
              </a:r>
              <a:endParaRPr lang="en-US" sz="1405"/>
            </a:p>
          </p:txBody>
        </p:sp>
      </p:grpSp>
      <p:grpSp>
        <p:nvGrpSpPr>
          <p:cNvPr id="82" name="圆角矩形 20"/>
          <p:cNvGrpSpPr/>
          <p:nvPr/>
        </p:nvGrpSpPr>
        <p:grpSpPr>
          <a:xfrm>
            <a:off x="8711039" y="3252123"/>
            <a:ext cx="1154847" cy="571500"/>
            <a:chOff x="-1" y="92172"/>
            <a:chExt cx="729621" cy="349058"/>
          </a:xfrm>
          <a:solidFill>
            <a:schemeClr val="accent1">
              <a:lumMod val="20000"/>
              <a:lumOff val="80000"/>
            </a:schemeClr>
          </a:solidFill>
        </p:grpSpPr>
        <p:sp>
          <p:nvSpPr>
            <p:cNvPr id="96"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7"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ea typeface="宋体" panose="02010600030101010101" pitchFamily="2" charset="-122"/>
                </a:rPr>
                <a:t>......</a:t>
              </a:r>
              <a:endParaRPr lang="en-US" altLang="zh-CN" sz="1405">
                <a:ea typeface="宋体" panose="02010600030101010101" pitchFamily="2" charset="-122"/>
              </a:endParaRPr>
            </a:p>
          </p:txBody>
        </p:sp>
      </p:grpSp>
      <p:grpSp>
        <p:nvGrpSpPr>
          <p:cNvPr id="98" name="圆角矩形 20"/>
          <p:cNvGrpSpPr/>
          <p:nvPr/>
        </p:nvGrpSpPr>
        <p:grpSpPr>
          <a:xfrm>
            <a:off x="8737074" y="4080163"/>
            <a:ext cx="1154847" cy="571500"/>
            <a:chOff x="-1" y="92172"/>
            <a:chExt cx="729621" cy="349058"/>
          </a:xfrm>
          <a:solidFill>
            <a:schemeClr val="accent1">
              <a:lumMod val="20000"/>
              <a:lumOff val="80000"/>
            </a:schemeClr>
          </a:solidFill>
        </p:grpSpPr>
        <p:sp>
          <p:nvSpPr>
            <p:cNvPr id="99"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0" name="Mongod"/>
            <p:cNvSpPr txBox="1"/>
            <p:nvPr/>
          </p:nvSpPr>
          <p:spPr>
            <a:xfrm>
              <a:off x="16231" y="113892"/>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_configsvrAddShard</a:t>
              </a:r>
              <a:endParaRPr lang="en-US" sz="1405"/>
            </a:p>
          </p:txBody>
        </p:sp>
      </p:grpSp>
      <p:grpSp>
        <p:nvGrpSpPr>
          <p:cNvPr id="101" name="圆角矩形 20"/>
          <p:cNvGrpSpPr/>
          <p:nvPr/>
        </p:nvGrpSpPr>
        <p:grpSpPr>
          <a:xfrm>
            <a:off x="8711039" y="4834543"/>
            <a:ext cx="1154847" cy="571500"/>
            <a:chOff x="-1" y="92172"/>
            <a:chExt cx="729621" cy="349058"/>
          </a:xfrm>
          <a:solidFill>
            <a:schemeClr val="accent1">
              <a:lumMod val="20000"/>
              <a:lumOff val="80000"/>
            </a:schemeClr>
          </a:solidFill>
        </p:grpSpPr>
        <p:sp>
          <p:nvSpPr>
            <p:cNvPr id="102"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3"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isMaster</a:t>
              </a:r>
              <a:endParaRPr lang="en-US" sz="1405"/>
            </a:p>
          </p:txBody>
        </p:sp>
      </p:grpSp>
      <p:grpSp>
        <p:nvGrpSpPr>
          <p:cNvPr id="104" name="圆角矩形 20"/>
          <p:cNvGrpSpPr/>
          <p:nvPr/>
        </p:nvGrpSpPr>
        <p:grpSpPr>
          <a:xfrm>
            <a:off x="8711674" y="5621308"/>
            <a:ext cx="1154847" cy="571500"/>
            <a:chOff x="-1" y="92172"/>
            <a:chExt cx="729621" cy="349058"/>
          </a:xfrm>
          <a:solidFill>
            <a:schemeClr val="accent1">
              <a:lumMod val="20000"/>
              <a:lumOff val="80000"/>
            </a:schemeClr>
          </a:solidFill>
        </p:grpSpPr>
        <p:sp>
          <p:nvSpPr>
            <p:cNvPr id="10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6"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createRole</a:t>
              </a:r>
              <a:endParaRPr lang="en-US" sz="1405"/>
            </a:p>
          </p:txBody>
        </p:sp>
      </p:grpSp>
      <p:cxnSp>
        <p:nvCxnSpPr>
          <p:cNvPr id="109" name="直接箭头连接符 108"/>
          <p:cNvCxnSpPr/>
          <p:nvPr/>
        </p:nvCxnSpPr>
        <p:spPr>
          <a:xfrm flipV="1">
            <a:off x="8079105" y="3478530"/>
            <a:ext cx="415925" cy="1016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110" name="直接箭头连接符 109"/>
          <p:cNvCxnSpPr/>
          <p:nvPr/>
        </p:nvCxnSpPr>
        <p:spPr>
          <a:xfrm>
            <a:off x="10166350" y="3531235"/>
            <a:ext cx="431800" cy="1333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111" name="圆角矩形 20"/>
          <p:cNvGrpSpPr/>
          <p:nvPr/>
        </p:nvGrpSpPr>
        <p:grpSpPr>
          <a:xfrm>
            <a:off x="10570350" y="3284644"/>
            <a:ext cx="1205725" cy="505256"/>
            <a:chOff x="-1" y="92172"/>
            <a:chExt cx="729621" cy="349058"/>
          </a:xfrm>
        </p:grpSpPr>
        <p:sp>
          <p:nvSpPr>
            <p:cNvPr id="11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3" name="Mongod"/>
            <p:cNvSpPr txBox="1"/>
            <p:nvPr/>
          </p:nvSpPr>
          <p:spPr>
            <a:xfrm>
              <a:off x="16822" y="94292"/>
              <a:ext cx="695540" cy="34568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sym typeface="+mn-ea"/>
                </a:rPr>
                <a:t>找到对应命令</a:t>
              </a:r>
              <a:r>
                <a:rPr lang="en-US" altLang="zh-CN" sz="1405">
                  <a:sym typeface="+mn-ea"/>
                </a:rPr>
                <a:t>run</a:t>
              </a:r>
              <a:endParaRPr lang="en-US" altLang="zh-CN" sz="1405">
                <a:sym typeface="+mn-ea"/>
              </a:endParaRPr>
            </a:p>
          </p:txBody>
        </p:sp>
      </p:grpSp>
      <p:grpSp>
        <p:nvGrpSpPr>
          <p:cNvPr id="114" name="圆角矩形 72"/>
          <p:cNvGrpSpPr/>
          <p:nvPr/>
        </p:nvGrpSpPr>
        <p:grpSpPr>
          <a:xfrm>
            <a:off x="8536305" y="6457950"/>
            <a:ext cx="1712595" cy="332105"/>
            <a:chOff x="-2" y="3281"/>
            <a:chExt cx="707397" cy="349040"/>
          </a:xfrm>
        </p:grpSpPr>
        <p:sp>
          <p:nvSpPr>
            <p:cNvPr id="11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6" name="引擎层"/>
            <p:cNvSpPr txBox="1"/>
            <p:nvPr/>
          </p:nvSpPr>
          <p:spPr>
            <a:xfrm>
              <a:off x="17038" y="5282"/>
              <a:ext cx="673317" cy="34503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map</a:t>
              </a:r>
              <a:r>
                <a:rPr lang="zh-CN" altLang="en-US" sz="1690"/>
                <a:t>表中查找</a:t>
              </a:r>
              <a:endParaRPr lang="zh-CN" altLang="en-US" sz="1690"/>
            </a:p>
          </p:txBody>
        </p:sp>
      </p:grpSp>
      <p:grpSp>
        <p:nvGrpSpPr>
          <p:cNvPr id="7" name="圆角矩形 3"/>
          <p:cNvGrpSpPr/>
          <p:nvPr/>
        </p:nvGrpSpPr>
        <p:grpSpPr>
          <a:xfrm>
            <a:off x="4392930" y="2290248"/>
            <a:ext cx="3648710" cy="538877"/>
            <a:chOff x="0" y="-1"/>
            <a:chExt cx="1054100" cy="349042"/>
          </a:xfrm>
        </p:grpSpPr>
        <p:sp>
          <p:nvSpPr>
            <p:cNvPr id="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 name="Client"/>
            <p:cNvSpPr txBox="1"/>
            <p:nvPr/>
          </p:nvSpPr>
          <p:spPr>
            <a:xfrm>
              <a:off x="17037" y="72516"/>
              <a:ext cx="1020026" cy="204006"/>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00"/>
                <a:t>杨亚洲</a:t>
              </a:r>
              <a:r>
                <a:rPr lang="en-US" altLang="zh-CN" sz="1600"/>
                <a:t>(</a:t>
              </a:r>
              <a:r>
                <a:rPr lang="zh-CN" altLang="en-US" sz="1600"/>
                <a:t>专注</a:t>
              </a:r>
              <a:r>
                <a:rPr lang="en-US" altLang="zh-CN" sz="1600"/>
                <a:t>mongodb</a:t>
              </a:r>
              <a:r>
                <a:rPr lang="zh-CN" altLang="en-US" sz="1600"/>
                <a:t>及高性能中间件</a:t>
              </a:r>
              <a:r>
                <a:rPr lang="en-US" altLang="zh-CN" sz="1600"/>
                <a:t>)</a:t>
              </a:r>
              <a:endParaRPr lang="en-US" altLang="zh-CN" sz="1600"/>
            </a:p>
          </p:txBody>
        </p:sp>
      </p:gr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p:cNvSpPr/>
          <p:nvPr/>
        </p:nvSpPr>
        <p:spPr>
          <a:xfrm>
            <a:off x="1525638" y="633073"/>
            <a:ext cx="9140723" cy="8933"/>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1328420" y="140335"/>
            <a:ext cx="8797290" cy="7569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方案一：主从高可用多活方案</a:t>
            </a:r>
            <a:r>
              <a:rPr lang="en-US" altLang="zh-CN" sz="2250">
                <a:sym typeface="+mn-ea"/>
              </a:rPr>
              <a:t>(</a:t>
            </a:r>
            <a:r>
              <a:rPr lang="zh-CN" altLang="en-US" sz="2250">
                <a:sym typeface="+mn-ea"/>
              </a:rPr>
              <a:t>三个机房服务器资源充足</a:t>
            </a:r>
            <a:r>
              <a:rPr lang="en-US" altLang="zh-CN" sz="2250">
                <a:sym typeface="+mn-ea"/>
              </a:rPr>
              <a:t>)</a:t>
            </a:r>
            <a:endParaRPr lang="en-US" altLang="zh-CN" sz="2250">
              <a:sym typeface="+mn-ea"/>
            </a:endParaRPr>
          </a:p>
          <a:p>
            <a:endParaRPr sz="2250" smtClean="0"/>
          </a:p>
        </p:txBody>
      </p:sp>
      <p:sp>
        <p:nvSpPr>
          <p:cNvPr id="26" name="椭圆 25"/>
          <p:cNvSpPr/>
          <p:nvPr/>
        </p:nvSpPr>
        <p:spPr>
          <a:xfrm>
            <a:off x="3196590" y="1010245"/>
            <a:ext cx="6405245" cy="5316300"/>
          </a:xfrm>
          <a:prstGeom prst="ellipse">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j-lt"/>
                <a:ea typeface="+mj-ea"/>
                <a:cs typeface="+mj-cs"/>
                <a:sym typeface="Helvetica Neue"/>
              </a:rPr>
              <a:t>                                     mongod(configServer)</a:t>
            </a:r>
            <a:endParaRPr kumimoji="0" lang="en-US" altLang="zh-CN" sz="2400" b="0" i="0" u="none" strike="noStrike" cap="none" spc="0" normalizeH="0" baseline="0">
              <a:ln>
                <a:noFill/>
              </a:ln>
              <a:solidFill>
                <a:srgbClr val="000000"/>
              </a:solidFill>
              <a:effectLst/>
              <a:uFillTx/>
              <a:latin typeface="+mj-lt"/>
              <a:ea typeface="+mj-ea"/>
              <a:cs typeface="+mj-cs"/>
              <a:sym typeface="Helvetica Neue"/>
            </a:endParaRPr>
          </a:p>
          <a:p>
            <a:pPr marL="0" marR="0" indent="0" algn="ctr" defTabSz="5842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j-lt"/>
              <a:ea typeface="+mj-ea"/>
              <a:cs typeface="+mj-cs"/>
              <a:sym typeface="Helvetica Neue"/>
            </a:endParaRPr>
          </a:p>
          <a:p>
            <a:pPr marL="0" marR="0" indent="0" algn="ctr" defTabSz="5842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j-lt"/>
              <a:ea typeface="+mj-ea"/>
              <a:cs typeface="+mj-cs"/>
              <a:sym typeface="Helvetica Neue"/>
            </a:endParaRPr>
          </a:p>
          <a:p>
            <a:pPr marL="0" marR="0" indent="0" algn="ctr" defTabSz="5842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j-lt"/>
              <a:ea typeface="+mj-ea"/>
              <a:cs typeface="+mj-cs"/>
              <a:sym typeface="Helvetica Neue"/>
            </a:endParaRPr>
          </a:p>
          <a:p>
            <a:pPr marL="0" marR="0" indent="0" algn="ctr" defTabSz="5842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j-lt"/>
              <a:ea typeface="+mj-ea"/>
              <a:cs typeface="+mj-cs"/>
              <a:sym typeface="Helvetica Neue"/>
            </a:endParaRPr>
          </a:p>
          <a:p>
            <a:pPr marL="0" marR="0" indent="0" algn="ctr" defTabSz="5842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j-lt"/>
              <a:ea typeface="+mj-ea"/>
              <a:cs typeface="+mj-cs"/>
              <a:sym typeface="Helvetica Neue"/>
            </a:endParaRPr>
          </a:p>
          <a:p>
            <a:pPr marL="0" marR="0" indent="0" algn="ctr" defTabSz="5842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j-lt"/>
              <a:ea typeface="+mj-ea"/>
              <a:cs typeface="+mj-cs"/>
              <a:sym typeface="Helvetica Neue"/>
            </a:endParaRPr>
          </a:p>
          <a:p>
            <a:pPr marL="0" marR="0" indent="0" algn="ctr" defTabSz="5842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j-lt"/>
              <a:ea typeface="+mj-ea"/>
              <a:cs typeface="+mj-cs"/>
              <a:sym typeface="Helvetica Neue"/>
            </a:endParaRPr>
          </a:p>
          <a:p>
            <a:pPr marL="0" marR="0" indent="0" algn="ctr" defTabSz="5842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j-lt"/>
              <a:ea typeface="+mj-ea"/>
              <a:cs typeface="+mj-cs"/>
              <a:sym typeface="Helvetica Neue"/>
            </a:endParaRPr>
          </a:p>
        </p:txBody>
      </p:sp>
      <p:sp>
        <p:nvSpPr>
          <p:cNvPr id="25" name="椭圆 24"/>
          <p:cNvSpPr/>
          <p:nvPr/>
        </p:nvSpPr>
        <p:spPr>
          <a:xfrm>
            <a:off x="3196590" y="2888965"/>
            <a:ext cx="6405245" cy="1703640"/>
          </a:xfrm>
          <a:prstGeom prst="ellipse">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j-lt"/>
              <a:ea typeface="+mj-ea"/>
              <a:cs typeface="+mj-cs"/>
              <a:sym typeface="Helvetica Neue"/>
            </a:endParaRPr>
          </a:p>
          <a:p>
            <a:pPr marL="0" marR="0" indent="0" algn="ctr"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j-lt"/>
                <a:ea typeface="+mj-ea"/>
                <a:cs typeface="+mj-cs"/>
                <a:sym typeface="Helvetica Neue"/>
              </a:rPr>
              <a:t>mongod(shardServer)</a:t>
            </a:r>
            <a:endParaRPr kumimoji="0" lang="en-US" altLang="zh-CN" sz="2400" b="0" i="0" u="none" strike="noStrike" cap="none" spc="0" normalizeH="0" baseline="0">
              <a:ln>
                <a:noFill/>
              </a:ln>
              <a:solidFill>
                <a:srgbClr val="000000"/>
              </a:solidFill>
              <a:effectLst/>
              <a:uFillTx/>
              <a:latin typeface="+mj-lt"/>
              <a:ea typeface="+mj-ea"/>
              <a:cs typeface="+mj-cs"/>
              <a:sym typeface="Helvetica Neue"/>
            </a:endParaRPr>
          </a:p>
          <a:p>
            <a:pPr marL="0" marR="0" indent="0" algn="ctr" defTabSz="5842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7" name="圆角矩形 3"/>
          <p:cNvGrpSpPr/>
          <p:nvPr/>
        </p:nvGrpSpPr>
        <p:grpSpPr>
          <a:xfrm>
            <a:off x="4503420" y="4877873"/>
            <a:ext cx="3648710" cy="538877"/>
            <a:chOff x="0" y="-1"/>
            <a:chExt cx="1054100" cy="349042"/>
          </a:xfrm>
        </p:grpSpPr>
        <p:sp>
          <p:nvSpPr>
            <p:cNvPr id="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 name="Client"/>
            <p:cNvSpPr txBox="1"/>
            <p:nvPr/>
          </p:nvSpPr>
          <p:spPr>
            <a:xfrm>
              <a:off x="17037" y="72516"/>
              <a:ext cx="1020026" cy="204006"/>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00"/>
                <a:t>杨亚洲</a:t>
              </a:r>
              <a:r>
                <a:rPr lang="en-US" altLang="zh-CN" sz="1600"/>
                <a:t>(</a:t>
              </a:r>
              <a:r>
                <a:rPr lang="zh-CN" altLang="en-US" sz="1600"/>
                <a:t>专注</a:t>
              </a:r>
              <a:r>
                <a:rPr lang="en-US" altLang="zh-CN" sz="1600"/>
                <a:t>mongodb</a:t>
              </a:r>
              <a:r>
                <a:rPr lang="zh-CN" altLang="en-US" sz="1600"/>
                <a:t>及高性能中间件</a:t>
              </a:r>
              <a:r>
                <a:rPr lang="en-US" altLang="zh-CN" sz="1600"/>
                <a:t>)</a:t>
              </a:r>
              <a:endParaRPr lang="en-US" altLang="zh-CN" sz="1600"/>
            </a:p>
          </p:txBody>
        </p:sp>
      </p:gr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17"/>
          <p:cNvSpPr/>
          <p:nvPr/>
        </p:nvSpPr>
        <p:spPr>
          <a:xfrm>
            <a:off x="97155" y="5309870"/>
            <a:ext cx="11546205" cy="1510665"/>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34" name="圆角矩形 17"/>
          <p:cNvSpPr/>
          <p:nvPr/>
        </p:nvSpPr>
        <p:spPr>
          <a:xfrm>
            <a:off x="1435100" y="3696970"/>
            <a:ext cx="8870315" cy="63246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29" name="圆角矩形 17"/>
          <p:cNvSpPr/>
          <p:nvPr/>
        </p:nvSpPr>
        <p:spPr>
          <a:xfrm>
            <a:off x="1435100" y="2264410"/>
            <a:ext cx="8870315" cy="63246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107" name="圆角矩形 17"/>
          <p:cNvSpPr/>
          <p:nvPr/>
        </p:nvSpPr>
        <p:spPr>
          <a:xfrm>
            <a:off x="1435100" y="850900"/>
            <a:ext cx="8869680" cy="63246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184" name="Rectangle"/>
          <p:cNvSpPr/>
          <p:nvPr/>
        </p:nvSpPr>
        <p:spPr>
          <a:xfrm>
            <a:off x="1525638" y="633073"/>
            <a:ext cx="9140723" cy="8933"/>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1328420" y="140335"/>
            <a:ext cx="8797290" cy="7569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方案一：主从高可用多活方案</a:t>
            </a:r>
            <a:r>
              <a:rPr lang="en-US" altLang="zh-CN" sz="2250">
                <a:sym typeface="+mn-ea"/>
              </a:rPr>
              <a:t>(</a:t>
            </a:r>
            <a:r>
              <a:rPr lang="zh-CN" altLang="en-US" sz="2250">
                <a:sym typeface="+mn-ea"/>
              </a:rPr>
              <a:t>三个机房服务器资源充足</a:t>
            </a:r>
            <a:r>
              <a:rPr lang="en-US" altLang="zh-CN" sz="2250">
                <a:sym typeface="+mn-ea"/>
              </a:rPr>
              <a:t>)</a:t>
            </a:r>
            <a:endParaRPr lang="en-US" altLang="zh-CN" sz="2250">
              <a:sym typeface="+mn-ea"/>
            </a:endParaRPr>
          </a:p>
          <a:p>
            <a:endParaRPr sz="2250" smtClean="0"/>
          </a:p>
        </p:txBody>
      </p:sp>
      <p:grpSp>
        <p:nvGrpSpPr>
          <p:cNvPr id="83" name="圆角矩形 20"/>
          <p:cNvGrpSpPr/>
          <p:nvPr/>
        </p:nvGrpSpPr>
        <p:grpSpPr>
          <a:xfrm>
            <a:off x="4185285" y="850899"/>
            <a:ext cx="2595245" cy="631825"/>
            <a:chOff x="-28905" y="92172"/>
            <a:chExt cx="758525" cy="349058"/>
          </a:xfrm>
        </p:grpSpPr>
        <p:sp>
          <p:nvSpPr>
            <p:cNvPr id="8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5" name="Mongod"/>
            <p:cNvSpPr txBox="1"/>
            <p:nvPr/>
          </p:nvSpPr>
          <p:spPr>
            <a:xfrm>
              <a:off x="-28905" y="186364"/>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class CommandInterface{}</a:t>
              </a:r>
              <a:endParaRPr lang="en-US" sz="1405">
                <a:sym typeface="+mn-ea"/>
              </a:endParaRPr>
            </a:p>
          </p:txBody>
        </p:sp>
      </p:grpSp>
      <p:cxnSp>
        <p:nvCxnSpPr>
          <p:cNvPr id="86" name="直接箭头连接符 85"/>
          <p:cNvCxnSpPr/>
          <p:nvPr/>
        </p:nvCxnSpPr>
        <p:spPr>
          <a:xfrm flipV="1">
            <a:off x="5530850" y="1395095"/>
            <a:ext cx="2540" cy="78168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3" name="圆角矩形 20"/>
          <p:cNvGrpSpPr/>
          <p:nvPr/>
        </p:nvGrpSpPr>
        <p:grpSpPr>
          <a:xfrm>
            <a:off x="4284345" y="3700145"/>
            <a:ext cx="2214245" cy="631825"/>
            <a:chOff x="-28905" y="92172"/>
            <a:chExt cx="758525" cy="349058"/>
          </a:xfrm>
        </p:grpSpPr>
        <p:sp>
          <p:nvSpPr>
            <p:cNvPr id="1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class BasicCommand</a:t>
              </a:r>
              <a:r>
                <a:rPr lang="en-US" sz="1405">
                  <a:sym typeface="+mn-ea"/>
                </a:rPr>
                <a:t>{}</a:t>
              </a:r>
              <a:endParaRPr lang="en-US" sz="1405">
                <a:sym typeface="+mn-ea"/>
              </a:endParaRPr>
            </a:p>
          </p:txBody>
        </p:sp>
      </p:grpSp>
      <p:grpSp>
        <p:nvGrpSpPr>
          <p:cNvPr id="16" name="圆角矩形 20"/>
          <p:cNvGrpSpPr/>
          <p:nvPr/>
        </p:nvGrpSpPr>
        <p:grpSpPr>
          <a:xfrm>
            <a:off x="4185285" y="2264410"/>
            <a:ext cx="2378075" cy="650875"/>
            <a:chOff x="-28905" y="92172"/>
            <a:chExt cx="758525" cy="349058"/>
          </a:xfrm>
        </p:grpSpPr>
        <p:sp>
          <p:nvSpPr>
            <p:cNvPr id="1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 name="Mongod"/>
            <p:cNvSpPr txBox="1"/>
            <p:nvPr/>
          </p:nvSpPr>
          <p:spPr>
            <a:xfrm>
              <a:off x="-28905" y="188500"/>
              <a:ext cx="675935" cy="15324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     </a:t>
              </a:r>
              <a:r>
                <a:rPr sz="1405">
                  <a:sym typeface="+mn-ea"/>
                </a:rPr>
                <a:t>class Command </a:t>
              </a:r>
              <a:r>
                <a:rPr lang="en-US" sz="1405">
                  <a:sym typeface="+mn-ea"/>
                </a:rPr>
                <a:t>{}</a:t>
              </a:r>
              <a:endParaRPr lang="en-US" sz="1405">
                <a:sym typeface="+mn-ea"/>
              </a:endParaRPr>
            </a:p>
          </p:txBody>
        </p:sp>
      </p:grpSp>
      <p:grpSp>
        <p:nvGrpSpPr>
          <p:cNvPr id="2" name="圆角矩形 20"/>
          <p:cNvGrpSpPr/>
          <p:nvPr/>
        </p:nvGrpSpPr>
        <p:grpSpPr>
          <a:xfrm>
            <a:off x="4022725" y="5461319"/>
            <a:ext cx="3019425" cy="1358901"/>
            <a:chOff x="-28905" y="77096"/>
            <a:chExt cx="758525" cy="376406"/>
          </a:xfrm>
        </p:grpSpPr>
        <p:sp>
          <p:nvSpPr>
            <p:cNvPr id="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Mongod"/>
            <p:cNvSpPr txBox="1"/>
            <p:nvPr/>
          </p:nvSpPr>
          <p:spPr>
            <a:xfrm>
              <a:off x="-28905" y="77096"/>
              <a:ext cx="758339" cy="376406"/>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class CmdIsMaster</a:t>
              </a:r>
              <a:r>
                <a:rPr lang="en-US" sz="1405">
                  <a:sym typeface="+mn-ea"/>
                </a:rPr>
                <a:t>{}</a:t>
              </a:r>
              <a:endParaRPr lang="en-US" sz="1405">
                <a:sym typeface="+mn-ea"/>
              </a:endParaRPr>
            </a:p>
            <a:p>
              <a:pPr algn="ctr"/>
              <a:r>
                <a:rPr lang="en-US" sz="1405">
                  <a:sym typeface="+mn-ea"/>
                </a:rPr>
                <a:t>class ClusterFindCmd{}</a:t>
              </a:r>
              <a:endParaRPr lang="en-US" sz="1405">
                <a:sym typeface="+mn-ea"/>
              </a:endParaRPr>
            </a:p>
            <a:p>
              <a:pPr algn="ctr"/>
              <a:r>
                <a:rPr lang="en-US" sz="1405">
                  <a:sym typeface="+mn-ea"/>
                </a:rPr>
                <a:t>class FindCmd{}</a:t>
              </a:r>
              <a:endParaRPr lang="en-US" sz="1405">
                <a:sym typeface="+mn-ea"/>
              </a:endParaRPr>
            </a:p>
            <a:p>
              <a:pPr algn="ctr"/>
              <a:r>
                <a:rPr lang="en-US" sz="1405">
                  <a:sym typeface="+mn-ea"/>
                </a:rPr>
                <a:t>class GetMoreCmd{}</a:t>
              </a:r>
              <a:endParaRPr lang="en-US" sz="1405">
                <a:sym typeface="+mn-ea"/>
              </a:endParaRPr>
            </a:p>
            <a:p>
              <a:pPr algn="ctr"/>
              <a:r>
                <a:rPr lang="en-US" sz="1405">
                  <a:sym typeface="+mn-ea"/>
                </a:rPr>
                <a:t>......</a:t>
              </a:r>
              <a:endParaRPr lang="en-US" sz="1405">
                <a:sym typeface="+mn-ea"/>
              </a:endParaRPr>
            </a:p>
            <a:p>
              <a:pPr algn="ctr"/>
              <a:endParaRPr lang="en-US" sz="1405">
                <a:sym typeface="+mn-ea"/>
              </a:endParaRPr>
            </a:p>
          </p:txBody>
        </p:sp>
      </p:grpSp>
      <p:grpSp>
        <p:nvGrpSpPr>
          <p:cNvPr id="9" name="圆角矩形 20"/>
          <p:cNvGrpSpPr/>
          <p:nvPr/>
        </p:nvGrpSpPr>
        <p:grpSpPr>
          <a:xfrm>
            <a:off x="1007110" y="5727065"/>
            <a:ext cx="2595245" cy="631825"/>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class ClusterWriteCmd</a:t>
              </a:r>
              <a:r>
                <a:rPr lang="en-US" sz="1405">
                  <a:sym typeface="+mn-ea"/>
                </a:rPr>
                <a:t>{}</a:t>
              </a:r>
              <a:endParaRPr lang="en-US" sz="1405">
                <a:sym typeface="+mn-ea"/>
              </a:endParaRPr>
            </a:p>
          </p:txBody>
        </p:sp>
      </p:grpSp>
      <p:cxnSp>
        <p:nvCxnSpPr>
          <p:cNvPr id="22" name="直接箭头连接符 21"/>
          <p:cNvCxnSpPr/>
          <p:nvPr/>
        </p:nvCxnSpPr>
        <p:spPr>
          <a:xfrm flipH="1" flipV="1">
            <a:off x="6383020" y="2906395"/>
            <a:ext cx="2430145" cy="282067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23" name="直接箭头连接符 22"/>
          <p:cNvCxnSpPr/>
          <p:nvPr/>
        </p:nvCxnSpPr>
        <p:spPr>
          <a:xfrm flipV="1">
            <a:off x="5481320" y="2915285"/>
            <a:ext cx="2540" cy="78168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24" name="直接箭头连接符 23"/>
          <p:cNvCxnSpPr/>
          <p:nvPr/>
        </p:nvCxnSpPr>
        <p:spPr>
          <a:xfrm flipV="1">
            <a:off x="2392045" y="2949575"/>
            <a:ext cx="2087880" cy="275209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25" name="圆角矩形 20"/>
          <p:cNvGrpSpPr/>
          <p:nvPr/>
        </p:nvGrpSpPr>
        <p:grpSpPr>
          <a:xfrm>
            <a:off x="7395845" y="5730240"/>
            <a:ext cx="2595245" cy="631825"/>
            <a:chOff x="-28905" y="92172"/>
            <a:chExt cx="758525" cy="349058"/>
          </a:xfrm>
        </p:grpSpPr>
        <p:sp>
          <p:nvSpPr>
            <p:cNvPr id="26"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class WriteCommand</a:t>
              </a:r>
              <a:r>
                <a:rPr lang="en-US" sz="1405">
                  <a:sym typeface="+mn-ea"/>
                </a:rPr>
                <a:t>{}</a:t>
              </a:r>
              <a:endParaRPr lang="en-US" sz="1405">
                <a:sym typeface="+mn-ea"/>
              </a:endParaRPr>
            </a:p>
          </p:txBody>
        </p:sp>
      </p:grpSp>
      <p:cxnSp>
        <p:nvCxnSpPr>
          <p:cNvPr id="28" name="直接箭头连接符 27"/>
          <p:cNvCxnSpPr/>
          <p:nvPr/>
        </p:nvCxnSpPr>
        <p:spPr>
          <a:xfrm flipV="1">
            <a:off x="5469890" y="4398010"/>
            <a:ext cx="16510" cy="111823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36" name="圆角矩形 72"/>
          <p:cNvGrpSpPr/>
          <p:nvPr/>
        </p:nvGrpSpPr>
        <p:grpSpPr>
          <a:xfrm>
            <a:off x="8165465" y="3740790"/>
            <a:ext cx="1985010" cy="452119"/>
            <a:chOff x="-2" y="3281"/>
            <a:chExt cx="707397" cy="349040"/>
          </a:xfrm>
        </p:grpSpPr>
        <p:sp>
          <p:nvSpPr>
            <p:cNvPr id="37"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8" name="引擎层"/>
            <p:cNvSpPr txBox="1"/>
            <p:nvPr/>
          </p:nvSpPr>
          <p:spPr>
            <a:xfrm>
              <a:off x="17038" y="51074"/>
              <a:ext cx="673317" cy="253447"/>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认证及虚拟运行类</a:t>
              </a:r>
              <a:endParaRPr lang="zh-CN" altLang="en-US" sz="1690"/>
            </a:p>
          </p:txBody>
        </p:sp>
      </p:grpSp>
      <p:grpSp>
        <p:nvGrpSpPr>
          <p:cNvPr id="39" name="圆角矩形 72"/>
          <p:cNvGrpSpPr/>
          <p:nvPr/>
        </p:nvGrpSpPr>
        <p:grpSpPr>
          <a:xfrm>
            <a:off x="7754620" y="2385743"/>
            <a:ext cx="2396490" cy="438070"/>
            <a:chOff x="-2" y="3281"/>
            <a:chExt cx="707397" cy="349040"/>
          </a:xfrm>
        </p:grpSpPr>
        <p:sp>
          <p:nvSpPr>
            <p:cNvPr id="40"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1" name="引擎层"/>
            <p:cNvSpPr txBox="1"/>
            <p:nvPr/>
          </p:nvSpPr>
          <p:spPr>
            <a:xfrm>
              <a:off x="17038" y="47007"/>
              <a:ext cx="673317" cy="26157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85">
                  <a:sym typeface="+mn-ea"/>
                </a:rPr>
                <a:t>   </a:t>
              </a:r>
              <a:r>
                <a:rPr lang="zh-CN" altLang="en-US" sz="1685">
                  <a:sym typeface="+mn-ea"/>
                </a:rPr>
                <a:t>基础默认接口实现类</a:t>
              </a:r>
              <a:endParaRPr lang="zh-CN" altLang="en-US" sz="1685">
                <a:sym typeface="+mn-ea"/>
              </a:endParaRPr>
            </a:p>
          </p:txBody>
        </p:sp>
      </p:grpSp>
      <p:grpSp>
        <p:nvGrpSpPr>
          <p:cNvPr id="42" name="圆角矩形 72"/>
          <p:cNvGrpSpPr/>
          <p:nvPr/>
        </p:nvGrpSpPr>
        <p:grpSpPr>
          <a:xfrm>
            <a:off x="8146415" y="947420"/>
            <a:ext cx="1693545" cy="432435"/>
            <a:chOff x="-2" y="3281"/>
            <a:chExt cx="707397" cy="349040"/>
          </a:xfrm>
        </p:grpSpPr>
        <p:sp>
          <p:nvSpPr>
            <p:cNvPr id="43"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4" name="引擎层"/>
            <p:cNvSpPr txBox="1"/>
            <p:nvPr/>
          </p:nvSpPr>
          <p:spPr>
            <a:xfrm>
              <a:off x="17038" y="45305"/>
              <a:ext cx="673317" cy="264983"/>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85">
                  <a:sym typeface="+mn-ea"/>
                </a:rPr>
                <a:t>   </a:t>
              </a:r>
              <a:r>
                <a:rPr lang="zh-CN" altLang="en-US" sz="1685">
                  <a:sym typeface="+mn-ea"/>
                </a:rPr>
                <a:t>虚拟接口类</a:t>
              </a:r>
              <a:endParaRPr lang="zh-CN" altLang="en-US" sz="1685">
                <a:sym typeface="+mn-ea"/>
              </a:endParaRPr>
            </a:p>
          </p:txBody>
        </p:sp>
      </p:grpSp>
      <p:grpSp>
        <p:nvGrpSpPr>
          <p:cNvPr id="47" name="圆角矩形 72"/>
          <p:cNvGrpSpPr/>
          <p:nvPr/>
        </p:nvGrpSpPr>
        <p:grpSpPr>
          <a:xfrm>
            <a:off x="10208260" y="5780405"/>
            <a:ext cx="1322705" cy="483870"/>
            <a:chOff x="-2" y="3281"/>
            <a:chExt cx="707397" cy="349040"/>
          </a:xfrm>
        </p:grpSpPr>
        <p:sp>
          <p:nvSpPr>
            <p:cNvPr id="4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9" name="引擎层"/>
            <p:cNvSpPr txBox="1"/>
            <p:nvPr/>
          </p:nvSpPr>
          <p:spPr>
            <a:xfrm>
              <a:off x="17038" y="59390"/>
              <a:ext cx="673317" cy="23681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具体命令类</a:t>
              </a:r>
              <a:endParaRPr lang="zh-CN" altLang="en-US" sz="1690"/>
            </a:p>
          </p:txBody>
        </p:sp>
      </p:grpSp>
      <p:grpSp>
        <p:nvGrpSpPr>
          <p:cNvPr id="6" name="圆角矩形 3"/>
          <p:cNvGrpSpPr/>
          <p:nvPr/>
        </p:nvGrpSpPr>
        <p:grpSpPr>
          <a:xfrm>
            <a:off x="6656070" y="1637468"/>
            <a:ext cx="3648710" cy="538877"/>
            <a:chOff x="0" y="-1"/>
            <a:chExt cx="1054100" cy="349042"/>
          </a:xfrm>
        </p:grpSpPr>
        <p:sp>
          <p:nvSpPr>
            <p:cNvPr id="1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9" name="Client"/>
            <p:cNvSpPr txBox="1"/>
            <p:nvPr/>
          </p:nvSpPr>
          <p:spPr>
            <a:xfrm>
              <a:off x="17037" y="72516"/>
              <a:ext cx="1020026" cy="204006"/>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00"/>
                <a:t>杨亚洲</a:t>
              </a:r>
              <a:r>
                <a:rPr lang="en-US" altLang="zh-CN" sz="1600"/>
                <a:t>(</a:t>
              </a:r>
              <a:r>
                <a:rPr lang="zh-CN" altLang="en-US" sz="1600"/>
                <a:t>专注</a:t>
              </a:r>
              <a:r>
                <a:rPr lang="en-US" altLang="zh-CN" sz="1600"/>
                <a:t>mongodb</a:t>
              </a:r>
              <a:r>
                <a:rPr lang="zh-CN" altLang="en-US" sz="1600"/>
                <a:t>及高性能中间件</a:t>
              </a:r>
              <a:r>
                <a:rPr lang="en-US" altLang="zh-CN" sz="1600"/>
                <a:t>)</a:t>
              </a:r>
              <a:endParaRPr lang="en-US" altLang="zh-CN" sz="1600"/>
            </a:p>
          </p:txBody>
        </p:sp>
      </p:gr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17"/>
          <p:cNvSpPr/>
          <p:nvPr/>
        </p:nvSpPr>
        <p:spPr>
          <a:xfrm>
            <a:off x="118745" y="4244340"/>
            <a:ext cx="11546205" cy="258699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34" name="圆角矩形 17"/>
          <p:cNvSpPr/>
          <p:nvPr/>
        </p:nvSpPr>
        <p:spPr>
          <a:xfrm>
            <a:off x="1505585" y="2794000"/>
            <a:ext cx="8870315" cy="63246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29" name="圆角矩形 17"/>
          <p:cNvSpPr/>
          <p:nvPr/>
        </p:nvSpPr>
        <p:spPr>
          <a:xfrm>
            <a:off x="1456690" y="1360805"/>
            <a:ext cx="8870315" cy="63246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107" name="圆角矩形 17"/>
          <p:cNvSpPr/>
          <p:nvPr/>
        </p:nvSpPr>
        <p:spPr>
          <a:xfrm>
            <a:off x="1456690" y="67945"/>
            <a:ext cx="8869680" cy="63246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83" name="圆角矩形 20"/>
          <p:cNvGrpSpPr/>
          <p:nvPr/>
        </p:nvGrpSpPr>
        <p:grpSpPr>
          <a:xfrm>
            <a:off x="4206875" y="67944"/>
            <a:ext cx="2595245" cy="631825"/>
            <a:chOff x="-28905" y="92172"/>
            <a:chExt cx="758525" cy="349058"/>
          </a:xfrm>
        </p:grpSpPr>
        <p:sp>
          <p:nvSpPr>
            <p:cNvPr id="8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5" name="Mongod"/>
            <p:cNvSpPr txBox="1"/>
            <p:nvPr/>
          </p:nvSpPr>
          <p:spPr>
            <a:xfrm>
              <a:off x="-28905" y="186364"/>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class CommandInterface{}</a:t>
              </a:r>
              <a:endParaRPr lang="en-US" sz="1405">
                <a:sym typeface="+mn-ea"/>
              </a:endParaRPr>
            </a:p>
          </p:txBody>
        </p:sp>
      </p:grpSp>
      <p:cxnSp>
        <p:nvCxnSpPr>
          <p:cNvPr id="86" name="直接箭头连接符 85"/>
          <p:cNvCxnSpPr/>
          <p:nvPr/>
        </p:nvCxnSpPr>
        <p:spPr>
          <a:xfrm flipH="1" flipV="1">
            <a:off x="5547360" y="720090"/>
            <a:ext cx="12700" cy="64071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3" name="圆角矩形 20"/>
          <p:cNvGrpSpPr/>
          <p:nvPr/>
        </p:nvGrpSpPr>
        <p:grpSpPr>
          <a:xfrm>
            <a:off x="4354830" y="2797175"/>
            <a:ext cx="2214245" cy="631825"/>
            <a:chOff x="-28905" y="92172"/>
            <a:chExt cx="758525" cy="349058"/>
          </a:xfrm>
        </p:grpSpPr>
        <p:sp>
          <p:nvSpPr>
            <p:cNvPr id="1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class BasicCommand</a:t>
              </a:r>
              <a:r>
                <a:rPr lang="en-US" sz="1405">
                  <a:sym typeface="+mn-ea"/>
                </a:rPr>
                <a:t>{}</a:t>
              </a:r>
              <a:endParaRPr lang="en-US" sz="1405">
                <a:sym typeface="+mn-ea"/>
              </a:endParaRPr>
            </a:p>
          </p:txBody>
        </p:sp>
      </p:grpSp>
      <p:grpSp>
        <p:nvGrpSpPr>
          <p:cNvPr id="16" name="圆角矩形 20"/>
          <p:cNvGrpSpPr/>
          <p:nvPr/>
        </p:nvGrpSpPr>
        <p:grpSpPr>
          <a:xfrm>
            <a:off x="4206875" y="1360805"/>
            <a:ext cx="2378075" cy="650875"/>
            <a:chOff x="-28905" y="92172"/>
            <a:chExt cx="758525" cy="349058"/>
          </a:xfrm>
        </p:grpSpPr>
        <p:sp>
          <p:nvSpPr>
            <p:cNvPr id="1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 name="Mongod"/>
            <p:cNvSpPr txBox="1"/>
            <p:nvPr/>
          </p:nvSpPr>
          <p:spPr>
            <a:xfrm>
              <a:off x="-28905" y="188500"/>
              <a:ext cx="675935" cy="15324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     </a:t>
              </a:r>
              <a:r>
                <a:rPr sz="1405">
                  <a:sym typeface="+mn-ea"/>
                </a:rPr>
                <a:t>class Command </a:t>
              </a:r>
              <a:r>
                <a:rPr lang="en-US" sz="1405">
                  <a:sym typeface="+mn-ea"/>
                </a:rPr>
                <a:t>{}</a:t>
              </a:r>
              <a:endParaRPr lang="en-US" sz="1405">
                <a:sym typeface="+mn-ea"/>
              </a:endParaRPr>
            </a:p>
          </p:txBody>
        </p:sp>
      </p:grpSp>
      <p:grpSp>
        <p:nvGrpSpPr>
          <p:cNvPr id="2" name="圆角矩形 20"/>
          <p:cNvGrpSpPr/>
          <p:nvPr/>
        </p:nvGrpSpPr>
        <p:grpSpPr>
          <a:xfrm>
            <a:off x="4091940" y="4641215"/>
            <a:ext cx="3019425" cy="869950"/>
            <a:chOff x="-28905" y="92172"/>
            <a:chExt cx="758525" cy="349058"/>
          </a:xfrm>
        </p:grpSpPr>
        <p:sp>
          <p:nvSpPr>
            <p:cNvPr id="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Mongod"/>
            <p:cNvSpPr txBox="1"/>
            <p:nvPr/>
          </p:nvSpPr>
          <p:spPr>
            <a:xfrm>
              <a:off x="-28905" y="177653"/>
              <a:ext cx="758339" cy="175293"/>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200">
                  <a:sym typeface="+mn-ea"/>
                </a:rPr>
                <a:t>CmdIsMaster</a:t>
              </a:r>
              <a:r>
                <a:rPr lang="en-US" sz="1200">
                  <a:sym typeface="+mn-ea"/>
                </a:rPr>
                <a:t>{}</a:t>
              </a:r>
              <a:r>
                <a:rPr lang="zh-CN" altLang="en-US" sz="1200">
                  <a:ea typeface="宋体" panose="02010600030101010101" pitchFamily="2" charset="-122"/>
                  <a:sym typeface="+mn-ea"/>
                </a:rPr>
                <a:t>、</a:t>
              </a:r>
              <a:r>
                <a:rPr lang="en-US" sz="1200">
                  <a:sym typeface="+mn-ea"/>
                </a:rPr>
                <a:t>ClusterFindCmd{}</a:t>
              </a:r>
              <a:endParaRPr lang="en-US" sz="1200">
                <a:sym typeface="+mn-ea"/>
              </a:endParaRPr>
            </a:p>
            <a:p>
              <a:pPr algn="ctr"/>
              <a:r>
                <a:rPr lang="en-US" sz="1200">
                  <a:sym typeface="+mn-ea"/>
                </a:rPr>
                <a:t>FindCmd{}</a:t>
              </a:r>
              <a:r>
                <a:rPr lang="zh-CN" altLang="en-US" sz="1200">
                  <a:ea typeface="宋体" panose="02010600030101010101" pitchFamily="2" charset="-122"/>
                  <a:sym typeface="+mn-ea"/>
                </a:rPr>
                <a:t>、</a:t>
              </a:r>
              <a:r>
                <a:rPr lang="en-US" altLang="zh-CN" sz="1200">
                  <a:ea typeface="宋体" panose="02010600030101010101" pitchFamily="2" charset="-122"/>
                  <a:sym typeface="+mn-ea"/>
                </a:rPr>
                <a:t>......</a:t>
              </a:r>
              <a:endParaRPr lang="en-US" sz="1200">
                <a:sym typeface="+mn-ea"/>
              </a:endParaRPr>
            </a:p>
          </p:txBody>
        </p:sp>
      </p:grpSp>
      <p:grpSp>
        <p:nvGrpSpPr>
          <p:cNvPr id="7" name="圆角矩形 3"/>
          <p:cNvGrpSpPr/>
          <p:nvPr/>
        </p:nvGrpSpPr>
        <p:grpSpPr>
          <a:xfrm>
            <a:off x="6736715" y="847090"/>
            <a:ext cx="3648710" cy="386715"/>
            <a:chOff x="0" y="-1"/>
            <a:chExt cx="1054100" cy="349042"/>
          </a:xfrm>
        </p:grpSpPr>
        <p:sp>
          <p:nvSpPr>
            <p:cNvPr id="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 name="Client"/>
            <p:cNvSpPr txBox="1"/>
            <p:nvPr/>
          </p:nvSpPr>
          <p:spPr>
            <a:xfrm>
              <a:off x="17037" y="32380"/>
              <a:ext cx="1020026" cy="284277"/>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00"/>
                <a:t>杨亚洲</a:t>
              </a:r>
              <a:r>
                <a:rPr lang="en-US" altLang="zh-CN" sz="1600"/>
                <a:t>(</a:t>
              </a:r>
              <a:r>
                <a:rPr lang="zh-CN" altLang="en-US" sz="1600"/>
                <a:t>专注</a:t>
              </a:r>
              <a:r>
                <a:rPr lang="en-US" altLang="zh-CN" sz="1600"/>
                <a:t>mongodb</a:t>
              </a:r>
              <a:r>
                <a:rPr lang="zh-CN" altLang="en-US" sz="1600"/>
                <a:t>及高性能中间件</a:t>
              </a:r>
              <a:r>
                <a:rPr lang="en-US" altLang="zh-CN" sz="1600"/>
                <a:t>)</a:t>
              </a:r>
              <a:endParaRPr lang="en-US" altLang="zh-CN" sz="1600"/>
            </a:p>
          </p:txBody>
        </p:sp>
      </p:grpSp>
      <p:grpSp>
        <p:nvGrpSpPr>
          <p:cNvPr id="9" name="圆角矩形 20"/>
          <p:cNvGrpSpPr/>
          <p:nvPr/>
        </p:nvGrpSpPr>
        <p:grpSpPr>
          <a:xfrm>
            <a:off x="1099820" y="4681220"/>
            <a:ext cx="2595245" cy="631825"/>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class ClusterWriteCmd</a:t>
              </a:r>
              <a:r>
                <a:rPr lang="en-US" sz="1405">
                  <a:sym typeface="+mn-ea"/>
                </a:rPr>
                <a:t>{}</a:t>
              </a:r>
              <a:endParaRPr lang="en-US" sz="1405">
                <a:sym typeface="+mn-ea"/>
              </a:endParaRPr>
            </a:p>
          </p:txBody>
        </p:sp>
      </p:grpSp>
      <p:cxnSp>
        <p:nvCxnSpPr>
          <p:cNvPr id="22" name="直接箭头连接符 21"/>
          <p:cNvCxnSpPr>
            <a:stCxn id="26" idx="0"/>
          </p:cNvCxnSpPr>
          <p:nvPr/>
        </p:nvCxnSpPr>
        <p:spPr>
          <a:xfrm flipH="1" flipV="1">
            <a:off x="6453505" y="2003425"/>
            <a:ext cx="2294890" cy="263779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23" name="直接箭头连接符 22"/>
          <p:cNvCxnSpPr/>
          <p:nvPr/>
        </p:nvCxnSpPr>
        <p:spPr>
          <a:xfrm flipV="1">
            <a:off x="5551805" y="2012315"/>
            <a:ext cx="2540" cy="78168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24" name="直接箭头连接符 23"/>
          <p:cNvCxnSpPr/>
          <p:nvPr/>
        </p:nvCxnSpPr>
        <p:spPr>
          <a:xfrm flipV="1">
            <a:off x="2348230" y="2046605"/>
            <a:ext cx="2202180" cy="263271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25" name="圆角矩形 20"/>
          <p:cNvGrpSpPr/>
          <p:nvPr/>
        </p:nvGrpSpPr>
        <p:grpSpPr>
          <a:xfrm>
            <a:off x="7400925" y="4641215"/>
            <a:ext cx="2595245" cy="631825"/>
            <a:chOff x="-28905" y="92172"/>
            <a:chExt cx="758525" cy="349058"/>
          </a:xfrm>
        </p:grpSpPr>
        <p:sp>
          <p:nvSpPr>
            <p:cNvPr id="26"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class WriteCommand</a:t>
              </a:r>
              <a:r>
                <a:rPr lang="en-US" sz="1405">
                  <a:sym typeface="+mn-ea"/>
                </a:rPr>
                <a:t>{}</a:t>
              </a:r>
              <a:endParaRPr lang="en-US" sz="1405">
                <a:sym typeface="+mn-ea"/>
              </a:endParaRPr>
            </a:p>
          </p:txBody>
        </p:sp>
      </p:grpSp>
      <p:cxnSp>
        <p:nvCxnSpPr>
          <p:cNvPr id="28" name="直接箭头连接符 27"/>
          <p:cNvCxnSpPr/>
          <p:nvPr/>
        </p:nvCxnSpPr>
        <p:spPr>
          <a:xfrm flipV="1">
            <a:off x="5556885" y="3449955"/>
            <a:ext cx="10795" cy="116395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36" name="圆角矩形 72"/>
          <p:cNvGrpSpPr/>
          <p:nvPr/>
        </p:nvGrpSpPr>
        <p:grpSpPr>
          <a:xfrm>
            <a:off x="8235950" y="2837820"/>
            <a:ext cx="1985010" cy="452119"/>
            <a:chOff x="-2" y="3281"/>
            <a:chExt cx="707397" cy="349040"/>
          </a:xfrm>
        </p:grpSpPr>
        <p:sp>
          <p:nvSpPr>
            <p:cNvPr id="37"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8" name="引擎层"/>
            <p:cNvSpPr txBox="1"/>
            <p:nvPr/>
          </p:nvSpPr>
          <p:spPr>
            <a:xfrm>
              <a:off x="17038" y="51074"/>
              <a:ext cx="673317" cy="253447"/>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认证及虚拟运行类</a:t>
              </a:r>
              <a:endParaRPr lang="zh-CN" altLang="en-US" sz="1690"/>
            </a:p>
          </p:txBody>
        </p:sp>
      </p:grpSp>
      <p:grpSp>
        <p:nvGrpSpPr>
          <p:cNvPr id="39" name="圆角矩形 72"/>
          <p:cNvGrpSpPr/>
          <p:nvPr/>
        </p:nvGrpSpPr>
        <p:grpSpPr>
          <a:xfrm>
            <a:off x="7776210" y="1482138"/>
            <a:ext cx="2396490" cy="438070"/>
            <a:chOff x="-2" y="3281"/>
            <a:chExt cx="707397" cy="349040"/>
          </a:xfrm>
        </p:grpSpPr>
        <p:sp>
          <p:nvSpPr>
            <p:cNvPr id="40"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1" name="引擎层"/>
            <p:cNvSpPr txBox="1"/>
            <p:nvPr/>
          </p:nvSpPr>
          <p:spPr>
            <a:xfrm>
              <a:off x="17038" y="47007"/>
              <a:ext cx="673317" cy="26157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85">
                  <a:sym typeface="+mn-ea"/>
                </a:rPr>
                <a:t>   </a:t>
              </a:r>
              <a:r>
                <a:rPr lang="zh-CN" altLang="en-US" sz="1685">
                  <a:sym typeface="+mn-ea"/>
                </a:rPr>
                <a:t>基础默认接口实现类</a:t>
              </a:r>
              <a:endParaRPr lang="zh-CN" altLang="en-US" sz="1685">
                <a:sym typeface="+mn-ea"/>
              </a:endParaRPr>
            </a:p>
          </p:txBody>
        </p:sp>
      </p:grpSp>
      <p:grpSp>
        <p:nvGrpSpPr>
          <p:cNvPr id="42" name="圆角矩形 72"/>
          <p:cNvGrpSpPr/>
          <p:nvPr/>
        </p:nvGrpSpPr>
        <p:grpSpPr>
          <a:xfrm>
            <a:off x="8168005" y="164465"/>
            <a:ext cx="1693545" cy="432435"/>
            <a:chOff x="-2" y="3281"/>
            <a:chExt cx="707397" cy="349040"/>
          </a:xfrm>
        </p:grpSpPr>
        <p:sp>
          <p:nvSpPr>
            <p:cNvPr id="43"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4" name="引擎层"/>
            <p:cNvSpPr txBox="1"/>
            <p:nvPr/>
          </p:nvSpPr>
          <p:spPr>
            <a:xfrm>
              <a:off x="17038" y="45305"/>
              <a:ext cx="673317" cy="264983"/>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85">
                  <a:sym typeface="+mn-ea"/>
                </a:rPr>
                <a:t>   </a:t>
              </a:r>
              <a:r>
                <a:rPr lang="zh-CN" altLang="en-US" sz="1685">
                  <a:sym typeface="+mn-ea"/>
                </a:rPr>
                <a:t>虚拟接口类</a:t>
              </a:r>
              <a:endParaRPr lang="zh-CN" altLang="en-US" sz="1685">
                <a:sym typeface="+mn-ea"/>
              </a:endParaRPr>
            </a:p>
          </p:txBody>
        </p:sp>
      </p:grpSp>
      <p:grpSp>
        <p:nvGrpSpPr>
          <p:cNvPr id="47" name="圆角矩形 72"/>
          <p:cNvGrpSpPr/>
          <p:nvPr/>
        </p:nvGrpSpPr>
        <p:grpSpPr>
          <a:xfrm>
            <a:off x="10140950" y="5235575"/>
            <a:ext cx="1322705" cy="483870"/>
            <a:chOff x="-2" y="3281"/>
            <a:chExt cx="707397" cy="349040"/>
          </a:xfrm>
        </p:grpSpPr>
        <p:sp>
          <p:nvSpPr>
            <p:cNvPr id="4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9" name="引擎层"/>
            <p:cNvSpPr txBox="1"/>
            <p:nvPr/>
          </p:nvSpPr>
          <p:spPr>
            <a:xfrm>
              <a:off x="17038" y="59390"/>
              <a:ext cx="673317" cy="23681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具体命令类</a:t>
              </a:r>
              <a:endParaRPr lang="zh-CN" altLang="en-US" sz="1690"/>
            </a:p>
          </p:txBody>
        </p:sp>
      </p:grpSp>
      <p:cxnSp>
        <p:nvCxnSpPr>
          <p:cNvPr id="15" name="直接箭头连接符 14"/>
          <p:cNvCxnSpPr/>
          <p:nvPr/>
        </p:nvCxnSpPr>
        <p:spPr>
          <a:xfrm flipH="1" flipV="1">
            <a:off x="8741410" y="5273040"/>
            <a:ext cx="12700" cy="64071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19" name="圆角矩形 20"/>
          <p:cNvGrpSpPr/>
          <p:nvPr/>
        </p:nvGrpSpPr>
        <p:grpSpPr>
          <a:xfrm>
            <a:off x="7400925" y="5913755"/>
            <a:ext cx="2595245" cy="795020"/>
            <a:chOff x="-28905" y="92172"/>
            <a:chExt cx="758525" cy="349058"/>
          </a:xfrm>
        </p:grpSpPr>
        <p:sp>
          <p:nvSpPr>
            <p:cNvPr id="2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 name="Mongod"/>
            <p:cNvSpPr txBox="1"/>
            <p:nvPr/>
          </p:nvSpPr>
          <p:spPr>
            <a:xfrm>
              <a:off x="-28905" y="108332"/>
              <a:ext cx="758339" cy="31392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class CmdInsert</a:t>
              </a:r>
              <a:r>
                <a:rPr lang="en-US" sz="1405">
                  <a:sym typeface="+mn-ea"/>
                </a:rPr>
                <a:t>{}</a:t>
              </a:r>
              <a:endParaRPr lang="en-US" sz="1405">
                <a:sym typeface="+mn-ea"/>
              </a:endParaRPr>
            </a:p>
            <a:p>
              <a:pPr algn="ctr"/>
              <a:r>
                <a:rPr sz="1405">
                  <a:sym typeface="+mn-ea"/>
                </a:rPr>
                <a:t>class CmdUpdate</a:t>
              </a:r>
              <a:r>
                <a:rPr lang="en-US" sz="1405">
                  <a:sym typeface="+mn-ea"/>
                </a:rPr>
                <a:t>{}</a:t>
              </a:r>
              <a:endParaRPr lang="en-US" sz="1405">
                <a:sym typeface="+mn-ea"/>
              </a:endParaRPr>
            </a:p>
            <a:p>
              <a:pPr algn="ctr"/>
              <a:r>
                <a:rPr sz="1405">
                  <a:sym typeface="+mn-ea"/>
                </a:rPr>
                <a:t>class CmdDelete</a:t>
              </a:r>
              <a:r>
                <a:rPr lang="en-US" sz="1405">
                  <a:sym typeface="+mn-ea"/>
                </a:rPr>
                <a:t>{}</a:t>
              </a:r>
              <a:endParaRPr lang="en-US" sz="1405">
                <a:sym typeface="+mn-ea"/>
              </a:endParaRPr>
            </a:p>
          </p:txBody>
        </p:sp>
      </p:gr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17"/>
          <p:cNvSpPr/>
          <p:nvPr/>
        </p:nvSpPr>
        <p:spPr>
          <a:xfrm>
            <a:off x="118745" y="4184015"/>
            <a:ext cx="11748770" cy="258699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34" name="圆角矩形 17"/>
          <p:cNvSpPr/>
          <p:nvPr/>
        </p:nvSpPr>
        <p:spPr>
          <a:xfrm>
            <a:off x="1505585" y="2794000"/>
            <a:ext cx="8870315" cy="63246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29" name="圆角矩形 17"/>
          <p:cNvSpPr/>
          <p:nvPr/>
        </p:nvSpPr>
        <p:spPr>
          <a:xfrm>
            <a:off x="1456690" y="1360805"/>
            <a:ext cx="8870315" cy="63246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107" name="圆角矩形 17"/>
          <p:cNvSpPr/>
          <p:nvPr/>
        </p:nvSpPr>
        <p:spPr>
          <a:xfrm>
            <a:off x="1456690" y="67945"/>
            <a:ext cx="8869680" cy="63246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83" name="圆角矩形 20"/>
          <p:cNvGrpSpPr/>
          <p:nvPr/>
        </p:nvGrpSpPr>
        <p:grpSpPr>
          <a:xfrm>
            <a:off x="4206875" y="67944"/>
            <a:ext cx="2595245" cy="631825"/>
            <a:chOff x="-28905" y="92172"/>
            <a:chExt cx="758525" cy="349058"/>
          </a:xfrm>
        </p:grpSpPr>
        <p:sp>
          <p:nvSpPr>
            <p:cNvPr id="8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5" name="Mongod"/>
            <p:cNvSpPr txBox="1"/>
            <p:nvPr/>
          </p:nvSpPr>
          <p:spPr>
            <a:xfrm>
              <a:off x="-28905" y="186364"/>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class CommandInterface{}</a:t>
              </a:r>
              <a:endParaRPr lang="en-US" sz="1405">
                <a:sym typeface="+mn-ea"/>
              </a:endParaRPr>
            </a:p>
          </p:txBody>
        </p:sp>
      </p:grpSp>
      <p:cxnSp>
        <p:nvCxnSpPr>
          <p:cNvPr id="86" name="直接箭头连接符 85"/>
          <p:cNvCxnSpPr/>
          <p:nvPr/>
        </p:nvCxnSpPr>
        <p:spPr>
          <a:xfrm flipH="1" flipV="1">
            <a:off x="5547360" y="720090"/>
            <a:ext cx="12700" cy="64071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3" name="圆角矩形 20"/>
          <p:cNvGrpSpPr/>
          <p:nvPr/>
        </p:nvGrpSpPr>
        <p:grpSpPr>
          <a:xfrm>
            <a:off x="4354830" y="2797175"/>
            <a:ext cx="2214245" cy="631825"/>
            <a:chOff x="-28905" y="92172"/>
            <a:chExt cx="758525" cy="349058"/>
          </a:xfrm>
        </p:grpSpPr>
        <p:sp>
          <p:nvSpPr>
            <p:cNvPr id="1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class BasicCommand</a:t>
              </a:r>
              <a:r>
                <a:rPr lang="en-US" sz="1405">
                  <a:sym typeface="+mn-ea"/>
                </a:rPr>
                <a:t>{}</a:t>
              </a:r>
              <a:endParaRPr lang="en-US" sz="1405">
                <a:sym typeface="+mn-ea"/>
              </a:endParaRPr>
            </a:p>
          </p:txBody>
        </p:sp>
      </p:grpSp>
      <p:grpSp>
        <p:nvGrpSpPr>
          <p:cNvPr id="16" name="圆角矩形 20"/>
          <p:cNvGrpSpPr/>
          <p:nvPr/>
        </p:nvGrpSpPr>
        <p:grpSpPr>
          <a:xfrm>
            <a:off x="4206875" y="1360805"/>
            <a:ext cx="2378075" cy="650875"/>
            <a:chOff x="-28905" y="92172"/>
            <a:chExt cx="758525" cy="349058"/>
          </a:xfrm>
        </p:grpSpPr>
        <p:sp>
          <p:nvSpPr>
            <p:cNvPr id="1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 name="Mongod"/>
            <p:cNvSpPr txBox="1"/>
            <p:nvPr/>
          </p:nvSpPr>
          <p:spPr>
            <a:xfrm>
              <a:off x="-28905" y="188500"/>
              <a:ext cx="675935" cy="15324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     </a:t>
              </a:r>
              <a:r>
                <a:rPr sz="1405">
                  <a:sym typeface="+mn-ea"/>
                </a:rPr>
                <a:t>class Command </a:t>
              </a:r>
              <a:r>
                <a:rPr lang="en-US" sz="1405">
                  <a:sym typeface="+mn-ea"/>
                </a:rPr>
                <a:t>{}</a:t>
              </a:r>
              <a:endParaRPr lang="en-US" sz="1405">
                <a:sym typeface="+mn-ea"/>
              </a:endParaRPr>
            </a:p>
          </p:txBody>
        </p:sp>
      </p:grpSp>
      <p:grpSp>
        <p:nvGrpSpPr>
          <p:cNvPr id="2" name="圆角矩形 20"/>
          <p:cNvGrpSpPr/>
          <p:nvPr/>
        </p:nvGrpSpPr>
        <p:grpSpPr>
          <a:xfrm>
            <a:off x="3843655" y="4436745"/>
            <a:ext cx="3557905" cy="1238885"/>
            <a:chOff x="-28905" y="92172"/>
            <a:chExt cx="777041" cy="349058"/>
          </a:xfrm>
        </p:grpSpPr>
        <p:sp>
          <p:nvSpPr>
            <p:cNvPr id="4" name="圆角矩形"/>
            <p:cNvSpPr/>
            <p:nvPr/>
          </p:nvSpPr>
          <p:spPr>
            <a:xfrm>
              <a:off x="-28749" y="92172"/>
              <a:ext cx="776885"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Mongod"/>
            <p:cNvSpPr txBox="1"/>
            <p:nvPr/>
          </p:nvSpPr>
          <p:spPr>
            <a:xfrm>
              <a:off x="-28905" y="144044"/>
              <a:ext cx="758525" cy="277672"/>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200">
                  <a:sym typeface="+mn-ea"/>
                </a:rPr>
                <a:t>ConfigSvrMoveChunkCommand</a:t>
              </a:r>
              <a:r>
                <a:rPr lang="en-US" sz="1200">
                  <a:sym typeface="+mn-ea"/>
                </a:rPr>
                <a:t>FindCmd {}</a:t>
              </a:r>
              <a:endParaRPr lang="en-US" sz="1200">
                <a:sym typeface="+mn-ea"/>
              </a:endParaRPr>
            </a:p>
            <a:p>
              <a:pPr algn="ctr"/>
              <a:r>
                <a:rPr lang="en-US" sz="1200">
                  <a:sym typeface="+mn-ea"/>
                </a:rPr>
                <a:t>class </a:t>
              </a:r>
              <a:r>
                <a:rPr sz="1200">
                  <a:sym typeface="+mn-ea"/>
                </a:rPr>
                <a:t>ConfigSvrMovePrimaryCommand </a:t>
              </a:r>
              <a:r>
                <a:rPr lang="en-US" sz="1200">
                  <a:sym typeface="+mn-ea"/>
                </a:rPr>
                <a:t>{}</a:t>
              </a:r>
              <a:endParaRPr lang="en-US" sz="1200">
                <a:sym typeface="+mn-ea"/>
              </a:endParaRPr>
            </a:p>
            <a:p>
              <a:pPr algn="ctr"/>
              <a:r>
                <a:rPr lang="en-US" sz="1200">
                  <a:sym typeface="+mn-ea"/>
                </a:rPr>
                <a:t>class ConfigSvrAddShardCommand{}</a:t>
              </a:r>
              <a:endParaRPr lang="en-US" sz="1200">
                <a:sym typeface="+mn-ea"/>
              </a:endParaRPr>
            </a:p>
            <a:p>
              <a:pPr algn="ctr"/>
              <a:r>
                <a:rPr lang="en-US" sz="1200">
                  <a:sym typeface="+mn-ea"/>
                </a:rPr>
                <a:t>class ConfigSvrRemoveShardCommand{}</a:t>
              </a:r>
              <a:endParaRPr lang="en-US" sz="1200">
                <a:sym typeface="+mn-ea"/>
              </a:endParaRPr>
            </a:p>
            <a:p>
              <a:pPr algn="ctr"/>
              <a:r>
                <a:rPr lang="en-US" sz="1200">
                  <a:sym typeface="+mn-ea"/>
                </a:rPr>
                <a:t>......</a:t>
              </a:r>
              <a:endParaRPr lang="en-US" sz="1200">
                <a:sym typeface="+mn-ea"/>
              </a:endParaRPr>
            </a:p>
          </p:txBody>
        </p:sp>
      </p:grpSp>
      <p:grpSp>
        <p:nvGrpSpPr>
          <p:cNvPr id="7" name="圆角矩形 3"/>
          <p:cNvGrpSpPr/>
          <p:nvPr/>
        </p:nvGrpSpPr>
        <p:grpSpPr>
          <a:xfrm>
            <a:off x="6736715" y="847090"/>
            <a:ext cx="3648710" cy="386715"/>
            <a:chOff x="0" y="-1"/>
            <a:chExt cx="1054100" cy="349042"/>
          </a:xfrm>
        </p:grpSpPr>
        <p:sp>
          <p:nvSpPr>
            <p:cNvPr id="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 name="Client"/>
            <p:cNvSpPr txBox="1"/>
            <p:nvPr/>
          </p:nvSpPr>
          <p:spPr>
            <a:xfrm>
              <a:off x="17037" y="32380"/>
              <a:ext cx="1020026" cy="284277"/>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00"/>
                <a:t>杨亚洲</a:t>
              </a:r>
              <a:r>
                <a:rPr lang="en-US" altLang="zh-CN" sz="1600"/>
                <a:t>(</a:t>
              </a:r>
              <a:r>
                <a:rPr lang="zh-CN" altLang="en-US" sz="1600"/>
                <a:t>专注</a:t>
              </a:r>
              <a:r>
                <a:rPr lang="en-US" altLang="zh-CN" sz="1600"/>
                <a:t>mongodb</a:t>
              </a:r>
              <a:r>
                <a:rPr lang="zh-CN" altLang="en-US" sz="1600"/>
                <a:t>及高性能中间件</a:t>
              </a:r>
              <a:r>
                <a:rPr lang="en-US" altLang="zh-CN" sz="1600"/>
                <a:t>)</a:t>
              </a:r>
              <a:endParaRPr lang="en-US" altLang="zh-CN" sz="1600"/>
            </a:p>
          </p:txBody>
        </p:sp>
      </p:grpSp>
      <p:grpSp>
        <p:nvGrpSpPr>
          <p:cNvPr id="9" name="圆角矩形 20"/>
          <p:cNvGrpSpPr/>
          <p:nvPr/>
        </p:nvGrpSpPr>
        <p:grpSpPr>
          <a:xfrm>
            <a:off x="676910" y="4401185"/>
            <a:ext cx="2631441" cy="1309370"/>
            <a:chOff x="-1" y="92172"/>
            <a:chExt cx="726603" cy="711798"/>
          </a:xfrm>
        </p:grpSpPr>
        <p:sp>
          <p:nvSpPr>
            <p:cNvPr id="10" name="圆角矩形"/>
            <p:cNvSpPr/>
            <p:nvPr/>
          </p:nvSpPr>
          <p:spPr>
            <a:xfrm>
              <a:off x="-1" y="92172"/>
              <a:ext cx="726603" cy="71179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1" y="206326"/>
              <a:ext cx="726603" cy="50537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endParaRPr lang="en-US" sz="1405">
                <a:sym typeface="+mn-ea"/>
              </a:endParaRPr>
            </a:p>
            <a:p>
              <a:pPr algn="ctr"/>
              <a:r>
                <a:rPr lang="en-US" sz="1405">
                  <a:sym typeface="+mn-ea"/>
                </a:rPr>
                <a:t>class ClusterFindCmd{}</a:t>
              </a:r>
              <a:endParaRPr lang="en-US" sz="1405">
                <a:sym typeface="+mn-ea"/>
              </a:endParaRPr>
            </a:p>
            <a:p>
              <a:pPr algn="ctr"/>
              <a:r>
                <a:rPr lang="en-US" sz="1405">
                  <a:sym typeface="+mn-ea"/>
                </a:rPr>
                <a:t>class ClusterGetMoreCmd{}</a:t>
              </a:r>
              <a:endParaRPr lang="en-US" sz="1405">
                <a:sym typeface="+mn-ea"/>
              </a:endParaRPr>
            </a:p>
            <a:p>
              <a:pPr algn="ctr"/>
              <a:r>
                <a:rPr lang="en-US" sz="1405">
                  <a:sym typeface="+mn-ea"/>
                </a:rPr>
                <a:t>......</a:t>
              </a:r>
              <a:endParaRPr lang="en-US" sz="1405">
                <a:sym typeface="+mn-ea"/>
              </a:endParaRPr>
            </a:p>
          </p:txBody>
        </p:sp>
      </p:grpSp>
      <p:cxnSp>
        <p:nvCxnSpPr>
          <p:cNvPr id="23" name="直接箭头连接符 22"/>
          <p:cNvCxnSpPr/>
          <p:nvPr/>
        </p:nvCxnSpPr>
        <p:spPr>
          <a:xfrm flipV="1">
            <a:off x="5551805" y="2012315"/>
            <a:ext cx="2540" cy="78168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28" name="直接箭头连接符 27"/>
          <p:cNvCxnSpPr/>
          <p:nvPr/>
        </p:nvCxnSpPr>
        <p:spPr>
          <a:xfrm flipH="1" flipV="1">
            <a:off x="5567680" y="3449955"/>
            <a:ext cx="6985" cy="73406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36" name="圆角矩形 72"/>
          <p:cNvGrpSpPr/>
          <p:nvPr/>
        </p:nvGrpSpPr>
        <p:grpSpPr>
          <a:xfrm>
            <a:off x="8235950" y="2837820"/>
            <a:ext cx="1985010" cy="452119"/>
            <a:chOff x="-2" y="3281"/>
            <a:chExt cx="707397" cy="349040"/>
          </a:xfrm>
        </p:grpSpPr>
        <p:sp>
          <p:nvSpPr>
            <p:cNvPr id="37"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8" name="引擎层"/>
            <p:cNvSpPr txBox="1"/>
            <p:nvPr/>
          </p:nvSpPr>
          <p:spPr>
            <a:xfrm>
              <a:off x="17038" y="51074"/>
              <a:ext cx="673317" cy="253447"/>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认证及虚拟运行类</a:t>
              </a:r>
              <a:endParaRPr lang="zh-CN" altLang="en-US" sz="1690"/>
            </a:p>
          </p:txBody>
        </p:sp>
      </p:grpSp>
      <p:grpSp>
        <p:nvGrpSpPr>
          <p:cNvPr id="39" name="圆角矩形 72"/>
          <p:cNvGrpSpPr/>
          <p:nvPr/>
        </p:nvGrpSpPr>
        <p:grpSpPr>
          <a:xfrm>
            <a:off x="7776210" y="1482138"/>
            <a:ext cx="2396490" cy="438070"/>
            <a:chOff x="-2" y="3281"/>
            <a:chExt cx="707397" cy="349040"/>
          </a:xfrm>
        </p:grpSpPr>
        <p:sp>
          <p:nvSpPr>
            <p:cNvPr id="40"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1" name="引擎层"/>
            <p:cNvSpPr txBox="1"/>
            <p:nvPr/>
          </p:nvSpPr>
          <p:spPr>
            <a:xfrm>
              <a:off x="17038" y="47007"/>
              <a:ext cx="673317" cy="26157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85">
                  <a:sym typeface="+mn-ea"/>
                </a:rPr>
                <a:t>   </a:t>
              </a:r>
              <a:r>
                <a:rPr lang="zh-CN" altLang="en-US" sz="1685">
                  <a:sym typeface="+mn-ea"/>
                </a:rPr>
                <a:t>基础默认接口实现类</a:t>
              </a:r>
              <a:endParaRPr lang="zh-CN" altLang="en-US" sz="1685">
                <a:sym typeface="+mn-ea"/>
              </a:endParaRPr>
            </a:p>
          </p:txBody>
        </p:sp>
      </p:grpSp>
      <p:grpSp>
        <p:nvGrpSpPr>
          <p:cNvPr id="42" name="圆角矩形 72"/>
          <p:cNvGrpSpPr/>
          <p:nvPr/>
        </p:nvGrpSpPr>
        <p:grpSpPr>
          <a:xfrm>
            <a:off x="8168005" y="164465"/>
            <a:ext cx="1693545" cy="432435"/>
            <a:chOff x="-2" y="3281"/>
            <a:chExt cx="707397" cy="349040"/>
          </a:xfrm>
        </p:grpSpPr>
        <p:sp>
          <p:nvSpPr>
            <p:cNvPr id="43"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4" name="引擎层"/>
            <p:cNvSpPr txBox="1"/>
            <p:nvPr/>
          </p:nvSpPr>
          <p:spPr>
            <a:xfrm>
              <a:off x="17038" y="45305"/>
              <a:ext cx="673317" cy="264983"/>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85">
                  <a:sym typeface="+mn-ea"/>
                </a:rPr>
                <a:t>   </a:t>
              </a:r>
              <a:r>
                <a:rPr lang="zh-CN" altLang="en-US" sz="1685">
                  <a:sym typeface="+mn-ea"/>
                </a:rPr>
                <a:t>虚拟接口类</a:t>
              </a:r>
              <a:endParaRPr lang="zh-CN" altLang="en-US" sz="1685">
                <a:sym typeface="+mn-ea"/>
              </a:endParaRPr>
            </a:p>
          </p:txBody>
        </p:sp>
      </p:grpSp>
      <p:grpSp>
        <p:nvGrpSpPr>
          <p:cNvPr id="47" name="圆角矩形 72"/>
          <p:cNvGrpSpPr/>
          <p:nvPr/>
        </p:nvGrpSpPr>
        <p:grpSpPr>
          <a:xfrm>
            <a:off x="10373995" y="4812030"/>
            <a:ext cx="1322705" cy="483870"/>
            <a:chOff x="-2" y="3281"/>
            <a:chExt cx="707397" cy="349040"/>
          </a:xfrm>
        </p:grpSpPr>
        <p:sp>
          <p:nvSpPr>
            <p:cNvPr id="4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9" name="引擎层"/>
            <p:cNvSpPr txBox="1"/>
            <p:nvPr/>
          </p:nvSpPr>
          <p:spPr>
            <a:xfrm>
              <a:off x="17038" y="59390"/>
              <a:ext cx="673317" cy="23681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具体命令类</a:t>
              </a:r>
              <a:endParaRPr lang="zh-CN" altLang="en-US" sz="1690"/>
            </a:p>
          </p:txBody>
        </p:sp>
      </p:grpSp>
      <p:grpSp>
        <p:nvGrpSpPr>
          <p:cNvPr id="19" name="圆角矩形 20"/>
          <p:cNvGrpSpPr/>
          <p:nvPr/>
        </p:nvGrpSpPr>
        <p:grpSpPr>
          <a:xfrm>
            <a:off x="7732396" y="4433547"/>
            <a:ext cx="2594609" cy="1299845"/>
            <a:chOff x="-28719" y="-583929"/>
            <a:chExt cx="758339" cy="570704"/>
          </a:xfrm>
        </p:grpSpPr>
        <p:sp>
          <p:nvSpPr>
            <p:cNvPr id="20" name="圆角矩形"/>
            <p:cNvSpPr/>
            <p:nvPr/>
          </p:nvSpPr>
          <p:spPr>
            <a:xfrm>
              <a:off x="-2921" y="-583929"/>
              <a:ext cx="722891" cy="570704"/>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 name="Mongod"/>
            <p:cNvSpPr txBox="1"/>
            <p:nvPr/>
          </p:nvSpPr>
          <p:spPr>
            <a:xfrm>
              <a:off x="-28719" y="-515622"/>
              <a:ext cx="758339" cy="40816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endParaRPr lang="en-US" sz="1405">
                <a:sym typeface="+mn-ea"/>
              </a:endParaRPr>
            </a:p>
            <a:p>
              <a:pPr algn="ctr"/>
              <a:r>
                <a:rPr lang="en-US" sz="1405">
                  <a:sym typeface="+mn-ea"/>
                </a:rPr>
                <a:t>class FindCmd{}</a:t>
              </a:r>
              <a:endParaRPr lang="en-US" sz="1405">
                <a:sym typeface="+mn-ea"/>
              </a:endParaRPr>
            </a:p>
            <a:p>
              <a:pPr algn="ctr"/>
              <a:r>
                <a:rPr lang="en-US" sz="1405">
                  <a:sym typeface="+mn-ea"/>
                </a:rPr>
                <a:t>class GetMoreCmd{}</a:t>
              </a:r>
              <a:br>
                <a:rPr lang="en-US" sz="1405">
                  <a:sym typeface="+mn-ea"/>
                </a:rPr>
              </a:br>
              <a:r>
                <a:rPr lang="en-US" sz="1405">
                  <a:sym typeface="+mn-ea"/>
                </a:rPr>
                <a:t>......</a:t>
              </a:r>
              <a:endParaRPr lang="en-US" sz="1405">
                <a:sym typeface="+mn-ea"/>
              </a:endParaRPr>
            </a:p>
          </p:txBody>
        </p:sp>
      </p:grpSp>
      <p:grpSp>
        <p:nvGrpSpPr>
          <p:cNvPr id="6" name="圆角矩形 72"/>
          <p:cNvGrpSpPr/>
          <p:nvPr/>
        </p:nvGrpSpPr>
        <p:grpSpPr>
          <a:xfrm>
            <a:off x="1115060" y="5891530"/>
            <a:ext cx="1322705" cy="483870"/>
            <a:chOff x="-2" y="3281"/>
            <a:chExt cx="707397" cy="349040"/>
          </a:xfrm>
          <a:solidFill>
            <a:schemeClr val="accent1"/>
          </a:solidFill>
        </p:grpSpPr>
        <p:sp>
          <p:nvSpPr>
            <p:cNvPr id="30" name="圆角矩形"/>
            <p:cNvSpPr/>
            <p:nvPr/>
          </p:nvSpPr>
          <p:spPr>
            <a:xfrm>
              <a:off x="-2" y="3281"/>
              <a:ext cx="707397" cy="349040"/>
            </a:xfrm>
            <a:prstGeom prst="roundRect">
              <a:avLst>
                <a:gd name="adj" fmla="val 16667"/>
              </a:avLst>
            </a:prstGeom>
            <a:grpFill/>
            <a:ln w="25400" cap="flat">
              <a:solidFill>
                <a:srgbClr val="92D050"/>
              </a:solidFill>
              <a:prstDash val="solid"/>
              <a:round/>
            </a:ln>
            <a:effectLst/>
          </p:spPr>
          <p:txBody>
            <a:bodyPr wrap="square" lIns="35718" tIns="35718" rIns="35718" bIns="35718" numCol="1" anchor="ctr">
              <a:noAutofit/>
              <a:scene3d>
                <a:camera prst="orthographicFront"/>
                <a:lightRig rig="threePt" dir="t"/>
              </a:scene3d>
            </a:bodyPr>
            <a:lstStyle/>
            <a:p>
              <a:pPr>
                <a:defRPr>
                  <a:latin typeface="Helvetica Neue Medium"/>
                  <a:ea typeface="Helvetica Neue Medium"/>
                  <a:cs typeface="Helvetica Neue Medium"/>
                  <a:sym typeface="Helvetica Neue Medium"/>
                </a:defRPr>
              </a:pPr>
              <a:endParaRPr sz="1265">
                <a:solidFill>
                  <a:schemeClr val="accent1"/>
                </a:solidFill>
                <a:effectLst>
                  <a:outerShdw blurRad="38100" dist="25400" dir="5400000" algn="ctr" rotWithShape="0">
                    <a:srgbClr val="6E747A">
                      <a:alpha val="43000"/>
                    </a:srgbClr>
                  </a:outerShdw>
                </a:effectLst>
              </a:endParaRPr>
            </a:p>
          </p:txBody>
        </p:sp>
        <p:sp>
          <p:nvSpPr>
            <p:cNvPr id="31" name="引擎层"/>
            <p:cNvSpPr txBox="1"/>
            <p:nvPr/>
          </p:nvSpPr>
          <p:spPr>
            <a:xfrm>
              <a:off x="17038" y="59390"/>
              <a:ext cx="673317" cy="236816"/>
            </a:xfrm>
            <a:prstGeom prst="rect">
              <a:avLst/>
            </a:prstGeom>
            <a:grp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solidFill>
                    <a:schemeClr val="tx1"/>
                  </a:solidFill>
                  <a:effectLst>
                    <a:outerShdw blurRad="38100" dist="19050" dir="2700000" algn="tl" rotWithShape="0">
                      <a:schemeClr val="dk1">
                        <a:alpha val="40000"/>
                      </a:schemeClr>
                    </a:outerShdw>
                  </a:effectLst>
                </a:rPr>
                <a:t>mongos</a:t>
              </a:r>
              <a:r>
                <a:rPr lang="zh-CN" altLang="en-US" sz="1690"/>
                <a:t>命名</a:t>
              </a:r>
              <a:endParaRPr lang="zh-CN" altLang="en-US" sz="1690"/>
            </a:p>
          </p:txBody>
        </p:sp>
      </p:grpSp>
      <p:grpSp>
        <p:nvGrpSpPr>
          <p:cNvPr id="52" name="圆角矩形 72"/>
          <p:cNvGrpSpPr/>
          <p:nvPr/>
        </p:nvGrpSpPr>
        <p:grpSpPr>
          <a:xfrm>
            <a:off x="4607560" y="5947855"/>
            <a:ext cx="1793875" cy="371227"/>
            <a:chOff x="-2" y="3281"/>
            <a:chExt cx="707397" cy="349040"/>
          </a:xfrm>
          <a:solidFill>
            <a:schemeClr val="accent1"/>
          </a:solidFill>
        </p:grpSpPr>
        <p:sp>
          <p:nvSpPr>
            <p:cNvPr id="53" name="圆角矩形"/>
            <p:cNvSpPr/>
            <p:nvPr/>
          </p:nvSpPr>
          <p:spPr>
            <a:xfrm>
              <a:off x="-2" y="3281"/>
              <a:ext cx="707397" cy="349040"/>
            </a:xfrm>
            <a:prstGeom prst="roundRect">
              <a:avLst>
                <a:gd name="adj" fmla="val 16667"/>
              </a:avLst>
            </a:prstGeom>
            <a:grpFill/>
            <a:ln w="25400" cap="flat">
              <a:solidFill>
                <a:srgbClr val="92D050"/>
              </a:solidFill>
              <a:prstDash val="solid"/>
              <a:round/>
            </a:ln>
            <a:effectLst/>
          </p:spPr>
          <p:txBody>
            <a:bodyPr wrap="square" lIns="35718" tIns="35718" rIns="35718" bIns="35718" numCol="1" anchor="ctr">
              <a:noAutofit/>
              <a:scene3d>
                <a:camera prst="orthographicFront"/>
                <a:lightRig rig="threePt" dir="t"/>
              </a:scene3d>
            </a:bodyPr>
            <a:lstStyle/>
            <a:p>
              <a:pPr>
                <a:defRPr>
                  <a:latin typeface="Helvetica Neue Medium"/>
                  <a:ea typeface="Helvetica Neue Medium"/>
                  <a:cs typeface="Helvetica Neue Medium"/>
                  <a:sym typeface="Helvetica Neue Medium"/>
                </a:defRPr>
              </a:pPr>
              <a:endParaRPr sz="1265">
                <a:solidFill>
                  <a:schemeClr val="accent1"/>
                </a:solidFill>
                <a:effectLst>
                  <a:outerShdw blurRad="38100" dist="25400" dir="5400000" algn="ctr" rotWithShape="0">
                    <a:srgbClr val="6E747A">
                      <a:alpha val="43000"/>
                    </a:srgbClr>
                  </a:outerShdw>
                </a:effectLst>
              </a:endParaRPr>
            </a:p>
          </p:txBody>
        </p:sp>
        <p:sp>
          <p:nvSpPr>
            <p:cNvPr id="54" name="引擎层"/>
            <p:cNvSpPr txBox="1"/>
            <p:nvPr/>
          </p:nvSpPr>
          <p:spPr>
            <a:xfrm>
              <a:off x="17038" y="23461"/>
              <a:ext cx="673317" cy="308674"/>
            </a:xfrm>
            <a:prstGeom prst="rect">
              <a:avLst/>
            </a:prstGeom>
            <a:grp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solidFill>
                    <a:schemeClr val="tx1"/>
                  </a:solidFill>
                  <a:effectLst>
                    <a:outerShdw blurRad="38100" dist="19050" dir="2700000" algn="tl" rotWithShape="0">
                      <a:schemeClr val="dk1">
                        <a:alpha val="40000"/>
                      </a:schemeClr>
                    </a:outerShdw>
                  </a:effectLst>
                </a:rPr>
                <a:t>configServer</a:t>
              </a:r>
              <a:r>
                <a:rPr lang="zh-CN" altLang="en-US" sz="1690"/>
                <a:t>命名</a:t>
              </a:r>
              <a:endParaRPr lang="zh-CN" altLang="en-US" sz="1690"/>
            </a:p>
          </p:txBody>
        </p:sp>
      </p:grpSp>
      <p:grpSp>
        <p:nvGrpSpPr>
          <p:cNvPr id="55" name="圆角矩形 72"/>
          <p:cNvGrpSpPr/>
          <p:nvPr/>
        </p:nvGrpSpPr>
        <p:grpSpPr>
          <a:xfrm>
            <a:off x="8240395" y="5926265"/>
            <a:ext cx="1793875" cy="371227"/>
            <a:chOff x="-2" y="3281"/>
            <a:chExt cx="707397" cy="349040"/>
          </a:xfrm>
          <a:solidFill>
            <a:schemeClr val="accent1"/>
          </a:solidFill>
        </p:grpSpPr>
        <p:sp>
          <p:nvSpPr>
            <p:cNvPr id="56" name="圆角矩形"/>
            <p:cNvSpPr/>
            <p:nvPr/>
          </p:nvSpPr>
          <p:spPr>
            <a:xfrm>
              <a:off x="-2" y="3281"/>
              <a:ext cx="707397" cy="349040"/>
            </a:xfrm>
            <a:prstGeom prst="roundRect">
              <a:avLst>
                <a:gd name="adj" fmla="val 16667"/>
              </a:avLst>
            </a:prstGeom>
            <a:grpFill/>
            <a:ln w="25400" cap="flat">
              <a:solidFill>
                <a:srgbClr val="92D050"/>
              </a:solidFill>
              <a:prstDash val="solid"/>
              <a:round/>
            </a:ln>
            <a:effectLst/>
          </p:spPr>
          <p:txBody>
            <a:bodyPr wrap="square" lIns="35718" tIns="35718" rIns="35718" bIns="35718" numCol="1" anchor="ctr">
              <a:noAutofit/>
              <a:scene3d>
                <a:camera prst="orthographicFront"/>
                <a:lightRig rig="threePt" dir="t"/>
              </a:scene3d>
            </a:bodyPr>
            <a:lstStyle/>
            <a:p>
              <a:pPr>
                <a:defRPr>
                  <a:latin typeface="Helvetica Neue Medium"/>
                  <a:ea typeface="Helvetica Neue Medium"/>
                  <a:cs typeface="Helvetica Neue Medium"/>
                  <a:sym typeface="Helvetica Neue Medium"/>
                </a:defRPr>
              </a:pPr>
              <a:endParaRPr sz="1265">
                <a:solidFill>
                  <a:schemeClr val="accent1"/>
                </a:solidFill>
                <a:effectLst>
                  <a:outerShdw blurRad="38100" dist="25400" dir="5400000" algn="ctr" rotWithShape="0">
                    <a:srgbClr val="6E747A">
                      <a:alpha val="43000"/>
                    </a:srgbClr>
                  </a:outerShdw>
                </a:effectLst>
              </a:endParaRPr>
            </a:p>
          </p:txBody>
        </p:sp>
        <p:sp>
          <p:nvSpPr>
            <p:cNvPr id="57" name="引擎层"/>
            <p:cNvSpPr txBox="1"/>
            <p:nvPr/>
          </p:nvSpPr>
          <p:spPr>
            <a:xfrm>
              <a:off x="17038" y="23461"/>
              <a:ext cx="673317" cy="308674"/>
            </a:xfrm>
            <a:prstGeom prst="rect">
              <a:avLst/>
            </a:prstGeom>
            <a:grp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solidFill>
                    <a:schemeClr val="tx1"/>
                  </a:solidFill>
                  <a:effectLst>
                    <a:outerShdw blurRad="38100" dist="19050" dir="2700000" algn="tl" rotWithShape="0">
                      <a:schemeClr val="dk1">
                        <a:alpha val="40000"/>
                      </a:schemeClr>
                    </a:outerShdw>
                  </a:effectLst>
                </a:rPr>
                <a:t>shardServer</a:t>
              </a:r>
              <a:r>
                <a:rPr lang="zh-CN" altLang="en-US" sz="1690"/>
                <a:t>命名</a:t>
              </a:r>
              <a:endParaRPr lang="zh-CN" altLang="en-US" sz="1690"/>
            </a:p>
          </p:txBody>
        </p:sp>
      </p:gr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17"/>
          <p:cNvSpPr/>
          <p:nvPr/>
        </p:nvSpPr>
        <p:spPr>
          <a:xfrm>
            <a:off x="6008370" y="74930"/>
            <a:ext cx="6099810" cy="674878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91" name="圆角矩形 17"/>
          <p:cNvSpPr/>
          <p:nvPr/>
        </p:nvSpPr>
        <p:spPr>
          <a:xfrm>
            <a:off x="73660" y="74930"/>
            <a:ext cx="5810885" cy="674878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83" name="圆角矩形 20"/>
          <p:cNvGrpSpPr/>
          <p:nvPr/>
        </p:nvGrpSpPr>
        <p:grpSpPr>
          <a:xfrm>
            <a:off x="2125980" y="74929"/>
            <a:ext cx="2595245" cy="631825"/>
            <a:chOff x="-28905" y="92172"/>
            <a:chExt cx="758525" cy="349058"/>
          </a:xfrm>
        </p:grpSpPr>
        <p:sp>
          <p:nvSpPr>
            <p:cNvPr id="8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5" name="Mongod"/>
            <p:cNvSpPr txBox="1"/>
            <p:nvPr/>
          </p:nvSpPr>
          <p:spPr>
            <a:xfrm>
              <a:off x="-28905" y="127076"/>
              <a:ext cx="758339" cy="27644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ServiceEntryPointMongod::handleRequest(...)</a:t>
              </a:r>
              <a:endParaRPr sz="1405">
                <a:sym typeface="+mn-ea"/>
              </a:endParaRPr>
            </a:p>
          </p:txBody>
        </p:sp>
      </p:grpSp>
      <p:cxnSp>
        <p:nvCxnSpPr>
          <p:cNvPr id="86" name="直接箭头连接符 85"/>
          <p:cNvCxnSpPr/>
          <p:nvPr/>
        </p:nvCxnSpPr>
        <p:spPr>
          <a:xfrm>
            <a:off x="3383915" y="676275"/>
            <a:ext cx="5715" cy="34607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3" name="圆角矩形 20"/>
          <p:cNvGrpSpPr/>
          <p:nvPr/>
        </p:nvGrpSpPr>
        <p:grpSpPr>
          <a:xfrm>
            <a:off x="2038985" y="1970405"/>
            <a:ext cx="2595245" cy="631825"/>
            <a:chOff x="-28905" y="92172"/>
            <a:chExt cx="758525" cy="349058"/>
          </a:xfrm>
        </p:grpSpPr>
        <p:sp>
          <p:nvSpPr>
            <p:cNvPr id="1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execCommandDatabase(...)</a:t>
              </a:r>
              <a:endParaRPr sz="1405">
                <a:sym typeface="+mn-ea"/>
              </a:endParaRPr>
            </a:p>
          </p:txBody>
        </p:sp>
      </p:grpSp>
      <p:cxnSp>
        <p:nvCxnSpPr>
          <p:cNvPr id="15" name="直接箭头连接符 14"/>
          <p:cNvCxnSpPr/>
          <p:nvPr/>
        </p:nvCxnSpPr>
        <p:spPr>
          <a:xfrm flipH="1">
            <a:off x="3332480" y="1654175"/>
            <a:ext cx="11430" cy="31623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16" name="圆角矩形 20"/>
          <p:cNvGrpSpPr/>
          <p:nvPr/>
        </p:nvGrpSpPr>
        <p:grpSpPr>
          <a:xfrm>
            <a:off x="2039620" y="1022350"/>
            <a:ext cx="2595245" cy="631825"/>
            <a:chOff x="-28905" y="92172"/>
            <a:chExt cx="758525" cy="349058"/>
          </a:xfrm>
        </p:grpSpPr>
        <p:sp>
          <p:nvSpPr>
            <p:cNvPr id="1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runCommands</a:t>
              </a:r>
              <a:endParaRPr sz="1405">
                <a:sym typeface="+mn-ea"/>
              </a:endParaRPr>
            </a:p>
          </p:txBody>
        </p:sp>
      </p:grpSp>
      <p:grpSp>
        <p:nvGrpSpPr>
          <p:cNvPr id="19" name="圆角矩形 72"/>
          <p:cNvGrpSpPr/>
          <p:nvPr/>
        </p:nvGrpSpPr>
        <p:grpSpPr>
          <a:xfrm>
            <a:off x="76835" y="660400"/>
            <a:ext cx="2150110" cy="439420"/>
            <a:chOff x="-2" y="3281"/>
            <a:chExt cx="707397" cy="349040"/>
          </a:xfrm>
        </p:grpSpPr>
        <p:sp>
          <p:nvSpPr>
            <p:cNvPr id="20"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 name="引擎层"/>
            <p:cNvSpPr txBox="1"/>
            <p:nvPr/>
          </p:nvSpPr>
          <p:spPr>
            <a:xfrm>
              <a:off x="31949" y="64817"/>
              <a:ext cx="625790" cy="225968"/>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a:t>  mongod</a:t>
              </a:r>
              <a:r>
                <a:rPr lang="zh-CN" altLang="en-US"/>
                <a:t>命令处理流程</a:t>
              </a:r>
              <a:endParaRPr lang="zh-CN" altLang="en-US"/>
            </a:p>
          </p:txBody>
        </p:sp>
      </p:grpSp>
      <p:grpSp>
        <p:nvGrpSpPr>
          <p:cNvPr id="2" name="圆角矩形 20"/>
          <p:cNvGrpSpPr/>
          <p:nvPr/>
        </p:nvGrpSpPr>
        <p:grpSpPr>
          <a:xfrm>
            <a:off x="2026920" y="2964815"/>
            <a:ext cx="2595245" cy="458470"/>
            <a:chOff x="-28905" y="92172"/>
            <a:chExt cx="758525" cy="349058"/>
          </a:xfrm>
        </p:grpSpPr>
        <p:sp>
          <p:nvSpPr>
            <p:cNvPr id="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Mongod"/>
            <p:cNvSpPr txBox="1"/>
            <p:nvPr/>
          </p:nvSpPr>
          <p:spPr>
            <a:xfrm>
              <a:off x="-28905" y="156519"/>
              <a:ext cx="758339" cy="217557"/>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runCommandImpl(...)</a:t>
              </a:r>
              <a:endParaRPr sz="1405">
                <a:sym typeface="+mn-ea"/>
              </a:endParaRPr>
            </a:p>
          </p:txBody>
        </p:sp>
      </p:grpSp>
      <p:cxnSp>
        <p:nvCxnSpPr>
          <p:cNvPr id="6" name="直接箭头连接符 5"/>
          <p:cNvCxnSpPr/>
          <p:nvPr/>
        </p:nvCxnSpPr>
        <p:spPr>
          <a:xfrm flipH="1">
            <a:off x="3322955" y="2602230"/>
            <a:ext cx="9525" cy="34480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9" name="圆角矩形 3"/>
          <p:cNvGrpSpPr/>
          <p:nvPr/>
        </p:nvGrpSpPr>
        <p:grpSpPr>
          <a:xfrm>
            <a:off x="6339840" y="3540125"/>
            <a:ext cx="1848485" cy="423545"/>
            <a:chOff x="0" y="-1"/>
            <a:chExt cx="1054100" cy="349042"/>
          </a:xfrm>
        </p:grpSpPr>
        <p:sp>
          <p:nvSpPr>
            <p:cNvPr id="10"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Client"/>
            <p:cNvSpPr txBox="1"/>
            <p:nvPr/>
          </p:nvSpPr>
          <p:spPr>
            <a:xfrm>
              <a:off x="17037" y="44740"/>
              <a:ext cx="1020026" cy="259557"/>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00"/>
                <a:t>mongodb:</a:t>
              </a:r>
              <a:r>
                <a:rPr lang="zh-CN" altLang="en-US" sz="1600"/>
                <a:t>杨亚洲</a:t>
              </a:r>
              <a:endParaRPr lang="en-US" altLang="zh-CN" sz="1600"/>
            </a:p>
          </p:txBody>
        </p:sp>
      </p:grpSp>
      <p:grpSp>
        <p:nvGrpSpPr>
          <p:cNvPr id="22" name="圆角矩形 20"/>
          <p:cNvGrpSpPr/>
          <p:nvPr/>
        </p:nvGrpSpPr>
        <p:grpSpPr>
          <a:xfrm>
            <a:off x="1976755" y="3803015"/>
            <a:ext cx="2595245" cy="501650"/>
            <a:chOff x="-28905" y="92172"/>
            <a:chExt cx="758525" cy="349058"/>
          </a:xfrm>
        </p:grpSpPr>
        <p:sp>
          <p:nvSpPr>
            <p:cNvPr id="2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4" name="Mongod"/>
            <p:cNvSpPr txBox="1"/>
            <p:nvPr/>
          </p:nvSpPr>
          <p:spPr>
            <a:xfrm>
              <a:off x="-28905" y="165882"/>
              <a:ext cx="758339" cy="198831"/>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Command::publicRun(...)</a:t>
              </a:r>
              <a:endParaRPr sz="1405">
                <a:sym typeface="+mn-ea"/>
              </a:endParaRPr>
            </a:p>
          </p:txBody>
        </p:sp>
      </p:grpSp>
      <p:cxnSp>
        <p:nvCxnSpPr>
          <p:cNvPr id="25" name="直接箭头连接符 24"/>
          <p:cNvCxnSpPr/>
          <p:nvPr/>
        </p:nvCxnSpPr>
        <p:spPr>
          <a:xfrm flipH="1">
            <a:off x="3322955" y="3423920"/>
            <a:ext cx="12065" cy="37909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26" name="圆角矩形 20"/>
          <p:cNvGrpSpPr/>
          <p:nvPr/>
        </p:nvGrpSpPr>
        <p:grpSpPr>
          <a:xfrm>
            <a:off x="8513445" y="88264"/>
            <a:ext cx="2595245" cy="631825"/>
            <a:chOff x="-28905" y="92172"/>
            <a:chExt cx="758525" cy="349058"/>
          </a:xfrm>
        </p:grpSpPr>
        <p:sp>
          <p:nvSpPr>
            <p:cNvPr id="2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8" name="Mongod"/>
            <p:cNvSpPr txBox="1"/>
            <p:nvPr/>
          </p:nvSpPr>
          <p:spPr>
            <a:xfrm>
              <a:off x="-28905" y="127077"/>
              <a:ext cx="758339" cy="27644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ServiceEntryPointMongos::handleRequest(...)</a:t>
              </a:r>
              <a:endParaRPr sz="1405">
                <a:sym typeface="+mn-ea"/>
              </a:endParaRPr>
            </a:p>
          </p:txBody>
        </p:sp>
      </p:grpSp>
      <p:cxnSp>
        <p:nvCxnSpPr>
          <p:cNvPr id="29" name="直接箭头连接符 28"/>
          <p:cNvCxnSpPr/>
          <p:nvPr/>
        </p:nvCxnSpPr>
        <p:spPr>
          <a:xfrm flipH="1">
            <a:off x="9601835" y="717550"/>
            <a:ext cx="3175" cy="37338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30" name="圆角矩形 20"/>
          <p:cNvGrpSpPr/>
          <p:nvPr/>
        </p:nvGrpSpPr>
        <p:grpSpPr>
          <a:xfrm>
            <a:off x="8300720" y="2058670"/>
            <a:ext cx="2595245" cy="459105"/>
            <a:chOff x="-28905" y="92172"/>
            <a:chExt cx="758525" cy="349058"/>
          </a:xfrm>
        </p:grpSpPr>
        <p:sp>
          <p:nvSpPr>
            <p:cNvPr id="31"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2" name="Mongod"/>
            <p:cNvSpPr txBox="1"/>
            <p:nvPr/>
          </p:nvSpPr>
          <p:spPr>
            <a:xfrm>
              <a:off x="-28905" y="156669"/>
              <a:ext cx="758339" cy="217256"/>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runCommand(...)</a:t>
              </a:r>
              <a:endParaRPr sz="1405">
                <a:sym typeface="+mn-ea"/>
              </a:endParaRPr>
            </a:p>
          </p:txBody>
        </p:sp>
      </p:grpSp>
      <p:cxnSp>
        <p:nvCxnSpPr>
          <p:cNvPr id="33" name="直接箭头连接符 32"/>
          <p:cNvCxnSpPr/>
          <p:nvPr/>
        </p:nvCxnSpPr>
        <p:spPr>
          <a:xfrm flipH="1">
            <a:off x="9614535" y="1704975"/>
            <a:ext cx="13335" cy="35369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34" name="圆角矩形 20"/>
          <p:cNvGrpSpPr/>
          <p:nvPr/>
        </p:nvGrpSpPr>
        <p:grpSpPr>
          <a:xfrm>
            <a:off x="8358505" y="1073150"/>
            <a:ext cx="2595245" cy="631825"/>
            <a:chOff x="-28905" y="92172"/>
            <a:chExt cx="758525" cy="349058"/>
          </a:xfrm>
        </p:grpSpPr>
        <p:sp>
          <p:nvSpPr>
            <p:cNvPr id="3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6" name="Mongod"/>
            <p:cNvSpPr txBox="1"/>
            <p:nvPr/>
          </p:nvSpPr>
          <p:spPr>
            <a:xfrm>
              <a:off x="-28905" y="127078"/>
              <a:ext cx="758339" cy="27644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Strategy::clientCommand(...)</a:t>
              </a:r>
              <a:endParaRPr sz="1405">
                <a:sym typeface="+mn-ea"/>
              </a:endParaRPr>
            </a:p>
          </p:txBody>
        </p:sp>
      </p:grpSp>
      <p:grpSp>
        <p:nvGrpSpPr>
          <p:cNvPr id="37" name="圆角矩形 20"/>
          <p:cNvGrpSpPr/>
          <p:nvPr/>
        </p:nvGrpSpPr>
        <p:grpSpPr>
          <a:xfrm>
            <a:off x="8300720" y="2950845"/>
            <a:ext cx="2595245" cy="455295"/>
            <a:chOff x="-28905" y="92172"/>
            <a:chExt cx="758525" cy="349058"/>
          </a:xfrm>
        </p:grpSpPr>
        <p:sp>
          <p:nvSpPr>
            <p:cNvPr id="3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9" name="Mongod"/>
            <p:cNvSpPr txBox="1"/>
            <p:nvPr/>
          </p:nvSpPr>
          <p:spPr>
            <a:xfrm>
              <a:off x="-28905" y="155761"/>
              <a:ext cx="758339" cy="21907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execCommandClient(...)</a:t>
              </a:r>
              <a:endParaRPr sz="1405">
                <a:sym typeface="+mn-ea"/>
              </a:endParaRPr>
            </a:p>
          </p:txBody>
        </p:sp>
      </p:grpSp>
      <p:cxnSp>
        <p:nvCxnSpPr>
          <p:cNvPr id="40" name="直接箭头连接符 39"/>
          <p:cNvCxnSpPr/>
          <p:nvPr/>
        </p:nvCxnSpPr>
        <p:spPr>
          <a:xfrm flipH="1">
            <a:off x="9614535" y="2529205"/>
            <a:ext cx="32385" cy="41084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44" name="圆角矩形 20"/>
          <p:cNvGrpSpPr/>
          <p:nvPr/>
        </p:nvGrpSpPr>
        <p:grpSpPr>
          <a:xfrm>
            <a:off x="8324215" y="3911600"/>
            <a:ext cx="2595245" cy="469900"/>
            <a:chOff x="-28905" y="92172"/>
            <a:chExt cx="758525" cy="349058"/>
          </a:xfrm>
        </p:grpSpPr>
        <p:sp>
          <p:nvSpPr>
            <p:cNvPr id="4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6" name="Mongod"/>
            <p:cNvSpPr txBox="1"/>
            <p:nvPr/>
          </p:nvSpPr>
          <p:spPr>
            <a:xfrm>
              <a:off x="-28905" y="159165"/>
              <a:ext cx="758339" cy="2122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Command::publicRun(...)</a:t>
              </a:r>
              <a:endParaRPr sz="1405">
                <a:sym typeface="+mn-ea"/>
              </a:endParaRPr>
            </a:p>
          </p:txBody>
        </p:sp>
      </p:grpSp>
      <p:cxnSp>
        <p:nvCxnSpPr>
          <p:cNvPr id="47" name="直接箭头连接符 46"/>
          <p:cNvCxnSpPr/>
          <p:nvPr/>
        </p:nvCxnSpPr>
        <p:spPr>
          <a:xfrm flipH="1">
            <a:off x="9623425" y="3491230"/>
            <a:ext cx="14605" cy="42037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48" name="圆角矩形 20"/>
          <p:cNvGrpSpPr/>
          <p:nvPr/>
        </p:nvGrpSpPr>
        <p:grpSpPr>
          <a:xfrm>
            <a:off x="3188970" y="5080000"/>
            <a:ext cx="2595245" cy="544830"/>
            <a:chOff x="-28905" y="92172"/>
            <a:chExt cx="758525" cy="346602"/>
          </a:xfrm>
        </p:grpSpPr>
        <p:sp>
          <p:nvSpPr>
            <p:cNvPr id="49" name="圆角矩形"/>
            <p:cNvSpPr/>
            <p:nvPr/>
          </p:nvSpPr>
          <p:spPr>
            <a:xfrm>
              <a:off x="-28905" y="92172"/>
              <a:ext cx="758525" cy="346602"/>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0" name="Mongod"/>
            <p:cNvSpPr txBox="1"/>
            <p:nvPr/>
          </p:nvSpPr>
          <p:spPr>
            <a:xfrm>
              <a:off x="-28905" y="174405"/>
              <a:ext cx="758339" cy="18178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WriteCommand::runImpl(...)</a:t>
              </a:r>
              <a:endParaRPr sz="1405">
                <a:sym typeface="+mn-ea"/>
              </a:endParaRPr>
            </a:p>
          </p:txBody>
        </p:sp>
      </p:grpSp>
      <p:cxnSp>
        <p:nvCxnSpPr>
          <p:cNvPr id="51" name="直接箭头连接符 50"/>
          <p:cNvCxnSpPr>
            <a:stCxn id="23" idx="2"/>
          </p:cNvCxnSpPr>
          <p:nvPr/>
        </p:nvCxnSpPr>
        <p:spPr>
          <a:xfrm>
            <a:off x="3324225" y="4304665"/>
            <a:ext cx="803275" cy="76454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52" name="圆角矩形 20"/>
          <p:cNvGrpSpPr/>
          <p:nvPr/>
        </p:nvGrpSpPr>
        <p:grpSpPr>
          <a:xfrm>
            <a:off x="9458325" y="6129655"/>
            <a:ext cx="2595245" cy="596900"/>
            <a:chOff x="-28905" y="92172"/>
            <a:chExt cx="758525" cy="349058"/>
          </a:xfrm>
        </p:grpSpPr>
        <p:sp>
          <p:nvSpPr>
            <p:cNvPr id="5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4" name="Mongod"/>
            <p:cNvSpPr txBox="1"/>
            <p:nvPr/>
          </p:nvSpPr>
          <p:spPr>
            <a:xfrm>
              <a:off x="-28905" y="118990"/>
              <a:ext cx="758339" cy="29261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ClusterWriteCmd::enhancedRun(...)</a:t>
              </a:r>
              <a:endParaRPr sz="1405">
                <a:sym typeface="+mn-ea"/>
              </a:endParaRPr>
            </a:p>
          </p:txBody>
        </p:sp>
      </p:grpSp>
      <p:cxnSp>
        <p:nvCxnSpPr>
          <p:cNvPr id="55" name="直接箭头连接符 54"/>
          <p:cNvCxnSpPr/>
          <p:nvPr/>
        </p:nvCxnSpPr>
        <p:spPr>
          <a:xfrm>
            <a:off x="9781540" y="4394835"/>
            <a:ext cx="964565" cy="167894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56" name="圆角矩形 20"/>
          <p:cNvGrpSpPr/>
          <p:nvPr/>
        </p:nvGrpSpPr>
        <p:grpSpPr>
          <a:xfrm>
            <a:off x="74295" y="5143500"/>
            <a:ext cx="2595245" cy="596900"/>
            <a:chOff x="-28905" y="92172"/>
            <a:chExt cx="758525" cy="349058"/>
          </a:xfrm>
        </p:grpSpPr>
        <p:sp>
          <p:nvSpPr>
            <p:cNvPr id="5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8" name="Mongod"/>
            <p:cNvSpPr txBox="1"/>
            <p:nvPr/>
          </p:nvSpPr>
          <p:spPr>
            <a:xfrm>
              <a:off x="-28905" y="118991"/>
              <a:ext cx="758339" cy="29261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BasicCommand::enhancedRun(...)</a:t>
              </a:r>
              <a:endParaRPr sz="1405">
                <a:sym typeface="+mn-ea"/>
              </a:endParaRPr>
            </a:p>
          </p:txBody>
        </p:sp>
      </p:grpSp>
      <p:cxnSp>
        <p:nvCxnSpPr>
          <p:cNvPr id="59" name="直接箭头连接符 58"/>
          <p:cNvCxnSpPr/>
          <p:nvPr/>
        </p:nvCxnSpPr>
        <p:spPr>
          <a:xfrm flipH="1">
            <a:off x="1473835" y="4326890"/>
            <a:ext cx="1494155" cy="74676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60" name="圆角矩形 20"/>
          <p:cNvGrpSpPr/>
          <p:nvPr/>
        </p:nvGrpSpPr>
        <p:grpSpPr>
          <a:xfrm>
            <a:off x="73660" y="6193155"/>
            <a:ext cx="2595245" cy="631825"/>
            <a:chOff x="-28905" y="92172"/>
            <a:chExt cx="758525" cy="349058"/>
          </a:xfrm>
        </p:grpSpPr>
        <p:sp>
          <p:nvSpPr>
            <p:cNvPr id="61"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2"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FindCmd</a:t>
              </a:r>
              <a:r>
                <a:rPr lang="en-US" sz="1405">
                  <a:sym typeface="+mn-ea"/>
                </a:rPr>
                <a:t>::run</a:t>
              </a:r>
              <a:r>
                <a:rPr sz="1405">
                  <a:sym typeface="+mn-ea"/>
                </a:rPr>
                <a:t>(...)</a:t>
              </a:r>
              <a:endParaRPr sz="1405">
                <a:sym typeface="+mn-ea"/>
              </a:endParaRPr>
            </a:p>
          </p:txBody>
        </p:sp>
      </p:grpSp>
      <p:cxnSp>
        <p:nvCxnSpPr>
          <p:cNvPr id="63" name="直接箭头连接符 62"/>
          <p:cNvCxnSpPr/>
          <p:nvPr/>
        </p:nvCxnSpPr>
        <p:spPr>
          <a:xfrm flipH="1">
            <a:off x="1369695" y="5830570"/>
            <a:ext cx="9525" cy="34480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64" name="圆角矩形 20"/>
          <p:cNvGrpSpPr/>
          <p:nvPr/>
        </p:nvGrpSpPr>
        <p:grpSpPr>
          <a:xfrm>
            <a:off x="6593205" y="5211445"/>
            <a:ext cx="2595245" cy="563880"/>
            <a:chOff x="-28905" y="92172"/>
            <a:chExt cx="758525" cy="349058"/>
          </a:xfrm>
        </p:grpSpPr>
        <p:sp>
          <p:nvSpPr>
            <p:cNvPr id="6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6" name="Mongod"/>
            <p:cNvSpPr txBox="1"/>
            <p:nvPr/>
          </p:nvSpPr>
          <p:spPr>
            <a:xfrm>
              <a:off x="-28905" y="110423"/>
              <a:ext cx="758339" cy="30975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BasicCommand::enhancedRun(...)</a:t>
              </a:r>
              <a:endParaRPr sz="1405">
                <a:sym typeface="+mn-ea"/>
              </a:endParaRPr>
            </a:p>
          </p:txBody>
        </p:sp>
      </p:grpSp>
      <p:cxnSp>
        <p:nvCxnSpPr>
          <p:cNvPr id="67" name="直接箭头连接符 66"/>
          <p:cNvCxnSpPr/>
          <p:nvPr/>
        </p:nvCxnSpPr>
        <p:spPr>
          <a:xfrm flipH="1">
            <a:off x="8014970" y="4443095"/>
            <a:ext cx="1238250" cy="67119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68" name="圆角矩形 20"/>
          <p:cNvGrpSpPr/>
          <p:nvPr/>
        </p:nvGrpSpPr>
        <p:grpSpPr>
          <a:xfrm>
            <a:off x="6543675" y="6132830"/>
            <a:ext cx="2595245" cy="631825"/>
            <a:chOff x="-28905" y="92172"/>
            <a:chExt cx="758525" cy="349058"/>
          </a:xfrm>
        </p:grpSpPr>
        <p:sp>
          <p:nvSpPr>
            <p:cNvPr id="6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0"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FindCmd</a:t>
              </a:r>
              <a:r>
                <a:rPr lang="en-US" sz="1405">
                  <a:sym typeface="+mn-ea"/>
                </a:rPr>
                <a:t>::run</a:t>
              </a:r>
              <a:r>
                <a:rPr sz="1405">
                  <a:sym typeface="+mn-ea"/>
                </a:rPr>
                <a:t>(...)</a:t>
              </a:r>
              <a:endParaRPr sz="1405">
                <a:sym typeface="+mn-ea"/>
              </a:endParaRPr>
            </a:p>
          </p:txBody>
        </p:sp>
      </p:grpSp>
      <p:cxnSp>
        <p:nvCxnSpPr>
          <p:cNvPr id="71" name="直接箭头连接符 70"/>
          <p:cNvCxnSpPr/>
          <p:nvPr/>
        </p:nvCxnSpPr>
        <p:spPr>
          <a:xfrm flipH="1">
            <a:off x="7836535" y="5775325"/>
            <a:ext cx="9525" cy="34480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72" name="圆角矩形 72"/>
          <p:cNvGrpSpPr/>
          <p:nvPr/>
        </p:nvGrpSpPr>
        <p:grpSpPr>
          <a:xfrm>
            <a:off x="6008370" y="737870"/>
            <a:ext cx="2150110" cy="439420"/>
            <a:chOff x="-2" y="3281"/>
            <a:chExt cx="707397" cy="349040"/>
          </a:xfrm>
        </p:grpSpPr>
        <p:sp>
          <p:nvSpPr>
            <p:cNvPr id="73"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4" name="引擎层"/>
            <p:cNvSpPr txBox="1"/>
            <p:nvPr/>
          </p:nvSpPr>
          <p:spPr>
            <a:xfrm>
              <a:off x="31949" y="64817"/>
              <a:ext cx="625790" cy="225968"/>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a:t>  mongos</a:t>
              </a:r>
              <a:r>
                <a:rPr lang="zh-CN" altLang="en-US"/>
                <a:t>命令处理流程</a:t>
              </a:r>
              <a:endParaRPr lang="zh-CN" altLang="en-US"/>
            </a:p>
          </p:txBody>
        </p:sp>
      </p:grpSp>
      <p:grpSp>
        <p:nvGrpSpPr>
          <p:cNvPr id="75" name="圆角矩形 72"/>
          <p:cNvGrpSpPr/>
          <p:nvPr/>
        </p:nvGrpSpPr>
        <p:grpSpPr>
          <a:xfrm>
            <a:off x="1351915" y="4385310"/>
            <a:ext cx="444500" cy="421005"/>
            <a:chOff x="-2" y="3281"/>
            <a:chExt cx="807795" cy="349040"/>
          </a:xfrm>
        </p:grpSpPr>
        <p:sp>
          <p:nvSpPr>
            <p:cNvPr id="76"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7" name="引擎层"/>
            <p:cNvSpPr txBox="1"/>
            <p:nvPr/>
          </p:nvSpPr>
          <p:spPr>
            <a:xfrm>
              <a:off x="32310" y="51451"/>
              <a:ext cx="775483" cy="235852"/>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a:t> </a:t>
              </a:r>
              <a:r>
                <a:rPr lang="zh-CN" altLang="en-US"/>
                <a:t>读</a:t>
              </a:r>
              <a:endParaRPr lang="zh-CN" altLang="en-US"/>
            </a:p>
          </p:txBody>
        </p:sp>
      </p:grpSp>
      <p:grpSp>
        <p:nvGrpSpPr>
          <p:cNvPr id="78" name="圆角矩形 72"/>
          <p:cNvGrpSpPr/>
          <p:nvPr/>
        </p:nvGrpSpPr>
        <p:grpSpPr>
          <a:xfrm>
            <a:off x="4392930" y="4490085"/>
            <a:ext cx="444500" cy="421005"/>
            <a:chOff x="-2" y="3281"/>
            <a:chExt cx="807795" cy="349040"/>
          </a:xfrm>
        </p:grpSpPr>
        <p:sp>
          <p:nvSpPr>
            <p:cNvPr id="79"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0" name="引擎层"/>
            <p:cNvSpPr txBox="1"/>
            <p:nvPr/>
          </p:nvSpPr>
          <p:spPr>
            <a:xfrm>
              <a:off x="32310" y="51451"/>
              <a:ext cx="775483" cy="235852"/>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a:t> </a:t>
              </a:r>
              <a:r>
                <a:rPr lang="zh-CN" altLang="en-US"/>
                <a:t>写</a:t>
              </a:r>
              <a:endParaRPr lang="zh-CN" altLang="en-US"/>
            </a:p>
          </p:txBody>
        </p:sp>
      </p:grpSp>
      <p:grpSp>
        <p:nvGrpSpPr>
          <p:cNvPr id="81" name="圆角矩形 72"/>
          <p:cNvGrpSpPr/>
          <p:nvPr/>
        </p:nvGrpSpPr>
        <p:grpSpPr>
          <a:xfrm>
            <a:off x="10450830" y="4568825"/>
            <a:ext cx="444500" cy="421005"/>
            <a:chOff x="-2" y="3281"/>
            <a:chExt cx="807795" cy="349040"/>
          </a:xfrm>
        </p:grpSpPr>
        <p:sp>
          <p:nvSpPr>
            <p:cNvPr id="82"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7" name="引擎层"/>
            <p:cNvSpPr txBox="1"/>
            <p:nvPr/>
          </p:nvSpPr>
          <p:spPr>
            <a:xfrm>
              <a:off x="32310" y="51451"/>
              <a:ext cx="775483" cy="235852"/>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a:t> </a:t>
              </a:r>
              <a:r>
                <a:rPr lang="zh-CN" altLang="en-US"/>
                <a:t>写</a:t>
              </a:r>
              <a:endParaRPr lang="zh-CN" altLang="en-US"/>
            </a:p>
          </p:txBody>
        </p:sp>
      </p:grpSp>
      <p:grpSp>
        <p:nvGrpSpPr>
          <p:cNvPr id="88" name="圆角矩形 72"/>
          <p:cNvGrpSpPr/>
          <p:nvPr/>
        </p:nvGrpSpPr>
        <p:grpSpPr>
          <a:xfrm>
            <a:off x="7836535" y="4421505"/>
            <a:ext cx="444500" cy="421005"/>
            <a:chOff x="-2" y="3281"/>
            <a:chExt cx="807795" cy="349040"/>
          </a:xfrm>
        </p:grpSpPr>
        <p:sp>
          <p:nvSpPr>
            <p:cNvPr id="89"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0" name="引擎层"/>
            <p:cNvSpPr txBox="1"/>
            <p:nvPr/>
          </p:nvSpPr>
          <p:spPr>
            <a:xfrm>
              <a:off x="32310" y="51451"/>
              <a:ext cx="775483" cy="235852"/>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a:t> </a:t>
              </a:r>
              <a:r>
                <a:rPr lang="zh-CN" altLang="en-US"/>
                <a:t>读</a:t>
              </a:r>
              <a:endParaRPr lang="zh-CN" altLang="en-US"/>
            </a:p>
          </p:txBody>
        </p:sp>
      </p:grpSp>
      <p:cxnSp>
        <p:nvCxnSpPr>
          <p:cNvPr id="7" name="直接箭头连接符 6"/>
          <p:cNvCxnSpPr/>
          <p:nvPr/>
        </p:nvCxnSpPr>
        <p:spPr>
          <a:xfrm flipH="1">
            <a:off x="4188460" y="5624830"/>
            <a:ext cx="9525" cy="34480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8" name="圆角矩形 20"/>
          <p:cNvGrpSpPr/>
          <p:nvPr/>
        </p:nvGrpSpPr>
        <p:grpSpPr>
          <a:xfrm>
            <a:off x="3103880" y="5969635"/>
            <a:ext cx="2679065" cy="795020"/>
            <a:chOff x="-28905" y="92172"/>
            <a:chExt cx="758525" cy="346602"/>
          </a:xfrm>
        </p:grpSpPr>
        <p:sp>
          <p:nvSpPr>
            <p:cNvPr id="12" name="圆角矩形"/>
            <p:cNvSpPr/>
            <p:nvPr/>
          </p:nvSpPr>
          <p:spPr>
            <a:xfrm>
              <a:off x="-28905" y="92172"/>
              <a:ext cx="758525" cy="346602"/>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1" name="Mongod"/>
            <p:cNvSpPr txBox="1"/>
            <p:nvPr/>
          </p:nvSpPr>
          <p:spPr>
            <a:xfrm>
              <a:off x="-28905" y="109436"/>
              <a:ext cx="758339" cy="31172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CmdInsert::runImpl(...)</a:t>
              </a:r>
              <a:endParaRPr sz="1405">
                <a:sym typeface="+mn-ea"/>
              </a:endParaRPr>
            </a:p>
            <a:p>
              <a:pPr algn="ctr"/>
              <a:r>
                <a:rPr sz="1405">
                  <a:sym typeface="+mn-ea"/>
                </a:rPr>
                <a:t>CmdUpdate::runImpl(...)</a:t>
              </a:r>
              <a:endParaRPr sz="1405">
                <a:sym typeface="+mn-ea"/>
              </a:endParaRPr>
            </a:p>
            <a:p>
              <a:pPr algn="ctr"/>
              <a:r>
                <a:rPr sz="1405">
                  <a:sym typeface="+mn-ea"/>
                </a:rPr>
                <a:t>CmdDelete::runImpl(...)</a:t>
              </a:r>
              <a:endParaRPr sz="1405">
                <a:sym typeface="+mn-ea"/>
              </a:endParaRPr>
            </a:p>
          </p:txBody>
        </p:sp>
      </p:gr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圆角矩形 17"/>
          <p:cNvSpPr/>
          <p:nvPr/>
        </p:nvSpPr>
        <p:spPr>
          <a:xfrm>
            <a:off x="2207260" y="4254500"/>
            <a:ext cx="9777730" cy="1024255"/>
          </a:xfrm>
          <a:prstGeom prst="roundRect">
            <a:avLst>
              <a:gd name="adj" fmla="val 4429"/>
            </a:avLst>
          </a:prstGeom>
          <a:solidFill>
            <a:schemeClr val="accent1"/>
          </a:solidFill>
        </p:spPr>
        <p:style>
          <a:lnRef idx="2">
            <a:schemeClr val="dk1"/>
          </a:lnRef>
          <a:fillRef idx="1">
            <a:schemeClr val="lt1"/>
          </a:fillRef>
          <a:effectRef idx="0">
            <a:schemeClr val="dk1"/>
          </a:effectRef>
          <a:fontRef idx="minor">
            <a:schemeClr val="dk1"/>
          </a:fontRef>
        </p:style>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111" name="圆角矩形 17"/>
          <p:cNvSpPr/>
          <p:nvPr/>
        </p:nvSpPr>
        <p:spPr>
          <a:xfrm>
            <a:off x="2207260" y="1736725"/>
            <a:ext cx="2508250" cy="2517775"/>
          </a:xfrm>
          <a:prstGeom prst="roundRect">
            <a:avLst>
              <a:gd name="adj" fmla="val 4429"/>
            </a:avLst>
          </a:prstGeom>
          <a:solidFill>
            <a:schemeClr val="accent1"/>
          </a:solidFill>
        </p:spPr>
        <p:style>
          <a:lnRef idx="2">
            <a:schemeClr val="dk1"/>
          </a:lnRef>
          <a:fillRef idx="1">
            <a:schemeClr val="lt1"/>
          </a:fillRef>
          <a:effectRef idx="0">
            <a:schemeClr val="dk1"/>
          </a:effectRef>
          <a:fontRef idx="minor">
            <a:schemeClr val="dk1"/>
          </a:fontRef>
        </p:style>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95" name="圆角矩形"/>
          <p:cNvSpPr/>
          <p:nvPr/>
        </p:nvSpPr>
        <p:spPr>
          <a:xfrm>
            <a:off x="2217253" y="4768850"/>
            <a:ext cx="2496352" cy="501650"/>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r>
              <a:rPr sz="1265"/>
              <a:t>_bypassDocumentValidation</a:t>
            </a:r>
            <a:endParaRPr sz="1265"/>
          </a:p>
        </p:txBody>
      </p:sp>
      <p:grpSp>
        <p:nvGrpSpPr>
          <p:cNvPr id="96" name="圆角矩形 20"/>
          <p:cNvGrpSpPr/>
          <p:nvPr/>
        </p:nvGrpSpPr>
        <p:grpSpPr>
          <a:xfrm>
            <a:off x="2118995" y="4255135"/>
            <a:ext cx="2595245" cy="501650"/>
            <a:chOff x="-28905" y="92172"/>
            <a:chExt cx="758525" cy="349058"/>
          </a:xfrm>
        </p:grpSpPr>
        <p:sp>
          <p:nvSpPr>
            <p:cNvPr id="9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8" name="Mongod"/>
            <p:cNvSpPr txBox="1"/>
            <p:nvPr/>
          </p:nvSpPr>
          <p:spPr>
            <a:xfrm>
              <a:off x="-28905" y="165882"/>
              <a:ext cx="758339" cy="198831"/>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_ordered</a:t>
              </a:r>
              <a:endParaRPr sz="1405">
                <a:sym typeface="+mn-ea"/>
              </a:endParaRPr>
            </a:p>
          </p:txBody>
        </p:sp>
      </p:grpSp>
      <p:sp>
        <p:nvSpPr>
          <p:cNvPr id="99" name="圆角矩形"/>
          <p:cNvSpPr/>
          <p:nvPr/>
        </p:nvSpPr>
        <p:spPr>
          <a:xfrm>
            <a:off x="2217253" y="3753485"/>
            <a:ext cx="2496352" cy="501650"/>
          </a:xfrm>
          <a:prstGeom prst="roundRect">
            <a:avLst>
              <a:gd name="adj" fmla="val 16667"/>
            </a:avLst>
          </a:prstGeom>
          <a:solidFill>
            <a:schemeClr val="accent3"/>
          </a:solidFill>
          <a:ln w="25400" cap="flat">
            <a:solidFill>
              <a:srgbClr val="00B0F0"/>
            </a:solidFill>
            <a:prstDash val="solid"/>
            <a:round/>
          </a:ln>
          <a:effectLst/>
        </p:spPr>
        <p:txBody>
          <a:bodyPr wrap="square" lIns="35718" tIns="35718" rIns="35718" bIns="35718" numCol="1" anchor="ctr">
            <a:noAutofit/>
          </a:bodyPr>
          <a:lstStyle/>
          <a:p>
            <a:pPr algn="ctr">
              <a:defRPr>
                <a:latin typeface="Helvetica Neue Medium"/>
                <a:ea typeface="Helvetica Neue Medium"/>
                <a:cs typeface="Helvetica Neue Medium"/>
                <a:sym typeface="Helvetica Neue Medium"/>
              </a:defRPr>
            </a:pPr>
            <a:r>
              <a:rPr sz="1265"/>
              <a:t>documents</a:t>
            </a:r>
            <a:r>
              <a:rPr lang="en-US" sz="1265"/>
              <a:t>1</a:t>
            </a:r>
            <a:endParaRPr lang="en-US" sz="1265"/>
          </a:p>
        </p:txBody>
      </p:sp>
      <p:grpSp>
        <p:nvGrpSpPr>
          <p:cNvPr id="100" name="圆角矩形 20"/>
          <p:cNvGrpSpPr/>
          <p:nvPr/>
        </p:nvGrpSpPr>
        <p:grpSpPr>
          <a:xfrm>
            <a:off x="2218523" y="3254375"/>
            <a:ext cx="2496352" cy="501650"/>
            <a:chOff x="-1" y="92172"/>
            <a:chExt cx="729621" cy="349058"/>
          </a:xfrm>
          <a:solidFill>
            <a:schemeClr val="accent3"/>
          </a:solidFill>
        </p:grpSpPr>
        <p:sp>
          <p:nvSpPr>
            <p:cNvPr id="10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2" name="Mongod"/>
            <p:cNvSpPr txBox="1"/>
            <p:nvPr/>
          </p:nvSpPr>
          <p:spPr>
            <a:xfrm>
              <a:off x="18607" y="165960"/>
              <a:ext cx="710827" cy="198831"/>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documents</a:t>
              </a:r>
              <a:r>
                <a:rPr lang="en-US" sz="1405">
                  <a:sym typeface="+mn-ea"/>
                </a:rPr>
                <a:t>2</a:t>
              </a:r>
              <a:endParaRPr lang="en-US" sz="1405">
                <a:sym typeface="+mn-ea"/>
              </a:endParaRPr>
            </a:p>
          </p:txBody>
        </p:sp>
      </p:grpSp>
      <p:sp>
        <p:nvSpPr>
          <p:cNvPr id="103" name="圆角矩形"/>
          <p:cNvSpPr/>
          <p:nvPr/>
        </p:nvSpPr>
        <p:spPr>
          <a:xfrm>
            <a:off x="2217888" y="2752725"/>
            <a:ext cx="2496352" cy="501650"/>
          </a:xfrm>
          <a:prstGeom prst="roundRect">
            <a:avLst>
              <a:gd name="adj" fmla="val 16667"/>
            </a:avLst>
          </a:prstGeom>
          <a:solidFill>
            <a:schemeClr val="accent3"/>
          </a:solidFill>
          <a:ln w="25400" cap="flat">
            <a:solidFill>
              <a:srgbClr val="00B0F0"/>
            </a:solidFill>
            <a:prstDash val="solid"/>
            <a:round/>
          </a:ln>
          <a:effectLst/>
        </p:spPr>
        <p:txBody>
          <a:bodyPr wrap="square" lIns="35718" tIns="35718" rIns="35718" bIns="35718" numCol="1" anchor="ctr">
            <a:noAutofit/>
          </a:bodyPr>
          <a:lstStyle/>
          <a:p>
            <a:pPr algn="ctr">
              <a:defRPr>
                <a:latin typeface="Helvetica Neue Medium"/>
                <a:ea typeface="Helvetica Neue Medium"/>
                <a:cs typeface="Helvetica Neue Medium"/>
                <a:sym typeface="Helvetica Neue Medium"/>
              </a:defRPr>
            </a:pPr>
            <a:r>
              <a:rPr lang="en-US" sz="2000"/>
              <a:t>......</a:t>
            </a:r>
            <a:endParaRPr lang="en-US" sz="2000"/>
          </a:p>
        </p:txBody>
      </p:sp>
      <p:grpSp>
        <p:nvGrpSpPr>
          <p:cNvPr id="104" name="圆角矩形 20"/>
          <p:cNvGrpSpPr/>
          <p:nvPr/>
        </p:nvGrpSpPr>
        <p:grpSpPr>
          <a:xfrm>
            <a:off x="2206623" y="2239010"/>
            <a:ext cx="2508252" cy="501650"/>
            <a:chOff x="-3479" y="92172"/>
            <a:chExt cx="733099" cy="349058"/>
          </a:xfrm>
          <a:solidFill>
            <a:schemeClr val="accent3"/>
          </a:solidFill>
        </p:grpSpPr>
        <p:sp>
          <p:nvSpPr>
            <p:cNvPr id="10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6" name="Mongod"/>
            <p:cNvSpPr txBox="1"/>
            <p:nvPr/>
          </p:nvSpPr>
          <p:spPr>
            <a:xfrm>
              <a:off x="-3479" y="165960"/>
              <a:ext cx="732913" cy="198831"/>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documents</a:t>
              </a:r>
              <a:r>
                <a:rPr lang="en-US" sz="1405">
                  <a:sym typeface="+mn-ea"/>
                </a:rPr>
                <a:t>_n</a:t>
              </a:r>
              <a:endParaRPr lang="en-US" sz="1405">
                <a:sym typeface="+mn-ea"/>
              </a:endParaRPr>
            </a:p>
          </p:txBody>
        </p:sp>
      </p:grpSp>
      <p:grpSp>
        <p:nvGrpSpPr>
          <p:cNvPr id="108" name="圆角矩形 20"/>
          <p:cNvGrpSpPr/>
          <p:nvPr/>
        </p:nvGrpSpPr>
        <p:grpSpPr>
          <a:xfrm>
            <a:off x="2206623" y="1737360"/>
            <a:ext cx="2508252" cy="501650"/>
            <a:chOff x="-3479" y="92172"/>
            <a:chExt cx="733099" cy="349058"/>
          </a:xfrm>
          <a:solidFill>
            <a:schemeClr val="accent3"/>
          </a:solidFill>
        </p:grpSpPr>
        <p:sp>
          <p:nvSpPr>
            <p:cNvPr id="109"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0" name="Mongod"/>
            <p:cNvSpPr txBox="1"/>
            <p:nvPr/>
          </p:nvSpPr>
          <p:spPr>
            <a:xfrm>
              <a:off x="-3479" y="165960"/>
              <a:ext cx="732913" cy="198831"/>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_nss</a:t>
              </a:r>
              <a:r>
                <a:rPr lang="zh-CN" altLang="en-US" sz="1405">
                  <a:sym typeface="+mn-ea"/>
                </a:rPr>
                <a:t>库</a:t>
              </a:r>
              <a:r>
                <a:rPr lang="en-US" altLang="zh-CN" sz="1405">
                  <a:sym typeface="+mn-ea"/>
                </a:rPr>
                <a:t>.</a:t>
              </a:r>
              <a:r>
                <a:rPr lang="zh-CN" altLang="en-US" sz="1405">
                  <a:sym typeface="+mn-ea"/>
                </a:rPr>
                <a:t>表信息</a:t>
              </a:r>
              <a:endParaRPr lang="zh-CN" altLang="en-US" sz="1405">
                <a:sym typeface="+mn-ea"/>
              </a:endParaRPr>
            </a:p>
          </p:txBody>
        </p:sp>
      </p:grpSp>
      <p:sp>
        <p:nvSpPr>
          <p:cNvPr id="119" name="圆角矩形 17"/>
          <p:cNvSpPr/>
          <p:nvPr/>
        </p:nvSpPr>
        <p:spPr>
          <a:xfrm>
            <a:off x="5848350" y="1744980"/>
            <a:ext cx="2495550" cy="2517775"/>
          </a:xfrm>
          <a:prstGeom prst="roundRect">
            <a:avLst>
              <a:gd name="adj" fmla="val 4429"/>
            </a:avLst>
          </a:prstGeom>
          <a:solidFill>
            <a:schemeClr val="accent1"/>
          </a:solidFill>
        </p:spPr>
        <p:style>
          <a:lnRef idx="2">
            <a:schemeClr val="dk1"/>
          </a:lnRef>
          <a:fillRef idx="1">
            <a:schemeClr val="lt1"/>
          </a:fillRef>
          <a:effectRef idx="0">
            <a:schemeClr val="dk1"/>
          </a:effectRef>
          <a:fontRef idx="minor">
            <a:schemeClr val="dk1"/>
          </a:fontRef>
        </p:style>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120" name="圆角矩形"/>
          <p:cNvSpPr/>
          <p:nvPr/>
        </p:nvSpPr>
        <p:spPr>
          <a:xfrm>
            <a:off x="5847548" y="4777105"/>
            <a:ext cx="2496352" cy="501650"/>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r>
              <a:rPr sz="1265"/>
              <a:t>_bypassDocumentValidation</a:t>
            </a:r>
            <a:endParaRPr sz="1265"/>
          </a:p>
        </p:txBody>
      </p:sp>
      <p:grpSp>
        <p:nvGrpSpPr>
          <p:cNvPr id="121" name="圆角矩形 20"/>
          <p:cNvGrpSpPr/>
          <p:nvPr/>
        </p:nvGrpSpPr>
        <p:grpSpPr>
          <a:xfrm>
            <a:off x="5749290" y="4263390"/>
            <a:ext cx="2595245" cy="501650"/>
            <a:chOff x="-28905" y="92172"/>
            <a:chExt cx="758525" cy="349058"/>
          </a:xfrm>
        </p:grpSpPr>
        <p:sp>
          <p:nvSpPr>
            <p:cNvPr id="12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3" name="Mongod"/>
            <p:cNvSpPr txBox="1"/>
            <p:nvPr/>
          </p:nvSpPr>
          <p:spPr>
            <a:xfrm>
              <a:off x="-28905" y="165882"/>
              <a:ext cx="758339" cy="198831"/>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_ordered</a:t>
              </a:r>
              <a:endParaRPr sz="1405">
                <a:sym typeface="+mn-ea"/>
              </a:endParaRPr>
            </a:p>
          </p:txBody>
        </p:sp>
      </p:grpSp>
      <p:sp>
        <p:nvSpPr>
          <p:cNvPr id="124" name="圆角矩形"/>
          <p:cNvSpPr/>
          <p:nvPr/>
        </p:nvSpPr>
        <p:spPr>
          <a:xfrm>
            <a:off x="5847548" y="3761740"/>
            <a:ext cx="2496352" cy="501650"/>
          </a:xfrm>
          <a:prstGeom prst="roundRect">
            <a:avLst>
              <a:gd name="adj" fmla="val 16667"/>
            </a:avLst>
          </a:prstGeom>
          <a:solidFill>
            <a:schemeClr val="accent3"/>
          </a:solidFill>
          <a:ln w="25400" cap="flat">
            <a:solidFill>
              <a:srgbClr val="00B0F0"/>
            </a:solidFill>
            <a:prstDash val="solid"/>
            <a:round/>
          </a:ln>
          <a:effectLst/>
        </p:spPr>
        <p:txBody>
          <a:bodyPr wrap="square" lIns="35718" tIns="35718" rIns="35718" bIns="35718" numCol="1" anchor="ctr">
            <a:noAutofit/>
          </a:bodyPr>
          <a:lstStyle/>
          <a:p>
            <a:pPr algn="ctr">
              <a:defRPr>
                <a:latin typeface="Helvetica Neue Medium"/>
                <a:ea typeface="Helvetica Neue Medium"/>
                <a:cs typeface="Helvetica Neue Medium"/>
                <a:sym typeface="Helvetica Neue Medium"/>
              </a:defRPr>
            </a:pPr>
            <a:r>
              <a:rPr sz="1265"/>
              <a:t>DeleteOpEntry</a:t>
            </a:r>
            <a:r>
              <a:rPr lang="en-US" sz="1265"/>
              <a:t>1</a:t>
            </a:r>
            <a:endParaRPr lang="en-US" sz="1265"/>
          </a:p>
        </p:txBody>
      </p:sp>
      <p:grpSp>
        <p:nvGrpSpPr>
          <p:cNvPr id="125" name="圆角矩形 20"/>
          <p:cNvGrpSpPr/>
          <p:nvPr/>
        </p:nvGrpSpPr>
        <p:grpSpPr>
          <a:xfrm>
            <a:off x="5848818" y="3262630"/>
            <a:ext cx="2496352" cy="501650"/>
            <a:chOff x="-1" y="92172"/>
            <a:chExt cx="729621" cy="349058"/>
          </a:xfrm>
          <a:solidFill>
            <a:schemeClr val="accent3"/>
          </a:solidFill>
        </p:grpSpPr>
        <p:sp>
          <p:nvSpPr>
            <p:cNvPr id="126"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7" name="Mongod"/>
            <p:cNvSpPr txBox="1"/>
            <p:nvPr/>
          </p:nvSpPr>
          <p:spPr>
            <a:xfrm>
              <a:off x="18607" y="165960"/>
              <a:ext cx="710827" cy="198831"/>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DeleteOpEntry</a:t>
              </a:r>
              <a:r>
                <a:rPr lang="en-US" sz="1405">
                  <a:sym typeface="+mn-ea"/>
                </a:rPr>
                <a:t>2</a:t>
              </a:r>
              <a:endParaRPr lang="en-US" sz="1405">
                <a:sym typeface="+mn-ea"/>
              </a:endParaRPr>
            </a:p>
          </p:txBody>
        </p:sp>
      </p:grpSp>
      <p:sp>
        <p:nvSpPr>
          <p:cNvPr id="128" name="圆角矩形"/>
          <p:cNvSpPr/>
          <p:nvPr/>
        </p:nvSpPr>
        <p:spPr>
          <a:xfrm>
            <a:off x="5848183" y="2760980"/>
            <a:ext cx="2496352" cy="501650"/>
          </a:xfrm>
          <a:prstGeom prst="roundRect">
            <a:avLst>
              <a:gd name="adj" fmla="val 16667"/>
            </a:avLst>
          </a:prstGeom>
          <a:solidFill>
            <a:schemeClr val="accent3"/>
          </a:solidFill>
          <a:ln w="25400" cap="flat">
            <a:solidFill>
              <a:srgbClr val="00B0F0"/>
            </a:solidFill>
            <a:prstDash val="solid"/>
            <a:round/>
          </a:ln>
          <a:effectLst/>
        </p:spPr>
        <p:txBody>
          <a:bodyPr wrap="square" lIns="35718" tIns="35718" rIns="35718" bIns="35718" numCol="1" anchor="ctr">
            <a:noAutofit/>
          </a:bodyPr>
          <a:lstStyle/>
          <a:p>
            <a:pPr algn="ctr">
              <a:defRPr>
                <a:latin typeface="Helvetica Neue Medium"/>
                <a:ea typeface="Helvetica Neue Medium"/>
                <a:cs typeface="Helvetica Neue Medium"/>
                <a:sym typeface="Helvetica Neue Medium"/>
              </a:defRPr>
            </a:pPr>
            <a:r>
              <a:rPr lang="en-US" sz="2000"/>
              <a:t>......</a:t>
            </a:r>
            <a:endParaRPr lang="en-US" sz="2000"/>
          </a:p>
        </p:txBody>
      </p:sp>
      <p:grpSp>
        <p:nvGrpSpPr>
          <p:cNvPr id="129" name="圆角矩形 20"/>
          <p:cNvGrpSpPr/>
          <p:nvPr/>
        </p:nvGrpSpPr>
        <p:grpSpPr>
          <a:xfrm>
            <a:off x="5836918" y="2247265"/>
            <a:ext cx="2508252" cy="501650"/>
            <a:chOff x="-3479" y="92172"/>
            <a:chExt cx="733099" cy="349058"/>
          </a:xfrm>
          <a:solidFill>
            <a:schemeClr val="accent3"/>
          </a:solidFill>
        </p:grpSpPr>
        <p:sp>
          <p:nvSpPr>
            <p:cNvPr id="130"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1" name="Mongod"/>
            <p:cNvSpPr txBox="1"/>
            <p:nvPr/>
          </p:nvSpPr>
          <p:spPr>
            <a:xfrm>
              <a:off x="-3479" y="165960"/>
              <a:ext cx="732913" cy="198831"/>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DeleteOpEntry</a:t>
              </a:r>
              <a:r>
                <a:rPr lang="en-US" sz="1405">
                  <a:sym typeface="+mn-ea"/>
                </a:rPr>
                <a:t>_n</a:t>
              </a:r>
              <a:endParaRPr lang="en-US" sz="1405">
                <a:sym typeface="+mn-ea"/>
              </a:endParaRPr>
            </a:p>
          </p:txBody>
        </p:sp>
      </p:grpSp>
      <p:grpSp>
        <p:nvGrpSpPr>
          <p:cNvPr id="132" name="圆角矩形 20"/>
          <p:cNvGrpSpPr/>
          <p:nvPr/>
        </p:nvGrpSpPr>
        <p:grpSpPr>
          <a:xfrm>
            <a:off x="5836918" y="1745615"/>
            <a:ext cx="2508252" cy="501650"/>
            <a:chOff x="-3479" y="92172"/>
            <a:chExt cx="733099" cy="349058"/>
          </a:xfrm>
          <a:solidFill>
            <a:schemeClr val="accent3"/>
          </a:solidFill>
        </p:grpSpPr>
        <p:sp>
          <p:nvSpPr>
            <p:cNvPr id="133"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4" name="Mongod"/>
            <p:cNvSpPr txBox="1"/>
            <p:nvPr/>
          </p:nvSpPr>
          <p:spPr>
            <a:xfrm>
              <a:off x="-3479" y="165960"/>
              <a:ext cx="732913" cy="198831"/>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_nss</a:t>
              </a:r>
              <a:r>
                <a:rPr lang="zh-CN" altLang="en-US" sz="1405">
                  <a:sym typeface="+mn-ea"/>
                </a:rPr>
                <a:t>库</a:t>
              </a:r>
              <a:r>
                <a:rPr lang="en-US" altLang="zh-CN" sz="1405">
                  <a:sym typeface="+mn-ea"/>
                </a:rPr>
                <a:t>.</a:t>
              </a:r>
              <a:r>
                <a:rPr lang="zh-CN" altLang="en-US" sz="1405">
                  <a:sym typeface="+mn-ea"/>
                </a:rPr>
                <a:t>表信息</a:t>
              </a:r>
              <a:endParaRPr lang="zh-CN" altLang="en-US" sz="1405">
                <a:sym typeface="+mn-ea"/>
              </a:endParaRPr>
            </a:p>
          </p:txBody>
        </p:sp>
      </p:grpSp>
      <p:sp>
        <p:nvSpPr>
          <p:cNvPr id="136" name="圆角矩形 17"/>
          <p:cNvSpPr/>
          <p:nvPr/>
        </p:nvSpPr>
        <p:spPr>
          <a:xfrm>
            <a:off x="9488805" y="1735455"/>
            <a:ext cx="2494915" cy="2517775"/>
          </a:xfrm>
          <a:prstGeom prst="roundRect">
            <a:avLst>
              <a:gd name="adj" fmla="val 4429"/>
            </a:avLst>
          </a:prstGeom>
          <a:solidFill>
            <a:schemeClr val="accent1"/>
          </a:solidFill>
        </p:spPr>
        <p:style>
          <a:lnRef idx="2">
            <a:schemeClr val="dk1"/>
          </a:lnRef>
          <a:fillRef idx="1">
            <a:schemeClr val="lt1"/>
          </a:fillRef>
          <a:effectRef idx="0">
            <a:schemeClr val="dk1"/>
          </a:effectRef>
          <a:fontRef idx="minor">
            <a:schemeClr val="dk1"/>
          </a:fontRef>
        </p:style>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137" name="圆角矩形"/>
          <p:cNvSpPr/>
          <p:nvPr/>
        </p:nvSpPr>
        <p:spPr>
          <a:xfrm>
            <a:off x="9487368" y="4767580"/>
            <a:ext cx="2496352" cy="501650"/>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r>
              <a:rPr sz="1265"/>
              <a:t>_bypassDocumentValidation</a:t>
            </a:r>
            <a:endParaRPr sz="1265"/>
          </a:p>
        </p:txBody>
      </p:sp>
      <p:grpSp>
        <p:nvGrpSpPr>
          <p:cNvPr id="138" name="圆角矩形 20"/>
          <p:cNvGrpSpPr/>
          <p:nvPr/>
        </p:nvGrpSpPr>
        <p:grpSpPr>
          <a:xfrm>
            <a:off x="9389110" y="4253865"/>
            <a:ext cx="2595245" cy="501650"/>
            <a:chOff x="-28905" y="92172"/>
            <a:chExt cx="758525" cy="349058"/>
          </a:xfrm>
        </p:grpSpPr>
        <p:sp>
          <p:nvSpPr>
            <p:cNvPr id="13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0" name="Mongod"/>
            <p:cNvSpPr txBox="1"/>
            <p:nvPr/>
          </p:nvSpPr>
          <p:spPr>
            <a:xfrm>
              <a:off x="-28905" y="165882"/>
              <a:ext cx="758339" cy="198831"/>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_ordered</a:t>
              </a:r>
              <a:endParaRPr sz="1405">
                <a:sym typeface="+mn-ea"/>
              </a:endParaRPr>
            </a:p>
          </p:txBody>
        </p:sp>
      </p:grpSp>
      <p:sp>
        <p:nvSpPr>
          <p:cNvPr id="141" name="圆角矩形"/>
          <p:cNvSpPr/>
          <p:nvPr/>
        </p:nvSpPr>
        <p:spPr>
          <a:xfrm>
            <a:off x="9487368" y="3752215"/>
            <a:ext cx="2496352" cy="501650"/>
          </a:xfrm>
          <a:prstGeom prst="roundRect">
            <a:avLst>
              <a:gd name="adj" fmla="val 16667"/>
            </a:avLst>
          </a:prstGeom>
          <a:solidFill>
            <a:schemeClr val="accent3"/>
          </a:solidFill>
          <a:ln w="25400" cap="flat">
            <a:solidFill>
              <a:srgbClr val="00B0F0"/>
            </a:solidFill>
            <a:prstDash val="solid"/>
            <a:round/>
          </a:ln>
          <a:effectLst/>
        </p:spPr>
        <p:txBody>
          <a:bodyPr wrap="square" lIns="35718" tIns="35718" rIns="35718" bIns="35718" numCol="1" anchor="ctr">
            <a:noAutofit/>
          </a:bodyPr>
          <a:lstStyle/>
          <a:p>
            <a:pPr algn="ctr">
              <a:defRPr>
                <a:latin typeface="Helvetica Neue Medium"/>
                <a:ea typeface="Helvetica Neue Medium"/>
                <a:cs typeface="Helvetica Neue Medium"/>
                <a:sym typeface="Helvetica Neue Medium"/>
              </a:defRPr>
            </a:pPr>
            <a:r>
              <a:rPr sz="1265"/>
              <a:t>UpdateOpEntry</a:t>
            </a:r>
            <a:r>
              <a:rPr lang="en-US" sz="1265"/>
              <a:t>1</a:t>
            </a:r>
            <a:endParaRPr lang="en-US" sz="1265"/>
          </a:p>
        </p:txBody>
      </p:sp>
      <p:grpSp>
        <p:nvGrpSpPr>
          <p:cNvPr id="142" name="圆角矩形 20"/>
          <p:cNvGrpSpPr/>
          <p:nvPr/>
        </p:nvGrpSpPr>
        <p:grpSpPr>
          <a:xfrm>
            <a:off x="9488638" y="3253105"/>
            <a:ext cx="2496352" cy="501650"/>
            <a:chOff x="-1" y="92172"/>
            <a:chExt cx="729621" cy="349058"/>
          </a:xfrm>
          <a:solidFill>
            <a:schemeClr val="accent3"/>
          </a:solidFill>
        </p:grpSpPr>
        <p:sp>
          <p:nvSpPr>
            <p:cNvPr id="143"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4" name="Mongod"/>
            <p:cNvSpPr txBox="1"/>
            <p:nvPr/>
          </p:nvSpPr>
          <p:spPr>
            <a:xfrm>
              <a:off x="18607" y="165960"/>
              <a:ext cx="710827" cy="198831"/>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UpdateOpEntry</a:t>
              </a:r>
              <a:r>
                <a:rPr lang="en-US" sz="1405">
                  <a:sym typeface="+mn-ea"/>
                </a:rPr>
                <a:t>2</a:t>
              </a:r>
              <a:endParaRPr lang="en-US" sz="1405">
                <a:sym typeface="+mn-ea"/>
              </a:endParaRPr>
            </a:p>
          </p:txBody>
        </p:sp>
      </p:grpSp>
      <p:sp>
        <p:nvSpPr>
          <p:cNvPr id="145" name="圆角矩形"/>
          <p:cNvSpPr/>
          <p:nvPr/>
        </p:nvSpPr>
        <p:spPr>
          <a:xfrm>
            <a:off x="9488003" y="2751455"/>
            <a:ext cx="2496352" cy="501650"/>
          </a:xfrm>
          <a:prstGeom prst="roundRect">
            <a:avLst>
              <a:gd name="adj" fmla="val 16667"/>
            </a:avLst>
          </a:prstGeom>
          <a:solidFill>
            <a:schemeClr val="accent3"/>
          </a:solidFill>
          <a:ln w="25400" cap="flat">
            <a:solidFill>
              <a:srgbClr val="00B0F0"/>
            </a:solidFill>
            <a:prstDash val="solid"/>
            <a:round/>
          </a:ln>
          <a:effectLst/>
        </p:spPr>
        <p:txBody>
          <a:bodyPr wrap="square" lIns="35718" tIns="35718" rIns="35718" bIns="35718" numCol="1" anchor="ctr">
            <a:noAutofit/>
          </a:bodyPr>
          <a:lstStyle/>
          <a:p>
            <a:pPr algn="ctr">
              <a:defRPr>
                <a:latin typeface="Helvetica Neue Medium"/>
                <a:ea typeface="Helvetica Neue Medium"/>
                <a:cs typeface="Helvetica Neue Medium"/>
                <a:sym typeface="Helvetica Neue Medium"/>
              </a:defRPr>
            </a:pPr>
            <a:r>
              <a:rPr lang="en-US" sz="2000"/>
              <a:t>......</a:t>
            </a:r>
            <a:endParaRPr lang="en-US" sz="2000"/>
          </a:p>
        </p:txBody>
      </p:sp>
      <p:grpSp>
        <p:nvGrpSpPr>
          <p:cNvPr id="146" name="圆角矩形 20"/>
          <p:cNvGrpSpPr/>
          <p:nvPr/>
        </p:nvGrpSpPr>
        <p:grpSpPr>
          <a:xfrm>
            <a:off x="9476738" y="2237740"/>
            <a:ext cx="2508252" cy="501650"/>
            <a:chOff x="-3479" y="92172"/>
            <a:chExt cx="733099" cy="349058"/>
          </a:xfrm>
          <a:solidFill>
            <a:schemeClr val="accent3"/>
          </a:solidFill>
        </p:grpSpPr>
        <p:sp>
          <p:nvSpPr>
            <p:cNvPr id="147"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8" name="Mongod"/>
            <p:cNvSpPr txBox="1"/>
            <p:nvPr/>
          </p:nvSpPr>
          <p:spPr>
            <a:xfrm>
              <a:off x="-3479" y="165960"/>
              <a:ext cx="732913" cy="198831"/>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UpdateOpEntry</a:t>
              </a:r>
              <a:r>
                <a:rPr lang="en-US" sz="1405">
                  <a:sym typeface="+mn-ea"/>
                </a:rPr>
                <a:t>_n</a:t>
              </a:r>
              <a:endParaRPr lang="en-US" sz="1405">
                <a:sym typeface="+mn-ea"/>
              </a:endParaRPr>
            </a:p>
          </p:txBody>
        </p:sp>
      </p:grpSp>
      <p:grpSp>
        <p:nvGrpSpPr>
          <p:cNvPr id="149" name="圆角矩形 20"/>
          <p:cNvGrpSpPr/>
          <p:nvPr/>
        </p:nvGrpSpPr>
        <p:grpSpPr>
          <a:xfrm>
            <a:off x="9476738" y="1736090"/>
            <a:ext cx="2508252" cy="501650"/>
            <a:chOff x="-3479" y="92172"/>
            <a:chExt cx="733099" cy="349058"/>
          </a:xfrm>
          <a:solidFill>
            <a:schemeClr val="accent3"/>
          </a:solidFill>
        </p:grpSpPr>
        <p:sp>
          <p:nvSpPr>
            <p:cNvPr id="150"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51" name="Mongod"/>
            <p:cNvSpPr txBox="1"/>
            <p:nvPr/>
          </p:nvSpPr>
          <p:spPr>
            <a:xfrm>
              <a:off x="-3479" y="165960"/>
              <a:ext cx="732913" cy="198831"/>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_nss</a:t>
              </a:r>
              <a:r>
                <a:rPr lang="zh-CN" altLang="en-US" sz="1405">
                  <a:sym typeface="+mn-ea"/>
                </a:rPr>
                <a:t>库</a:t>
              </a:r>
              <a:r>
                <a:rPr lang="en-US" altLang="zh-CN" sz="1405">
                  <a:sym typeface="+mn-ea"/>
                </a:rPr>
                <a:t>.</a:t>
              </a:r>
              <a:r>
                <a:rPr lang="zh-CN" altLang="en-US" sz="1405">
                  <a:sym typeface="+mn-ea"/>
                </a:rPr>
                <a:t>表信息</a:t>
              </a:r>
              <a:endParaRPr lang="zh-CN" altLang="en-US" sz="1405">
                <a:sym typeface="+mn-ea"/>
              </a:endParaRPr>
            </a:p>
          </p:txBody>
        </p:sp>
      </p:grpSp>
      <p:grpSp>
        <p:nvGrpSpPr>
          <p:cNvPr id="152" name="圆角矩形 3"/>
          <p:cNvGrpSpPr/>
          <p:nvPr/>
        </p:nvGrpSpPr>
        <p:grpSpPr>
          <a:xfrm>
            <a:off x="205740" y="4555805"/>
            <a:ext cx="1848485" cy="497840"/>
            <a:chOff x="0" y="-30616"/>
            <a:chExt cx="1054100" cy="410268"/>
          </a:xfrm>
        </p:grpSpPr>
        <p:sp>
          <p:nvSpPr>
            <p:cNvPr id="15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54" name="Client"/>
            <p:cNvSpPr txBox="1"/>
            <p:nvPr/>
          </p:nvSpPr>
          <p:spPr>
            <a:xfrm>
              <a:off x="17037" y="-30616"/>
              <a:ext cx="1020026" cy="410268"/>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t>WriteCommandBase</a:t>
              </a:r>
            </a:p>
            <a:p>
              <a:pPr algn="ctr"/>
              <a:r>
                <a:rPr lang="zh-CN" altLang="en-US"/>
                <a:t>公共数据层</a:t>
              </a:r>
              <a:endParaRPr lang="zh-CN" altLang="en-US"/>
            </a:p>
          </p:txBody>
        </p:sp>
      </p:grpSp>
      <p:grpSp>
        <p:nvGrpSpPr>
          <p:cNvPr id="155" name="圆角矩形 3"/>
          <p:cNvGrpSpPr/>
          <p:nvPr/>
        </p:nvGrpSpPr>
        <p:grpSpPr>
          <a:xfrm>
            <a:off x="3047365" y="1007110"/>
            <a:ext cx="902335" cy="423545"/>
            <a:chOff x="0" y="-1"/>
            <a:chExt cx="1054100" cy="349042"/>
          </a:xfrm>
          <a:solidFill>
            <a:schemeClr val="accent2"/>
          </a:solidFill>
        </p:grpSpPr>
        <p:sp>
          <p:nvSpPr>
            <p:cNvPr id="156"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57" name="Client"/>
            <p:cNvSpPr txBox="1"/>
            <p:nvPr/>
          </p:nvSpPr>
          <p:spPr>
            <a:xfrm>
              <a:off x="17037" y="57299"/>
              <a:ext cx="1020026" cy="234439"/>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t> Insert</a:t>
              </a:r>
              <a:endParaRPr lang="en-US"/>
            </a:p>
          </p:txBody>
        </p:sp>
      </p:grpSp>
      <p:grpSp>
        <p:nvGrpSpPr>
          <p:cNvPr id="2" name="圆角矩形 3"/>
          <p:cNvGrpSpPr/>
          <p:nvPr/>
        </p:nvGrpSpPr>
        <p:grpSpPr>
          <a:xfrm>
            <a:off x="235585" y="2798445"/>
            <a:ext cx="1848485" cy="423545"/>
            <a:chOff x="0" y="-1"/>
            <a:chExt cx="1054100" cy="349042"/>
          </a:xfrm>
        </p:grpSpPr>
        <p:sp>
          <p:nvSpPr>
            <p:cNvPr id="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 name="Client"/>
            <p:cNvSpPr txBox="1"/>
            <p:nvPr/>
          </p:nvSpPr>
          <p:spPr>
            <a:xfrm>
              <a:off x="17037" y="57299"/>
              <a:ext cx="1020026" cy="23443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t>增删改私有数据层</a:t>
              </a:r>
              <a:endParaRPr lang="zh-CN"/>
            </a:p>
          </p:txBody>
        </p:sp>
      </p:grpSp>
      <p:grpSp>
        <p:nvGrpSpPr>
          <p:cNvPr id="12" name="圆角矩形 3"/>
          <p:cNvGrpSpPr/>
          <p:nvPr/>
        </p:nvGrpSpPr>
        <p:grpSpPr>
          <a:xfrm>
            <a:off x="6595745" y="1007745"/>
            <a:ext cx="902335" cy="423545"/>
            <a:chOff x="0" y="-1"/>
            <a:chExt cx="1054100" cy="349042"/>
          </a:xfrm>
          <a:solidFill>
            <a:schemeClr val="accent2"/>
          </a:solidFill>
        </p:grpSpPr>
        <p:sp>
          <p:nvSpPr>
            <p:cNvPr id="13"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 name="Client"/>
            <p:cNvSpPr txBox="1"/>
            <p:nvPr/>
          </p:nvSpPr>
          <p:spPr>
            <a:xfrm>
              <a:off x="17037" y="57299"/>
              <a:ext cx="1020026" cy="234439"/>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t> Delete</a:t>
              </a:r>
              <a:endParaRPr lang="en-US"/>
            </a:p>
          </p:txBody>
        </p:sp>
      </p:grpSp>
      <p:grpSp>
        <p:nvGrpSpPr>
          <p:cNvPr id="15" name="圆角矩形 3"/>
          <p:cNvGrpSpPr/>
          <p:nvPr/>
        </p:nvGrpSpPr>
        <p:grpSpPr>
          <a:xfrm>
            <a:off x="10235565" y="1077595"/>
            <a:ext cx="902335" cy="423545"/>
            <a:chOff x="0" y="-1"/>
            <a:chExt cx="1054100" cy="349042"/>
          </a:xfrm>
          <a:solidFill>
            <a:schemeClr val="accent2"/>
          </a:solidFill>
        </p:grpSpPr>
        <p:sp>
          <p:nvSpPr>
            <p:cNvPr id="16"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7" name="Client"/>
            <p:cNvSpPr txBox="1"/>
            <p:nvPr/>
          </p:nvSpPr>
          <p:spPr>
            <a:xfrm>
              <a:off x="17037" y="57299"/>
              <a:ext cx="1020026" cy="234439"/>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t> Update</a:t>
              </a:r>
              <a:endParaRPr lang="en-US"/>
            </a:p>
          </p:txBody>
        </p:sp>
      </p:gr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圆角矩形 17"/>
          <p:cNvSpPr/>
          <p:nvPr/>
        </p:nvSpPr>
        <p:spPr>
          <a:xfrm>
            <a:off x="3961130" y="719455"/>
            <a:ext cx="2943860" cy="1960880"/>
          </a:xfrm>
          <a:prstGeom prst="roundRect">
            <a:avLst>
              <a:gd name="adj" fmla="val 4429"/>
            </a:avLst>
          </a:prstGeom>
          <a:solidFill>
            <a:schemeClr val="accent1"/>
          </a:solidFill>
        </p:spPr>
        <p:style>
          <a:lnRef idx="2">
            <a:schemeClr val="dk1"/>
          </a:lnRef>
          <a:fillRef idx="1">
            <a:schemeClr val="lt1"/>
          </a:fillRef>
          <a:effectRef idx="0">
            <a:schemeClr val="dk1"/>
          </a:effectRef>
          <a:fontRef idx="minor">
            <a:schemeClr val="dk1"/>
          </a:fontRef>
        </p:style>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42" name="圆角矩形 17"/>
          <p:cNvSpPr/>
          <p:nvPr/>
        </p:nvSpPr>
        <p:spPr>
          <a:xfrm>
            <a:off x="3961130" y="2749550"/>
            <a:ext cx="2943860" cy="1960880"/>
          </a:xfrm>
          <a:prstGeom prst="roundRect">
            <a:avLst>
              <a:gd name="adj" fmla="val 4429"/>
            </a:avLst>
          </a:prstGeom>
          <a:solidFill>
            <a:schemeClr val="accent1"/>
          </a:solidFill>
        </p:spPr>
        <p:style>
          <a:lnRef idx="2">
            <a:schemeClr val="dk1"/>
          </a:lnRef>
          <a:fillRef idx="1">
            <a:schemeClr val="lt1"/>
          </a:fillRef>
          <a:effectRef idx="0">
            <a:schemeClr val="dk1"/>
          </a:effectRef>
          <a:fontRef idx="minor">
            <a:schemeClr val="dk1"/>
          </a:fontRef>
        </p:style>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111" name="圆角矩形 17"/>
          <p:cNvSpPr/>
          <p:nvPr/>
        </p:nvSpPr>
        <p:spPr>
          <a:xfrm>
            <a:off x="3961765" y="4710430"/>
            <a:ext cx="2943225" cy="1960880"/>
          </a:xfrm>
          <a:prstGeom prst="roundRect">
            <a:avLst>
              <a:gd name="adj" fmla="val 4429"/>
            </a:avLst>
          </a:prstGeom>
          <a:solidFill>
            <a:schemeClr val="accent1"/>
          </a:solidFill>
        </p:spPr>
        <p:style>
          <a:lnRef idx="2">
            <a:schemeClr val="dk1"/>
          </a:lnRef>
          <a:fillRef idx="1">
            <a:schemeClr val="lt1"/>
          </a:fillRef>
          <a:effectRef idx="0">
            <a:schemeClr val="dk1"/>
          </a:effectRef>
          <a:fontRef idx="minor">
            <a:schemeClr val="dk1"/>
          </a:fontRef>
        </p:style>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99" name="圆角矩形"/>
          <p:cNvSpPr/>
          <p:nvPr/>
        </p:nvSpPr>
        <p:spPr>
          <a:xfrm>
            <a:off x="4218138" y="621157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lstStyle/>
          <a:p>
            <a:pPr algn="ctr">
              <a:defRPr>
                <a:latin typeface="Helvetica Neue Medium"/>
                <a:ea typeface="Helvetica Neue Medium"/>
                <a:cs typeface="Helvetica Neue Medium"/>
                <a:sym typeface="Helvetica Neue Medium"/>
              </a:defRPr>
            </a:pPr>
            <a:r>
              <a:rPr sz="1265"/>
              <a:t>documents</a:t>
            </a:r>
            <a:r>
              <a:rPr lang="en-US" sz="1265"/>
              <a:t>1</a:t>
            </a:r>
            <a:endParaRPr lang="en-US" sz="1265"/>
          </a:p>
        </p:txBody>
      </p:sp>
      <p:grpSp>
        <p:nvGrpSpPr>
          <p:cNvPr id="155" name="圆角矩形 3"/>
          <p:cNvGrpSpPr/>
          <p:nvPr/>
        </p:nvGrpSpPr>
        <p:grpSpPr>
          <a:xfrm>
            <a:off x="7778750" y="5479415"/>
            <a:ext cx="902335" cy="423545"/>
            <a:chOff x="0" y="-1"/>
            <a:chExt cx="1054100" cy="349042"/>
          </a:xfrm>
          <a:solidFill>
            <a:schemeClr val="accent2"/>
          </a:solidFill>
        </p:grpSpPr>
        <p:sp>
          <p:nvSpPr>
            <p:cNvPr id="156"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57" name="Client"/>
            <p:cNvSpPr txBox="1"/>
            <p:nvPr/>
          </p:nvSpPr>
          <p:spPr>
            <a:xfrm>
              <a:off x="17037" y="57299"/>
              <a:ext cx="1020026" cy="234439"/>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t> batch1</a:t>
              </a:r>
              <a:endParaRPr lang="en-US"/>
            </a:p>
          </p:txBody>
        </p:sp>
      </p:grpSp>
      <p:sp>
        <p:nvSpPr>
          <p:cNvPr id="5" name="右大括号 4"/>
          <p:cNvSpPr/>
          <p:nvPr/>
        </p:nvSpPr>
        <p:spPr>
          <a:xfrm>
            <a:off x="6981190" y="4837430"/>
            <a:ext cx="532765" cy="1707515"/>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20" name="右大括号 19"/>
          <p:cNvSpPr/>
          <p:nvPr/>
        </p:nvSpPr>
        <p:spPr>
          <a:xfrm>
            <a:off x="6981190" y="2875915"/>
            <a:ext cx="532765" cy="1707515"/>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29" name="右大括号 28"/>
          <p:cNvSpPr/>
          <p:nvPr/>
        </p:nvSpPr>
        <p:spPr>
          <a:xfrm>
            <a:off x="6981190" y="845820"/>
            <a:ext cx="532765" cy="1707515"/>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30" name="圆角矩形"/>
          <p:cNvSpPr/>
          <p:nvPr/>
        </p:nvSpPr>
        <p:spPr>
          <a:xfrm>
            <a:off x="4206708" y="470662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sz="1265"/>
              <a:t>documents</a:t>
            </a:r>
            <a:r>
              <a:rPr lang="en-US" sz="1265"/>
              <a:t>64</a:t>
            </a:r>
            <a:endParaRPr lang="en-US" sz="1265"/>
          </a:p>
        </p:txBody>
      </p:sp>
      <p:sp>
        <p:nvSpPr>
          <p:cNvPr id="31" name="圆角矩形"/>
          <p:cNvSpPr/>
          <p:nvPr/>
        </p:nvSpPr>
        <p:spPr>
          <a:xfrm>
            <a:off x="4206708" y="520827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lstStyle/>
          <a:p>
            <a:pPr algn="ctr">
              <a:defRPr>
                <a:latin typeface="Helvetica Neue Medium"/>
                <a:ea typeface="Helvetica Neue Medium"/>
                <a:cs typeface="Helvetica Neue Medium"/>
                <a:sym typeface="Helvetica Neue Medium"/>
              </a:defRPr>
            </a:pPr>
            <a:r>
              <a:rPr lang="en-US" sz="1265"/>
              <a:t>......</a:t>
            </a:r>
            <a:endParaRPr lang="en-US" sz="1265"/>
          </a:p>
        </p:txBody>
      </p:sp>
      <p:sp>
        <p:nvSpPr>
          <p:cNvPr id="32" name="圆角矩形"/>
          <p:cNvSpPr/>
          <p:nvPr/>
        </p:nvSpPr>
        <p:spPr>
          <a:xfrm>
            <a:off x="4206708" y="570992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lstStyle/>
          <a:p>
            <a:pPr algn="ctr">
              <a:defRPr>
                <a:latin typeface="Helvetica Neue Medium"/>
                <a:ea typeface="Helvetica Neue Medium"/>
                <a:cs typeface="Helvetica Neue Medium"/>
                <a:sym typeface="Helvetica Neue Medium"/>
              </a:defRPr>
            </a:pPr>
            <a:r>
              <a:rPr sz="1265"/>
              <a:t>documents</a:t>
            </a:r>
            <a:r>
              <a:rPr lang="en-US" sz="1265"/>
              <a:t>2</a:t>
            </a:r>
            <a:endParaRPr lang="en-US" sz="1265"/>
          </a:p>
        </p:txBody>
      </p:sp>
      <p:sp>
        <p:nvSpPr>
          <p:cNvPr id="33" name="圆角矩形"/>
          <p:cNvSpPr/>
          <p:nvPr/>
        </p:nvSpPr>
        <p:spPr>
          <a:xfrm>
            <a:off x="4229568" y="4185285"/>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sz="1265"/>
              <a:t>documents</a:t>
            </a:r>
            <a:r>
              <a:rPr lang="en-US" sz="1265"/>
              <a:t>1</a:t>
            </a:r>
            <a:endParaRPr lang="en-US" sz="1265"/>
          </a:p>
        </p:txBody>
      </p:sp>
      <p:sp>
        <p:nvSpPr>
          <p:cNvPr id="34" name="圆角矩形"/>
          <p:cNvSpPr/>
          <p:nvPr/>
        </p:nvSpPr>
        <p:spPr>
          <a:xfrm>
            <a:off x="4218138" y="2680335"/>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sz="1265"/>
              <a:t>documents</a:t>
            </a:r>
            <a:r>
              <a:rPr lang="en-US" sz="1265"/>
              <a:t>64</a:t>
            </a:r>
            <a:endParaRPr lang="en-US" sz="1265"/>
          </a:p>
        </p:txBody>
      </p:sp>
      <p:sp>
        <p:nvSpPr>
          <p:cNvPr id="35" name="圆角矩形"/>
          <p:cNvSpPr/>
          <p:nvPr/>
        </p:nvSpPr>
        <p:spPr>
          <a:xfrm>
            <a:off x="4218138" y="3181985"/>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en-US" sz="1265"/>
              <a:t>......</a:t>
            </a:r>
            <a:endParaRPr lang="en-US" sz="1265"/>
          </a:p>
        </p:txBody>
      </p:sp>
      <p:sp>
        <p:nvSpPr>
          <p:cNvPr id="36" name="圆角矩形"/>
          <p:cNvSpPr/>
          <p:nvPr/>
        </p:nvSpPr>
        <p:spPr>
          <a:xfrm>
            <a:off x="4218138" y="3683635"/>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sz="1265"/>
              <a:t>documents</a:t>
            </a:r>
            <a:r>
              <a:rPr lang="en-US" sz="1265"/>
              <a:t>2</a:t>
            </a:r>
            <a:endParaRPr lang="en-US" sz="1265"/>
          </a:p>
        </p:txBody>
      </p:sp>
      <p:sp>
        <p:nvSpPr>
          <p:cNvPr id="37" name="圆角矩形"/>
          <p:cNvSpPr/>
          <p:nvPr/>
        </p:nvSpPr>
        <p:spPr>
          <a:xfrm>
            <a:off x="4218138" y="2162175"/>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lstStyle/>
          <a:p>
            <a:pPr algn="ctr">
              <a:defRPr>
                <a:latin typeface="Helvetica Neue Medium"/>
                <a:ea typeface="Helvetica Neue Medium"/>
                <a:cs typeface="Helvetica Neue Medium"/>
                <a:sym typeface="Helvetica Neue Medium"/>
              </a:defRPr>
            </a:pPr>
            <a:r>
              <a:rPr sz="1265"/>
              <a:t>documents</a:t>
            </a:r>
            <a:r>
              <a:rPr lang="en-US" sz="1265"/>
              <a:t>1</a:t>
            </a:r>
            <a:endParaRPr lang="en-US" sz="1265"/>
          </a:p>
        </p:txBody>
      </p:sp>
      <p:sp>
        <p:nvSpPr>
          <p:cNvPr id="38" name="圆角矩形"/>
          <p:cNvSpPr/>
          <p:nvPr/>
        </p:nvSpPr>
        <p:spPr>
          <a:xfrm>
            <a:off x="4206708" y="657225"/>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sz="1265"/>
              <a:t>documents</a:t>
            </a:r>
            <a:r>
              <a:rPr lang="en-US" sz="1265"/>
              <a:t>64</a:t>
            </a:r>
            <a:endParaRPr lang="en-US" sz="1265"/>
          </a:p>
        </p:txBody>
      </p:sp>
      <p:sp>
        <p:nvSpPr>
          <p:cNvPr id="39" name="圆角矩形"/>
          <p:cNvSpPr/>
          <p:nvPr/>
        </p:nvSpPr>
        <p:spPr>
          <a:xfrm>
            <a:off x="4206708" y="1158875"/>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lstStyle/>
          <a:p>
            <a:pPr algn="ctr">
              <a:defRPr>
                <a:latin typeface="Helvetica Neue Medium"/>
                <a:ea typeface="Helvetica Neue Medium"/>
                <a:cs typeface="Helvetica Neue Medium"/>
                <a:sym typeface="Helvetica Neue Medium"/>
              </a:defRPr>
            </a:pPr>
            <a:r>
              <a:rPr lang="en-US" sz="1265"/>
              <a:t>......</a:t>
            </a:r>
            <a:endParaRPr lang="en-US" sz="1265"/>
          </a:p>
        </p:txBody>
      </p:sp>
      <p:sp>
        <p:nvSpPr>
          <p:cNvPr id="40" name="圆角矩形"/>
          <p:cNvSpPr/>
          <p:nvPr/>
        </p:nvSpPr>
        <p:spPr>
          <a:xfrm>
            <a:off x="4206708" y="1660525"/>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lstStyle/>
          <a:p>
            <a:pPr algn="ctr">
              <a:defRPr>
                <a:latin typeface="Helvetica Neue Medium"/>
                <a:ea typeface="Helvetica Neue Medium"/>
                <a:cs typeface="Helvetica Neue Medium"/>
                <a:sym typeface="Helvetica Neue Medium"/>
              </a:defRPr>
            </a:pPr>
            <a:r>
              <a:rPr sz="1265"/>
              <a:t>documents</a:t>
            </a:r>
            <a:r>
              <a:rPr lang="en-US" sz="1265"/>
              <a:t>2</a:t>
            </a:r>
            <a:endParaRPr lang="en-US" sz="1265"/>
          </a:p>
        </p:txBody>
      </p:sp>
      <p:sp>
        <p:nvSpPr>
          <p:cNvPr id="44" name="圆角矩形"/>
          <p:cNvSpPr/>
          <p:nvPr/>
        </p:nvSpPr>
        <p:spPr>
          <a:xfrm>
            <a:off x="4218138" y="155575"/>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en-US" sz="1265"/>
              <a:t>......</a:t>
            </a:r>
            <a:endParaRPr lang="en-US" sz="1265"/>
          </a:p>
        </p:txBody>
      </p:sp>
      <p:grpSp>
        <p:nvGrpSpPr>
          <p:cNvPr id="45" name="圆角矩形 3"/>
          <p:cNvGrpSpPr/>
          <p:nvPr/>
        </p:nvGrpSpPr>
        <p:grpSpPr>
          <a:xfrm>
            <a:off x="7687945" y="3517900"/>
            <a:ext cx="902335" cy="423545"/>
            <a:chOff x="0" y="-1"/>
            <a:chExt cx="1054100" cy="349042"/>
          </a:xfrm>
          <a:solidFill>
            <a:schemeClr val="accent2"/>
          </a:solidFill>
        </p:grpSpPr>
        <p:sp>
          <p:nvSpPr>
            <p:cNvPr id="46"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7" name="Client"/>
            <p:cNvSpPr txBox="1"/>
            <p:nvPr/>
          </p:nvSpPr>
          <p:spPr>
            <a:xfrm>
              <a:off x="17037" y="57299"/>
              <a:ext cx="1020026" cy="234439"/>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t> batch2</a:t>
              </a:r>
              <a:endParaRPr lang="en-US"/>
            </a:p>
          </p:txBody>
        </p:sp>
      </p:grpSp>
      <p:grpSp>
        <p:nvGrpSpPr>
          <p:cNvPr id="48" name="圆角矩形 3"/>
          <p:cNvGrpSpPr/>
          <p:nvPr/>
        </p:nvGrpSpPr>
        <p:grpSpPr>
          <a:xfrm>
            <a:off x="7673340" y="1488440"/>
            <a:ext cx="902335" cy="423545"/>
            <a:chOff x="0" y="-1"/>
            <a:chExt cx="1054100" cy="349042"/>
          </a:xfrm>
          <a:solidFill>
            <a:schemeClr val="accent2"/>
          </a:solidFill>
        </p:grpSpPr>
        <p:sp>
          <p:nvSpPr>
            <p:cNvPr id="4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0" name="Client"/>
            <p:cNvSpPr txBox="1"/>
            <p:nvPr/>
          </p:nvSpPr>
          <p:spPr>
            <a:xfrm>
              <a:off x="17037" y="57299"/>
              <a:ext cx="1020026" cy="234439"/>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t> batch3</a:t>
              </a:r>
              <a:endParaRPr lang="en-US"/>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圆角矩形 63"/>
          <p:cNvSpPr/>
          <p:nvPr/>
        </p:nvSpPr>
        <p:spPr>
          <a:xfrm>
            <a:off x="2599501" y="3297079"/>
            <a:ext cx="7814370" cy="2440930"/>
          </a:xfrm>
          <a:prstGeom prst="roundRect">
            <a:avLst>
              <a:gd name="adj" fmla="val 5592"/>
            </a:avLst>
          </a:prstGeom>
          <a:solidFill>
            <a:srgbClr val="FFE0DC"/>
          </a:solidFill>
          <a:ln>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2" name="圆角矩形 17"/>
          <p:cNvSpPr/>
          <p:nvPr/>
        </p:nvSpPr>
        <p:spPr>
          <a:xfrm>
            <a:off x="2761129" y="3502908"/>
            <a:ext cx="3234333" cy="2069902"/>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4" name="Rectangle"/>
          <p:cNvSpPr/>
          <p:nvPr/>
        </p:nvSpPr>
        <p:spPr>
          <a:xfrm>
            <a:off x="1525638" y="633073"/>
            <a:ext cx="9140723" cy="8933"/>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1328420" y="140335"/>
            <a:ext cx="8797290" cy="7569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方案一：主从高可用多活方案</a:t>
            </a:r>
            <a:r>
              <a:rPr lang="en-US" altLang="zh-CN" sz="2250">
                <a:sym typeface="+mn-ea"/>
              </a:rPr>
              <a:t>(</a:t>
            </a:r>
            <a:r>
              <a:rPr lang="zh-CN" altLang="en-US" sz="2250">
                <a:sym typeface="+mn-ea"/>
              </a:rPr>
              <a:t>三个机房服务器资源充足</a:t>
            </a:r>
            <a:r>
              <a:rPr lang="en-US" altLang="zh-CN" sz="2250">
                <a:sym typeface="+mn-ea"/>
              </a:rPr>
              <a:t>)</a:t>
            </a:r>
            <a:endParaRPr lang="en-US" altLang="zh-CN" sz="2250">
              <a:sym typeface="+mn-ea"/>
            </a:endParaRPr>
          </a:p>
          <a:p>
            <a:endParaRPr sz="2250" smtClean="0"/>
          </a:p>
        </p:txBody>
      </p:sp>
      <p:sp>
        <p:nvSpPr>
          <p:cNvPr id="186" name="圆角矩形 2"/>
          <p:cNvSpPr/>
          <p:nvPr/>
        </p:nvSpPr>
        <p:spPr>
          <a:xfrm>
            <a:off x="2648168" y="828020"/>
            <a:ext cx="7665244" cy="667941"/>
          </a:xfrm>
          <a:prstGeom prst="roundRect">
            <a:avLst>
              <a:gd name="adj" fmla="val 16667"/>
            </a:avLst>
          </a:prstGeom>
          <a:solidFill>
            <a:srgbClr val="D9D9D9"/>
          </a:solidFill>
          <a:ln w="25400">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93" name="文本框 7"/>
          <p:cNvSpPr txBox="1"/>
          <p:nvPr/>
        </p:nvSpPr>
        <p:spPr>
          <a:xfrm>
            <a:off x="4526082" y="1178142"/>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194" name="圆角矩形 8"/>
          <p:cNvSpPr/>
          <p:nvPr/>
        </p:nvSpPr>
        <p:spPr>
          <a:xfrm>
            <a:off x="2602180" y="2135773"/>
            <a:ext cx="7694712" cy="637580"/>
          </a:xfrm>
          <a:prstGeom prst="roundRect">
            <a:avLst>
              <a:gd name="adj" fmla="val 16667"/>
            </a:avLst>
          </a:prstGeom>
          <a:solidFill>
            <a:srgbClr val="DCC205"/>
          </a:solidFill>
          <a:ln>
            <a:solidFill>
              <a:srgbClr val="FFC000"/>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95" name="文本框 12"/>
          <p:cNvSpPr txBox="1"/>
          <p:nvPr/>
        </p:nvSpPr>
        <p:spPr>
          <a:xfrm>
            <a:off x="4496614" y="2332305"/>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207" name="直接箭头连接符 10"/>
          <p:cNvSpPr/>
          <p:nvPr/>
        </p:nvSpPr>
        <p:spPr>
          <a:xfrm flipH="1">
            <a:off x="4243457" y="1570970"/>
            <a:ext cx="893" cy="504974"/>
          </a:xfrm>
          <a:prstGeom prst="line">
            <a:avLst/>
          </a:prstGeom>
          <a:ln w="25400">
            <a:solidFill>
              <a:schemeClr val="accent1"/>
            </a:solidFill>
            <a:headEnd type="triangle"/>
            <a:tailEnd type="triangle"/>
          </a:ln>
        </p:spPr>
        <p:txBody>
          <a:bodyPr lIns="32145" tIns="32145" rIns="32145" bIns="32145"/>
          <a:lstStyle/>
          <a:p>
            <a:endParaRPr sz="1265"/>
          </a:p>
        </p:txBody>
      </p:sp>
      <p:sp>
        <p:nvSpPr>
          <p:cNvPr id="208" name="直接箭头连接符 11"/>
          <p:cNvSpPr/>
          <p:nvPr/>
        </p:nvSpPr>
        <p:spPr>
          <a:xfrm flipH="1">
            <a:off x="8597126" y="1535698"/>
            <a:ext cx="4018" cy="557659"/>
          </a:xfrm>
          <a:prstGeom prst="line">
            <a:avLst/>
          </a:prstGeom>
          <a:ln w="25400">
            <a:solidFill>
              <a:schemeClr val="accent1"/>
            </a:solidFill>
            <a:headEnd type="triangle"/>
            <a:tailEnd type="triangle"/>
          </a:ln>
        </p:spPr>
        <p:txBody>
          <a:bodyPr lIns="32145" tIns="32145" rIns="32145" bIns="32145"/>
          <a:lstStyle/>
          <a:p>
            <a:endParaRPr sz="1265"/>
          </a:p>
        </p:txBody>
      </p:sp>
      <p:sp>
        <p:nvSpPr>
          <p:cNvPr id="218" name="直接箭头连接符 21"/>
          <p:cNvSpPr/>
          <p:nvPr/>
        </p:nvSpPr>
        <p:spPr>
          <a:xfrm rot="19320000" flipH="1" flipV="1">
            <a:off x="3567926" y="4513302"/>
            <a:ext cx="738485" cy="49560"/>
          </a:xfrm>
          <a:prstGeom prst="line">
            <a:avLst/>
          </a:prstGeom>
          <a:ln w="25400">
            <a:solidFill>
              <a:schemeClr val="accent1"/>
            </a:solidFill>
            <a:headEnd type="triangle"/>
            <a:tailEnd type="triangle"/>
          </a:ln>
        </p:spPr>
        <p:txBody>
          <a:bodyPr lIns="32145" tIns="32145" rIns="32145" bIns="32145"/>
          <a:lstStyle/>
          <a:p>
            <a:endParaRPr sz="1265"/>
          </a:p>
        </p:txBody>
      </p:sp>
      <p:sp>
        <p:nvSpPr>
          <p:cNvPr id="273" name="直接箭头连接符 68"/>
          <p:cNvSpPr/>
          <p:nvPr/>
        </p:nvSpPr>
        <p:spPr>
          <a:xfrm flipH="1">
            <a:off x="4243457" y="2842558"/>
            <a:ext cx="446" cy="427732"/>
          </a:xfrm>
          <a:prstGeom prst="line">
            <a:avLst/>
          </a:prstGeom>
          <a:ln w="25400">
            <a:solidFill>
              <a:schemeClr val="accent1"/>
            </a:solidFill>
            <a:headEnd type="triangle"/>
            <a:tailEnd type="triangle"/>
          </a:ln>
        </p:spPr>
        <p:txBody>
          <a:bodyPr lIns="32145" tIns="32145" rIns="32145" bIns="32145"/>
          <a:lstStyle/>
          <a:p>
            <a:endParaRPr sz="1265"/>
          </a:p>
        </p:txBody>
      </p:sp>
      <p:sp>
        <p:nvSpPr>
          <p:cNvPr id="274" name="直接箭头连接符 69"/>
          <p:cNvSpPr/>
          <p:nvPr/>
        </p:nvSpPr>
        <p:spPr>
          <a:xfrm flipH="1">
            <a:off x="8601144" y="2842558"/>
            <a:ext cx="4018" cy="428179"/>
          </a:xfrm>
          <a:prstGeom prst="line">
            <a:avLst/>
          </a:prstGeom>
          <a:ln w="25400">
            <a:solidFill>
              <a:schemeClr val="accent1"/>
            </a:solidFill>
            <a:headEnd type="triangle"/>
            <a:tailEnd type="triangle"/>
          </a:ln>
        </p:spPr>
        <p:txBody>
          <a:bodyPr lIns="32145" tIns="32145" rIns="32145" bIns="32145"/>
          <a:lstStyle/>
          <a:p>
            <a:endParaRPr sz="1265"/>
          </a:p>
        </p:txBody>
      </p:sp>
      <p:sp>
        <p:nvSpPr>
          <p:cNvPr id="275" name="左右箭头 70"/>
          <p:cNvSpPr/>
          <p:nvPr/>
        </p:nvSpPr>
        <p:spPr>
          <a:xfrm>
            <a:off x="6195039" y="4436953"/>
            <a:ext cx="506315" cy="202260"/>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279" name="圆角矩形 72"/>
          <p:cNvGrpSpPr/>
          <p:nvPr/>
        </p:nvGrpSpPr>
        <p:grpSpPr>
          <a:xfrm>
            <a:off x="1753414" y="3717469"/>
            <a:ext cx="755898" cy="404468"/>
            <a:chOff x="-2" y="3281"/>
            <a:chExt cx="707397" cy="349040"/>
          </a:xfrm>
        </p:grpSpPr>
        <p:sp>
          <p:nvSpPr>
            <p:cNvPr id="277"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8"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sz="1690"/>
                <a:t>存储</a:t>
              </a:r>
              <a:r>
                <a:rPr sz="1690"/>
                <a:t>层</a:t>
              </a:r>
              <a:endParaRPr sz="1690"/>
            </a:p>
          </p:txBody>
        </p:sp>
      </p:grpSp>
      <p:grpSp>
        <p:nvGrpSpPr>
          <p:cNvPr id="3" name="圆角矩形 20"/>
          <p:cNvGrpSpPr/>
          <p:nvPr/>
        </p:nvGrpSpPr>
        <p:grpSpPr>
          <a:xfrm>
            <a:off x="2975888" y="4776923"/>
            <a:ext cx="1134517" cy="590312"/>
            <a:chOff x="-1" y="92172"/>
            <a:chExt cx="729621" cy="349058"/>
          </a:xfrm>
        </p:grpSpPr>
        <p:sp>
          <p:nvSpPr>
            <p:cNvPr id="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B</a:t>
              </a:r>
              <a:r>
                <a:rPr lang="zh-CN" altLang="en-US" sz="1405">
                  <a:ea typeface="宋体" panose="02010600030101010101" pitchFamily="2" charset="-122"/>
                  <a:sym typeface="+mn-ea"/>
                </a:rPr>
                <a:t>机房</a:t>
              </a:r>
              <a:r>
                <a:rPr lang="en-US" sz="1405">
                  <a:sym typeface="+mn-ea"/>
                </a:rPr>
                <a:t>mongod</a:t>
              </a:r>
              <a:endParaRPr sz="1405"/>
            </a:p>
          </p:txBody>
        </p:sp>
      </p:grpSp>
      <p:grpSp>
        <p:nvGrpSpPr>
          <p:cNvPr id="9" name="圆角矩形 20"/>
          <p:cNvGrpSpPr/>
          <p:nvPr/>
        </p:nvGrpSpPr>
        <p:grpSpPr>
          <a:xfrm>
            <a:off x="3766316" y="3717862"/>
            <a:ext cx="1179461" cy="590312"/>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118758"/>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A</a:t>
              </a:r>
              <a:r>
                <a:rPr lang="zh-CN" altLang="en-US" sz="1405">
                  <a:ea typeface="宋体" panose="02010600030101010101" pitchFamily="2" charset="-122"/>
                  <a:sym typeface="+mn-ea"/>
                </a:rPr>
                <a:t>机房</a:t>
              </a:r>
              <a:r>
                <a:rPr lang="en-US" sz="1405">
                  <a:sym typeface="+mn-ea"/>
                </a:rPr>
                <a:t>mongod</a:t>
              </a:r>
              <a:endParaRPr sz="1405"/>
            </a:p>
          </p:txBody>
        </p:sp>
      </p:grpSp>
      <p:grpSp>
        <p:nvGrpSpPr>
          <p:cNvPr id="12" name="圆角矩形 20"/>
          <p:cNvGrpSpPr/>
          <p:nvPr/>
        </p:nvGrpSpPr>
        <p:grpSpPr>
          <a:xfrm>
            <a:off x="4546173" y="4785406"/>
            <a:ext cx="1134517" cy="590312"/>
            <a:chOff x="-1" y="92172"/>
            <a:chExt cx="729621" cy="349058"/>
          </a:xfrm>
        </p:grpSpPr>
        <p:sp>
          <p:nvSpPr>
            <p:cNvPr id="1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C</a:t>
              </a:r>
              <a:r>
                <a:rPr lang="zh-CN" altLang="en-US" sz="1405">
                  <a:ea typeface="宋体" panose="02010600030101010101" pitchFamily="2" charset="-122"/>
                  <a:sym typeface="+mn-ea"/>
                </a:rPr>
                <a:t>机房</a:t>
              </a:r>
              <a:r>
                <a:rPr lang="en-US" sz="1405">
                  <a:sym typeface="+mn-ea"/>
                </a:rPr>
                <a:t>mongod</a:t>
              </a:r>
              <a:endParaRPr sz="1405"/>
            </a:p>
          </p:txBody>
        </p:sp>
      </p:grpSp>
      <p:sp>
        <p:nvSpPr>
          <p:cNvPr id="15" name="直接箭头连接符 21"/>
          <p:cNvSpPr/>
          <p:nvPr/>
        </p:nvSpPr>
        <p:spPr>
          <a:xfrm rot="15660000" flipH="1">
            <a:off x="4578767" y="4273094"/>
            <a:ext cx="480417" cy="538460"/>
          </a:xfrm>
          <a:prstGeom prst="line">
            <a:avLst/>
          </a:prstGeom>
          <a:ln w="25400">
            <a:solidFill>
              <a:schemeClr val="accent1"/>
            </a:solidFill>
            <a:headEnd type="triangle"/>
            <a:tailEnd type="triangle"/>
          </a:ln>
        </p:spPr>
        <p:txBody>
          <a:bodyPr lIns="32145" tIns="32145" rIns="32145" bIns="32145"/>
          <a:p>
            <a:endParaRPr sz="1265"/>
          </a:p>
        </p:txBody>
      </p:sp>
      <p:sp>
        <p:nvSpPr>
          <p:cNvPr id="16" name="圆角矩形 17"/>
          <p:cNvSpPr/>
          <p:nvPr/>
        </p:nvSpPr>
        <p:spPr>
          <a:xfrm>
            <a:off x="6990229" y="3510052"/>
            <a:ext cx="3234333" cy="2069902"/>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7" name="直接箭头连接符 21"/>
          <p:cNvSpPr/>
          <p:nvPr/>
        </p:nvSpPr>
        <p:spPr>
          <a:xfrm rot="19320000" flipH="1" flipV="1">
            <a:off x="7842568" y="4513302"/>
            <a:ext cx="738485" cy="49560"/>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18" name="圆角矩形 20"/>
          <p:cNvGrpSpPr/>
          <p:nvPr/>
        </p:nvGrpSpPr>
        <p:grpSpPr>
          <a:xfrm>
            <a:off x="7250529" y="4776923"/>
            <a:ext cx="1134517" cy="590312"/>
            <a:chOff x="-1" y="92172"/>
            <a:chExt cx="729621" cy="349058"/>
          </a:xfrm>
        </p:grpSpPr>
        <p:sp>
          <p:nvSpPr>
            <p:cNvPr id="1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0"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B</a:t>
              </a:r>
              <a:r>
                <a:rPr lang="zh-CN" altLang="en-US" sz="1405">
                  <a:ea typeface="宋体" panose="02010600030101010101" pitchFamily="2" charset="-122"/>
                  <a:sym typeface="+mn-ea"/>
                </a:rPr>
                <a:t>机房</a:t>
              </a:r>
              <a:r>
                <a:rPr lang="en-US" sz="1405">
                  <a:sym typeface="+mn-ea"/>
                </a:rPr>
                <a:t>mongod</a:t>
              </a:r>
              <a:endParaRPr sz="1405"/>
            </a:p>
          </p:txBody>
        </p:sp>
      </p:grpSp>
      <p:grpSp>
        <p:nvGrpSpPr>
          <p:cNvPr id="21" name="圆角矩形 20"/>
          <p:cNvGrpSpPr/>
          <p:nvPr/>
        </p:nvGrpSpPr>
        <p:grpSpPr>
          <a:xfrm>
            <a:off x="7996605" y="3717862"/>
            <a:ext cx="1134517" cy="590312"/>
            <a:chOff x="-1" y="92172"/>
            <a:chExt cx="729621" cy="349058"/>
          </a:xfrm>
        </p:grpSpPr>
        <p:sp>
          <p:nvSpPr>
            <p:cNvPr id="2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A</a:t>
              </a:r>
              <a:r>
                <a:rPr lang="zh-CN" altLang="en-US" sz="1405">
                  <a:ea typeface="宋体" panose="02010600030101010101" pitchFamily="2" charset="-122"/>
                  <a:sym typeface="+mn-ea"/>
                </a:rPr>
                <a:t>机房</a:t>
              </a:r>
              <a:r>
                <a:rPr lang="en-US" sz="1405">
                  <a:sym typeface="+mn-ea"/>
                </a:rPr>
                <a:t>mongod</a:t>
              </a:r>
              <a:endParaRPr sz="1405"/>
            </a:p>
          </p:txBody>
        </p:sp>
      </p:grpSp>
      <p:grpSp>
        <p:nvGrpSpPr>
          <p:cNvPr id="24" name="圆角矩形 20"/>
          <p:cNvGrpSpPr/>
          <p:nvPr/>
        </p:nvGrpSpPr>
        <p:grpSpPr>
          <a:xfrm>
            <a:off x="8820815" y="4785406"/>
            <a:ext cx="1134517" cy="590312"/>
            <a:chOff x="-1" y="92172"/>
            <a:chExt cx="729621" cy="349058"/>
          </a:xfrm>
        </p:grpSpPr>
        <p:sp>
          <p:nvSpPr>
            <p:cNvPr id="2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6"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C</a:t>
              </a:r>
              <a:r>
                <a:rPr lang="zh-CN" altLang="en-US" sz="1405">
                  <a:ea typeface="宋体" panose="02010600030101010101" pitchFamily="2" charset="-122"/>
                  <a:sym typeface="+mn-ea"/>
                </a:rPr>
                <a:t>机房</a:t>
              </a:r>
              <a:r>
                <a:rPr lang="en-US" sz="1405">
                  <a:sym typeface="+mn-ea"/>
                </a:rPr>
                <a:t>mongod</a:t>
              </a:r>
              <a:endParaRPr sz="1405"/>
            </a:p>
          </p:txBody>
        </p:sp>
      </p:grpSp>
      <p:sp>
        <p:nvSpPr>
          <p:cNvPr id="27" name="直接箭头连接符 21"/>
          <p:cNvSpPr/>
          <p:nvPr/>
        </p:nvSpPr>
        <p:spPr>
          <a:xfrm rot="15660000" flipH="1">
            <a:off x="8853408" y="4273094"/>
            <a:ext cx="480417" cy="538460"/>
          </a:xfrm>
          <a:prstGeom prst="line">
            <a:avLst/>
          </a:prstGeom>
          <a:ln w="25400">
            <a:solidFill>
              <a:schemeClr val="accent1"/>
            </a:solidFill>
            <a:headEnd type="triangle"/>
            <a:tailEnd type="triangle"/>
          </a:ln>
        </p:spPr>
        <p:txBody>
          <a:bodyPr lIns="32145" tIns="32145" rIns="32145" bIns="32145"/>
          <a:p>
            <a:endParaRPr sz="1265"/>
          </a:p>
        </p:txBody>
      </p:sp>
      <p:grpSp>
        <p:nvGrpSpPr>
          <p:cNvPr id="28" name="圆角矩形 3"/>
          <p:cNvGrpSpPr/>
          <p:nvPr/>
        </p:nvGrpSpPr>
        <p:grpSpPr>
          <a:xfrm>
            <a:off x="8126085" y="974515"/>
            <a:ext cx="873323" cy="374155"/>
            <a:chOff x="0" y="-1"/>
            <a:chExt cx="1054100" cy="349042"/>
          </a:xfrm>
        </p:grpSpPr>
        <p:sp>
          <p:nvSpPr>
            <p:cNvPr id="29"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0"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32" name="圆角矩形 3"/>
          <p:cNvGrpSpPr/>
          <p:nvPr/>
        </p:nvGrpSpPr>
        <p:grpSpPr>
          <a:xfrm>
            <a:off x="2849086" y="3608056"/>
            <a:ext cx="917079" cy="291554"/>
            <a:chOff x="0" y="-1"/>
            <a:chExt cx="1054100" cy="349042"/>
          </a:xfrm>
        </p:grpSpPr>
        <p:sp>
          <p:nvSpPr>
            <p:cNvPr id="3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Client"/>
            <p:cNvSpPr txBox="1"/>
            <p:nvPr/>
          </p:nvSpPr>
          <p:spPr>
            <a:xfrm>
              <a:off x="17037" y="3472"/>
              <a:ext cx="1020026" cy="342093"/>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shard-1</a:t>
              </a:r>
              <a:endParaRPr lang="en-US" sz="1405"/>
            </a:p>
          </p:txBody>
        </p:sp>
      </p:grpSp>
      <p:grpSp>
        <p:nvGrpSpPr>
          <p:cNvPr id="189" name="圆角矩形 3"/>
          <p:cNvGrpSpPr/>
          <p:nvPr/>
        </p:nvGrpSpPr>
        <p:grpSpPr>
          <a:xfrm>
            <a:off x="9184005" y="3615115"/>
            <a:ext cx="988060" cy="288172"/>
            <a:chOff x="0" y="-1"/>
            <a:chExt cx="1054100" cy="349042"/>
          </a:xfrm>
        </p:grpSpPr>
        <p:sp>
          <p:nvSpPr>
            <p:cNvPr id="187"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8" name="Client"/>
            <p:cNvSpPr txBox="1"/>
            <p:nvPr/>
          </p:nvSpPr>
          <p:spPr>
            <a:xfrm>
              <a:off x="17037" y="1464"/>
              <a:ext cx="1020026" cy="34610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shard-14</a:t>
              </a:r>
              <a:endParaRPr lang="en-US" sz="1405"/>
            </a:p>
          </p:txBody>
        </p:sp>
      </p:grpSp>
      <p:sp>
        <p:nvSpPr>
          <p:cNvPr id="35" name="文本框 12"/>
          <p:cNvSpPr txBox="1"/>
          <p:nvPr/>
        </p:nvSpPr>
        <p:spPr>
          <a:xfrm>
            <a:off x="8825280" y="2416691"/>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grpSp>
        <p:nvGrpSpPr>
          <p:cNvPr id="41" name="圆角矩形 3"/>
          <p:cNvGrpSpPr/>
          <p:nvPr/>
        </p:nvGrpSpPr>
        <p:grpSpPr>
          <a:xfrm>
            <a:off x="3807490" y="972332"/>
            <a:ext cx="873323" cy="374155"/>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44" name="圆角矩形 72"/>
          <p:cNvGrpSpPr/>
          <p:nvPr/>
        </p:nvGrpSpPr>
        <p:grpSpPr>
          <a:xfrm>
            <a:off x="1779756" y="2148970"/>
            <a:ext cx="755898" cy="404468"/>
            <a:chOff x="-2" y="3281"/>
            <a:chExt cx="707397" cy="349040"/>
          </a:xfrm>
        </p:grpSpPr>
        <p:sp>
          <p:nvSpPr>
            <p:cNvPr id="4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6"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代理层</a:t>
              </a:r>
              <a:endParaRPr lang="zh-CN" altLang="en-US" sz="1690"/>
            </a:p>
          </p:txBody>
        </p:sp>
      </p:grpSp>
      <p:grpSp>
        <p:nvGrpSpPr>
          <p:cNvPr id="47" name="圆角矩形 72"/>
          <p:cNvGrpSpPr/>
          <p:nvPr/>
        </p:nvGrpSpPr>
        <p:grpSpPr>
          <a:xfrm>
            <a:off x="1779756" y="956857"/>
            <a:ext cx="755898" cy="404468"/>
            <a:chOff x="-2" y="3281"/>
            <a:chExt cx="707397" cy="349040"/>
          </a:xfrm>
        </p:grpSpPr>
        <p:sp>
          <p:nvSpPr>
            <p:cNvPr id="4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9"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客户端</a:t>
              </a:r>
              <a:endParaRPr lang="zh-CN" altLang="en-US" sz="1690"/>
            </a:p>
          </p:txBody>
        </p:sp>
      </p:grpSp>
      <p:grpSp>
        <p:nvGrpSpPr>
          <p:cNvPr id="50" name="圆角矩形 20"/>
          <p:cNvGrpSpPr/>
          <p:nvPr/>
        </p:nvGrpSpPr>
        <p:grpSpPr>
          <a:xfrm>
            <a:off x="3748514" y="2168813"/>
            <a:ext cx="1154847" cy="571500"/>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mongos</a:t>
              </a:r>
              <a:endParaRPr lang="en-US" sz="1405"/>
            </a:p>
          </p:txBody>
        </p:sp>
      </p:grpSp>
      <p:grpSp>
        <p:nvGrpSpPr>
          <p:cNvPr id="54" name="圆角矩形 20"/>
          <p:cNvGrpSpPr/>
          <p:nvPr/>
        </p:nvGrpSpPr>
        <p:grpSpPr>
          <a:xfrm>
            <a:off x="5871994" y="2178635"/>
            <a:ext cx="1154847" cy="571500"/>
            <a:chOff x="-1" y="92172"/>
            <a:chExt cx="729621" cy="349058"/>
          </a:xfrm>
          <a:solidFill>
            <a:schemeClr val="accent1">
              <a:lumMod val="20000"/>
              <a:lumOff val="80000"/>
            </a:schemeClr>
          </a:solidFill>
        </p:grpSpPr>
        <p:sp>
          <p:nvSpPr>
            <p:cNvPr id="5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6" name="Mongod"/>
            <p:cNvSpPr txBox="1"/>
            <p:nvPr/>
          </p:nvSpPr>
          <p:spPr>
            <a:xfrm>
              <a:off x="16231" y="179438"/>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mongos</a:t>
              </a:r>
              <a:endParaRPr lang="en-US" sz="1405"/>
            </a:p>
          </p:txBody>
        </p:sp>
      </p:grpSp>
      <p:grpSp>
        <p:nvGrpSpPr>
          <p:cNvPr id="57" name="圆角矩形 20"/>
          <p:cNvGrpSpPr/>
          <p:nvPr/>
        </p:nvGrpSpPr>
        <p:grpSpPr>
          <a:xfrm>
            <a:off x="7997259" y="2178635"/>
            <a:ext cx="1154847" cy="571500"/>
            <a:chOff x="-1" y="92172"/>
            <a:chExt cx="729621" cy="349058"/>
          </a:xfrm>
          <a:solidFill>
            <a:schemeClr val="accent1">
              <a:lumMod val="20000"/>
              <a:lumOff val="80000"/>
            </a:schemeClr>
          </a:solidFill>
        </p:grpSpPr>
        <p:sp>
          <p:nvSpPr>
            <p:cNvPr id="58"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9" name="Mongod"/>
            <p:cNvSpPr txBox="1"/>
            <p:nvPr/>
          </p:nvSpPr>
          <p:spPr>
            <a:xfrm>
              <a:off x="16231" y="179438"/>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mongos</a:t>
              </a:r>
              <a:endParaRPr lang="en-US" sz="1405"/>
            </a:p>
          </p:txBody>
        </p:sp>
      </p:grpSp>
      <p:sp>
        <p:nvSpPr>
          <p:cNvPr id="2" name="直接箭头连接符 68"/>
          <p:cNvSpPr/>
          <p:nvPr/>
        </p:nvSpPr>
        <p:spPr>
          <a:xfrm flipH="1">
            <a:off x="6447542" y="2842558"/>
            <a:ext cx="446" cy="427732"/>
          </a:xfrm>
          <a:prstGeom prst="line">
            <a:avLst/>
          </a:prstGeom>
          <a:ln w="25400">
            <a:solidFill>
              <a:schemeClr val="accent1"/>
            </a:solidFill>
            <a:headEnd type="triangle"/>
            <a:tailEnd type="triangle"/>
          </a:ln>
        </p:spPr>
        <p:txBody>
          <a:bodyPr lIns="32145" tIns="32145" rIns="32145" bIns="32145"/>
          <a:p>
            <a:endParaRPr sz="1265"/>
          </a:p>
        </p:txBody>
      </p:sp>
      <p:grpSp>
        <p:nvGrpSpPr>
          <p:cNvPr id="6" name="圆角矩形 3"/>
          <p:cNvGrpSpPr/>
          <p:nvPr/>
        </p:nvGrpSpPr>
        <p:grpSpPr>
          <a:xfrm>
            <a:off x="5994430" y="965347"/>
            <a:ext cx="873323" cy="374155"/>
            <a:chOff x="0" y="-1"/>
            <a:chExt cx="1054100" cy="349042"/>
          </a:xfrm>
        </p:grpSpPr>
        <p:sp>
          <p:nvSpPr>
            <p:cNvPr id="7"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sp>
        <p:nvSpPr>
          <p:cNvPr id="36" name="直接箭头连接符 10"/>
          <p:cNvSpPr/>
          <p:nvPr/>
        </p:nvSpPr>
        <p:spPr>
          <a:xfrm flipH="1">
            <a:off x="6430397" y="1570970"/>
            <a:ext cx="893" cy="504974"/>
          </a:xfrm>
          <a:prstGeom prst="line">
            <a:avLst/>
          </a:prstGeom>
          <a:ln w="25400">
            <a:solidFill>
              <a:schemeClr val="accent1"/>
            </a:solidFill>
            <a:headEnd type="triangle"/>
            <a:tailEnd type="triangle"/>
          </a:ln>
        </p:spPr>
        <p:txBody>
          <a:bodyPr lIns="32145" tIns="32145" rIns="32145" bIns="32145"/>
          <a:p>
            <a:endParaRPr sz="1265"/>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圆角矩形 17"/>
          <p:cNvSpPr/>
          <p:nvPr/>
        </p:nvSpPr>
        <p:spPr>
          <a:xfrm>
            <a:off x="1842770" y="1868805"/>
            <a:ext cx="8507095" cy="395478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43" name="圆角矩形 17"/>
          <p:cNvSpPr/>
          <p:nvPr/>
        </p:nvSpPr>
        <p:spPr>
          <a:xfrm>
            <a:off x="2886710" y="2858770"/>
            <a:ext cx="2943860" cy="1960880"/>
          </a:xfrm>
          <a:prstGeom prst="roundRect">
            <a:avLst>
              <a:gd name="adj" fmla="val 4429"/>
            </a:avLst>
          </a:prstGeom>
          <a:solidFill>
            <a:schemeClr val="accent1"/>
          </a:solidFill>
        </p:spPr>
        <p:style>
          <a:lnRef idx="2">
            <a:schemeClr val="dk1"/>
          </a:lnRef>
          <a:fillRef idx="1">
            <a:schemeClr val="lt1"/>
          </a:fillRef>
          <a:effectRef idx="0">
            <a:schemeClr val="dk1"/>
          </a:effectRef>
          <a:fontRef idx="minor">
            <a:schemeClr val="dk1"/>
          </a:fontRef>
        </p:style>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29" name="右大括号 28"/>
          <p:cNvSpPr/>
          <p:nvPr/>
        </p:nvSpPr>
        <p:spPr>
          <a:xfrm>
            <a:off x="5906770" y="2985135"/>
            <a:ext cx="532765" cy="1707515"/>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37" name="圆角矩形"/>
          <p:cNvSpPr/>
          <p:nvPr/>
        </p:nvSpPr>
        <p:spPr>
          <a:xfrm>
            <a:off x="3143718" y="430149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lstStyle/>
          <a:p>
            <a:pPr algn="ctr">
              <a:defRPr>
                <a:latin typeface="Helvetica Neue Medium"/>
                <a:ea typeface="Helvetica Neue Medium"/>
                <a:cs typeface="Helvetica Neue Medium"/>
                <a:sym typeface="Helvetica Neue Medium"/>
              </a:defRPr>
            </a:pPr>
            <a:r>
              <a:rPr sz="1265"/>
              <a:t>documents</a:t>
            </a:r>
            <a:r>
              <a:rPr lang="en-US" sz="1265"/>
              <a:t>64</a:t>
            </a:r>
            <a:endParaRPr lang="en-US" sz="1265"/>
          </a:p>
        </p:txBody>
      </p:sp>
      <p:sp>
        <p:nvSpPr>
          <p:cNvPr id="38" name="圆角矩形"/>
          <p:cNvSpPr/>
          <p:nvPr/>
        </p:nvSpPr>
        <p:spPr>
          <a:xfrm>
            <a:off x="3132288" y="279654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sz="1265"/>
              <a:t>documents</a:t>
            </a:r>
            <a:r>
              <a:rPr lang="en-US" sz="1265"/>
              <a:t>1</a:t>
            </a:r>
            <a:endParaRPr lang="en-US" sz="1265"/>
          </a:p>
        </p:txBody>
      </p:sp>
      <p:sp>
        <p:nvSpPr>
          <p:cNvPr id="39" name="圆角矩形"/>
          <p:cNvSpPr/>
          <p:nvPr/>
        </p:nvSpPr>
        <p:spPr>
          <a:xfrm>
            <a:off x="3132288" y="329819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lstStyle/>
          <a:p>
            <a:pPr algn="ctr">
              <a:defRPr>
                <a:latin typeface="Helvetica Neue Medium"/>
                <a:ea typeface="Helvetica Neue Medium"/>
                <a:cs typeface="Helvetica Neue Medium"/>
                <a:sym typeface="Helvetica Neue Medium"/>
              </a:defRPr>
            </a:pPr>
            <a:r>
              <a:rPr sz="1260">
                <a:sym typeface="+mn-ea"/>
              </a:rPr>
              <a:t>documents</a:t>
            </a:r>
            <a:r>
              <a:rPr lang="en-US" sz="1260">
                <a:sym typeface="+mn-ea"/>
              </a:rPr>
              <a:t>2</a:t>
            </a:r>
            <a:endParaRPr lang="en-US" sz="1265"/>
          </a:p>
        </p:txBody>
      </p:sp>
      <p:sp>
        <p:nvSpPr>
          <p:cNvPr id="40" name="圆角矩形"/>
          <p:cNvSpPr/>
          <p:nvPr/>
        </p:nvSpPr>
        <p:spPr>
          <a:xfrm>
            <a:off x="3132288" y="379984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lstStyle/>
          <a:p>
            <a:pPr algn="ctr">
              <a:defRPr>
                <a:latin typeface="Helvetica Neue Medium"/>
                <a:ea typeface="Helvetica Neue Medium"/>
                <a:cs typeface="Helvetica Neue Medium"/>
                <a:sym typeface="Helvetica Neue Medium"/>
              </a:defRPr>
            </a:pPr>
            <a:r>
              <a:rPr lang="en-US" sz="1265"/>
              <a:t>......</a:t>
            </a:r>
            <a:endParaRPr lang="en-US" sz="1265"/>
          </a:p>
        </p:txBody>
      </p:sp>
      <p:grpSp>
        <p:nvGrpSpPr>
          <p:cNvPr id="48" name="圆角矩形 3"/>
          <p:cNvGrpSpPr/>
          <p:nvPr/>
        </p:nvGrpSpPr>
        <p:grpSpPr>
          <a:xfrm>
            <a:off x="6598920" y="3627755"/>
            <a:ext cx="1238885" cy="359410"/>
            <a:chOff x="0" y="-1"/>
            <a:chExt cx="1054100" cy="349042"/>
          </a:xfrm>
          <a:solidFill>
            <a:schemeClr val="accent2"/>
          </a:solidFill>
        </p:grpSpPr>
        <p:sp>
          <p:nvSpPr>
            <p:cNvPr id="4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0" name="Client"/>
            <p:cNvSpPr txBox="1"/>
            <p:nvPr/>
          </p:nvSpPr>
          <p:spPr>
            <a:xfrm>
              <a:off x="17037" y="36382"/>
              <a:ext cx="1020026"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 batch</a:t>
              </a:r>
              <a:r>
                <a:rPr lang="zh-CN" altLang="en-US"/>
                <a:t>数据</a:t>
              </a:r>
              <a:endParaRPr lang="zh-CN" altLang="en-US"/>
            </a:p>
          </p:txBody>
        </p:sp>
      </p:grpSp>
      <p:sp>
        <p:nvSpPr>
          <p:cNvPr id="2" name="圆角矩形"/>
          <p:cNvSpPr/>
          <p:nvPr/>
        </p:nvSpPr>
        <p:spPr>
          <a:xfrm>
            <a:off x="3143718" y="229489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265"/>
              <a:t>事务开始</a:t>
            </a:r>
            <a:r>
              <a:rPr lang="en-US" altLang="zh-CN" sz="1265"/>
              <a:t>begin</a:t>
            </a:r>
            <a:endParaRPr lang="en-US" altLang="zh-CN" sz="1265"/>
          </a:p>
        </p:txBody>
      </p:sp>
      <p:sp>
        <p:nvSpPr>
          <p:cNvPr id="3" name="圆角矩形"/>
          <p:cNvSpPr/>
          <p:nvPr/>
        </p:nvSpPr>
        <p:spPr>
          <a:xfrm>
            <a:off x="3143718" y="4853305"/>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265"/>
              <a:t>事务结束</a:t>
            </a:r>
            <a:r>
              <a:rPr lang="en-US" altLang="zh-CN" sz="1265"/>
              <a:t>end</a:t>
            </a:r>
            <a:endParaRPr lang="en-US" altLang="zh-CN" sz="1265"/>
          </a:p>
        </p:txBody>
      </p:sp>
      <p:sp>
        <p:nvSpPr>
          <p:cNvPr id="4" name="右大括号 3"/>
          <p:cNvSpPr/>
          <p:nvPr/>
        </p:nvSpPr>
        <p:spPr>
          <a:xfrm>
            <a:off x="7684770" y="2294890"/>
            <a:ext cx="981075" cy="3059430"/>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6" name="圆角矩形 3"/>
          <p:cNvGrpSpPr/>
          <p:nvPr/>
        </p:nvGrpSpPr>
        <p:grpSpPr>
          <a:xfrm>
            <a:off x="8335645" y="3343275"/>
            <a:ext cx="1238885" cy="359410"/>
            <a:chOff x="0" y="-1"/>
            <a:chExt cx="1054100" cy="349042"/>
          </a:xfrm>
          <a:solidFill>
            <a:schemeClr val="accent2"/>
          </a:solidFill>
        </p:grpSpPr>
        <p:sp>
          <p:nvSpPr>
            <p:cNvPr id="7"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Client"/>
            <p:cNvSpPr txBox="1"/>
            <p:nvPr/>
          </p:nvSpPr>
          <p:spPr>
            <a:xfrm>
              <a:off x="17037" y="36383"/>
              <a:ext cx="1020026"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a:t>同一个事务</a:t>
              </a:r>
              <a:endParaRPr lang="zh-CN" altLang="en-US"/>
            </a:p>
          </p:txBody>
        </p:sp>
      </p:gr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圆角矩形 17"/>
          <p:cNvSpPr/>
          <p:nvPr/>
        </p:nvSpPr>
        <p:spPr>
          <a:xfrm>
            <a:off x="1842770" y="1861820"/>
            <a:ext cx="8507095" cy="363982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43" name="圆角矩形 17"/>
          <p:cNvSpPr/>
          <p:nvPr/>
        </p:nvSpPr>
        <p:spPr>
          <a:xfrm>
            <a:off x="2886710" y="2858770"/>
            <a:ext cx="2943860" cy="1960880"/>
          </a:xfrm>
          <a:prstGeom prst="roundRect">
            <a:avLst>
              <a:gd name="adj" fmla="val 4429"/>
            </a:avLst>
          </a:prstGeom>
          <a:solidFill>
            <a:schemeClr val="accent1"/>
          </a:solidFill>
        </p:spPr>
        <p:style>
          <a:lnRef idx="2">
            <a:schemeClr val="dk1"/>
          </a:lnRef>
          <a:fillRef idx="1">
            <a:schemeClr val="lt1"/>
          </a:fillRef>
          <a:effectRef idx="0">
            <a:schemeClr val="dk1"/>
          </a:effectRef>
          <a:fontRef idx="minor">
            <a:schemeClr val="dk1"/>
          </a:fontRef>
        </p:style>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29" name="右大括号 28"/>
          <p:cNvSpPr/>
          <p:nvPr/>
        </p:nvSpPr>
        <p:spPr>
          <a:xfrm>
            <a:off x="5906770" y="2985135"/>
            <a:ext cx="532765" cy="1707515"/>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37" name="圆角矩形"/>
          <p:cNvSpPr/>
          <p:nvPr/>
        </p:nvSpPr>
        <p:spPr>
          <a:xfrm>
            <a:off x="3143718" y="430149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lstStyle/>
          <a:p>
            <a:pPr algn="ctr">
              <a:defRPr>
                <a:latin typeface="Helvetica Neue Medium"/>
                <a:ea typeface="Helvetica Neue Medium"/>
                <a:cs typeface="Helvetica Neue Medium"/>
                <a:sym typeface="Helvetica Neue Medium"/>
              </a:defRPr>
            </a:pPr>
            <a:r>
              <a:rPr sz="1265"/>
              <a:t>DeleteOpEntry</a:t>
            </a:r>
            <a:r>
              <a:rPr lang="en-US" sz="1265"/>
              <a:t>_n</a:t>
            </a:r>
            <a:endParaRPr lang="en-US" sz="1265"/>
          </a:p>
        </p:txBody>
      </p:sp>
      <p:sp>
        <p:nvSpPr>
          <p:cNvPr id="38" name="圆角矩形"/>
          <p:cNvSpPr/>
          <p:nvPr/>
        </p:nvSpPr>
        <p:spPr>
          <a:xfrm>
            <a:off x="3132288" y="279654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sz="1265"/>
              <a:t>DeleteOpEntry</a:t>
            </a:r>
            <a:r>
              <a:rPr lang="en-US" sz="1265"/>
              <a:t>_1</a:t>
            </a:r>
            <a:endParaRPr lang="en-US" sz="1265"/>
          </a:p>
        </p:txBody>
      </p:sp>
      <p:sp>
        <p:nvSpPr>
          <p:cNvPr id="39" name="圆角矩形"/>
          <p:cNvSpPr/>
          <p:nvPr/>
        </p:nvSpPr>
        <p:spPr>
          <a:xfrm>
            <a:off x="3132288" y="329819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lstStyle/>
          <a:p>
            <a:pPr algn="ctr">
              <a:defRPr>
                <a:latin typeface="Helvetica Neue Medium"/>
                <a:ea typeface="Helvetica Neue Medium"/>
                <a:cs typeface="Helvetica Neue Medium"/>
                <a:sym typeface="Helvetica Neue Medium"/>
              </a:defRPr>
            </a:pPr>
            <a:r>
              <a:rPr sz="1260">
                <a:sym typeface="+mn-ea"/>
              </a:rPr>
              <a:t>DeleteOpEntry</a:t>
            </a:r>
            <a:r>
              <a:rPr lang="en-US" sz="1260">
                <a:sym typeface="+mn-ea"/>
              </a:rPr>
              <a:t>_2</a:t>
            </a:r>
            <a:endParaRPr lang="en-US" sz="1260">
              <a:sym typeface="+mn-ea"/>
            </a:endParaRPr>
          </a:p>
        </p:txBody>
      </p:sp>
      <p:sp>
        <p:nvSpPr>
          <p:cNvPr id="40" name="圆角矩形"/>
          <p:cNvSpPr/>
          <p:nvPr/>
        </p:nvSpPr>
        <p:spPr>
          <a:xfrm>
            <a:off x="3132288" y="379984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lstStyle/>
          <a:p>
            <a:pPr algn="ctr">
              <a:defRPr>
                <a:latin typeface="Helvetica Neue Medium"/>
                <a:ea typeface="Helvetica Neue Medium"/>
                <a:cs typeface="Helvetica Neue Medium"/>
                <a:sym typeface="Helvetica Neue Medium"/>
              </a:defRPr>
            </a:pPr>
            <a:r>
              <a:rPr lang="en-US" sz="1265"/>
              <a:t>......</a:t>
            </a:r>
            <a:endParaRPr lang="en-US" sz="1265"/>
          </a:p>
        </p:txBody>
      </p:sp>
      <p:grpSp>
        <p:nvGrpSpPr>
          <p:cNvPr id="48" name="圆角矩形 3"/>
          <p:cNvGrpSpPr/>
          <p:nvPr/>
        </p:nvGrpSpPr>
        <p:grpSpPr>
          <a:xfrm>
            <a:off x="6598920" y="3625850"/>
            <a:ext cx="2934970" cy="417195"/>
            <a:chOff x="0" y="-1"/>
            <a:chExt cx="1054100" cy="349042"/>
          </a:xfrm>
          <a:solidFill>
            <a:schemeClr val="accent2"/>
          </a:solidFill>
        </p:grpSpPr>
        <p:sp>
          <p:nvSpPr>
            <p:cNvPr id="4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0" name="Client"/>
            <p:cNvSpPr txBox="1"/>
            <p:nvPr/>
          </p:nvSpPr>
          <p:spPr>
            <a:xfrm>
              <a:off x="17037" y="55516"/>
              <a:ext cx="1020026" cy="23800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a:t>performSingleDeleteOp</a:t>
              </a:r>
              <a:r>
                <a:rPr lang="en-US" altLang="zh-CN"/>
                <a:t>(...)</a:t>
              </a:r>
              <a:endParaRPr lang="en-US" altLang="zh-CN"/>
            </a:p>
          </p:txBody>
        </p:sp>
      </p:grpSp>
      <p:grpSp>
        <p:nvGrpSpPr>
          <p:cNvPr id="5" name="圆角矩形 3"/>
          <p:cNvGrpSpPr/>
          <p:nvPr/>
        </p:nvGrpSpPr>
        <p:grpSpPr>
          <a:xfrm>
            <a:off x="3292475" y="2198313"/>
            <a:ext cx="1826260" cy="336030"/>
            <a:chOff x="0" y="-1"/>
            <a:chExt cx="1054100" cy="349042"/>
          </a:xfrm>
          <a:solidFill>
            <a:schemeClr val="accent2"/>
          </a:solidFill>
        </p:grpSpPr>
        <p:sp>
          <p:nvSpPr>
            <p:cNvPr id="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 name="Client"/>
            <p:cNvSpPr txBox="1"/>
            <p:nvPr/>
          </p:nvSpPr>
          <p:spPr>
            <a:xfrm>
              <a:off x="17037" y="26771"/>
              <a:ext cx="1020026" cy="295496"/>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 _deletes</a:t>
              </a:r>
              <a:r>
                <a:rPr lang="zh-CN" altLang="en-US"/>
                <a:t>数组</a:t>
              </a:r>
              <a:endParaRPr lang="zh-CN" altLang="en-US"/>
            </a:p>
          </p:txBody>
        </p:sp>
      </p:grpSp>
      <p:grpSp>
        <p:nvGrpSpPr>
          <p:cNvPr id="11" name="圆角矩形 3"/>
          <p:cNvGrpSpPr/>
          <p:nvPr/>
        </p:nvGrpSpPr>
        <p:grpSpPr>
          <a:xfrm>
            <a:off x="7153275" y="3075248"/>
            <a:ext cx="1826260" cy="336030"/>
            <a:chOff x="0" y="-1"/>
            <a:chExt cx="1054100" cy="349042"/>
          </a:xfrm>
          <a:solidFill>
            <a:schemeClr val="accent4">
              <a:lumMod val="60000"/>
              <a:lumOff val="40000"/>
            </a:schemeClr>
          </a:solidFill>
        </p:grpSpPr>
        <p:sp>
          <p:nvSpPr>
            <p:cNvPr id="12"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 name="Client"/>
            <p:cNvSpPr txBox="1"/>
            <p:nvPr/>
          </p:nvSpPr>
          <p:spPr>
            <a:xfrm>
              <a:off x="17037" y="26771"/>
              <a:ext cx="1020026" cy="295496"/>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a:t>轮询遍历数组运行</a:t>
              </a:r>
              <a:endParaRPr lang="zh-CN" altLang="en-US"/>
            </a:p>
          </p:txBody>
        </p:sp>
      </p:gr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17"/>
          <p:cNvSpPr/>
          <p:nvPr/>
        </p:nvSpPr>
        <p:spPr>
          <a:xfrm>
            <a:off x="1635760" y="123190"/>
            <a:ext cx="6724015" cy="612902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43" name="圆角矩形 17"/>
          <p:cNvSpPr/>
          <p:nvPr/>
        </p:nvSpPr>
        <p:spPr>
          <a:xfrm>
            <a:off x="2418715" y="348615"/>
            <a:ext cx="2943860" cy="1917065"/>
          </a:xfrm>
          <a:prstGeom prst="roundRect">
            <a:avLst>
              <a:gd name="adj" fmla="val 4429"/>
            </a:avLst>
          </a:prstGeom>
          <a:solidFill>
            <a:schemeClr val="accent1"/>
          </a:solidFill>
        </p:spPr>
        <p:style>
          <a:lnRef idx="2">
            <a:schemeClr val="dk1"/>
          </a:lnRef>
          <a:fillRef idx="1">
            <a:schemeClr val="lt1"/>
          </a:fillRef>
          <a:effectRef idx="0">
            <a:schemeClr val="dk1"/>
          </a:effectRef>
          <a:fontRef idx="minor">
            <a:schemeClr val="dk1"/>
          </a:fontRef>
        </p:style>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29" name="右大括号 28"/>
          <p:cNvSpPr/>
          <p:nvPr/>
        </p:nvSpPr>
        <p:spPr>
          <a:xfrm>
            <a:off x="5362575" y="453390"/>
            <a:ext cx="532765" cy="1707515"/>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38" name="圆角矩形"/>
          <p:cNvSpPr/>
          <p:nvPr/>
        </p:nvSpPr>
        <p:spPr>
          <a:xfrm>
            <a:off x="2664460" y="788035"/>
            <a:ext cx="2496185" cy="975995"/>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sz="1265"/>
              <a:t>documents</a:t>
            </a:r>
            <a:r>
              <a:rPr lang="en-US" sz="1265"/>
              <a:t>1</a:t>
            </a:r>
            <a:endParaRPr lang="en-US" sz="1265"/>
          </a:p>
        </p:txBody>
      </p:sp>
      <p:grpSp>
        <p:nvGrpSpPr>
          <p:cNvPr id="48" name="圆角矩形 3"/>
          <p:cNvGrpSpPr/>
          <p:nvPr/>
        </p:nvGrpSpPr>
        <p:grpSpPr>
          <a:xfrm>
            <a:off x="6087745" y="1127760"/>
            <a:ext cx="1837055" cy="359410"/>
            <a:chOff x="0" y="-1"/>
            <a:chExt cx="1054100" cy="349042"/>
          </a:xfrm>
          <a:solidFill>
            <a:schemeClr val="accent2"/>
          </a:solidFill>
        </p:grpSpPr>
        <p:sp>
          <p:nvSpPr>
            <p:cNvPr id="4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0" name="Client"/>
            <p:cNvSpPr txBox="1"/>
            <p:nvPr/>
          </p:nvSpPr>
          <p:spPr>
            <a:xfrm>
              <a:off x="17037" y="36383"/>
              <a:ext cx="1020026"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 </a:t>
              </a:r>
              <a:r>
                <a:rPr lang="zh-CN" altLang="en-US"/>
                <a:t>第</a:t>
              </a:r>
              <a:r>
                <a:rPr lang="en-US" altLang="zh-CN"/>
                <a:t>1</a:t>
              </a:r>
              <a:r>
                <a:rPr lang="zh-CN" altLang="en-US"/>
                <a:t>个</a:t>
              </a:r>
              <a:r>
                <a:rPr lang="en-US" altLang="zh-CN"/>
                <a:t>doc</a:t>
              </a:r>
              <a:r>
                <a:rPr lang="zh-CN" altLang="en-US"/>
                <a:t>对应事务</a:t>
              </a:r>
              <a:endParaRPr lang="zh-CN" altLang="en-US"/>
            </a:p>
          </p:txBody>
        </p:sp>
      </p:grpSp>
      <p:sp>
        <p:nvSpPr>
          <p:cNvPr id="2" name="圆角矩形"/>
          <p:cNvSpPr/>
          <p:nvPr/>
        </p:nvSpPr>
        <p:spPr>
          <a:xfrm>
            <a:off x="2664293" y="348615"/>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265"/>
              <a:t>事务开始</a:t>
            </a:r>
            <a:r>
              <a:rPr lang="en-US" altLang="zh-CN" sz="1265"/>
              <a:t>begin</a:t>
            </a:r>
            <a:endParaRPr lang="en-US" altLang="zh-CN" sz="1265"/>
          </a:p>
        </p:txBody>
      </p:sp>
      <p:sp>
        <p:nvSpPr>
          <p:cNvPr id="3" name="圆角矩形"/>
          <p:cNvSpPr/>
          <p:nvPr/>
        </p:nvSpPr>
        <p:spPr>
          <a:xfrm>
            <a:off x="2664293" y="176403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265"/>
              <a:t>事务结束</a:t>
            </a:r>
            <a:r>
              <a:rPr lang="en-US" altLang="zh-CN" sz="1265"/>
              <a:t>end</a:t>
            </a:r>
            <a:endParaRPr lang="en-US" altLang="zh-CN" sz="1265"/>
          </a:p>
        </p:txBody>
      </p:sp>
      <p:sp>
        <p:nvSpPr>
          <p:cNvPr id="5" name="圆角矩形 17"/>
          <p:cNvSpPr/>
          <p:nvPr/>
        </p:nvSpPr>
        <p:spPr>
          <a:xfrm>
            <a:off x="2418715" y="2294255"/>
            <a:ext cx="2943860" cy="1889125"/>
          </a:xfrm>
          <a:prstGeom prst="roundRect">
            <a:avLst>
              <a:gd name="adj" fmla="val 4429"/>
            </a:avLst>
          </a:prstGeom>
          <a:solidFill>
            <a:schemeClr val="accent1"/>
          </a:solidFill>
        </p:spPr>
        <p:style>
          <a:lnRef idx="2">
            <a:schemeClr val="dk1"/>
          </a:lnRef>
          <a:fillRef idx="1">
            <a:schemeClr val="lt1"/>
          </a:fillRef>
          <a:effectRef idx="0">
            <a:schemeClr val="dk1"/>
          </a:effectRef>
          <a:fontRef idx="minor">
            <a:schemeClr val="dk1"/>
          </a:fontRef>
        </p:style>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9" name="右大括号 8"/>
          <p:cNvSpPr/>
          <p:nvPr/>
        </p:nvSpPr>
        <p:spPr>
          <a:xfrm>
            <a:off x="5362575" y="2370455"/>
            <a:ext cx="532765" cy="1707515"/>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10" name="圆角矩形"/>
          <p:cNvSpPr/>
          <p:nvPr/>
        </p:nvSpPr>
        <p:spPr>
          <a:xfrm>
            <a:off x="2664460" y="2705100"/>
            <a:ext cx="2496185" cy="975995"/>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en-US" sz="1265"/>
              <a:t>......</a:t>
            </a:r>
            <a:endParaRPr lang="en-US" sz="1265"/>
          </a:p>
        </p:txBody>
      </p:sp>
      <p:sp>
        <p:nvSpPr>
          <p:cNvPr id="11" name="圆角矩形"/>
          <p:cNvSpPr/>
          <p:nvPr/>
        </p:nvSpPr>
        <p:spPr>
          <a:xfrm>
            <a:off x="2664293" y="226568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265"/>
              <a:t>事务开始</a:t>
            </a:r>
            <a:r>
              <a:rPr lang="en-US" altLang="zh-CN" sz="1265"/>
              <a:t>begin</a:t>
            </a:r>
            <a:endParaRPr lang="en-US" altLang="zh-CN" sz="1265"/>
          </a:p>
        </p:txBody>
      </p:sp>
      <p:sp>
        <p:nvSpPr>
          <p:cNvPr id="12" name="圆角矩形"/>
          <p:cNvSpPr/>
          <p:nvPr/>
        </p:nvSpPr>
        <p:spPr>
          <a:xfrm>
            <a:off x="2664293" y="3681095"/>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265"/>
              <a:t>事务结束</a:t>
            </a:r>
            <a:r>
              <a:rPr lang="en-US" altLang="zh-CN" sz="1265"/>
              <a:t>end</a:t>
            </a:r>
            <a:endParaRPr lang="en-US" altLang="zh-CN" sz="1265"/>
          </a:p>
        </p:txBody>
      </p:sp>
      <p:sp>
        <p:nvSpPr>
          <p:cNvPr id="13" name="圆角矩形 17"/>
          <p:cNvSpPr/>
          <p:nvPr/>
        </p:nvSpPr>
        <p:spPr>
          <a:xfrm>
            <a:off x="2397125" y="4182745"/>
            <a:ext cx="2943860" cy="1917065"/>
          </a:xfrm>
          <a:prstGeom prst="roundRect">
            <a:avLst>
              <a:gd name="adj" fmla="val 4429"/>
            </a:avLst>
          </a:prstGeom>
          <a:solidFill>
            <a:schemeClr val="accent1"/>
          </a:solidFill>
        </p:spPr>
        <p:style>
          <a:lnRef idx="2">
            <a:schemeClr val="dk1"/>
          </a:lnRef>
          <a:fillRef idx="1">
            <a:schemeClr val="lt1"/>
          </a:fillRef>
          <a:effectRef idx="0">
            <a:schemeClr val="dk1"/>
          </a:effectRef>
          <a:fontRef idx="minor">
            <a:schemeClr val="dk1"/>
          </a:fontRef>
        </p:style>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14" name="右大括号 13"/>
          <p:cNvSpPr/>
          <p:nvPr/>
        </p:nvSpPr>
        <p:spPr>
          <a:xfrm>
            <a:off x="5340985" y="4287520"/>
            <a:ext cx="532765" cy="1707515"/>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15" name="圆角矩形"/>
          <p:cNvSpPr/>
          <p:nvPr/>
        </p:nvSpPr>
        <p:spPr>
          <a:xfrm>
            <a:off x="2642870" y="4622165"/>
            <a:ext cx="2496185" cy="975995"/>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sz="1265"/>
              <a:t>documents</a:t>
            </a:r>
            <a:r>
              <a:rPr lang="en-US" sz="1265"/>
              <a:t>64</a:t>
            </a:r>
            <a:endParaRPr lang="en-US" sz="1265"/>
          </a:p>
        </p:txBody>
      </p:sp>
      <p:sp>
        <p:nvSpPr>
          <p:cNvPr id="16" name="圆角矩形"/>
          <p:cNvSpPr/>
          <p:nvPr/>
        </p:nvSpPr>
        <p:spPr>
          <a:xfrm>
            <a:off x="2642703" y="4182745"/>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265"/>
              <a:t>事务开始</a:t>
            </a:r>
            <a:r>
              <a:rPr lang="en-US" altLang="zh-CN" sz="1265"/>
              <a:t>begin</a:t>
            </a:r>
            <a:endParaRPr lang="en-US" altLang="zh-CN" sz="1265"/>
          </a:p>
        </p:txBody>
      </p:sp>
      <p:sp>
        <p:nvSpPr>
          <p:cNvPr id="17" name="圆角矩形"/>
          <p:cNvSpPr/>
          <p:nvPr/>
        </p:nvSpPr>
        <p:spPr>
          <a:xfrm>
            <a:off x="2642703" y="559816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265"/>
              <a:t>事务结束</a:t>
            </a:r>
            <a:r>
              <a:rPr lang="en-US" altLang="zh-CN" sz="1265"/>
              <a:t>end</a:t>
            </a:r>
            <a:endParaRPr lang="en-US" altLang="zh-CN" sz="1265"/>
          </a:p>
        </p:txBody>
      </p:sp>
      <p:grpSp>
        <p:nvGrpSpPr>
          <p:cNvPr id="18" name="圆角矩形 3"/>
          <p:cNvGrpSpPr/>
          <p:nvPr/>
        </p:nvGrpSpPr>
        <p:grpSpPr>
          <a:xfrm>
            <a:off x="6057900" y="3059430"/>
            <a:ext cx="1837055" cy="359410"/>
            <a:chOff x="0" y="-1"/>
            <a:chExt cx="1054100" cy="349042"/>
          </a:xfrm>
          <a:solidFill>
            <a:schemeClr val="accent2"/>
          </a:solidFill>
        </p:grpSpPr>
        <p:sp>
          <p:nvSpPr>
            <p:cNvPr id="1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0" name="Client"/>
            <p:cNvSpPr txBox="1"/>
            <p:nvPr/>
          </p:nvSpPr>
          <p:spPr>
            <a:xfrm>
              <a:off x="17037" y="36383"/>
              <a:ext cx="1020026"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 ......</a:t>
              </a:r>
              <a:endParaRPr lang="en-US"/>
            </a:p>
          </p:txBody>
        </p:sp>
      </p:grpSp>
      <p:grpSp>
        <p:nvGrpSpPr>
          <p:cNvPr id="21" name="圆角矩形 3"/>
          <p:cNvGrpSpPr/>
          <p:nvPr/>
        </p:nvGrpSpPr>
        <p:grpSpPr>
          <a:xfrm>
            <a:off x="6028055" y="4930140"/>
            <a:ext cx="1837055" cy="359410"/>
            <a:chOff x="0" y="-1"/>
            <a:chExt cx="1054100" cy="349042"/>
          </a:xfrm>
          <a:solidFill>
            <a:schemeClr val="accent2"/>
          </a:solidFill>
        </p:grpSpPr>
        <p:sp>
          <p:nvSpPr>
            <p:cNvPr id="22"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 name="Client"/>
            <p:cNvSpPr txBox="1"/>
            <p:nvPr/>
          </p:nvSpPr>
          <p:spPr>
            <a:xfrm>
              <a:off x="17125" y="54267"/>
              <a:ext cx="1002361"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a:t>第</a:t>
              </a:r>
              <a:r>
                <a:rPr lang="en-US" altLang="zh-CN"/>
                <a:t>64</a:t>
              </a:r>
              <a:r>
                <a:rPr lang="zh-CN" altLang="en-US"/>
                <a:t>个</a:t>
              </a:r>
              <a:r>
                <a:rPr lang="en-US" altLang="zh-CN"/>
                <a:t>doc</a:t>
              </a:r>
              <a:r>
                <a:rPr lang="zh-CN" altLang="en-US"/>
                <a:t>对应事务</a:t>
              </a:r>
              <a:endParaRPr lang="zh-CN" altLang="en-US"/>
            </a:p>
          </p:txBody>
        </p:sp>
      </p:gr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17"/>
          <p:cNvSpPr/>
          <p:nvPr/>
        </p:nvSpPr>
        <p:spPr>
          <a:xfrm>
            <a:off x="2440940" y="111760"/>
            <a:ext cx="6724015" cy="6660515"/>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43" name="圆角矩形 17"/>
          <p:cNvSpPr/>
          <p:nvPr/>
        </p:nvSpPr>
        <p:spPr>
          <a:xfrm>
            <a:off x="3223895" y="337185"/>
            <a:ext cx="2943860" cy="1917065"/>
          </a:xfrm>
          <a:prstGeom prst="roundRect">
            <a:avLst>
              <a:gd name="adj" fmla="val 4429"/>
            </a:avLst>
          </a:prstGeom>
          <a:solidFill>
            <a:schemeClr val="accent1"/>
          </a:solidFill>
        </p:spPr>
        <p:style>
          <a:lnRef idx="2">
            <a:schemeClr val="dk1"/>
          </a:lnRef>
          <a:fillRef idx="1">
            <a:schemeClr val="lt1"/>
          </a:fillRef>
          <a:effectRef idx="0">
            <a:schemeClr val="dk1"/>
          </a:effectRef>
          <a:fontRef idx="minor">
            <a:schemeClr val="dk1"/>
          </a:fontRef>
        </p:style>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29" name="右大括号 28"/>
          <p:cNvSpPr/>
          <p:nvPr/>
        </p:nvSpPr>
        <p:spPr>
          <a:xfrm>
            <a:off x="6167755" y="441960"/>
            <a:ext cx="532765" cy="1707515"/>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38" name="圆角矩形"/>
          <p:cNvSpPr/>
          <p:nvPr/>
        </p:nvSpPr>
        <p:spPr>
          <a:xfrm>
            <a:off x="3469640" y="776605"/>
            <a:ext cx="2496185" cy="975995"/>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sz="1265"/>
              <a:t>documents</a:t>
            </a:r>
            <a:r>
              <a:rPr lang="en-US" sz="1265"/>
              <a:t>1</a:t>
            </a:r>
            <a:endParaRPr lang="en-US" sz="1265"/>
          </a:p>
        </p:txBody>
      </p:sp>
      <p:grpSp>
        <p:nvGrpSpPr>
          <p:cNvPr id="48" name="圆角矩形 3"/>
          <p:cNvGrpSpPr/>
          <p:nvPr/>
        </p:nvGrpSpPr>
        <p:grpSpPr>
          <a:xfrm>
            <a:off x="6892925" y="942340"/>
            <a:ext cx="1837055" cy="359410"/>
            <a:chOff x="0" y="-1"/>
            <a:chExt cx="1054100" cy="349042"/>
          </a:xfrm>
          <a:solidFill>
            <a:schemeClr val="accent2"/>
          </a:solidFill>
        </p:grpSpPr>
        <p:sp>
          <p:nvSpPr>
            <p:cNvPr id="4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0" name="Client"/>
            <p:cNvSpPr txBox="1"/>
            <p:nvPr/>
          </p:nvSpPr>
          <p:spPr>
            <a:xfrm>
              <a:off x="17037" y="36383"/>
              <a:ext cx="1020026"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 </a:t>
              </a:r>
              <a:r>
                <a:rPr lang="zh-CN" altLang="en-US"/>
                <a:t>第</a:t>
              </a:r>
              <a:r>
                <a:rPr lang="en-US" altLang="zh-CN"/>
                <a:t>1</a:t>
              </a:r>
              <a:r>
                <a:rPr lang="zh-CN" altLang="en-US"/>
                <a:t>个</a:t>
              </a:r>
              <a:r>
                <a:rPr lang="en-US" altLang="zh-CN"/>
                <a:t>doc</a:t>
              </a:r>
              <a:r>
                <a:rPr lang="zh-CN" altLang="en-US"/>
                <a:t>对应事务</a:t>
              </a:r>
              <a:endParaRPr lang="zh-CN" altLang="en-US"/>
            </a:p>
          </p:txBody>
        </p:sp>
      </p:grpSp>
      <p:sp>
        <p:nvSpPr>
          <p:cNvPr id="2" name="圆角矩形"/>
          <p:cNvSpPr/>
          <p:nvPr/>
        </p:nvSpPr>
        <p:spPr>
          <a:xfrm>
            <a:off x="3469473" y="34798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265"/>
              <a:t>事务开始</a:t>
            </a:r>
            <a:r>
              <a:rPr lang="en-US" altLang="zh-CN" sz="1265"/>
              <a:t>begin</a:t>
            </a:r>
            <a:endParaRPr lang="en-US" altLang="zh-CN" sz="1265"/>
          </a:p>
        </p:txBody>
      </p:sp>
      <p:sp>
        <p:nvSpPr>
          <p:cNvPr id="3" name="圆角矩形"/>
          <p:cNvSpPr/>
          <p:nvPr/>
        </p:nvSpPr>
        <p:spPr>
          <a:xfrm>
            <a:off x="3469473" y="175260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265"/>
              <a:t>事务结束</a:t>
            </a:r>
            <a:r>
              <a:rPr lang="en-US" altLang="zh-CN" sz="1265"/>
              <a:t>end</a:t>
            </a:r>
            <a:endParaRPr lang="en-US" altLang="zh-CN" sz="1265"/>
          </a:p>
        </p:txBody>
      </p:sp>
      <p:sp>
        <p:nvSpPr>
          <p:cNvPr id="5" name="圆角矩形 17"/>
          <p:cNvSpPr/>
          <p:nvPr/>
        </p:nvSpPr>
        <p:spPr>
          <a:xfrm>
            <a:off x="3223895" y="2282825"/>
            <a:ext cx="2943860" cy="1889125"/>
          </a:xfrm>
          <a:prstGeom prst="roundRect">
            <a:avLst>
              <a:gd name="adj" fmla="val 4429"/>
            </a:avLst>
          </a:prstGeom>
          <a:solidFill>
            <a:schemeClr val="accent1"/>
          </a:solidFill>
        </p:spPr>
        <p:style>
          <a:lnRef idx="2">
            <a:schemeClr val="dk1"/>
          </a:lnRef>
          <a:fillRef idx="1">
            <a:schemeClr val="lt1"/>
          </a:fillRef>
          <a:effectRef idx="0">
            <a:schemeClr val="dk1"/>
          </a:effectRef>
          <a:fontRef idx="minor">
            <a:schemeClr val="dk1"/>
          </a:fontRef>
        </p:style>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9" name="右大括号 8"/>
          <p:cNvSpPr/>
          <p:nvPr/>
        </p:nvSpPr>
        <p:spPr>
          <a:xfrm>
            <a:off x="6167755" y="2359025"/>
            <a:ext cx="532765" cy="1707515"/>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10" name="圆角矩形"/>
          <p:cNvSpPr/>
          <p:nvPr/>
        </p:nvSpPr>
        <p:spPr>
          <a:xfrm>
            <a:off x="3469640" y="2693670"/>
            <a:ext cx="2496185" cy="975995"/>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en-US" sz="1265"/>
              <a:t>......</a:t>
            </a:r>
            <a:endParaRPr lang="en-US" sz="1265"/>
          </a:p>
        </p:txBody>
      </p:sp>
      <p:sp>
        <p:nvSpPr>
          <p:cNvPr id="11" name="圆角矩形"/>
          <p:cNvSpPr/>
          <p:nvPr/>
        </p:nvSpPr>
        <p:spPr>
          <a:xfrm>
            <a:off x="3469473" y="225425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265"/>
              <a:t>事务开始</a:t>
            </a:r>
            <a:r>
              <a:rPr lang="en-US" altLang="zh-CN" sz="1265"/>
              <a:t>begin</a:t>
            </a:r>
            <a:endParaRPr lang="en-US" altLang="zh-CN" sz="1265"/>
          </a:p>
        </p:txBody>
      </p:sp>
      <p:sp>
        <p:nvSpPr>
          <p:cNvPr id="12" name="圆角矩形"/>
          <p:cNvSpPr/>
          <p:nvPr/>
        </p:nvSpPr>
        <p:spPr>
          <a:xfrm>
            <a:off x="3469473" y="3669665"/>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265"/>
              <a:t>事务结束</a:t>
            </a:r>
            <a:r>
              <a:rPr lang="en-US" altLang="zh-CN" sz="1265"/>
              <a:t>end</a:t>
            </a:r>
            <a:endParaRPr lang="en-US" altLang="zh-CN" sz="1265"/>
          </a:p>
        </p:txBody>
      </p:sp>
      <p:sp>
        <p:nvSpPr>
          <p:cNvPr id="13" name="圆角矩形 17"/>
          <p:cNvSpPr/>
          <p:nvPr/>
        </p:nvSpPr>
        <p:spPr>
          <a:xfrm>
            <a:off x="3202305" y="4171315"/>
            <a:ext cx="2943860" cy="1917065"/>
          </a:xfrm>
          <a:prstGeom prst="roundRect">
            <a:avLst>
              <a:gd name="adj" fmla="val 4429"/>
            </a:avLst>
          </a:prstGeom>
          <a:solidFill>
            <a:schemeClr val="accent1"/>
          </a:solidFill>
        </p:spPr>
        <p:style>
          <a:lnRef idx="2">
            <a:schemeClr val="dk1"/>
          </a:lnRef>
          <a:fillRef idx="1">
            <a:schemeClr val="lt1"/>
          </a:fillRef>
          <a:effectRef idx="0">
            <a:schemeClr val="dk1"/>
          </a:effectRef>
          <a:fontRef idx="minor">
            <a:schemeClr val="dk1"/>
          </a:fontRef>
        </p:style>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14" name="右大括号 13"/>
          <p:cNvSpPr/>
          <p:nvPr/>
        </p:nvSpPr>
        <p:spPr>
          <a:xfrm>
            <a:off x="6146165" y="4276090"/>
            <a:ext cx="532765" cy="1707515"/>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15" name="圆角矩形"/>
          <p:cNvSpPr/>
          <p:nvPr/>
        </p:nvSpPr>
        <p:spPr>
          <a:xfrm>
            <a:off x="3448050" y="4610735"/>
            <a:ext cx="2496185" cy="975995"/>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sz="1265"/>
              <a:t>documents</a:t>
            </a:r>
            <a:r>
              <a:rPr lang="en-US" sz="1265"/>
              <a:t>64</a:t>
            </a:r>
            <a:endParaRPr lang="en-US" sz="1265"/>
          </a:p>
        </p:txBody>
      </p:sp>
      <p:sp>
        <p:nvSpPr>
          <p:cNvPr id="16" name="圆角矩形"/>
          <p:cNvSpPr/>
          <p:nvPr/>
        </p:nvSpPr>
        <p:spPr>
          <a:xfrm>
            <a:off x="3447883" y="4171315"/>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265"/>
              <a:t>事务开始</a:t>
            </a:r>
            <a:r>
              <a:rPr lang="en-US" altLang="zh-CN" sz="1265"/>
              <a:t>begin</a:t>
            </a:r>
            <a:endParaRPr lang="en-US" altLang="zh-CN" sz="1265"/>
          </a:p>
        </p:txBody>
      </p:sp>
      <p:sp>
        <p:nvSpPr>
          <p:cNvPr id="17" name="圆角矩形"/>
          <p:cNvSpPr/>
          <p:nvPr/>
        </p:nvSpPr>
        <p:spPr>
          <a:xfrm>
            <a:off x="3447883" y="5575935"/>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265"/>
              <a:t>事务结束</a:t>
            </a:r>
            <a:r>
              <a:rPr lang="en-US" altLang="zh-CN" sz="1265"/>
              <a:t>end</a:t>
            </a:r>
            <a:endParaRPr lang="en-US" altLang="zh-CN" sz="1265"/>
          </a:p>
        </p:txBody>
      </p:sp>
      <p:grpSp>
        <p:nvGrpSpPr>
          <p:cNvPr id="18" name="圆角矩形 3"/>
          <p:cNvGrpSpPr/>
          <p:nvPr/>
        </p:nvGrpSpPr>
        <p:grpSpPr>
          <a:xfrm>
            <a:off x="6863080" y="2930525"/>
            <a:ext cx="1837055" cy="359410"/>
            <a:chOff x="0" y="-1"/>
            <a:chExt cx="1054100" cy="349042"/>
          </a:xfrm>
          <a:solidFill>
            <a:schemeClr val="accent2"/>
          </a:solidFill>
        </p:grpSpPr>
        <p:sp>
          <p:nvSpPr>
            <p:cNvPr id="1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0" name="Client"/>
            <p:cNvSpPr txBox="1"/>
            <p:nvPr/>
          </p:nvSpPr>
          <p:spPr>
            <a:xfrm>
              <a:off x="17037" y="36383"/>
              <a:ext cx="1020026"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 ......</a:t>
              </a:r>
              <a:endParaRPr lang="en-US"/>
            </a:p>
          </p:txBody>
        </p:sp>
      </p:grpSp>
      <p:grpSp>
        <p:nvGrpSpPr>
          <p:cNvPr id="21" name="圆角矩形 3"/>
          <p:cNvGrpSpPr/>
          <p:nvPr/>
        </p:nvGrpSpPr>
        <p:grpSpPr>
          <a:xfrm>
            <a:off x="6908165" y="4690110"/>
            <a:ext cx="1837055" cy="359410"/>
            <a:chOff x="0" y="-1"/>
            <a:chExt cx="1054100" cy="349042"/>
          </a:xfrm>
          <a:solidFill>
            <a:schemeClr val="accent2"/>
          </a:solidFill>
        </p:grpSpPr>
        <p:sp>
          <p:nvSpPr>
            <p:cNvPr id="22"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 name="Client"/>
            <p:cNvSpPr txBox="1"/>
            <p:nvPr/>
          </p:nvSpPr>
          <p:spPr>
            <a:xfrm>
              <a:off x="17125" y="54267"/>
              <a:ext cx="1002361"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a:t>第</a:t>
              </a:r>
              <a:r>
                <a:rPr lang="en-US" altLang="zh-CN"/>
                <a:t>64</a:t>
              </a:r>
              <a:r>
                <a:rPr lang="zh-CN" altLang="en-US"/>
                <a:t>个</a:t>
              </a:r>
              <a:r>
                <a:rPr lang="en-US" altLang="zh-CN"/>
                <a:t>doc</a:t>
              </a:r>
              <a:r>
                <a:rPr lang="zh-CN" altLang="en-US"/>
                <a:t>对应事务</a:t>
              </a:r>
              <a:endParaRPr lang="zh-CN" altLang="en-US"/>
            </a:p>
          </p:txBody>
        </p:sp>
      </p:grpSp>
      <p:grpSp>
        <p:nvGrpSpPr>
          <p:cNvPr id="4" name="圆角矩形 3"/>
          <p:cNvGrpSpPr/>
          <p:nvPr/>
        </p:nvGrpSpPr>
        <p:grpSpPr>
          <a:xfrm>
            <a:off x="6892925" y="1430655"/>
            <a:ext cx="1837055" cy="359410"/>
            <a:chOff x="0" y="-1"/>
            <a:chExt cx="1054100" cy="349042"/>
          </a:xfrm>
          <a:solidFill>
            <a:schemeClr val="accent1"/>
          </a:solidFill>
        </p:grpSpPr>
        <p:sp>
          <p:nvSpPr>
            <p:cNvPr id="6"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 name="Client"/>
            <p:cNvSpPr txBox="1"/>
            <p:nvPr/>
          </p:nvSpPr>
          <p:spPr>
            <a:xfrm>
              <a:off x="17037" y="36383"/>
              <a:ext cx="1020026"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 </a:t>
              </a:r>
              <a:r>
                <a:rPr lang="zh-CN" altLang="en-US"/>
                <a:t>成功</a:t>
              </a:r>
              <a:endParaRPr lang="zh-CN" altLang="en-US"/>
            </a:p>
          </p:txBody>
        </p:sp>
      </p:grpSp>
      <p:grpSp>
        <p:nvGrpSpPr>
          <p:cNvPr id="8" name="圆角矩形 3"/>
          <p:cNvGrpSpPr/>
          <p:nvPr/>
        </p:nvGrpSpPr>
        <p:grpSpPr>
          <a:xfrm>
            <a:off x="6878320" y="3436620"/>
            <a:ext cx="1837055" cy="359410"/>
            <a:chOff x="0" y="-1"/>
            <a:chExt cx="1054100" cy="349042"/>
          </a:xfrm>
          <a:solidFill>
            <a:schemeClr val="accent5"/>
          </a:solidFill>
        </p:grpSpPr>
        <p:sp>
          <p:nvSpPr>
            <p:cNvPr id="25"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6" name="Client"/>
            <p:cNvSpPr txBox="1"/>
            <p:nvPr/>
          </p:nvSpPr>
          <p:spPr>
            <a:xfrm>
              <a:off x="17037" y="36383"/>
              <a:ext cx="1020026"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 </a:t>
              </a:r>
              <a:r>
                <a:rPr lang="zh-CN" altLang="en-US"/>
                <a:t>失败</a:t>
              </a:r>
              <a:endParaRPr lang="zh-CN" altLang="en-US"/>
            </a:p>
          </p:txBody>
        </p:sp>
      </p:grpSp>
      <p:grpSp>
        <p:nvGrpSpPr>
          <p:cNvPr id="27" name="圆角矩形 3"/>
          <p:cNvGrpSpPr/>
          <p:nvPr/>
        </p:nvGrpSpPr>
        <p:grpSpPr>
          <a:xfrm>
            <a:off x="6892925" y="5135880"/>
            <a:ext cx="1837055" cy="359410"/>
            <a:chOff x="0" y="-1"/>
            <a:chExt cx="1054100" cy="349042"/>
          </a:xfrm>
          <a:solidFill>
            <a:schemeClr val="accent2"/>
          </a:solidFill>
        </p:grpSpPr>
        <p:sp>
          <p:nvSpPr>
            <p:cNvPr id="28"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0" name="Client"/>
            <p:cNvSpPr txBox="1"/>
            <p:nvPr/>
          </p:nvSpPr>
          <p:spPr>
            <a:xfrm>
              <a:off x="17037" y="36383"/>
              <a:ext cx="1020026" cy="276274"/>
            </a:xfrm>
            <a:prstGeom prst="rect">
              <a:avLst/>
            </a:prstGeom>
            <a:solidFill>
              <a:schemeClr val="accent5"/>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 </a:t>
              </a:r>
              <a:r>
                <a:rPr lang="zh-CN" altLang="en-US"/>
                <a:t>流程不运行</a:t>
              </a:r>
              <a:endParaRPr lang="zh-CN" altLang="en-US"/>
            </a:p>
          </p:txBody>
        </p:sp>
      </p:grpSp>
      <p:grpSp>
        <p:nvGrpSpPr>
          <p:cNvPr id="31" name="圆角矩形 3"/>
          <p:cNvGrpSpPr/>
          <p:nvPr/>
        </p:nvGrpSpPr>
        <p:grpSpPr>
          <a:xfrm>
            <a:off x="3511550" y="6277608"/>
            <a:ext cx="3707765" cy="359410"/>
            <a:chOff x="0" y="-1"/>
            <a:chExt cx="1054100" cy="349042"/>
          </a:xfrm>
          <a:solidFill>
            <a:schemeClr val="accent1"/>
          </a:solidFill>
        </p:grpSpPr>
        <p:sp>
          <p:nvSpPr>
            <p:cNvPr id="32"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3" name="Client"/>
            <p:cNvSpPr txBox="1"/>
            <p:nvPr/>
          </p:nvSpPr>
          <p:spPr>
            <a:xfrm>
              <a:off x="17037" y="36386"/>
              <a:ext cx="1020026"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 </a:t>
              </a:r>
              <a:r>
                <a:rPr lang="zh-CN" altLang="en-US"/>
                <a:t>中间写入异常，不继续后续</a:t>
              </a:r>
              <a:r>
                <a:rPr lang="en-US" altLang="zh-CN"/>
                <a:t>doc</a:t>
              </a:r>
              <a:r>
                <a:rPr lang="zh-CN" altLang="en-US"/>
                <a:t>处理</a:t>
              </a:r>
              <a:endParaRPr lang="zh-CN" altLang="en-US"/>
            </a:p>
          </p:txBody>
        </p:sp>
      </p:gr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17"/>
          <p:cNvSpPr/>
          <p:nvPr/>
        </p:nvSpPr>
        <p:spPr>
          <a:xfrm>
            <a:off x="2440940" y="111760"/>
            <a:ext cx="6724015" cy="6660515"/>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43" name="圆角矩形 17"/>
          <p:cNvSpPr/>
          <p:nvPr/>
        </p:nvSpPr>
        <p:spPr>
          <a:xfrm>
            <a:off x="3223895" y="337185"/>
            <a:ext cx="2943860" cy="1917065"/>
          </a:xfrm>
          <a:prstGeom prst="roundRect">
            <a:avLst>
              <a:gd name="adj" fmla="val 4429"/>
            </a:avLst>
          </a:prstGeom>
          <a:solidFill>
            <a:schemeClr val="accent1"/>
          </a:solidFill>
        </p:spPr>
        <p:style>
          <a:lnRef idx="2">
            <a:schemeClr val="dk1"/>
          </a:lnRef>
          <a:fillRef idx="1">
            <a:schemeClr val="lt1"/>
          </a:fillRef>
          <a:effectRef idx="0">
            <a:schemeClr val="dk1"/>
          </a:effectRef>
          <a:fontRef idx="minor">
            <a:schemeClr val="dk1"/>
          </a:fontRef>
        </p:style>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29" name="右大括号 28"/>
          <p:cNvSpPr/>
          <p:nvPr/>
        </p:nvSpPr>
        <p:spPr>
          <a:xfrm>
            <a:off x="6167755" y="441960"/>
            <a:ext cx="532765" cy="1707515"/>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38" name="圆角矩形"/>
          <p:cNvSpPr/>
          <p:nvPr/>
        </p:nvSpPr>
        <p:spPr>
          <a:xfrm>
            <a:off x="3469640" y="776605"/>
            <a:ext cx="2496185" cy="975995"/>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sz="1265"/>
              <a:t>documents</a:t>
            </a:r>
            <a:r>
              <a:rPr lang="en-US" sz="1265"/>
              <a:t>1</a:t>
            </a:r>
            <a:endParaRPr lang="en-US" sz="1265"/>
          </a:p>
        </p:txBody>
      </p:sp>
      <p:grpSp>
        <p:nvGrpSpPr>
          <p:cNvPr id="48" name="圆角矩形 3"/>
          <p:cNvGrpSpPr/>
          <p:nvPr/>
        </p:nvGrpSpPr>
        <p:grpSpPr>
          <a:xfrm>
            <a:off x="6892925" y="942340"/>
            <a:ext cx="1837055" cy="359410"/>
            <a:chOff x="0" y="-1"/>
            <a:chExt cx="1054100" cy="349042"/>
          </a:xfrm>
          <a:solidFill>
            <a:schemeClr val="accent2"/>
          </a:solidFill>
        </p:grpSpPr>
        <p:sp>
          <p:nvSpPr>
            <p:cNvPr id="4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0" name="Client"/>
            <p:cNvSpPr txBox="1"/>
            <p:nvPr/>
          </p:nvSpPr>
          <p:spPr>
            <a:xfrm>
              <a:off x="17037" y="36383"/>
              <a:ext cx="1020026"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 </a:t>
              </a:r>
              <a:r>
                <a:rPr lang="zh-CN" altLang="en-US"/>
                <a:t>第</a:t>
              </a:r>
              <a:r>
                <a:rPr lang="en-US" altLang="zh-CN"/>
                <a:t>1</a:t>
              </a:r>
              <a:r>
                <a:rPr lang="zh-CN" altLang="en-US"/>
                <a:t>个</a:t>
              </a:r>
              <a:r>
                <a:rPr lang="en-US" altLang="zh-CN"/>
                <a:t>doc</a:t>
              </a:r>
              <a:r>
                <a:rPr lang="zh-CN" altLang="en-US"/>
                <a:t>对应事务</a:t>
              </a:r>
              <a:endParaRPr lang="zh-CN" altLang="en-US"/>
            </a:p>
          </p:txBody>
        </p:sp>
      </p:grpSp>
      <p:sp>
        <p:nvSpPr>
          <p:cNvPr id="2" name="圆角矩形"/>
          <p:cNvSpPr/>
          <p:nvPr/>
        </p:nvSpPr>
        <p:spPr>
          <a:xfrm>
            <a:off x="3469473" y="34798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265"/>
              <a:t>事务开始</a:t>
            </a:r>
            <a:r>
              <a:rPr lang="en-US" altLang="zh-CN" sz="1265"/>
              <a:t>begin</a:t>
            </a:r>
            <a:endParaRPr lang="en-US" altLang="zh-CN" sz="1265"/>
          </a:p>
        </p:txBody>
      </p:sp>
      <p:sp>
        <p:nvSpPr>
          <p:cNvPr id="3" name="圆角矩形"/>
          <p:cNvSpPr/>
          <p:nvPr/>
        </p:nvSpPr>
        <p:spPr>
          <a:xfrm>
            <a:off x="3469473" y="175260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265"/>
              <a:t>事务结束</a:t>
            </a:r>
            <a:r>
              <a:rPr lang="en-US" altLang="zh-CN" sz="1265"/>
              <a:t>end</a:t>
            </a:r>
            <a:endParaRPr lang="en-US" altLang="zh-CN" sz="1265"/>
          </a:p>
        </p:txBody>
      </p:sp>
      <p:sp>
        <p:nvSpPr>
          <p:cNvPr id="5" name="圆角矩形 17"/>
          <p:cNvSpPr/>
          <p:nvPr/>
        </p:nvSpPr>
        <p:spPr>
          <a:xfrm>
            <a:off x="3223895" y="2282825"/>
            <a:ext cx="2943860" cy="1889125"/>
          </a:xfrm>
          <a:prstGeom prst="roundRect">
            <a:avLst>
              <a:gd name="adj" fmla="val 4429"/>
            </a:avLst>
          </a:prstGeom>
          <a:solidFill>
            <a:schemeClr val="accent1"/>
          </a:solidFill>
        </p:spPr>
        <p:style>
          <a:lnRef idx="2">
            <a:schemeClr val="dk1"/>
          </a:lnRef>
          <a:fillRef idx="1">
            <a:schemeClr val="lt1"/>
          </a:fillRef>
          <a:effectRef idx="0">
            <a:schemeClr val="dk1"/>
          </a:effectRef>
          <a:fontRef idx="minor">
            <a:schemeClr val="dk1"/>
          </a:fontRef>
        </p:style>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9" name="右大括号 8"/>
          <p:cNvSpPr/>
          <p:nvPr/>
        </p:nvSpPr>
        <p:spPr>
          <a:xfrm>
            <a:off x="6167755" y="2359025"/>
            <a:ext cx="532765" cy="1707515"/>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10" name="圆角矩形"/>
          <p:cNvSpPr/>
          <p:nvPr/>
        </p:nvSpPr>
        <p:spPr>
          <a:xfrm>
            <a:off x="3469640" y="2693670"/>
            <a:ext cx="2496185" cy="975995"/>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en-US" sz="1265"/>
              <a:t>......</a:t>
            </a:r>
            <a:endParaRPr lang="en-US" sz="1265"/>
          </a:p>
        </p:txBody>
      </p:sp>
      <p:sp>
        <p:nvSpPr>
          <p:cNvPr id="11" name="圆角矩形"/>
          <p:cNvSpPr/>
          <p:nvPr/>
        </p:nvSpPr>
        <p:spPr>
          <a:xfrm>
            <a:off x="3469473" y="225425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265"/>
              <a:t>事务开始</a:t>
            </a:r>
            <a:r>
              <a:rPr lang="en-US" altLang="zh-CN" sz="1265"/>
              <a:t>begin</a:t>
            </a:r>
            <a:endParaRPr lang="en-US" altLang="zh-CN" sz="1265"/>
          </a:p>
        </p:txBody>
      </p:sp>
      <p:sp>
        <p:nvSpPr>
          <p:cNvPr id="12" name="圆角矩形"/>
          <p:cNvSpPr/>
          <p:nvPr/>
        </p:nvSpPr>
        <p:spPr>
          <a:xfrm>
            <a:off x="3469473" y="3669665"/>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265"/>
              <a:t>事务结束</a:t>
            </a:r>
            <a:r>
              <a:rPr lang="en-US" altLang="zh-CN" sz="1265"/>
              <a:t>end</a:t>
            </a:r>
            <a:endParaRPr lang="en-US" altLang="zh-CN" sz="1265"/>
          </a:p>
        </p:txBody>
      </p:sp>
      <p:sp>
        <p:nvSpPr>
          <p:cNvPr id="13" name="圆角矩形 17"/>
          <p:cNvSpPr/>
          <p:nvPr/>
        </p:nvSpPr>
        <p:spPr>
          <a:xfrm>
            <a:off x="3202305" y="4171315"/>
            <a:ext cx="2943860" cy="1917065"/>
          </a:xfrm>
          <a:prstGeom prst="roundRect">
            <a:avLst>
              <a:gd name="adj" fmla="val 4429"/>
            </a:avLst>
          </a:prstGeom>
          <a:solidFill>
            <a:schemeClr val="accent1"/>
          </a:solidFill>
        </p:spPr>
        <p:style>
          <a:lnRef idx="2">
            <a:schemeClr val="dk1"/>
          </a:lnRef>
          <a:fillRef idx="1">
            <a:schemeClr val="lt1"/>
          </a:fillRef>
          <a:effectRef idx="0">
            <a:schemeClr val="dk1"/>
          </a:effectRef>
          <a:fontRef idx="minor">
            <a:schemeClr val="dk1"/>
          </a:fontRef>
        </p:style>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14" name="右大括号 13"/>
          <p:cNvSpPr/>
          <p:nvPr/>
        </p:nvSpPr>
        <p:spPr>
          <a:xfrm>
            <a:off x="6146165" y="4276090"/>
            <a:ext cx="532765" cy="1707515"/>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15" name="圆角矩形"/>
          <p:cNvSpPr/>
          <p:nvPr/>
        </p:nvSpPr>
        <p:spPr>
          <a:xfrm>
            <a:off x="3448050" y="4610735"/>
            <a:ext cx="2496185" cy="975995"/>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sz="1265"/>
              <a:t>documents</a:t>
            </a:r>
            <a:r>
              <a:rPr lang="en-US" sz="1265"/>
              <a:t>64</a:t>
            </a:r>
            <a:endParaRPr lang="en-US" sz="1265"/>
          </a:p>
        </p:txBody>
      </p:sp>
      <p:sp>
        <p:nvSpPr>
          <p:cNvPr id="16" name="圆角矩形"/>
          <p:cNvSpPr/>
          <p:nvPr/>
        </p:nvSpPr>
        <p:spPr>
          <a:xfrm>
            <a:off x="3447883" y="4171315"/>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265"/>
              <a:t>事务开始</a:t>
            </a:r>
            <a:r>
              <a:rPr lang="en-US" altLang="zh-CN" sz="1265"/>
              <a:t>begin</a:t>
            </a:r>
            <a:endParaRPr lang="en-US" altLang="zh-CN" sz="1265"/>
          </a:p>
        </p:txBody>
      </p:sp>
      <p:sp>
        <p:nvSpPr>
          <p:cNvPr id="17" name="圆角矩形"/>
          <p:cNvSpPr/>
          <p:nvPr/>
        </p:nvSpPr>
        <p:spPr>
          <a:xfrm>
            <a:off x="3447883" y="5575935"/>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265"/>
              <a:t>事务结束</a:t>
            </a:r>
            <a:r>
              <a:rPr lang="en-US" altLang="zh-CN" sz="1265"/>
              <a:t>end</a:t>
            </a:r>
            <a:endParaRPr lang="en-US" altLang="zh-CN" sz="1265"/>
          </a:p>
        </p:txBody>
      </p:sp>
      <p:grpSp>
        <p:nvGrpSpPr>
          <p:cNvPr id="18" name="圆角矩形 3"/>
          <p:cNvGrpSpPr/>
          <p:nvPr/>
        </p:nvGrpSpPr>
        <p:grpSpPr>
          <a:xfrm>
            <a:off x="6863080" y="2930525"/>
            <a:ext cx="1837055" cy="359410"/>
            <a:chOff x="0" y="-1"/>
            <a:chExt cx="1054100" cy="349042"/>
          </a:xfrm>
          <a:solidFill>
            <a:schemeClr val="accent2"/>
          </a:solidFill>
        </p:grpSpPr>
        <p:sp>
          <p:nvSpPr>
            <p:cNvPr id="1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0" name="Client"/>
            <p:cNvSpPr txBox="1"/>
            <p:nvPr/>
          </p:nvSpPr>
          <p:spPr>
            <a:xfrm>
              <a:off x="17037" y="36383"/>
              <a:ext cx="1020026"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 ......</a:t>
              </a:r>
              <a:endParaRPr lang="en-US"/>
            </a:p>
          </p:txBody>
        </p:sp>
      </p:grpSp>
      <p:grpSp>
        <p:nvGrpSpPr>
          <p:cNvPr id="21" name="圆角矩形 3"/>
          <p:cNvGrpSpPr/>
          <p:nvPr/>
        </p:nvGrpSpPr>
        <p:grpSpPr>
          <a:xfrm>
            <a:off x="6908165" y="4690110"/>
            <a:ext cx="1837055" cy="359410"/>
            <a:chOff x="0" y="-1"/>
            <a:chExt cx="1054100" cy="349042"/>
          </a:xfrm>
          <a:solidFill>
            <a:schemeClr val="accent2"/>
          </a:solidFill>
        </p:grpSpPr>
        <p:sp>
          <p:nvSpPr>
            <p:cNvPr id="22"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 name="Client"/>
            <p:cNvSpPr txBox="1"/>
            <p:nvPr/>
          </p:nvSpPr>
          <p:spPr>
            <a:xfrm>
              <a:off x="17125" y="54267"/>
              <a:ext cx="1002361"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a:t>第</a:t>
              </a:r>
              <a:r>
                <a:rPr lang="en-US" altLang="zh-CN"/>
                <a:t>64</a:t>
              </a:r>
              <a:r>
                <a:rPr lang="zh-CN" altLang="en-US"/>
                <a:t>个</a:t>
              </a:r>
              <a:r>
                <a:rPr lang="en-US" altLang="zh-CN"/>
                <a:t>doc</a:t>
              </a:r>
              <a:r>
                <a:rPr lang="zh-CN" altLang="en-US"/>
                <a:t>对应事务</a:t>
              </a:r>
              <a:endParaRPr lang="zh-CN" altLang="en-US"/>
            </a:p>
          </p:txBody>
        </p:sp>
      </p:grpSp>
      <p:grpSp>
        <p:nvGrpSpPr>
          <p:cNvPr id="4" name="圆角矩形 3"/>
          <p:cNvGrpSpPr/>
          <p:nvPr/>
        </p:nvGrpSpPr>
        <p:grpSpPr>
          <a:xfrm>
            <a:off x="6892925" y="1430655"/>
            <a:ext cx="1837055" cy="359410"/>
            <a:chOff x="0" y="-1"/>
            <a:chExt cx="1054100" cy="349042"/>
          </a:xfrm>
          <a:solidFill>
            <a:schemeClr val="accent1"/>
          </a:solidFill>
        </p:grpSpPr>
        <p:sp>
          <p:nvSpPr>
            <p:cNvPr id="6"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 name="Client"/>
            <p:cNvSpPr txBox="1"/>
            <p:nvPr/>
          </p:nvSpPr>
          <p:spPr>
            <a:xfrm>
              <a:off x="17037" y="36383"/>
              <a:ext cx="1020026"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 </a:t>
              </a:r>
              <a:r>
                <a:rPr lang="zh-CN" altLang="en-US"/>
                <a:t>成功</a:t>
              </a:r>
              <a:endParaRPr lang="zh-CN" altLang="en-US"/>
            </a:p>
          </p:txBody>
        </p:sp>
      </p:grpSp>
      <p:grpSp>
        <p:nvGrpSpPr>
          <p:cNvPr id="8" name="圆角矩形 3"/>
          <p:cNvGrpSpPr/>
          <p:nvPr/>
        </p:nvGrpSpPr>
        <p:grpSpPr>
          <a:xfrm>
            <a:off x="6878320" y="3436620"/>
            <a:ext cx="1837055" cy="359410"/>
            <a:chOff x="0" y="-1"/>
            <a:chExt cx="1054100" cy="349042"/>
          </a:xfrm>
          <a:solidFill>
            <a:schemeClr val="accent5"/>
          </a:solidFill>
        </p:grpSpPr>
        <p:sp>
          <p:nvSpPr>
            <p:cNvPr id="25"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6" name="Client"/>
            <p:cNvSpPr txBox="1"/>
            <p:nvPr/>
          </p:nvSpPr>
          <p:spPr>
            <a:xfrm>
              <a:off x="17037" y="36383"/>
              <a:ext cx="1020026"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 </a:t>
              </a:r>
              <a:r>
                <a:rPr lang="zh-CN" altLang="en-US"/>
                <a:t>失败</a:t>
              </a:r>
              <a:endParaRPr lang="zh-CN" altLang="en-US"/>
            </a:p>
          </p:txBody>
        </p:sp>
      </p:grpSp>
      <p:grpSp>
        <p:nvGrpSpPr>
          <p:cNvPr id="27" name="圆角矩形 3"/>
          <p:cNvGrpSpPr/>
          <p:nvPr/>
        </p:nvGrpSpPr>
        <p:grpSpPr>
          <a:xfrm>
            <a:off x="6892925" y="5135880"/>
            <a:ext cx="1837055" cy="359410"/>
            <a:chOff x="0" y="-1"/>
            <a:chExt cx="1054100" cy="349042"/>
          </a:xfrm>
          <a:solidFill>
            <a:schemeClr val="accent2"/>
          </a:solidFill>
        </p:grpSpPr>
        <p:sp>
          <p:nvSpPr>
            <p:cNvPr id="28"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0" name="Client"/>
            <p:cNvSpPr txBox="1"/>
            <p:nvPr/>
          </p:nvSpPr>
          <p:spPr>
            <a:xfrm>
              <a:off x="17037" y="36383"/>
              <a:ext cx="1020026" cy="276274"/>
            </a:xfrm>
            <a:prstGeom prst="rect">
              <a:avLst/>
            </a:prstGeom>
            <a:solidFill>
              <a:schemeClr val="accent1"/>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 </a:t>
              </a:r>
              <a:r>
                <a:rPr lang="zh-CN" altLang="en-US"/>
                <a:t>成功</a:t>
              </a:r>
              <a:endParaRPr lang="zh-CN" altLang="en-US"/>
            </a:p>
          </p:txBody>
        </p:sp>
      </p:grpSp>
      <p:grpSp>
        <p:nvGrpSpPr>
          <p:cNvPr id="31" name="圆角矩形 3"/>
          <p:cNvGrpSpPr/>
          <p:nvPr/>
        </p:nvGrpSpPr>
        <p:grpSpPr>
          <a:xfrm>
            <a:off x="3511550" y="6277608"/>
            <a:ext cx="3707765" cy="359410"/>
            <a:chOff x="0" y="-1"/>
            <a:chExt cx="1054100" cy="349042"/>
          </a:xfrm>
          <a:solidFill>
            <a:schemeClr val="accent1"/>
          </a:solidFill>
        </p:grpSpPr>
        <p:sp>
          <p:nvSpPr>
            <p:cNvPr id="32"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3" name="Client"/>
            <p:cNvSpPr txBox="1"/>
            <p:nvPr/>
          </p:nvSpPr>
          <p:spPr>
            <a:xfrm>
              <a:off x="17037" y="36386"/>
              <a:ext cx="1020026"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 </a:t>
              </a:r>
              <a:r>
                <a:rPr lang="zh-CN" altLang="en-US"/>
                <a:t>中间写入异常，不影响后续</a:t>
              </a:r>
              <a:r>
                <a:rPr lang="en-US" altLang="zh-CN"/>
                <a:t>doc</a:t>
              </a:r>
              <a:r>
                <a:rPr lang="zh-CN" altLang="en-US"/>
                <a:t>写入</a:t>
              </a:r>
              <a:endParaRPr lang="zh-CN" altLang="en-US"/>
            </a:p>
          </p:txBody>
        </p:sp>
      </p:gr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圆角矩形 17"/>
          <p:cNvSpPr/>
          <p:nvPr/>
        </p:nvSpPr>
        <p:spPr>
          <a:xfrm>
            <a:off x="260985" y="687070"/>
            <a:ext cx="9378315" cy="595630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185" name="二、项目目标"/>
          <p:cNvSpPr txBox="1"/>
          <p:nvPr/>
        </p:nvSpPr>
        <p:spPr>
          <a:xfrm>
            <a:off x="1328420" y="140335"/>
            <a:ext cx="8797290" cy="7569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方案一：主从高可用多活方案</a:t>
            </a:r>
            <a:r>
              <a:rPr lang="en-US" altLang="zh-CN" sz="2250">
                <a:sym typeface="+mn-ea"/>
              </a:rPr>
              <a:t>(</a:t>
            </a:r>
            <a:r>
              <a:rPr lang="zh-CN" altLang="en-US" sz="2250">
                <a:sym typeface="+mn-ea"/>
              </a:rPr>
              <a:t>三个机房服务器资源充足</a:t>
            </a:r>
            <a:r>
              <a:rPr lang="en-US" altLang="zh-CN" sz="2250">
                <a:sym typeface="+mn-ea"/>
              </a:rPr>
              <a:t>)</a:t>
            </a:r>
            <a:endParaRPr lang="en-US" altLang="zh-CN" sz="2250">
              <a:sym typeface="+mn-ea"/>
            </a:endParaRPr>
          </a:p>
          <a:p>
            <a:endParaRPr sz="2250" smtClean="0"/>
          </a:p>
        </p:txBody>
      </p:sp>
      <p:grpSp>
        <p:nvGrpSpPr>
          <p:cNvPr id="83" name="圆角矩形 20"/>
          <p:cNvGrpSpPr/>
          <p:nvPr/>
        </p:nvGrpSpPr>
        <p:grpSpPr>
          <a:xfrm>
            <a:off x="3167380" y="904874"/>
            <a:ext cx="2595245" cy="631825"/>
            <a:chOff x="-28905" y="92172"/>
            <a:chExt cx="758525" cy="349058"/>
          </a:xfrm>
        </p:grpSpPr>
        <p:sp>
          <p:nvSpPr>
            <p:cNvPr id="8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5" name="Mongod"/>
            <p:cNvSpPr txBox="1"/>
            <p:nvPr/>
          </p:nvSpPr>
          <p:spPr>
            <a:xfrm>
              <a:off x="-28905" y="186364"/>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CmdInsert::runImpl</a:t>
              </a:r>
              <a:r>
                <a:rPr lang="en-US" sz="1405">
                  <a:sym typeface="+mn-ea"/>
                </a:rPr>
                <a:t>(...)</a:t>
              </a:r>
              <a:endParaRPr lang="en-US" sz="1405">
                <a:sym typeface="+mn-ea"/>
              </a:endParaRPr>
            </a:p>
          </p:txBody>
        </p:sp>
      </p:grpSp>
      <p:cxnSp>
        <p:nvCxnSpPr>
          <p:cNvPr id="86" name="直接箭头连接符 85"/>
          <p:cNvCxnSpPr/>
          <p:nvPr/>
        </p:nvCxnSpPr>
        <p:spPr>
          <a:xfrm flipH="1">
            <a:off x="4382135" y="1575435"/>
            <a:ext cx="5715" cy="38989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3" name="圆角矩形 20"/>
          <p:cNvGrpSpPr/>
          <p:nvPr/>
        </p:nvGrpSpPr>
        <p:grpSpPr>
          <a:xfrm>
            <a:off x="2712085" y="3117850"/>
            <a:ext cx="3322955" cy="631825"/>
            <a:chOff x="-28905" y="92172"/>
            <a:chExt cx="758525" cy="349058"/>
          </a:xfrm>
        </p:grpSpPr>
        <p:sp>
          <p:nvSpPr>
            <p:cNvPr id="1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 </a:t>
              </a:r>
              <a:r>
                <a:rPr sz="1405">
                  <a:sym typeface="+mn-ea"/>
                </a:rPr>
                <a:t>insertBatchAndHandleErrors(...)</a:t>
              </a:r>
              <a:endParaRPr sz="1405">
                <a:sym typeface="+mn-ea"/>
              </a:endParaRPr>
            </a:p>
          </p:txBody>
        </p:sp>
      </p:grpSp>
      <p:cxnSp>
        <p:nvCxnSpPr>
          <p:cNvPr id="15" name="直接箭头连接符 14"/>
          <p:cNvCxnSpPr/>
          <p:nvPr/>
        </p:nvCxnSpPr>
        <p:spPr>
          <a:xfrm flipH="1">
            <a:off x="4371340" y="2597150"/>
            <a:ext cx="6985" cy="52070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16" name="圆角矩形 20"/>
          <p:cNvGrpSpPr/>
          <p:nvPr/>
        </p:nvGrpSpPr>
        <p:grpSpPr>
          <a:xfrm>
            <a:off x="3118485" y="1965325"/>
            <a:ext cx="2595245" cy="631825"/>
            <a:chOff x="-28905" y="92172"/>
            <a:chExt cx="758525" cy="349058"/>
          </a:xfrm>
        </p:grpSpPr>
        <p:sp>
          <p:nvSpPr>
            <p:cNvPr id="1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performInserts(...)</a:t>
              </a:r>
              <a:endParaRPr sz="1405">
                <a:sym typeface="+mn-ea"/>
              </a:endParaRPr>
            </a:p>
          </p:txBody>
        </p:sp>
      </p:grpSp>
      <p:grpSp>
        <p:nvGrpSpPr>
          <p:cNvPr id="2" name="圆角矩形 20"/>
          <p:cNvGrpSpPr/>
          <p:nvPr/>
        </p:nvGrpSpPr>
        <p:grpSpPr>
          <a:xfrm>
            <a:off x="2729865" y="4401185"/>
            <a:ext cx="3305175" cy="631825"/>
            <a:chOff x="-28905" y="92172"/>
            <a:chExt cx="758525" cy="349058"/>
          </a:xfrm>
        </p:grpSpPr>
        <p:sp>
          <p:nvSpPr>
            <p:cNvPr id="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insertDocuments(...)</a:t>
              </a:r>
              <a:endParaRPr sz="1405">
                <a:sym typeface="+mn-ea"/>
              </a:endParaRPr>
            </a:p>
          </p:txBody>
        </p:sp>
      </p:grpSp>
      <p:cxnSp>
        <p:nvCxnSpPr>
          <p:cNvPr id="6" name="直接箭头连接符 5"/>
          <p:cNvCxnSpPr/>
          <p:nvPr/>
        </p:nvCxnSpPr>
        <p:spPr>
          <a:xfrm>
            <a:off x="4349115" y="3710305"/>
            <a:ext cx="635" cy="69088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7" name="圆角矩形 3"/>
          <p:cNvGrpSpPr/>
          <p:nvPr/>
        </p:nvGrpSpPr>
        <p:grpSpPr>
          <a:xfrm>
            <a:off x="477520" y="3872865"/>
            <a:ext cx="2684780" cy="454660"/>
            <a:chOff x="0" y="-1"/>
            <a:chExt cx="1054100" cy="349042"/>
          </a:xfrm>
        </p:grpSpPr>
        <p:sp>
          <p:nvSpPr>
            <p:cNvPr id="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 name="Client"/>
            <p:cNvSpPr txBox="1"/>
            <p:nvPr/>
          </p:nvSpPr>
          <p:spPr>
            <a:xfrm>
              <a:off x="17037" y="64834"/>
              <a:ext cx="1020026" cy="2193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 oppo</a:t>
              </a:r>
              <a:r>
                <a:rPr lang="zh-CN" altLang="en-US" sz="1405"/>
                <a:t>互联网</a:t>
              </a:r>
              <a:r>
                <a:rPr lang="en-US" altLang="zh-CN" sz="1405"/>
                <a:t>mongodb:</a:t>
              </a:r>
              <a:r>
                <a:rPr lang="zh-CN" altLang="en-US" sz="1405"/>
                <a:t>杨亚洲</a:t>
              </a:r>
              <a:endParaRPr lang="zh-CN" altLang="en-US" sz="1405"/>
            </a:p>
          </p:txBody>
        </p:sp>
      </p:grpSp>
      <p:grpSp>
        <p:nvGrpSpPr>
          <p:cNvPr id="9" name="圆角矩形 20"/>
          <p:cNvGrpSpPr/>
          <p:nvPr/>
        </p:nvGrpSpPr>
        <p:grpSpPr>
          <a:xfrm>
            <a:off x="2712085" y="5812155"/>
            <a:ext cx="3322320" cy="631825"/>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CollectionImpl::insertDocuments</a:t>
              </a:r>
              <a:endParaRPr sz="1405">
                <a:sym typeface="+mn-ea"/>
              </a:endParaRPr>
            </a:p>
          </p:txBody>
        </p:sp>
      </p:grpSp>
      <p:cxnSp>
        <p:nvCxnSpPr>
          <p:cNvPr id="22" name="直接箭头连接符 21"/>
          <p:cNvCxnSpPr/>
          <p:nvPr/>
        </p:nvCxnSpPr>
        <p:spPr>
          <a:xfrm flipH="1">
            <a:off x="4306570" y="5107940"/>
            <a:ext cx="20955" cy="70167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sp>
        <p:nvSpPr>
          <p:cNvPr id="29" name="右大括号 28"/>
          <p:cNvSpPr/>
          <p:nvPr/>
        </p:nvSpPr>
        <p:spPr>
          <a:xfrm>
            <a:off x="6327775" y="989330"/>
            <a:ext cx="840740" cy="548005"/>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42" name="圆角矩形 72"/>
          <p:cNvGrpSpPr/>
          <p:nvPr/>
        </p:nvGrpSpPr>
        <p:grpSpPr>
          <a:xfrm>
            <a:off x="7392035" y="1080135"/>
            <a:ext cx="1875790" cy="456565"/>
            <a:chOff x="-2" y="3281"/>
            <a:chExt cx="707397" cy="349040"/>
          </a:xfrm>
        </p:grpSpPr>
        <p:sp>
          <p:nvSpPr>
            <p:cNvPr id="43"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4" name="引擎层"/>
            <p:cNvSpPr txBox="1"/>
            <p:nvPr/>
          </p:nvSpPr>
          <p:spPr>
            <a:xfrm>
              <a:off x="17038" y="52310"/>
              <a:ext cx="673317" cy="250979"/>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command</a:t>
              </a:r>
              <a:r>
                <a:rPr lang="zh-CN" altLang="en-US" sz="1690"/>
                <a:t>模块</a:t>
              </a:r>
              <a:endParaRPr lang="zh-CN" altLang="en-US" sz="1690"/>
            </a:p>
          </p:txBody>
        </p:sp>
      </p:grpSp>
      <p:grpSp>
        <p:nvGrpSpPr>
          <p:cNvPr id="54" name="圆角矩形 72"/>
          <p:cNvGrpSpPr/>
          <p:nvPr/>
        </p:nvGrpSpPr>
        <p:grpSpPr>
          <a:xfrm>
            <a:off x="7346950" y="3205480"/>
            <a:ext cx="1875790" cy="456565"/>
            <a:chOff x="-2" y="3281"/>
            <a:chExt cx="707397" cy="349040"/>
          </a:xfrm>
        </p:grpSpPr>
        <p:sp>
          <p:nvSpPr>
            <p:cNvPr id="5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6" name="引擎层"/>
            <p:cNvSpPr txBox="1"/>
            <p:nvPr/>
          </p:nvSpPr>
          <p:spPr>
            <a:xfrm>
              <a:off x="17038" y="52310"/>
              <a:ext cx="673317" cy="250979"/>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write</a:t>
              </a:r>
              <a:r>
                <a:rPr lang="zh-CN" altLang="en-US" sz="1690"/>
                <a:t>写模块</a:t>
              </a:r>
              <a:endParaRPr lang="zh-CN" altLang="en-US" sz="1690"/>
            </a:p>
          </p:txBody>
        </p:sp>
      </p:grpSp>
      <p:sp>
        <p:nvSpPr>
          <p:cNvPr id="57" name="右大括号 56"/>
          <p:cNvSpPr/>
          <p:nvPr/>
        </p:nvSpPr>
        <p:spPr>
          <a:xfrm>
            <a:off x="6327775" y="2135505"/>
            <a:ext cx="840740" cy="2583180"/>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58" name="右大括号 57"/>
          <p:cNvSpPr/>
          <p:nvPr/>
        </p:nvSpPr>
        <p:spPr>
          <a:xfrm>
            <a:off x="6327775" y="5850890"/>
            <a:ext cx="840740" cy="548005"/>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59" name="圆角矩形 72"/>
          <p:cNvGrpSpPr/>
          <p:nvPr/>
        </p:nvGrpSpPr>
        <p:grpSpPr>
          <a:xfrm>
            <a:off x="7346950" y="5833109"/>
            <a:ext cx="2006600" cy="585470"/>
            <a:chOff x="-2" y="-34933"/>
            <a:chExt cx="707397" cy="425464"/>
          </a:xfrm>
          <a:solidFill>
            <a:schemeClr val="accent2">
              <a:lumMod val="75000"/>
            </a:schemeClr>
          </a:solidFill>
        </p:grpSpPr>
        <p:sp>
          <p:nvSpPr>
            <p:cNvPr id="60" name="圆角矩形"/>
            <p:cNvSpPr/>
            <p:nvPr/>
          </p:nvSpPr>
          <p:spPr>
            <a:xfrm>
              <a:off x="-2" y="3281"/>
              <a:ext cx="707397" cy="349040"/>
            </a:xfrm>
            <a:prstGeom prst="roundRect">
              <a:avLst>
                <a:gd name="adj" fmla="val 16667"/>
              </a:avLst>
            </a:prstGeom>
            <a:grp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1" name="引擎层"/>
            <p:cNvSpPr txBox="1"/>
            <p:nvPr/>
          </p:nvSpPr>
          <p:spPr>
            <a:xfrm>
              <a:off x="17038" y="-34933"/>
              <a:ext cx="673317" cy="425464"/>
            </a:xfrm>
            <a:prstGeom prst="rect">
              <a:avLst/>
            </a:prstGeom>
            <a:grp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storage</a:t>
              </a:r>
              <a:r>
                <a:rPr lang="zh-CN" altLang="en-US" sz="1690"/>
                <a:t>存储模块</a:t>
              </a:r>
              <a:endParaRPr lang="zh-CN" altLang="en-US" sz="1690"/>
            </a:p>
            <a:p>
              <a:r>
                <a:rPr lang="zh-CN" altLang="en-US" sz="1690"/>
                <a:t>下期分享存储模块</a:t>
              </a:r>
              <a:endParaRPr lang="zh-CN" altLang="en-US" sz="1690"/>
            </a:p>
          </p:txBody>
        </p:sp>
      </p:gr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圆角矩形 17"/>
          <p:cNvSpPr/>
          <p:nvPr/>
        </p:nvSpPr>
        <p:spPr>
          <a:xfrm>
            <a:off x="260985" y="687070"/>
            <a:ext cx="9378315" cy="4793615"/>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185" name="二、项目目标"/>
          <p:cNvSpPr txBox="1"/>
          <p:nvPr/>
        </p:nvSpPr>
        <p:spPr>
          <a:xfrm>
            <a:off x="1328420" y="140335"/>
            <a:ext cx="8797290" cy="7569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方案一：主从高可用多活方案</a:t>
            </a:r>
            <a:r>
              <a:rPr lang="en-US" altLang="zh-CN" sz="2250">
                <a:sym typeface="+mn-ea"/>
              </a:rPr>
              <a:t>(</a:t>
            </a:r>
            <a:r>
              <a:rPr lang="zh-CN" altLang="en-US" sz="2250">
                <a:sym typeface="+mn-ea"/>
              </a:rPr>
              <a:t>三个机房服务器资源充足</a:t>
            </a:r>
            <a:r>
              <a:rPr lang="en-US" altLang="zh-CN" sz="2250">
                <a:sym typeface="+mn-ea"/>
              </a:rPr>
              <a:t>)</a:t>
            </a:r>
            <a:endParaRPr lang="en-US" altLang="zh-CN" sz="2250">
              <a:sym typeface="+mn-ea"/>
            </a:endParaRPr>
          </a:p>
          <a:p>
            <a:endParaRPr sz="2250" smtClean="0"/>
          </a:p>
        </p:txBody>
      </p:sp>
      <p:grpSp>
        <p:nvGrpSpPr>
          <p:cNvPr id="83" name="圆角矩形 20"/>
          <p:cNvGrpSpPr/>
          <p:nvPr/>
        </p:nvGrpSpPr>
        <p:grpSpPr>
          <a:xfrm>
            <a:off x="3167380" y="904874"/>
            <a:ext cx="2595245" cy="631825"/>
            <a:chOff x="-28905" y="92172"/>
            <a:chExt cx="758525" cy="349058"/>
          </a:xfrm>
        </p:grpSpPr>
        <p:sp>
          <p:nvSpPr>
            <p:cNvPr id="8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5" name="Mongod"/>
            <p:cNvSpPr txBox="1"/>
            <p:nvPr/>
          </p:nvSpPr>
          <p:spPr>
            <a:xfrm>
              <a:off x="-28905" y="186364"/>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CmdUpdate::runImpl</a:t>
              </a:r>
              <a:r>
                <a:rPr lang="en-US" sz="1405">
                  <a:sym typeface="+mn-ea"/>
                </a:rPr>
                <a:t>(...)</a:t>
              </a:r>
              <a:endParaRPr lang="en-US" sz="1405">
                <a:sym typeface="+mn-ea"/>
              </a:endParaRPr>
            </a:p>
          </p:txBody>
        </p:sp>
      </p:grpSp>
      <p:cxnSp>
        <p:nvCxnSpPr>
          <p:cNvPr id="86" name="直接箭头连接符 85"/>
          <p:cNvCxnSpPr/>
          <p:nvPr/>
        </p:nvCxnSpPr>
        <p:spPr>
          <a:xfrm flipH="1">
            <a:off x="4382135" y="1575435"/>
            <a:ext cx="5715" cy="38989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3" name="圆角矩形 20"/>
          <p:cNvGrpSpPr/>
          <p:nvPr/>
        </p:nvGrpSpPr>
        <p:grpSpPr>
          <a:xfrm>
            <a:off x="2712085" y="3117850"/>
            <a:ext cx="3322955" cy="631825"/>
            <a:chOff x="-28905" y="92172"/>
            <a:chExt cx="758525" cy="349058"/>
          </a:xfrm>
        </p:grpSpPr>
        <p:sp>
          <p:nvSpPr>
            <p:cNvPr id="1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 </a:t>
              </a:r>
              <a:r>
                <a:rPr sz="1405">
                  <a:sym typeface="+mn-ea"/>
                </a:rPr>
                <a:t>performSingleDeleteOp(...)</a:t>
              </a:r>
              <a:endParaRPr sz="1405">
                <a:sym typeface="+mn-ea"/>
              </a:endParaRPr>
            </a:p>
          </p:txBody>
        </p:sp>
      </p:grpSp>
      <p:cxnSp>
        <p:nvCxnSpPr>
          <p:cNvPr id="15" name="直接箭头连接符 14"/>
          <p:cNvCxnSpPr/>
          <p:nvPr/>
        </p:nvCxnSpPr>
        <p:spPr>
          <a:xfrm flipH="1">
            <a:off x="4371340" y="2597150"/>
            <a:ext cx="6985" cy="52070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16" name="圆角矩形 20"/>
          <p:cNvGrpSpPr/>
          <p:nvPr/>
        </p:nvGrpSpPr>
        <p:grpSpPr>
          <a:xfrm>
            <a:off x="3118485" y="1965325"/>
            <a:ext cx="2595245" cy="631825"/>
            <a:chOff x="-28905" y="92172"/>
            <a:chExt cx="758525" cy="349058"/>
          </a:xfrm>
        </p:grpSpPr>
        <p:sp>
          <p:nvSpPr>
            <p:cNvPr id="1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performDeletes(...)</a:t>
              </a:r>
              <a:endParaRPr sz="1405">
                <a:sym typeface="+mn-ea"/>
              </a:endParaRPr>
            </a:p>
          </p:txBody>
        </p:sp>
      </p:grpSp>
      <p:grpSp>
        <p:nvGrpSpPr>
          <p:cNvPr id="2" name="圆角矩形 20"/>
          <p:cNvGrpSpPr/>
          <p:nvPr/>
        </p:nvGrpSpPr>
        <p:grpSpPr>
          <a:xfrm>
            <a:off x="2729865" y="4401185"/>
            <a:ext cx="3305175" cy="631825"/>
            <a:chOff x="-28905" y="92172"/>
            <a:chExt cx="758525" cy="349058"/>
          </a:xfrm>
        </p:grpSpPr>
        <p:sp>
          <p:nvSpPr>
            <p:cNvPr id="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Mongod"/>
            <p:cNvSpPr txBox="1"/>
            <p:nvPr/>
          </p:nvSpPr>
          <p:spPr>
            <a:xfrm>
              <a:off x="-28905" y="127078"/>
              <a:ext cx="758339" cy="27644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exec=</a:t>
              </a:r>
              <a:r>
                <a:rPr sz="1405">
                  <a:sym typeface="+mn-ea"/>
                </a:rPr>
                <a:t>getExecutorDelete(...)</a:t>
              </a:r>
              <a:endParaRPr sz="1405">
                <a:sym typeface="+mn-ea"/>
              </a:endParaRPr>
            </a:p>
            <a:p>
              <a:pPr algn="ctr"/>
              <a:r>
                <a:rPr sz="1405">
                  <a:sym typeface="+mn-ea"/>
                </a:rPr>
                <a:t>exec-&gt;executePlan()</a:t>
              </a:r>
              <a:endParaRPr sz="1405">
                <a:sym typeface="+mn-ea"/>
              </a:endParaRPr>
            </a:p>
          </p:txBody>
        </p:sp>
      </p:grpSp>
      <p:cxnSp>
        <p:nvCxnSpPr>
          <p:cNvPr id="6" name="直接箭头连接符 5"/>
          <p:cNvCxnSpPr/>
          <p:nvPr/>
        </p:nvCxnSpPr>
        <p:spPr>
          <a:xfrm>
            <a:off x="4349115" y="3710305"/>
            <a:ext cx="635" cy="69088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7" name="圆角矩形 3"/>
          <p:cNvGrpSpPr/>
          <p:nvPr/>
        </p:nvGrpSpPr>
        <p:grpSpPr>
          <a:xfrm>
            <a:off x="477520" y="3872865"/>
            <a:ext cx="2684780" cy="454660"/>
            <a:chOff x="0" y="-1"/>
            <a:chExt cx="1054100" cy="349042"/>
          </a:xfrm>
        </p:grpSpPr>
        <p:sp>
          <p:nvSpPr>
            <p:cNvPr id="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 name="Client"/>
            <p:cNvSpPr txBox="1"/>
            <p:nvPr/>
          </p:nvSpPr>
          <p:spPr>
            <a:xfrm>
              <a:off x="17037" y="64834"/>
              <a:ext cx="1020026" cy="2193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 oppo</a:t>
              </a:r>
              <a:r>
                <a:rPr lang="zh-CN" altLang="en-US" sz="1405"/>
                <a:t>互联网</a:t>
              </a:r>
              <a:r>
                <a:rPr lang="en-US" altLang="zh-CN" sz="1405"/>
                <a:t>mongodb:</a:t>
              </a:r>
              <a:r>
                <a:rPr lang="zh-CN" altLang="en-US" sz="1405"/>
                <a:t>杨亚洲</a:t>
              </a:r>
              <a:endParaRPr lang="zh-CN" altLang="en-US" sz="1405"/>
            </a:p>
          </p:txBody>
        </p:sp>
      </p:grpSp>
      <p:sp>
        <p:nvSpPr>
          <p:cNvPr id="29" name="右大括号 28"/>
          <p:cNvSpPr/>
          <p:nvPr/>
        </p:nvSpPr>
        <p:spPr>
          <a:xfrm>
            <a:off x="6327775" y="989330"/>
            <a:ext cx="840740" cy="548005"/>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42" name="圆角矩形 72"/>
          <p:cNvGrpSpPr/>
          <p:nvPr/>
        </p:nvGrpSpPr>
        <p:grpSpPr>
          <a:xfrm>
            <a:off x="7392035" y="1080135"/>
            <a:ext cx="1875790" cy="456565"/>
            <a:chOff x="-2" y="3281"/>
            <a:chExt cx="707397" cy="349040"/>
          </a:xfrm>
        </p:grpSpPr>
        <p:sp>
          <p:nvSpPr>
            <p:cNvPr id="43"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4" name="引擎层"/>
            <p:cNvSpPr txBox="1"/>
            <p:nvPr/>
          </p:nvSpPr>
          <p:spPr>
            <a:xfrm>
              <a:off x="17038" y="52310"/>
              <a:ext cx="673317" cy="250979"/>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command</a:t>
              </a:r>
              <a:r>
                <a:rPr lang="zh-CN" altLang="en-US" sz="1690"/>
                <a:t>模块</a:t>
              </a:r>
              <a:endParaRPr lang="zh-CN" altLang="en-US" sz="1690"/>
            </a:p>
          </p:txBody>
        </p:sp>
      </p:grpSp>
      <p:grpSp>
        <p:nvGrpSpPr>
          <p:cNvPr id="54" name="圆角矩形 72"/>
          <p:cNvGrpSpPr/>
          <p:nvPr/>
        </p:nvGrpSpPr>
        <p:grpSpPr>
          <a:xfrm>
            <a:off x="7392035" y="2579370"/>
            <a:ext cx="1875790" cy="456565"/>
            <a:chOff x="-2" y="3281"/>
            <a:chExt cx="707397" cy="349040"/>
          </a:xfrm>
        </p:grpSpPr>
        <p:sp>
          <p:nvSpPr>
            <p:cNvPr id="5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6" name="引擎层"/>
            <p:cNvSpPr txBox="1"/>
            <p:nvPr/>
          </p:nvSpPr>
          <p:spPr>
            <a:xfrm>
              <a:off x="17038" y="52310"/>
              <a:ext cx="673317" cy="250979"/>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write</a:t>
              </a:r>
              <a:r>
                <a:rPr lang="zh-CN" altLang="en-US" sz="1690"/>
                <a:t>写模块</a:t>
              </a:r>
              <a:endParaRPr lang="zh-CN" altLang="en-US" sz="1690"/>
            </a:p>
          </p:txBody>
        </p:sp>
      </p:grpSp>
      <p:sp>
        <p:nvSpPr>
          <p:cNvPr id="57" name="右大括号 56"/>
          <p:cNvSpPr/>
          <p:nvPr/>
        </p:nvSpPr>
        <p:spPr>
          <a:xfrm>
            <a:off x="6213475" y="2135505"/>
            <a:ext cx="955040" cy="1344295"/>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58" name="右大括号 57"/>
          <p:cNvSpPr/>
          <p:nvPr/>
        </p:nvSpPr>
        <p:spPr>
          <a:xfrm>
            <a:off x="6213475" y="4443095"/>
            <a:ext cx="840740" cy="548005"/>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19" name="圆角矩形 72"/>
          <p:cNvGrpSpPr/>
          <p:nvPr/>
        </p:nvGrpSpPr>
        <p:grpSpPr>
          <a:xfrm>
            <a:off x="7346950" y="4438968"/>
            <a:ext cx="2126615" cy="585470"/>
            <a:chOff x="-2" y="-48580"/>
            <a:chExt cx="707397" cy="452759"/>
          </a:xfrm>
          <a:solidFill>
            <a:schemeClr val="accent2">
              <a:lumMod val="75000"/>
            </a:schemeClr>
          </a:solidFill>
        </p:grpSpPr>
        <p:sp>
          <p:nvSpPr>
            <p:cNvPr id="20" name="圆角矩形"/>
            <p:cNvSpPr/>
            <p:nvPr/>
          </p:nvSpPr>
          <p:spPr>
            <a:xfrm>
              <a:off x="-2" y="3281"/>
              <a:ext cx="707397" cy="349040"/>
            </a:xfrm>
            <a:prstGeom prst="roundRect">
              <a:avLst>
                <a:gd name="adj" fmla="val 16667"/>
              </a:avLst>
            </a:prstGeom>
            <a:grp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 name="引擎层"/>
            <p:cNvSpPr txBox="1"/>
            <p:nvPr/>
          </p:nvSpPr>
          <p:spPr>
            <a:xfrm>
              <a:off x="17038" y="-48580"/>
              <a:ext cx="673317" cy="452759"/>
            </a:xfrm>
            <a:prstGeom prst="rect">
              <a:avLst/>
            </a:prstGeom>
            <a:grp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query</a:t>
              </a:r>
              <a:r>
                <a:rPr lang="zh-CN" altLang="en-US" sz="1690"/>
                <a:t>查询引擎模块</a:t>
              </a:r>
              <a:endParaRPr lang="zh-CN" altLang="en-US" sz="1690"/>
            </a:p>
            <a:p>
              <a:r>
                <a:rPr lang="zh-CN" altLang="en-US" sz="1690"/>
                <a:t>     下期分析该模块</a:t>
              </a:r>
              <a:endParaRPr lang="zh-CN" altLang="en-US" sz="1690"/>
            </a:p>
          </p:txBody>
        </p:sp>
      </p:gr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圆角矩形 17"/>
          <p:cNvSpPr/>
          <p:nvPr/>
        </p:nvSpPr>
        <p:spPr>
          <a:xfrm>
            <a:off x="260985" y="687070"/>
            <a:ext cx="9378315" cy="4793615"/>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185" name="二、项目目标"/>
          <p:cNvSpPr txBox="1"/>
          <p:nvPr/>
        </p:nvSpPr>
        <p:spPr>
          <a:xfrm>
            <a:off x="1328420" y="140335"/>
            <a:ext cx="8797290" cy="7569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方案一：主从高可用多活方案</a:t>
            </a:r>
            <a:r>
              <a:rPr lang="en-US" altLang="zh-CN" sz="2250">
                <a:sym typeface="+mn-ea"/>
              </a:rPr>
              <a:t>(</a:t>
            </a:r>
            <a:r>
              <a:rPr lang="zh-CN" altLang="en-US" sz="2250">
                <a:sym typeface="+mn-ea"/>
              </a:rPr>
              <a:t>三个机房服务器资源充足</a:t>
            </a:r>
            <a:r>
              <a:rPr lang="en-US" altLang="zh-CN" sz="2250">
                <a:sym typeface="+mn-ea"/>
              </a:rPr>
              <a:t>)</a:t>
            </a:r>
            <a:endParaRPr lang="en-US" altLang="zh-CN" sz="2250">
              <a:sym typeface="+mn-ea"/>
            </a:endParaRPr>
          </a:p>
          <a:p>
            <a:endParaRPr sz="2250" smtClean="0"/>
          </a:p>
        </p:txBody>
      </p:sp>
      <p:grpSp>
        <p:nvGrpSpPr>
          <p:cNvPr id="83" name="圆角矩形 20"/>
          <p:cNvGrpSpPr/>
          <p:nvPr/>
        </p:nvGrpSpPr>
        <p:grpSpPr>
          <a:xfrm>
            <a:off x="3167380" y="904874"/>
            <a:ext cx="2595245" cy="631825"/>
            <a:chOff x="-28905" y="92172"/>
            <a:chExt cx="758525" cy="349058"/>
          </a:xfrm>
        </p:grpSpPr>
        <p:sp>
          <p:nvSpPr>
            <p:cNvPr id="8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5" name="Mongod"/>
            <p:cNvSpPr txBox="1"/>
            <p:nvPr/>
          </p:nvSpPr>
          <p:spPr>
            <a:xfrm>
              <a:off x="-28905" y="186364"/>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Cmd</a:t>
              </a:r>
              <a:r>
                <a:rPr lang="en-US" sz="1405">
                  <a:sym typeface="+mn-ea"/>
                </a:rPr>
                <a:t>Delete</a:t>
              </a:r>
              <a:r>
                <a:rPr sz="1405">
                  <a:sym typeface="+mn-ea"/>
                </a:rPr>
                <a:t>::runImpl</a:t>
              </a:r>
              <a:r>
                <a:rPr lang="en-US" sz="1405">
                  <a:sym typeface="+mn-ea"/>
                </a:rPr>
                <a:t>(...)</a:t>
              </a:r>
              <a:endParaRPr lang="en-US" sz="1405">
                <a:sym typeface="+mn-ea"/>
              </a:endParaRPr>
            </a:p>
          </p:txBody>
        </p:sp>
      </p:grpSp>
      <p:cxnSp>
        <p:nvCxnSpPr>
          <p:cNvPr id="86" name="直接箭头连接符 85"/>
          <p:cNvCxnSpPr/>
          <p:nvPr/>
        </p:nvCxnSpPr>
        <p:spPr>
          <a:xfrm flipH="1">
            <a:off x="4382135" y="1575435"/>
            <a:ext cx="5715" cy="38989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3" name="圆角矩形 20"/>
          <p:cNvGrpSpPr/>
          <p:nvPr/>
        </p:nvGrpSpPr>
        <p:grpSpPr>
          <a:xfrm>
            <a:off x="2712085" y="3117850"/>
            <a:ext cx="3322955" cy="631825"/>
            <a:chOff x="-28905" y="92172"/>
            <a:chExt cx="758525" cy="349058"/>
          </a:xfrm>
        </p:grpSpPr>
        <p:sp>
          <p:nvSpPr>
            <p:cNvPr id="1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 </a:t>
              </a:r>
              <a:r>
                <a:rPr sz="1405">
                  <a:sym typeface="+mn-ea"/>
                </a:rPr>
                <a:t>performSingleUpdateOp(...)</a:t>
              </a:r>
              <a:endParaRPr sz="1405">
                <a:sym typeface="+mn-ea"/>
              </a:endParaRPr>
            </a:p>
          </p:txBody>
        </p:sp>
      </p:grpSp>
      <p:cxnSp>
        <p:nvCxnSpPr>
          <p:cNvPr id="15" name="直接箭头连接符 14"/>
          <p:cNvCxnSpPr/>
          <p:nvPr/>
        </p:nvCxnSpPr>
        <p:spPr>
          <a:xfrm flipH="1">
            <a:off x="4371340" y="2597150"/>
            <a:ext cx="6985" cy="52070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16" name="圆角矩形 20"/>
          <p:cNvGrpSpPr/>
          <p:nvPr/>
        </p:nvGrpSpPr>
        <p:grpSpPr>
          <a:xfrm>
            <a:off x="3118485" y="1965325"/>
            <a:ext cx="2595245" cy="631825"/>
            <a:chOff x="-28905" y="92172"/>
            <a:chExt cx="758525" cy="349058"/>
          </a:xfrm>
        </p:grpSpPr>
        <p:sp>
          <p:nvSpPr>
            <p:cNvPr id="1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performUpdates(...)</a:t>
              </a:r>
              <a:endParaRPr sz="1405">
                <a:sym typeface="+mn-ea"/>
              </a:endParaRPr>
            </a:p>
          </p:txBody>
        </p:sp>
      </p:grpSp>
      <p:grpSp>
        <p:nvGrpSpPr>
          <p:cNvPr id="2" name="圆角矩形 20"/>
          <p:cNvGrpSpPr/>
          <p:nvPr/>
        </p:nvGrpSpPr>
        <p:grpSpPr>
          <a:xfrm>
            <a:off x="2729865" y="4401185"/>
            <a:ext cx="3305175" cy="631825"/>
            <a:chOff x="-28905" y="92172"/>
            <a:chExt cx="758525" cy="349058"/>
          </a:xfrm>
        </p:grpSpPr>
        <p:sp>
          <p:nvSpPr>
            <p:cNvPr id="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Mongod"/>
            <p:cNvSpPr txBox="1"/>
            <p:nvPr/>
          </p:nvSpPr>
          <p:spPr>
            <a:xfrm>
              <a:off x="-28905" y="127078"/>
              <a:ext cx="758339" cy="27644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exec=</a:t>
              </a:r>
              <a:r>
                <a:rPr sz="1405">
                  <a:sym typeface="+mn-ea"/>
                </a:rPr>
                <a:t>getExecutorUpdate(...)</a:t>
              </a:r>
              <a:endParaRPr sz="1405">
                <a:sym typeface="+mn-ea"/>
              </a:endParaRPr>
            </a:p>
            <a:p>
              <a:pPr algn="ctr"/>
              <a:r>
                <a:rPr sz="1405">
                  <a:sym typeface="+mn-ea"/>
                </a:rPr>
                <a:t>exec-&gt;executePlan()</a:t>
              </a:r>
              <a:endParaRPr sz="1405">
                <a:sym typeface="+mn-ea"/>
              </a:endParaRPr>
            </a:p>
          </p:txBody>
        </p:sp>
      </p:grpSp>
      <p:cxnSp>
        <p:nvCxnSpPr>
          <p:cNvPr id="6" name="直接箭头连接符 5"/>
          <p:cNvCxnSpPr/>
          <p:nvPr/>
        </p:nvCxnSpPr>
        <p:spPr>
          <a:xfrm>
            <a:off x="4349115" y="3710305"/>
            <a:ext cx="635" cy="69088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7" name="圆角矩形 3"/>
          <p:cNvGrpSpPr/>
          <p:nvPr/>
        </p:nvGrpSpPr>
        <p:grpSpPr>
          <a:xfrm>
            <a:off x="477520" y="3872865"/>
            <a:ext cx="2684780" cy="454660"/>
            <a:chOff x="0" y="-1"/>
            <a:chExt cx="1054100" cy="349042"/>
          </a:xfrm>
        </p:grpSpPr>
        <p:sp>
          <p:nvSpPr>
            <p:cNvPr id="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 name="Client"/>
            <p:cNvSpPr txBox="1"/>
            <p:nvPr/>
          </p:nvSpPr>
          <p:spPr>
            <a:xfrm>
              <a:off x="17037" y="64834"/>
              <a:ext cx="1020026" cy="2193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 oppo</a:t>
              </a:r>
              <a:r>
                <a:rPr lang="zh-CN" altLang="en-US" sz="1405"/>
                <a:t>互联网</a:t>
              </a:r>
              <a:r>
                <a:rPr lang="en-US" altLang="zh-CN" sz="1405"/>
                <a:t>mongodb:</a:t>
              </a:r>
              <a:r>
                <a:rPr lang="zh-CN" altLang="en-US" sz="1405"/>
                <a:t>杨亚洲</a:t>
              </a:r>
              <a:endParaRPr lang="zh-CN" altLang="en-US" sz="1405"/>
            </a:p>
          </p:txBody>
        </p:sp>
      </p:grpSp>
      <p:sp>
        <p:nvSpPr>
          <p:cNvPr id="29" name="右大括号 28"/>
          <p:cNvSpPr/>
          <p:nvPr/>
        </p:nvSpPr>
        <p:spPr>
          <a:xfrm>
            <a:off x="6327775" y="989330"/>
            <a:ext cx="840740" cy="548005"/>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42" name="圆角矩形 72"/>
          <p:cNvGrpSpPr/>
          <p:nvPr/>
        </p:nvGrpSpPr>
        <p:grpSpPr>
          <a:xfrm>
            <a:off x="7392035" y="1080135"/>
            <a:ext cx="1875790" cy="456565"/>
            <a:chOff x="-2" y="3281"/>
            <a:chExt cx="707397" cy="349040"/>
          </a:xfrm>
        </p:grpSpPr>
        <p:sp>
          <p:nvSpPr>
            <p:cNvPr id="43"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4" name="引擎层"/>
            <p:cNvSpPr txBox="1"/>
            <p:nvPr/>
          </p:nvSpPr>
          <p:spPr>
            <a:xfrm>
              <a:off x="17038" y="52310"/>
              <a:ext cx="673317" cy="250979"/>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command</a:t>
              </a:r>
              <a:r>
                <a:rPr lang="zh-CN" altLang="en-US" sz="1690"/>
                <a:t>模块</a:t>
              </a:r>
              <a:endParaRPr lang="zh-CN" altLang="en-US" sz="1690"/>
            </a:p>
          </p:txBody>
        </p:sp>
      </p:grpSp>
      <p:grpSp>
        <p:nvGrpSpPr>
          <p:cNvPr id="54" name="圆角矩形 72"/>
          <p:cNvGrpSpPr/>
          <p:nvPr/>
        </p:nvGrpSpPr>
        <p:grpSpPr>
          <a:xfrm>
            <a:off x="7392035" y="2579370"/>
            <a:ext cx="1875790" cy="456565"/>
            <a:chOff x="-2" y="3281"/>
            <a:chExt cx="707397" cy="349040"/>
          </a:xfrm>
        </p:grpSpPr>
        <p:sp>
          <p:nvSpPr>
            <p:cNvPr id="5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6" name="引擎层"/>
            <p:cNvSpPr txBox="1"/>
            <p:nvPr/>
          </p:nvSpPr>
          <p:spPr>
            <a:xfrm>
              <a:off x="17038" y="52310"/>
              <a:ext cx="673317" cy="250979"/>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write</a:t>
              </a:r>
              <a:r>
                <a:rPr lang="zh-CN" altLang="en-US" sz="1690"/>
                <a:t>写模块</a:t>
              </a:r>
              <a:endParaRPr lang="zh-CN" altLang="en-US" sz="1690"/>
            </a:p>
          </p:txBody>
        </p:sp>
      </p:grpSp>
      <p:sp>
        <p:nvSpPr>
          <p:cNvPr id="57" name="右大括号 56"/>
          <p:cNvSpPr/>
          <p:nvPr/>
        </p:nvSpPr>
        <p:spPr>
          <a:xfrm>
            <a:off x="6213475" y="2135505"/>
            <a:ext cx="955040" cy="1344295"/>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58" name="右大括号 57"/>
          <p:cNvSpPr/>
          <p:nvPr/>
        </p:nvSpPr>
        <p:spPr>
          <a:xfrm>
            <a:off x="6213475" y="4443095"/>
            <a:ext cx="840740" cy="548005"/>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19" name="圆角矩形 72"/>
          <p:cNvGrpSpPr/>
          <p:nvPr/>
        </p:nvGrpSpPr>
        <p:grpSpPr>
          <a:xfrm>
            <a:off x="7346950" y="4438968"/>
            <a:ext cx="2126615" cy="585470"/>
            <a:chOff x="-2" y="-48580"/>
            <a:chExt cx="707397" cy="452759"/>
          </a:xfrm>
          <a:solidFill>
            <a:schemeClr val="accent2">
              <a:lumMod val="75000"/>
            </a:schemeClr>
          </a:solidFill>
        </p:grpSpPr>
        <p:sp>
          <p:nvSpPr>
            <p:cNvPr id="20" name="圆角矩形"/>
            <p:cNvSpPr/>
            <p:nvPr/>
          </p:nvSpPr>
          <p:spPr>
            <a:xfrm>
              <a:off x="-2" y="3281"/>
              <a:ext cx="707397" cy="349040"/>
            </a:xfrm>
            <a:prstGeom prst="roundRect">
              <a:avLst>
                <a:gd name="adj" fmla="val 16667"/>
              </a:avLst>
            </a:prstGeom>
            <a:grp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 name="引擎层"/>
            <p:cNvSpPr txBox="1"/>
            <p:nvPr/>
          </p:nvSpPr>
          <p:spPr>
            <a:xfrm>
              <a:off x="17038" y="-48580"/>
              <a:ext cx="673317" cy="452759"/>
            </a:xfrm>
            <a:prstGeom prst="rect">
              <a:avLst/>
            </a:prstGeom>
            <a:grp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query</a:t>
              </a:r>
              <a:r>
                <a:rPr lang="zh-CN" altLang="en-US" sz="1690"/>
                <a:t>查询引擎模块</a:t>
              </a:r>
              <a:endParaRPr lang="zh-CN" altLang="en-US" sz="1690"/>
            </a:p>
            <a:p>
              <a:r>
                <a:rPr lang="zh-CN" altLang="en-US" sz="1690"/>
                <a:t>     下期分析该模块</a:t>
              </a:r>
              <a:endParaRPr lang="zh-CN" altLang="en-US" sz="1690"/>
            </a:p>
          </p:txBody>
        </p:sp>
      </p:gr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圆角矩形 17"/>
          <p:cNvSpPr/>
          <p:nvPr/>
        </p:nvSpPr>
        <p:spPr>
          <a:xfrm>
            <a:off x="1842770" y="1861820"/>
            <a:ext cx="8507095" cy="363982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43" name="圆角矩形 17"/>
          <p:cNvSpPr/>
          <p:nvPr/>
        </p:nvSpPr>
        <p:spPr>
          <a:xfrm>
            <a:off x="2886710" y="2858770"/>
            <a:ext cx="2943860" cy="1960880"/>
          </a:xfrm>
          <a:prstGeom prst="roundRect">
            <a:avLst>
              <a:gd name="adj" fmla="val 4429"/>
            </a:avLst>
          </a:prstGeom>
          <a:solidFill>
            <a:schemeClr val="accent1"/>
          </a:solidFill>
        </p:spPr>
        <p:style>
          <a:lnRef idx="2">
            <a:schemeClr val="dk1"/>
          </a:lnRef>
          <a:fillRef idx="1">
            <a:schemeClr val="lt1"/>
          </a:fillRef>
          <a:effectRef idx="0">
            <a:schemeClr val="dk1"/>
          </a:effectRef>
          <a:fontRef idx="minor">
            <a:schemeClr val="dk1"/>
          </a:fontRef>
        </p:style>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29" name="右大括号 28"/>
          <p:cNvSpPr/>
          <p:nvPr/>
        </p:nvSpPr>
        <p:spPr>
          <a:xfrm>
            <a:off x="5906770" y="2985135"/>
            <a:ext cx="532765" cy="1707515"/>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37" name="圆角矩形"/>
          <p:cNvSpPr/>
          <p:nvPr/>
        </p:nvSpPr>
        <p:spPr>
          <a:xfrm>
            <a:off x="3143718" y="430149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lstStyle/>
          <a:p>
            <a:pPr algn="ctr">
              <a:defRPr>
                <a:latin typeface="Helvetica Neue Medium"/>
                <a:ea typeface="Helvetica Neue Medium"/>
                <a:cs typeface="Helvetica Neue Medium"/>
                <a:sym typeface="Helvetica Neue Medium"/>
              </a:defRPr>
            </a:pPr>
            <a:r>
              <a:rPr sz="1265"/>
              <a:t>UpdateOpEntry</a:t>
            </a:r>
            <a:r>
              <a:rPr lang="en-US" sz="1265"/>
              <a:t>_n</a:t>
            </a:r>
            <a:endParaRPr lang="en-US" sz="1265"/>
          </a:p>
        </p:txBody>
      </p:sp>
      <p:sp>
        <p:nvSpPr>
          <p:cNvPr id="38" name="圆角矩形"/>
          <p:cNvSpPr/>
          <p:nvPr/>
        </p:nvSpPr>
        <p:spPr>
          <a:xfrm>
            <a:off x="3132288" y="279654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sz="1265"/>
              <a:t>UpdateOpEntry</a:t>
            </a:r>
            <a:r>
              <a:rPr lang="en-US" sz="1265"/>
              <a:t>_1</a:t>
            </a:r>
            <a:endParaRPr lang="en-US" sz="1265"/>
          </a:p>
        </p:txBody>
      </p:sp>
      <p:sp>
        <p:nvSpPr>
          <p:cNvPr id="39" name="圆角矩形"/>
          <p:cNvSpPr/>
          <p:nvPr/>
        </p:nvSpPr>
        <p:spPr>
          <a:xfrm>
            <a:off x="3132288" y="329819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lstStyle/>
          <a:p>
            <a:pPr algn="ctr">
              <a:defRPr>
                <a:latin typeface="Helvetica Neue Medium"/>
                <a:ea typeface="Helvetica Neue Medium"/>
                <a:cs typeface="Helvetica Neue Medium"/>
                <a:sym typeface="Helvetica Neue Medium"/>
              </a:defRPr>
            </a:pPr>
            <a:r>
              <a:rPr sz="1260">
                <a:sym typeface="+mn-ea"/>
              </a:rPr>
              <a:t>UpdateOpEntry</a:t>
            </a:r>
            <a:r>
              <a:rPr lang="en-US" sz="1260">
                <a:sym typeface="+mn-ea"/>
              </a:rPr>
              <a:t>_2</a:t>
            </a:r>
            <a:endParaRPr lang="en-US" sz="1260">
              <a:sym typeface="+mn-ea"/>
            </a:endParaRPr>
          </a:p>
        </p:txBody>
      </p:sp>
      <p:sp>
        <p:nvSpPr>
          <p:cNvPr id="40" name="圆角矩形"/>
          <p:cNvSpPr/>
          <p:nvPr/>
        </p:nvSpPr>
        <p:spPr>
          <a:xfrm>
            <a:off x="3132288" y="3799840"/>
            <a:ext cx="2496352" cy="501650"/>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lstStyle/>
          <a:p>
            <a:pPr algn="ctr">
              <a:defRPr>
                <a:latin typeface="Helvetica Neue Medium"/>
                <a:ea typeface="Helvetica Neue Medium"/>
                <a:cs typeface="Helvetica Neue Medium"/>
                <a:sym typeface="Helvetica Neue Medium"/>
              </a:defRPr>
            </a:pPr>
            <a:r>
              <a:rPr lang="en-US" sz="1265"/>
              <a:t>......</a:t>
            </a:r>
            <a:endParaRPr lang="en-US" sz="1265"/>
          </a:p>
        </p:txBody>
      </p:sp>
      <p:grpSp>
        <p:nvGrpSpPr>
          <p:cNvPr id="48" name="圆角矩形 3"/>
          <p:cNvGrpSpPr/>
          <p:nvPr/>
        </p:nvGrpSpPr>
        <p:grpSpPr>
          <a:xfrm>
            <a:off x="6598920" y="3625850"/>
            <a:ext cx="2934970" cy="417195"/>
            <a:chOff x="0" y="-1"/>
            <a:chExt cx="1054100" cy="349042"/>
          </a:xfrm>
          <a:solidFill>
            <a:schemeClr val="accent2"/>
          </a:solidFill>
        </p:grpSpPr>
        <p:sp>
          <p:nvSpPr>
            <p:cNvPr id="4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0" name="Client"/>
            <p:cNvSpPr txBox="1"/>
            <p:nvPr/>
          </p:nvSpPr>
          <p:spPr>
            <a:xfrm>
              <a:off x="17037" y="55516"/>
              <a:ext cx="1020026" cy="23800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a:sym typeface="+mn-ea"/>
                </a:rPr>
                <a:t>performSingleUpdateOp</a:t>
              </a:r>
              <a:r>
                <a:rPr lang="en-US" altLang="zh-CN"/>
                <a:t>(...)</a:t>
              </a:r>
              <a:endParaRPr lang="en-US" altLang="zh-CN"/>
            </a:p>
          </p:txBody>
        </p:sp>
      </p:grpSp>
      <p:grpSp>
        <p:nvGrpSpPr>
          <p:cNvPr id="5" name="圆角矩形 3"/>
          <p:cNvGrpSpPr/>
          <p:nvPr/>
        </p:nvGrpSpPr>
        <p:grpSpPr>
          <a:xfrm>
            <a:off x="3292475" y="2198313"/>
            <a:ext cx="1826260" cy="336030"/>
            <a:chOff x="0" y="-1"/>
            <a:chExt cx="1054100" cy="349042"/>
          </a:xfrm>
          <a:solidFill>
            <a:schemeClr val="accent2"/>
          </a:solidFill>
        </p:grpSpPr>
        <p:sp>
          <p:nvSpPr>
            <p:cNvPr id="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 name="Client"/>
            <p:cNvSpPr txBox="1"/>
            <p:nvPr/>
          </p:nvSpPr>
          <p:spPr>
            <a:xfrm>
              <a:off x="17037" y="26771"/>
              <a:ext cx="1020026" cy="295496"/>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 _deletes</a:t>
              </a:r>
              <a:r>
                <a:rPr lang="zh-CN" altLang="en-US"/>
                <a:t>数组</a:t>
              </a:r>
              <a:endParaRPr lang="zh-CN" altLang="en-US"/>
            </a:p>
          </p:txBody>
        </p:sp>
      </p:grpSp>
      <p:grpSp>
        <p:nvGrpSpPr>
          <p:cNvPr id="11" name="圆角矩形 3"/>
          <p:cNvGrpSpPr/>
          <p:nvPr/>
        </p:nvGrpSpPr>
        <p:grpSpPr>
          <a:xfrm>
            <a:off x="7153275" y="3075248"/>
            <a:ext cx="1826260" cy="336030"/>
            <a:chOff x="0" y="-1"/>
            <a:chExt cx="1054100" cy="349042"/>
          </a:xfrm>
          <a:solidFill>
            <a:schemeClr val="accent4">
              <a:lumMod val="60000"/>
              <a:lumOff val="40000"/>
            </a:schemeClr>
          </a:solidFill>
        </p:grpSpPr>
        <p:sp>
          <p:nvSpPr>
            <p:cNvPr id="12"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 name="Client"/>
            <p:cNvSpPr txBox="1"/>
            <p:nvPr/>
          </p:nvSpPr>
          <p:spPr>
            <a:xfrm>
              <a:off x="17037" y="26771"/>
              <a:ext cx="1020026" cy="295496"/>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a:t>轮询遍历数组运行</a:t>
              </a:r>
              <a:endParaRPr lang="zh-CN" altLang="en-US"/>
            </a:p>
          </p:txBody>
        </p:sp>
      </p:gr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圆角矩形 63"/>
          <p:cNvSpPr/>
          <p:nvPr/>
        </p:nvSpPr>
        <p:spPr>
          <a:xfrm>
            <a:off x="1826706" y="3297079"/>
            <a:ext cx="7814370" cy="2440930"/>
          </a:xfrm>
          <a:prstGeom prst="roundRect">
            <a:avLst>
              <a:gd name="adj" fmla="val 5592"/>
            </a:avLst>
          </a:prstGeom>
          <a:solidFill>
            <a:srgbClr val="FFE0DC"/>
          </a:solidFill>
          <a:ln>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2" name="圆角矩形 17"/>
          <p:cNvSpPr/>
          <p:nvPr/>
        </p:nvSpPr>
        <p:spPr>
          <a:xfrm>
            <a:off x="1988334" y="3502908"/>
            <a:ext cx="3234333" cy="2069902"/>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4" name="Rectangle"/>
          <p:cNvSpPr/>
          <p:nvPr/>
        </p:nvSpPr>
        <p:spPr>
          <a:xfrm>
            <a:off x="1328153" y="633073"/>
            <a:ext cx="9140723" cy="8933"/>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1328420" y="140335"/>
            <a:ext cx="8797290" cy="7569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方案一：同城三机房多活方案</a:t>
            </a:r>
            <a:r>
              <a:rPr lang="en-US" altLang="zh-CN" sz="2250">
                <a:sym typeface="+mn-ea"/>
              </a:rPr>
              <a:t>(1mongod+1mongod+1mongod</a:t>
            </a:r>
            <a:r>
              <a:rPr lang="zh-CN" altLang="en-US" sz="2250">
                <a:sym typeface="+mn-ea"/>
              </a:rPr>
              <a:t>方式</a:t>
            </a:r>
            <a:r>
              <a:rPr lang="en-US" altLang="zh-CN" sz="2250">
                <a:sym typeface="+mn-ea"/>
              </a:rPr>
              <a:t>)</a:t>
            </a:r>
            <a:endParaRPr lang="en-US" altLang="zh-CN" sz="2250">
              <a:sym typeface="+mn-ea"/>
            </a:endParaRPr>
          </a:p>
          <a:p>
            <a:endParaRPr sz="2250" smtClean="0"/>
          </a:p>
        </p:txBody>
      </p:sp>
      <p:sp>
        <p:nvSpPr>
          <p:cNvPr id="193" name="文本框 7"/>
          <p:cNvSpPr txBox="1"/>
          <p:nvPr/>
        </p:nvSpPr>
        <p:spPr>
          <a:xfrm>
            <a:off x="3753287" y="1178142"/>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195" name="文本框 12"/>
          <p:cNvSpPr txBox="1"/>
          <p:nvPr/>
        </p:nvSpPr>
        <p:spPr>
          <a:xfrm>
            <a:off x="3723819" y="2332305"/>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207" name="直接箭头连接符 10"/>
          <p:cNvSpPr/>
          <p:nvPr/>
        </p:nvSpPr>
        <p:spPr>
          <a:xfrm flipH="1">
            <a:off x="3470662" y="1570970"/>
            <a:ext cx="893" cy="504974"/>
          </a:xfrm>
          <a:prstGeom prst="line">
            <a:avLst/>
          </a:prstGeom>
          <a:ln w="25400">
            <a:solidFill>
              <a:schemeClr val="accent1"/>
            </a:solidFill>
            <a:headEnd type="triangle"/>
            <a:tailEnd type="triangle"/>
          </a:ln>
        </p:spPr>
        <p:txBody>
          <a:bodyPr lIns="32145" tIns="32145" rIns="32145" bIns="32145"/>
          <a:lstStyle/>
          <a:p>
            <a:endParaRPr sz="1265"/>
          </a:p>
        </p:txBody>
      </p:sp>
      <p:sp>
        <p:nvSpPr>
          <p:cNvPr id="208" name="直接箭头连接符 11"/>
          <p:cNvSpPr/>
          <p:nvPr/>
        </p:nvSpPr>
        <p:spPr>
          <a:xfrm flipH="1">
            <a:off x="7824331" y="1535698"/>
            <a:ext cx="4018" cy="557659"/>
          </a:xfrm>
          <a:prstGeom prst="line">
            <a:avLst/>
          </a:prstGeom>
          <a:ln w="25400">
            <a:solidFill>
              <a:schemeClr val="accent1"/>
            </a:solidFill>
            <a:headEnd type="triangle"/>
            <a:tailEnd type="triangle"/>
          </a:ln>
        </p:spPr>
        <p:txBody>
          <a:bodyPr lIns="32145" tIns="32145" rIns="32145" bIns="32145"/>
          <a:lstStyle/>
          <a:p>
            <a:endParaRPr sz="1265"/>
          </a:p>
        </p:txBody>
      </p:sp>
      <p:sp>
        <p:nvSpPr>
          <p:cNvPr id="218" name="直接箭头连接符 21"/>
          <p:cNvSpPr/>
          <p:nvPr/>
        </p:nvSpPr>
        <p:spPr>
          <a:xfrm rot="19320000" flipH="1" flipV="1">
            <a:off x="2795131" y="4513302"/>
            <a:ext cx="738485" cy="49560"/>
          </a:xfrm>
          <a:prstGeom prst="line">
            <a:avLst/>
          </a:prstGeom>
          <a:ln w="25400">
            <a:solidFill>
              <a:schemeClr val="accent1"/>
            </a:solidFill>
            <a:headEnd type="triangle"/>
            <a:tailEnd type="triangle"/>
          </a:ln>
        </p:spPr>
        <p:txBody>
          <a:bodyPr lIns="32145" tIns="32145" rIns="32145" bIns="32145"/>
          <a:lstStyle/>
          <a:p>
            <a:endParaRPr sz="1265"/>
          </a:p>
        </p:txBody>
      </p:sp>
      <p:sp>
        <p:nvSpPr>
          <p:cNvPr id="273" name="直接箭头连接符 68"/>
          <p:cNvSpPr/>
          <p:nvPr/>
        </p:nvSpPr>
        <p:spPr>
          <a:xfrm flipH="1">
            <a:off x="3470662" y="2842558"/>
            <a:ext cx="446" cy="427732"/>
          </a:xfrm>
          <a:prstGeom prst="line">
            <a:avLst/>
          </a:prstGeom>
          <a:ln w="25400">
            <a:solidFill>
              <a:schemeClr val="accent1"/>
            </a:solidFill>
            <a:headEnd type="triangle"/>
            <a:tailEnd type="triangle"/>
          </a:ln>
        </p:spPr>
        <p:txBody>
          <a:bodyPr lIns="32145" tIns="32145" rIns="32145" bIns="32145"/>
          <a:lstStyle/>
          <a:p>
            <a:endParaRPr sz="1265"/>
          </a:p>
        </p:txBody>
      </p:sp>
      <p:sp>
        <p:nvSpPr>
          <p:cNvPr id="274" name="直接箭头连接符 69"/>
          <p:cNvSpPr/>
          <p:nvPr/>
        </p:nvSpPr>
        <p:spPr>
          <a:xfrm flipH="1">
            <a:off x="7828349" y="2842558"/>
            <a:ext cx="4018" cy="428179"/>
          </a:xfrm>
          <a:prstGeom prst="line">
            <a:avLst/>
          </a:prstGeom>
          <a:ln w="25400">
            <a:solidFill>
              <a:schemeClr val="accent1"/>
            </a:solidFill>
            <a:headEnd type="triangle"/>
            <a:tailEnd type="triangle"/>
          </a:ln>
        </p:spPr>
        <p:txBody>
          <a:bodyPr lIns="32145" tIns="32145" rIns="32145" bIns="32145"/>
          <a:lstStyle/>
          <a:p>
            <a:endParaRPr sz="1265"/>
          </a:p>
        </p:txBody>
      </p:sp>
      <p:sp>
        <p:nvSpPr>
          <p:cNvPr id="275" name="左右箭头 70"/>
          <p:cNvSpPr/>
          <p:nvPr/>
        </p:nvSpPr>
        <p:spPr>
          <a:xfrm>
            <a:off x="5422244" y="4436953"/>
            <a:ext cx="506315" cy="202260"/>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279" name="圆角矩形 72"/>
          <p:cNvGrpSpPr/>
          <p:nvPr/>
        </p:nvGrpSpPr>
        <p:grpSpPr>
          <a:xfrm>
            <a:off x="980619" y="3717469"/>
            <a:ext cx="755898" cy="404468"/>
            <a:chOff x="-2" y="3281"/>
            <a:chExt cx="707397" cy="349040"/>
          </a:xfrm>
        </p:grpSpPr>
        <p:sp>
          <p:nvSpPr>
            <p:cNvPr id="277"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8"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sz="1690"/>
                <a:t>存储</a:t>
              </a:r>
              <a:r>
                <a:rPr sz="1690"/>
                <a:t>层</a:t>
              </a:r>
              <a:endParaRPr sz="1690"/>
            </a:p>
          </p:txBody>
        </p:sp>
      </p:grpSp>
      <p:grpSp>
        <p:nvGrpSpPr>
          <p:cNvPr id="3" name="圆角矩形 20"/>
          <p:cNvGrpSpPr/>
          <p:nvPr/>
        </p:nvGrpSpPr>
        <p:grpSpPr>
          <a:xfrm>
            <a:off x="2203093" y="4776923"/>
            <a:ext cx="1134517" cy="590312"/>
            <a:chOff x="-1" y="92172"/>
            <a:chExt cx="729621" cy="349058"/>
          </a:xfrm>
        </p:grpSpPr>
        <p:sp>
          <p:nvSpPr>
            <p:cNvPr id="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Mongod"/>
            <p:cNvSpPr txBox="1"/>
            <p:nvPr/>
          </p:nvSpPr>
          <p:spPr>
            <a:xfrm>
              <a:off x="17039" y="118758"/>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B</a:t>
              </a:r>
              <a:r>
                <a:rPr lang="zh-CN" altLang="en-US" sz="1405">
                  <a:ea typeface="宋体" panose="02010600030101010101" pitchFamily="2" charset="-122"/>
                  <a:sym typeface="+mn-ea"/>
                </a:rPr>
                <a:t>机房</a:t>
              </a:r>
              <a:r>
                <a:rPr lang="en-US" sz="1405">
                  <a:sym typeface="+mn-ea"/>
                </a:rPr>
                <a:t>mongod(</a:t>
              </a:r>
              <a:r>
                <a:rPr lang="zh-CN" altLang="en-US" sz="1405">
                  <a:sym typeface="+mn-ea"/>
                </a:rPr>
                <a:t>从</a:t>
              </a:r>
              <a:r>
                <a:rPr lang="en-US" sz="1405">
                  <a:sym typeface="+mn-ea"/>
                </a:rPr>
                <a:t>)</a:t>
              </a:r>
              <a:endParaRPr lang="zh-CN" altLang="en-US" sz="1405">
                <a:ea typeface="宋体" panose="02010600030101010101" pitchFamily="2" charset="-122"/>
                <a:sym typeface="+mn-ea"/>
              </a:endParaRPr>
            </a:p>
          </p:txBody>
        </p:sp>
      </p:grpSp>
      <p:grpSp>
        <p:nvGrpSpPr>
          <p:cNvPr id="9" name="圆角矩形 20"/>
          <p:cNvGrpSpPr/>
          <p:nvPr/>
        </p:nvGrpSpPr>
        <p:grpSpPr>
          <a:xfrm>
            <a:off x="3001776" y="3717862"/>
            <a:ext cx="1179461" cy="590312"/>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118758"/>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A</a:t>
              </a:r>
              <a:r>
                <a:rPr lang="zh-CN" altLang="en-US" sz="1405">
                  <a:ea typeface="宋体" panose="02010600030101010101" pitchFamily="2" charset="-122"/>
                  <a:sym typeface="+mn-ea"/>
                </a:rPr>
                <a:t>机房</a:t>
              </a:r>
              <a:r>
                <a:rPr lang="en-US" sz="1405">
                  <a:sym typeface="+mn-ea"/>
                </a:rPr>
                <a:t>mongod(</a:t>
              </a:r>
              <a:r>
                <a:rPr lang="zh-CN" altLang="en-US" sz="1405">
                  <a:sym typeface="+mn-ea"/>
                </a:rPr>
                <a:t>主</a:t>
              </a:r>
              <a:r>
                <a:rPr lang="en-US" sz="1405">
                  <a:sym typeface="+mn-ea"/>
                </a:rPr>
                <a:t>)</a:t>
              </a:r>
              <a:endParaRPr sz="1405"/>
            </a:p>
          </p:txBody>
        </p:sp>
      </p:grpSp>
      <p:grpSp>
        <p:nvGrpSpPr>
          <p:cNvPr id="12" name="圆角矩形 20"/>
          <p:cNvGrpSpPr/>
          <p:nvPr/>
        </p:nvGrpSpPr>
        <p:grpSpPr>
          <a:xfrm>
            <a:off x="3773378" y="4785406"/>
            <a:ext cx="1134517" cy="590312"/>
            <a:chOff x="-1" y="92172"/>
            <a:chExt cx="729621" cy="349058"/>
          </a:xfrm>
        </p:grpSpPr>
        <p:sp>
          <p:nvSpPr>
            <p:cNvPr id="1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C</a:t>
              </a:r>
              <a:r>
                <a:rPr lang="zh-CN" altLang="en-US" sz="1405">
                  <a:ea typeface="宋体" panose="02010600030101010101" pitchFamily="2" charset="-122"/>
                  <a:sym typeface="+mn-ea"/>
                </a:rPr>
                <a:t>机房</a:t>
              </a:r>
              <a:r>
                <a:rPr lang="en-US" sz="1405">
                  <a:sym typeface="+mn-ea"/>
                </a:rPr>
                <a:t>mongod(</a:t>
              </a:r>
              <a:r>
                <a:rPr lang="zh-CN" altLang="en-US" sz="1405">
                  <a:sym typeface="+mn-ea"/>
                </a:rPr>
                <a:t>从</a:t>
              </a:r>
              <a:r>
                <a:rPr lang="en-US" sz="1405">
                  <a:sym typeface="+mn-ea"/>
                </a:rPr>
                <a:t>)</a:t>
              </a:r>
              <a:endParaRPr sz="1405"/>
            </a:p>
          </p:txBody>
        </p:sp>
      </p:grpSp>
      <p:sp>
        <p:nvSpPr>
          <p:cNvPr id="15" name="直接箭头连接符 21"/>
          <p:cNvSpPr/>
          <p:nvPr/>
        </p:nvSpPr>
        <p:spPr>
          <a:xfrm rot="15660000" flipH="1">
            <a:off x="3805972" y="4273094"/>
            <a:ext cx="480417" cy="538460"/>
          </a:xfrm>
          <a:prstGeom prst="line">
            <a:avLst/>
          </a:prstGeom>
          <a:ln w="25400">
            <a:solidFill>
              <a:schemeClr val="accent1"/>
            </a:solidFill>
            <a:headEnd type="triangle"/>
            <a:tailEnd type="triangle"/>
          </a:ln>
        </p:spPr>
        <p:txBody>
          <a:bodyPr lIns="32145" tIns="32145" rIns="32145" bIns="32145"/>
          <a:p>
            <a:endParaRPr sz="1265"/>
          </a:p>
        </p:txBody>
      </p:sp>
      <p:sp>
        <p:nvSpPr>
          <p:cNvPr id="16" name="圆角矩形 17"/>
          <p:cNvSpPr/>
          <p:nvPr/>
        </p:nvSpPr>
        <p:spPr>
          <a:xfrm>
            <a:off x="6217434" y="3510052"/>
            <a:ext cx="3234333" cy="2069902"/>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7" name="直接箭头连接符 21"/>
          <p:cNvSpPr/>
          <p:nvPr/>
        </p:nvSpPr>
        <p:spPr>
          <a:xfrm rot="19320000" flipH="1" flipV="1">
            <a:off x="7069773" y="4513302"/>
            <a:ext cx="738485" cy="49560"/>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18" name="圆角矩形 20"/>
          <p:cNvGrpSpPr/>
          <p:nvPr/>
        </p:nvGrpSpPr>
        <p:grpSpPr>
          <a:xfrm>
            <a:off x="6477734" y="4776923"/>
            <a:ext cx="1134517" cy="590312"/>
            <a:chOff x="-1" y="92172"/>
            <a:chExt cx="729621" cy="349058"/>
          </a:xfrm>
        </p:grpSpPr>
        <p:sp>
          <p:nvSpPr>
            <p:cNvPr id="1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0"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B</a:t>
              </a:r>
              <a:r>
                <a:rPr lang="zh-CN" altLang="en-US" sz="1405">
                  <a:ea typeface="宋体" panose="02010600030101010101" pitchFamily="2" charset="-122"/>
                  <a:sym typeface="+mn-ea"/>
                </a:rPr>
                <a:t>机房</a:t>
              </a:r>
              <a:r>
                <a:rPr lang="en-US" sz="1405">
                  <a:sym typeface="+mn-ea"/>
                </a:rPr>
                <a:t>mongod(</a:t>
              </a:r>
              <a:r>
                <a:rPr lang="zh-CN" altLang="en-US" sz="1405">
                  <a:sym typeface="+mn-ea"/>
                </a:rPr>
                <a:t>从</a:t>
              </a:r>
              <a:r>
                <a:rPr lang="en-US" sz="1405">
                  <a:sym typeface="+mn-ea"/>
                </a:rPr>
                <a:t>)</a:t>
              </a:r>
              <a:endParaRPr sz="1405"/>
            </a:p>
          </p:txBody>
        </p:sp>
      </p:grpSp>
      <p:grpSp>
        <p:nvGrpSpPr>
          <p:cNvPr id="21" name="圆角矩形 20"/>
          <p:cNvGrpSpPr/>
          <p:nvPr/>
        </p:nvGrpSpPr>
        <p:grpSpPr>
          <a:xfrm>
            <a:off x="7223810" y="3717862"/>
            <a:ext cx="1134517" cy="590312"/>
            <a:chOff x="-1" y="92172"/>
            <a:chExt cx="729621" cy="349058"/>
          </a:xfrm>
        </p:grpSpPr>
        <p:sp>
          <p:nvSpPr>
            <p:cNvPr id="2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A</a:t>
              </a:r>
              <a:r>
                <a:rPr lang="zh-CN" altLang="en-US" sz="1405">
                  <a:ea typeface="宋体" panose="02010600030101010101" pitchFamily="2" charset="-122"/>
                  <a:sym typeface="+mn-ea"/>
                </a:rPr>
                <a:t>机房</a:t>
              </a:r>
              <a:r>
                <a:rPr lang="en-US" sz="1405">
                  <a:sym typeface="+mn-ea"/>
                </a:rPr>
                <a:t>mongod(</a:t>
              </a:r>
              <a:r>
                <a:rPr lang="zh-CN" altLang="en-US" sz="1405">
                  <a:sym typeface="+mn-ea"/>
                </a:rPr>
                <a:t>主</a:t>
              </a:r>
              <a:r>
                <a:rPr lang="en-US" sz="1405">
                  <a:sym typeface="+mn-ea"/>
                </a:rPr>
                <a:t>)</a:t>
              </a:r>
              <a:endParaRPr sz="1405"/>
            </a:p>
          </p:txBody>
        </p:sp>
      </p:grpSp>
      <p:grpSp>
        <p:nvGrpSpPr>
          <p:cNvPr id="24" name="圆角矩形 20"/>
          <p:cNvGrpSpPr/>
          <p:nvPr/>
        </p:nvGrpSpPr>
        <p:grpSpPr>
          <a:xfrm>
            <a:off x="8048020" y="4785406"/>
            <a:ext cx="1134517" cy="590312"/>
            <a:chOff x="-1" y="92172"/>
            <a:chExt cx="729621" cy="349058"/>
          </a:xfrm>
        </p:grpSpPr>
        <p:sp>
          <p:nvSpPr>
            <p:cNvPr id="2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6"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C</a:t>
              </a:r>
              <a:r>
                <a:rPr lang="zh-CN" altLang="en-US" sz="1405">
                  <a:ea typeface="宋体" panose="02010600030101010101" pitchFamily="2" charset="-122"/>
                  <a:sym typeface="+mn-ea"/>
                </a:rPr>
                <a:t>机房</a:t>
              </a:r>
              <a:r>
                <a:rPr lang="en-US" sz="1405">
                  <a:sym typeface="+mn-ea"/>
                </a:rPr>
                <a:t>mongod(</a:t>
              </a:r>
              <a:r>
                <a:rPr lang="zh-CN" altLang="en-US" sz="1405">
                  <a:sym typeface="+mn-ea"/>
                </a:rPr>
                <a:t>从</a:t>
              </a:r>
              <a:r>
                <a:rPr lang="en-US" sz="1405">
                  <a:sym typeface="+mn-ea"/>
                </a:rPr>
                <a:t>)</a:t>
              </a:r>
              <a:endParaRPr sz="1405"/>
            </a:p>
          </p:txBody>
        </p:sp>
      </p:grpSp>
      <p:sp>
        <p:nvSpPr>
          <p:cNvPr id="27" name="直接箭头连接符 21"/>
          <p:cNvSpPr/>
          <p:nvPr/>
        </p:nvSpPr>
        <p:spPr>
          <a:xfrm rot="15660000" flipH="1">
            <a:off x="8080613" y="4273094"/>
            <a:ext cx="480417" cy="538460"/>
          </a:xfrm>
          <a:prstGeom prst="line">
            <a:avLst/>
          </a:prstGeom>
          <a:ln w="25400">
            <a:solidFill>
              <a:schemeClr val="accent1"/>
            </a:solidFill>
            <a:headEnd type="triangle"/>
            <a:tailEnd type="triangle"/>
          </a:ln>
        </p:spPr>
        <p:txBody>
          <a:bodyPr lIns="32145" tIns="32145" rIns="32145" bIns="32145"/>
          <a:p>
            <a:endParaRPr sz="1265"/>
          </a:p>
        </p:txBody>
      </p:sp>
      <p:grpSp>
        <p:nvGrpSpPr>
          <p:cNvPr id="32" name="圆角矩形 3"/>
          <p:cNvGrpSpPr/>
          <p:nvPr/>
        </p:nvGrpSpPr>
        <p:grpSpPr>
          <a:xfrm>
            <a:off x="2076291" y="3608056"/>
            <a:ext cx="917079" cy="291554"/>
            <a:chOff x="0" y="-1"/>
            <a:chExt cx="1054100" cy="349042"/>
          </a:xfrm>
        </p:grpSpPr>
        <p:sp>
          <p:nvSpPr>
            <p:cNvPr id="3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Client"/>
            <p:cNvSpPr txBox="1"/>
            <p:nvPr/>
          </p:nvSpPr>
          <p:spPr>
            <a:xfrm>
              <a:off x="17037" y="3472"/>
              <a:ext cx="1020026" cy="342093"/>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shard-1</a:t>
              </a:r>
              <a:endParaRPr lang="en-US" sz="1405"/>
            </a:p>
          </p:txBody>
        </p:sp>
      </p:grpSp>
      <p:grpSp>
        <p:nvGrpSpPr>
          <p:cNvPr id="189" name="圆角矩形 3"/>
          <p:cNvGrpSpPr/>
          <p:nvPr/>
        </p:nvGrpSpPr>
        <p:grpSpPr>
          <a:xfrm>
            <a:off x="8505666" y="3610957"/>
            <a:ext cx="861268" cy="291554"/>
            <a:chOff x="0" y="-1"/>
            <a:chExt cx="1054100" cy="349042"/>
          </a:xfrm>
        </p:grpSpPr>
        <p:sp>
          <p:nvSpPr>
            <p:cNvPr id="187"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8" name="Client"/>
            <p:cNvSpPr txBox="1"/>
            <p:nvPr/>
          </p:nvSpPr>
          <p:spPr>
            <a:xfrm>
              <a:off x="17037" y="3472"/>
              <a:ext cx="1020026" cy="342093"/>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shard-n</a:t>
              </a:r>
              <a:endParaRPr lang="en-US" sz="1405"/>
            </a:p>
          </p:txBody>
        </p:sp>
      </p:grpSp>
      <p:sp>
        <p:nvSpPr>
          <p:cNvPr id="35" name="文本框 12"/>
          <p:cNvSpPr txBox="1"/>
          <p:nvPr/>
        </p:nvSpPr>
        <p:spPr>
          <a:xfrm>
            <a:off x="8052485" y="2416691"/>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grpSp>
        <p:nvGrpSpPr>
          <p:cNvPr id="41" name="圆角矩形 3"/>
          <p:cNvGrpSpPr/>
          <p:nvPr/>
        </p:nvGrpSpPr>
        <p:grpSpPr>
          <a:xfrm>
            <a:off x="2695575" y="956895"/>
            <a:ext cx="1551940" cy="468101"/>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52121"/>
              <a:ext cx="1020026" cy="2447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690"/>
                <a:t>A</a:t>
              </a:r>
              <a:r>
                <a:rPr lang="zh-CN" altLang="en-US" sz="1690"/>
                <a:t>机房</a:t>
              </a:r>
              <a:r>
                <a:rPr sz="1690"/>
                <a:t>Client</a:t>
              </a:r>
              <a:endParaRPr sz="1690"/>
            </a:p>
          </p:txBody>
        </p:sp>
      </p:grpSp>
      <p:grpSp>
        <p:nvGrpSpPr>
          <p:cNvPr id="44" name="圆角矩形 72"/>
          <p:cNvGrpSpPr/>
          <p:nvPr/>
        </p:nvGrpSpPr>
        <p:grpSpPr>
          <a:xfrm>
            <a:off x="1006961" y="2148970"/>
            <a:ext cx="755898" cy="404468"/>
            <a:chOff x="-2" y="3281"/>
            <a:chExt cx="707397" cy="349040"/>
          </a:xfrm>
        </p:grpSpPr>
        <p:sp>
          <p:nvSpPr>
            <p:cNvPr id="4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6"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代理层</a:t>
              </a:r>
              <a:endParaRPr lang="zh-CN" altLang="en-US" sz="1690"/>
            </a:p>
          </p:txBody>
        </p:sp>
      </p:grpSp>
      <p:grpSp>
        <p:nvGrpSpPr>
          <p:cNvPr id="47" name="圆角矩形 72"/>
          <p:cNvGrpSpPr/>
          <p:nvPr/>
        </p:nvGrpSpPr>
        <p:grpSpPr>
          <a:xfrm>
            <a:off x="1006961" y="956857"/>
            <a:ext cx="755898" cy="404468"/>
            <a:chOff x="-2" y="3281"/>
            <a:chExt cx="707397" cy="349040"/>
          </a:xfrm>
        </p:grpSpPr>
        <p:sp>
          <p:nvSpPr>
            <p:cNvPr id="4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9"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客户端</a:t>
              </a:r>
              <a:endParaRPr lang="zh-CN" altLang="en-US" sz="1690"/>
            </a:p>
          </p:txBody>
        </p:sp>
      </p:grpSp>
      <p:grpSp>
        <p:nvGrpSpPr>
          <p:cNvPr id="50" name="圆角矩形 20"/>
          <p:cNvGrpSpPr/>
          <p:nvPr/>
        </p:nvGrpSpPr>
        <p:grpSpPr>
          <a:xfrm>
            <a:off x="2975719" y="2168813"/>
            <a:ext cx="1154847" cy="571500"/>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13891"/>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A</a:t>
              </a:r>
              <a:r>
                <a:rPr lang="zh-CN" altLang="en-US" sz="1405">
                  <a:ea typeface="宋体" panose="02010600030101010101" pitchFamily="2" charset="-122"/>
                </a:rPr>
                <a:t>机房</a:t>
              </a:r>
              <a:r>
                <a:rPr lang="en-US" sz="1405"/>
                <a:t>mongos</a:t>
              </a:r>
              <a:endParaRPr lang="en-US" sz="1405"/>
            </a:p>
          </p:txBody>
        </p:sp>
      </p:grpSp>
      <p:grpSp>
        <p:nvGrpSpPr>
          <p:cNvPr id="54" name="圆角矩形 20"/>
          <p:cNvGrpSpPr/>
          <p:nvPr/>
        </p:nvGrpSpPr>
        <p:grpSpPr>
          <a:xfrm>
            <a:off x="5099199" y="2178635"/>
            <a:ext cx="1154847" cy="571500"/>
            <a:chOff x="-1" y="92172"/>
            <a:chExt cx="729621" cy="349058"/>
          </a:xfrm>
          <a:solidFill>
            <a:schemeClr val="accent1">
              <a:lumMod val="20000"/>
              <a:lumOff val="80000"/>
            </a:schemeClr>
          </a:solidFill>
        </p:grpSpPr>
        <p:sp>
          <p:nvSpPr>
            <p:cNvPr id="5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6" name="Mongod"/>
            <p:cNvSpPr txBox="1"/>
            <p:nvPr/>
          </p:nvSpPr>
          <p:spPr>
            <a:xfrm>
              <a:off x="16231" y="113892"/>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ea typeface="宋体" panose="02010600030101010101" pitchFamily="2" charset="-122"/>
                  <a:sym typeface="+mn-ea"/>
                </a:rPr>
                <a:t>B</a:t>
              </a:r>
              <a:r>
                <a:rPr lang="zh-CN" altLang="en-US" sz="1405">
                  <a:ea typeface="宋体" panose="02010600030101010101" pitchFamily="2" charset="-122"/>
                  <a:sym typeface="+mn-ea"/>
                </a:rPr>
                <a:t>机房</a:t>
              </a:r>
              <a:r>
                <a:rPr lang="en-US" sz="1405">
                  <a:sym typeface="+mn-ea"/>
                </a:rPr>
                <a:t>mongos</a:t>
              </a:r>
              <a:endParaRPr lang="en-US" sz="1405"/>
            </a:p>
          </p:txBody>
        </p:sp>
      </p:grpSp>
      <p:grpSp>
        <p:nvGrpSpPr>
          <p:cNvPr id="57" name="圆角矩形 20"/>
          <p:cNvGrpSpPr/>
          <p:nvPr/>
        </p:nvGrpSpPr>
        <p:grpSpPr>
          <a:xfrm>
            <a:off x="7224464" y="2178635"/>
            <a:ext cx="1154847" cy="571500"/>
            <a:chOff x="-1" y="92172"/>
            <a:chExt cx="729621" cy="349058"/>
          </a:xfrm>
          <a:solidFill>
            <a:schemeClr val="accent1">
              <a:lumMod val="20000"/>
              <a:lumOff val="80000"/>
            </a:schemeClr>
          </a:solidFill>
        </p:grpSpPr>
        <p:sp>
          <p:nvSpPr>
            <p:cNvPr id="58"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9" name="Mongod"/>
            <p:cNvSpPr txBox="1"/>
            <p:nvPr/>
          </p:nvSpPr>
          <p:spPr>
            <a:xfrm>
              <a:off x="16231" y="113892"/>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ea typeface="宋体" panose="02010600030101010101" pitchFamily="2" charset="-122"/>
                  <a:sym typeface="+mn-ea"/>
                </a:rPr>
                <a:t>C</a:t>
              </a:r>
              <a:r>
                <a:rPr lang="zh-CN" altLang="en-US" sz="1405">
                  <a:ea typeface="宋体" panose="02010600030101010101" pitchFamily="2" charset="-122"/>
                  <a:sym typeface="+mn-ea"/>
                </a:rPr>
                <a:t>机房</a:t>
              </a:r>
              <a:r>
                <a:rPr lang="en-US" sz="1405">
                  <a:sym typeface="+mn-ea"/>
                </a:rPr>
                <a:t>mongos</a:t>
              </a:r>
              <a:endParaRPr lang="en-US" sz="1405"/>
            </a:p>
          </p:txBody>
        </p:sp>
      </p:grpSp>
      <p:sp>
        <p:nvSpPr>
          <p:cNvPr id="2" name="直接箭头连接符 68"/>
          <p:cNvSpPr/>
          <p:nvPr/>
        </p:nvSpPr>
        <p:spPr>
          <a:xfrm flipH="1">
            <a:off x="5674747" y="2842558"/>
            <a:ext cx="446" cy="427732"/>
          </a:xfrm>
          <a:prstGeom prst="line">
            <a:avLst/>
          </a:prstGeom>
          <a:ln w="25400">
            <a:solidFill>
              <a:schemeClr val="accent1"/>
            </a:solidFill>
            <a:headEnd type="triangle"/>
            <a:tailEnd type="triangle"/>
          </a:ln>
        </p:spPr>
        <p:txBody>
          <a:bodyPr lIns="32145" tIns="32145" rIns="32145" bIns="32145"/>
          <a:p>
            <a:endParaRPr sz="1265"/>
          </a:p>
        </p:txBody>
      </p:sp>
      <p:sp>
        <p:nvSpPr>
          <p:cNvPr id="31" name="文本占位符 30"/>
          <p:cNvSpPr>
            <a:spLocks noGrp="1"/>
          </p:cNvSpPr>
          <p:nvPr>
            <p:ph type="body" sz="quarter" idx="1"/>
          </p:nvPr>
        </p:nvSpPr>
        <p:spPr>
          <a:xfrm>
            <a:off x="753110" y="5870575"/>
            <a:ext cx="10408285" cy="951230"/>
          </a:xfrm>
        </p:spPr>
        <p:txBody>
          <a:bodyPr>
            <a:normAutofit fontScale="70000"/>
          </a:bodyPr>
          <a:p>
            <a:pPr algn="l"/>
            <a:r>
              <a:rPr lang="en-US" altLang="zh-CN" sz="1600"/>
              <a:t>1. </a:t>
            </a:r>
            <a:r>
              <a:rPr lang="zh-CN" altLang="en-US" sz="1600"/>
              <a:t>每个机房代理至少部署</a:t>
            </a:r>
            <a:r>
              <a:rPr lang="en-US" altLang="zh-CN" sz="1600"/>
              <a:t>2</a:t>
            </a:r>
            <a:r>
              <a:rPr lang="zh-CN" altLang="en-US" sz="1600"/>
              <a:t>个，保证业务访问代理高可用，任一代理挂掉，对应机房业务不受影响</a:t>
            </a:r>
            <a:endParaRPr lang="zh-CN" altLang="en-US" sz="1600"/>
          </a:p>
          <a:p>
            <a:pPr algn="l"/>
            <a:r>
              <a:rPr lang="en-US" altLang="zh-CN" sz="1600">
                <a:ea typeface="宋体" panose="02010600030101010101" pitchFamily="2" charset="-122"/>
              </a:rPr>
              <a:t>2. </a:t>
            </a:r>
            <a:r>
              <a:rPr lang="zh-CN" sz="1600">
                <a:ea typeface="宋体" panose="02010600030101010101" pitchFamily="2" charset="-122"/>
              </a:rPr>
              <a:t>如果某机房异常，并且该机房分片为主节点</a:t>
            </a:r>
            <a:r>
              <a:rPr lang="zh-CN" altLang="en-US" sz="1600">
                <a:ea typeface="宋体" panose="02010600030101010101" pitchFamily="2" charset="-122"/>
              </a:rPr>
              <a:t>，借助</a:t>
            </a:r>
            <a:r>
              <a:rPr lang="en-US" altLang="zh-CN" sz="1600">
                <a:ea typeface="宋体" panose="02010600030101010101" pitchFamily="2" charset="-122"/>
              </a:rPr>
              <a:t>mongodb</a:t>
            </a:r>
            <a:r>
              <a:rPr lang="zh-CN" altLang="en-US" sz="1600">
                <a:ea typeface="宋体" panose="02010600030101010101" pitchFamily="2" charset="-122"/>
              </a:rPr>
              <a:t>天然的高可用机制，剩余其他机房的</a:t>
            </a:r>
            <a:r>
              <a:rPr lang="en-US" altLang="zh-CN" sz="1600">
                <a:ea typeface="宋体" panose="02010600030101010101" pitchFamily="2" charset="-122"/>
              </a:rPr>
              <a:t>2</a:t>
            </a:r>
            <a:r>
              <a:rPr lang="zh-CN" altLang="en-US" sz="1600">
                <a:ea typeface="宋体" panose="02010600030101010101" pitchFamily="2" charset="-122"/>
              </a:rPr>
              <a:t>个</a:t>
            </a:r>
            <a:r>
              <a:rPr lang="en-US" altLang="zh-CN" sz="1600">
                <a:ea typeface="宋体" panose="02010600030101010101" pitchFamily="2" charset="-122"/>
              </a:rPr>
              <a:t>mongod</a:t>
            </a:r>
            <a:r>
              <a:rPr lang="zh-CN" altLang="en-US" sz="1600">
                <a:ea typeface="宋体" panose="02010600030101010101" pitchFamily="2" charset="-122"/>
              </a:rPr>
              <a:t>实例会自动选举一个新节点为主节点。如果异常机房上面为从节点，则对应分片无需新一轮选举。</a:t>
            </a:r>
            <a:endParaRPr lang="zh-CN" altLang="en-US" sz="1600">
              <a:ea typeface="宋体" panose="02010600030101010101" pitchFamily="2" charset="-122"/>
            </a:endParaRPr>
          </a:p>
          <a:p>
            <a:pPr algn="l"/>
            <a:r>
              <a:rPr lang="en-US" altLang="zh-CN" sz="1600">
                <a:ea typeface="宋体" panose="02010600030101010101" pitchFamily="2" charset="-122"/>
              </a:rPr>
              <a:t>3. </a:t>
            </a:r>
            <a:r>
              <a:rPr lang="zh-CN" altLang="en-US" sz="1600">
                <a:ea typeface="宋体" panose="02010600030101010101" pitchFamily="2" charset="-122"/>
              </a:rPr>
              <a:t>客户端配置nearest参数，确保请求通过代理转发的时候，转发到最近网络时延节点，也就是同机房对应存储节点读取数据。</a:t>
            </a:r>
            <a:endParaRPr lang="zh-CN" altLang="en-US" sz="1600">
              <a:ea typeface="宋体" panose="02010600030101010101" pitchFamily="2" charset="-122"/>
            </a:endParaRPr>
          </a:p>
          <a:p>
            <a:pPr algn="l"/>
            <a:r>
              <a:rPr lang="en-US" altLang="zh-CN" sz="1600" b="1">
                <a:ea typeface="宋体" panose="02010600030101010101" pitchFamily="2" charset="-122"/>
                <a:sym typeface="+mn-ea"/>
              </a:rPr>
              <a:t>4. </a:t>
            </a:r>
            <a:r>
              <a:rPr lang="zh-CN" altLang="en-US" sz="1600" b="1">
                <a:ea typeface="宋体" panose="02010600030101010101" pitchFamily="2" charset="-122"/>
                <a:sym typeface="+mn-ea"/>
              </a:rPr>
              <a:t>弊端：如果是异地机房，</a:t>
            </a:r>
            <a:r>
              <a:rPr lang="en-US" altLang="zh-CN" sz="1600" b="1">
                <a:ea typeface="宋体" panose="02010600030101010101" pitchFamily="2" charset="-122"/>
                <a:sym typeface="+mn-ea"/>
              </a:rPr>
              <a:t>B</a:t>
            </a:r>
            <a:r>
              <a:rPr lang="zh-CN" altLang="en-US" sz="1600" b="1">
                <a:ea typeface="宋体" panose="02010600030101010101" pitchFamily="2" charset="-122"/>
                <a:sym typeface="+mn-ea"/>
              </a:rPr>
              <a:t>机房和</a:t>
            </a:r>
            <a:r>
              <a:rPr lang="en-US" altLang="zh-CN" sz="1600" b="1">
                <a:ea typeface="宋体" panose="02010600030101010101" pitchFamily="2" charset="-122"/>
                <a:sym typeface="+mn-ea"/>
              </a:rPr>
              <a:t>C</a:t>
            </a:r>
            <a:r>
              <a:rPr lang="zh-CN" altLang="en-US" sz="1600" b="1">
                <a:ea typeface="宋体" panose="02010600030101010101" pitchFamily="2" charset="-122"/>
                <a:sym typeface="+mn-ea"/>
              </a:rPr>
              <a:t>机房写存在跨机房写场景。如果</a:t>
            </a:r>
            <a:r>
              <a:rPr lang="en-US" altLang="zh-CN" sz="1600" b="1">
                <a:ea typeface="宋体" panose="02010600030101010101" pitchFamily="2" charset="-122"/>
                <a:sym typeface="+mn-ea"/>
              </a:rPr>
              <a:t>A B C</a:t>
            </a:r>
            <a:r>
              <a:rPr lang="zh-CN" altLang="en-US" sz="1600" b="1">
                <a:ea typeface="宋体" panose="02010600030101010101" pitchFamily="2" charset="-122"/>
                <a:sym typeface="+mn-ea"/>
              </a:rPr>
              <a:t>为同城机房，则没用该弊端，同城机房时延可以忽略。</a:t>
            </a:r>
            <a:endParaRPr lang="zh-CN" altLang="en-US" sz="1600" b="1">
              <a:ea typeface="宋体" panose="02010600030101010101" pitchFamily="2" charset="-122"/>
            </a:endParaRPr>
          </a:p>
          <a:p>
            <a:pPr algn="l"/>
            <a:endParaRPr lang="zh-CN" altLang="en-US" sz="1600">
              <a:ea typeface="宋体" panose="02010600030101010101" pitchFamily="2" charset="-122"/>
            </a:endParaRPr>
          </a:p>
        </p:txBody>
      </p:sp>
      <p:sp>
        <p:nvSpPr>
          <p:cNvPr id="36" name="直接箭头连接符 10"/>
          <p:cNvSpPr/>
          <p:nvPr/>
        </p:nvSpPr>
        <p:spPr>
          <a:xfrm flipH="1">
            <a:off x="5657602" y="1570970"/>
            <a:ext cx="893" cy="504974"/>
          </a:xfrm>
          <a:prstGeom prst="line">
            <a:avLst/>
          </a:prstGeom>
          <a:ln w="25400">
            <a:solidFill>
              <a:schemeClr val="accent1"/>
            </a:solidFill>
            <a:headEnd type="triangle"/>
            <a:tailEnd type="triangle"/>
          </a:ln>
        </p:spPr>
        <p:txBody>
          <a:bodyPr lIns="32145" tIns="32145" rIns="32145" bIns="32145"/>
          <a:p>
            <a:endParaRPr sz="1265"/>
          </a:p>
        </p:txBody>
      </p:sp>
      <p:grpSp>
        <p:nvGrpSpPr>
          <p:cNvPr id="37" name="圆角矩形 3"/>
          <p:cNvGrpSpPr/>
          <p:nvPr/>
        </p:nvGrpSpPr>
        <p:grpSpPr>
          <a:xfrm>
            <a:off x="4907915" y="974040"/>
            <a:ext cx="1551940" cy="468101"/>
            <a:chOff x="0" y="-1"/>
            <a:chExt cx="1054100" cy="349042"/>
          </a:xfrm>
        </p:grpSpPr>
        <p:sp>
          <p:nvSpPr>
            <p:cNvPr id="3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9" name="Client"/>
            <p:cNvSpPr txBox="1"/>
            <p:nvPr/>
          </p:nvSpPr>
          <p:spPr>
            <a:xfrm>
              <a:off x="17037" y="52121"/>
              <a:ext cx="1020026" cy="2447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690"/>
                <a:t>B</a:t>
              </a:r>
              <a:r>
                <a:rPr lang="zh-CN" altLang="en-US" sz="1690"/>
                <a:t>机房</a:t>
              </a:r>
              <a:r>
                <a:rPr sz="1690"/>
                <a:t>Client</a:t>
              </a:r>
              <a:endParaRPr sz="1690"/>
            </a:p>
          </p:txBody>
        </p:sp>
      </p:grpSp>
      <p:grpSp>
        <p:nvGrpSpPr>
          <p:cNvPr id="40" name="圆角矩形 3"/>
          <p:cNvGrpSpPr/>
          <p:nvPr/>
        </p:nvGrpSpPr>
        <p:grpSpPr>
          <a:xfrm>
            <a:off x="7025005" y="996265"/>
            <a:ext cx="1551940" cy="468101"/>
            <a:chOff x="0" y="-1"/>
            <a:chExt cx="1054100" cy="349042"/>
          </a:xfrm>
        </p:grpSpPr>
        <p:sp>
          <p:nvSpPr>
            <p:cNvPr id="5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0" name="Client"/>
            <p:cNvSpPr txBox="1"/>
            <p:nvPr/>
          </p:nvSpPr>
          <p:spPr>
            <a:xfrm>
              <a:off x="17037" y="52121"/>
              <a:ext cx="1020026" cy="2447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690"/>
                <a:t>C</a:t>
              </a:r>
              <a:r>
                <a:rPr lang="zh-CN" altLang="en-US" sz="1690"/>
                <a:t>机房</a:t>
              </a:r>
              <a:r>
                <a:rPr sz="1690"/>
                <a:t>Client</a:t>
              </a:r>
              <a:endParaRPr sz="1690"/>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圆角矩形 63"/>
          <p:cNvSpPr/>
          <p:nvPr/>
        </p:nvSpPr>
        <p:spPr>
          <a:xfrm>
            <a:off x="2599501" y="3297079"/>
            <a:ext cx="7814370" cy="2440930"/>
          </a:xfrm>
          <a:prstGeom prst="roundRect">
            <a:avLst>
              <a:gd name="adj" fmla="val 5592"/>
            </a:avLst>
          </a:prstGeom>
          <a:solidFill>
            <a:srgbClr val="FFE0DC"/>
          </a:solidFill>
          <a:ln>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2" name="圆角矩形 17"/>
          <p:cNvSpPr/>
          <p:nvPr/>
        </p:nvSpPr>
        <p:spPr>
          <a:xfrm>
            <a:off x="2761129" y="3502908"/>
            <a:ext cx="3234333" cy="2069902"/>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4" name="Rectangle"/>
          <p:cNvSpPr/>
          <p:nvPr/>
        </p:nvSpPr>
        <p:spPr>
          <a:xfrm>
            <a:off x="1525638" y="633073"/>
            <a:ext cx="9140723" cy="8933"/>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1328420" y="140335"/>
            <a:ext cx="8797290" cy="7569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方案一：主从高可用多活方案</a:t>
            </a:r>
            <a:r>
              <a:rPr lang="en-US" altLang="zh-CN" sz="2250">
                <a:sym typeface="+mn-ea"/>
              </a:rPr>
              <a:t>(</a:t>
            </a:r>
            <a:r>
              <a:rPr lang="zh-CN" altLang="en-US" sz="2250">
                <a:sym typeface="+mn-ea"/>
              </a:rPr>
              <a:t>三个机房服务器资源充足</a:t>
            </a:r>
            <a:r>
              <a:rPr lang="en-US" altLang="zh-CN" sz="2250">
                <a:sym typeface="+mn-ea"/>
              </a:rPr>
              <a:t>)</a:t>
            </a:r>
            <a:endParaRPr lang="en-US" altLang="zh-CN" sz="2250">
              <a:sym typeface="+mn-ea"/>
            </a:endParaRPr>
          </a:p>
          <a:p>
            <a:endParaRPr sz="2250" smtClean="0"/>
          </a:p>
        </p:txBody>
      </p:sp>
      <p:sp>
        <p:nvSpPr>
          <p:cNvPr id="186" name="圆角矩形 2"/>
          <p:cNvSpPr/>
          <p:nvPr/>
        </p:nvSpPr>
        <p:spPr>
          <a:xfrm>
            <a:off x="2648168" y="828020"/>
            <a:ext cx="7665244" cy="667941"/>
          </a:xfrm>
          <a:prstGeom prst="roundRect">
            <a:avLst>
              <a:gd name="adj" fmla="val 16667"/>
            </a:avLst>
          </a:prstGeom>
          <a:solidFill>
            <a:srgbClr val="D9D9D9"/>
          </a:solidFill>
          <a:ln w="25400">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93" name="文本框 7"/>
          <p:cNvSpPr txBox="1"/>
          <p:nvPr/>
        </p:nvSpPr>
        <p:spPr>
          <a:xfrm>
            <a:off x="4526082" y="1178142"/>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194" name="圆角矩形 8"/>
          <p:cNvSpPr/>
          <p:nvPr/>
        </p:nvSpPr>
        <p:spPr>
          <a:xfrm>
            <a:off x="2602180" y="2135773"/>
            <a:ext cx="7694712" cy="637580"/>
          </a:xfrm>
          <a:prstGeom prst="roundRect">
            <a:avLst>
              <a:gd name="adj" fmla="val 16667"/>
            </a:avLst>
          </a:prstGeom>
          <a:solidFill>
            <a:srgbClr val="DCC205"/>
          </a:solidFill>
          <a:ln>
            <a:solidFill>
              <a:srgbClr val="FFC000"/>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95" name="文本框 12"/>
          <p:cNvSpPr txBox="1"/>
          <p:nvPr/>
        </p:nvSpPr>
        <p:spPr>
          <a:xfrm>
            <a:off x="4496614" y="2332305"/>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207" name="直接箭头连接符 10"/>
          <p:cNvSpPr/>
          <p:nvPr/>
        </p:nvSpPr>
        <p:spPr>
          <a:xfrm flipH="1">
            <a:off x="4243457" y="1570970"/>
            <a:ext cx="893" cy="504974"/>
          </a:xfrm>
          <a:prstGeom prst="line">
            <a:avLst/>
          </a:prstGeom>
          <a:ln w="25400">
            <a:solidFill>
              <a:schemeClr val="accent1"/>
            </a:solidFill>
            <a:headEnd type="triangle"/>
            <a:tailEnd type="triangle"/>
          </a:ln>
        </p:spPr>
        <p:txBody>
          <a:bodyPr lIns="32145" tIns="32145" rIns="32145" bIns="32145"/>
          <a:lstStyle/>
          <a:p>
            <a:endParaRPr sz="1265"/>
          </a:p>
        </p:txBody>
      </p:sp>
      <p:sp>
        <p:nvSpPr>
          <p:cNvPr id="208" name="直接箭头连接符 11"/>
          <p:cNvSpPr/>
          <p:nvPr/>
        </p:nvSpPr>
        <p:spPr>
          <a:xfrm flipH="1">
            <a:off x="8597126" y="1535698"/>
            <a:ext cx="4018" cy="557659"/>
          </a:xfrm>
          <a:prstGeom prst="line">
            <a:avLst/>
          </a:prstGeom>
          <a:ln w="25400">
            <a:solidFill>
              <a:schemeClr val="accent1"/>
            </a:solidFill>
            <a:headEnd type="triangle"/>
            <a:tailEnd type="triangle"/>
          </a:ln>
        </p:spPr>
        <p:txBody>
          <a:bodyPr lIns="32145" tIns="32145" rIns="32145" bIns="32145"/>
          <a:lstStyle/>
          <a:p>
            <a:endParaRPr sz="1265"/>
          </a:p>
        </p:txBody>
      </p:sp>
      <p:sp>
        <p:nvSpPr>
          <p:cNvPr id="218" name="直接箭头连接符 21"/>
          <p:cNvSpPr/>
          <p:nvPr/>
        </p:nvSpPr>
        <p:spPr>
          <a:xfrm rot="19320000" flipH="1" flipV="1">
            <a:off x="3567926" y="4513302"/>
            <a:ext cx="738485" cy="49560"/>
          </a:xfrm>
          <a:prstGeom prst="line">
            <a:avLst/>
          </a:prstGeom>
          <a:ln w="25400">
            <a:solidFill>
              <a:schemeClr val="accent1"/>
            </a:solidFill>
            <a:headEnd type="triangle"/>
            <a:tailEnd type="triangle"/>
          </a:ln>
        </p:spPr>
        <p:txBody>
          <a:bodyPr lIns="32145" tIns="32145" rIns="32145" bIns="32145"/>
          <a:lstStyle/>
          <a:p>
            <a:endParaRPr sz="1265"/>
          </a:p>
        </p:txBody>
      </p:sp>
      <p:sp>
        <p:nvSpPr>
          <p:cNvPr id="273" name="直接箭头连接符 68"/>
          <p:cNvSpPr/>
          <p:nvPr/>
        </p:nvSpPr>
        <p:spPr>
          <a:xfrm flipH="1">
            <a:off x="4243457" y="2842558"/>
            <a:ext cx="446" cy="427732"/>
          </a:xfrm>
          <a:prstGeom prst="line">
            <a:avLst/>
          </a:prstGeom>
          <a:ln w="25400">
            <a:solidFill>
              <a:schemeClr val="accent1"/>
            </a:solidFill>
            <a:headEnd type="triangle"/>
            <a:tailEnd type="triangle"/>
          </a:ln>
        </p:spPr>
        <p:txBody>
          <a:bodyPr lIns="32145" tIns="32145" rIns="32145" bIns="32145"/>
          <a:lstStyle/>
          <a:p>
            <a:endParaRPr sz="1265"/>
          </a:p>
        </p:txBody>
      </p:sp>
      <p:sp>
        <p:nvSpPr>
          <p:cNvPr id="274" name="直接箭头连接符 69"/>
          <p:cNvSpPr/>
          <p:nvPr/>
        </p:nvSpPr>
        <p:spPr>
          <a:xfrm flipH="1">
            <a:off x="8601144" y="2842558"/>
            <a:ext cx="4018" cy="428179"/>
          </a:xfrm>
          <a:prstGeom prst="line">
            <a:avLst/>
          </a:prstGeom>
          <a:ln w="25400">
            <a:solidFill>
              <a:schemeClr val="accent1"/>
            </a:solidFill>
            <a:headEnd type="triangle"/>
            <a:tailEnd type="triangle"/>
          </a:ln>
        </p:spPr>
        <p:txBody>
          <a:bodyPr lIns="32145" tIns="32145" rIns="32145" bIns="32145"/>
          <a:lstStyle/>
          <a:p>
            <a:endParaRPr sz="1265"/>
          </a:p>
        </p:txBody>
      </p:sp>
      <p:sp>
        <p:nvSpPr>
          <p:cNvPr id="275" name="左右箭头 70"/>
          <p:cNvSpPr/>
          <p:nvPr/>
        </p:nvSpPr>
        <p:spPr>
          <a:xfrm>
            <a:off x="6195039" y="4436953"/>
            <a:ext cx="506315" cy="202260"/>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279" name="圆角矩形 72"/>
          <p:cNvGrpSpPr/>
          <p:nvPr/>
        </p:nvGrpSpPr>
        <p:grpSpPr>
          <a:xfrm>
            <a:off x="1753414" y="3717469"/>
            <a:ext cx="755898" cy="404468"/>
            <a:chOff x="-2" y="3281"/>
            <a:chExt cx="707397" cy="349040"/>
          </a:xfrm>
        </p:grpSpPr>
        <p:sp>
          <p:nvSpPr>
            <p:cNvPr id="277"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8"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sz="1690"/>
                <a:t>存储</a:t>
              </a:r>
              <a:r>
                <a:rPr sz="1690"/>
                <a:t>层</a:t>
              </a:r>
              <a:endParaRPr sz="1690"/>
            </a:p>
          </p:txBody>
        </p:sp>
      </p:grpSp>
      <p:grpSp>
        <p:nvGrpSpPr>
          <p:cNvPr id="3" name="圆角矩形 20"/>
          <p:cNvGrpSpPr/>
          <p:nvPr/>
        </p:nvGrpSpPr>
        <p:grpSpPr>
          <a:xfrm>
            <a:off x="2975888" y="4776923"/>
            <a:ext cx="1134517" cy="590312"/>
            <a:chOff x="-1" y="92172"/>
            <a:chExt cx="729621" cy="349058"/>
          </a:xfrm>
          <a:solidFill>
            <a:schemeClr val="accent1"/>
          </a:solidFill>
        </p:grpSpPr>
        <p:sp>
          <p:nvSpPr>
            <p:cNvPr id="4"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Mongod"/>
            <p:cNvSpPr txBox="1"/>
            <p:nvPr/>
          </p:nvSpPr>
          <p:spPr>
            <a:xfrm>
              <a:off x="17039" y="118757"/>
              <a:ext cx="695540" cy="29588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endParaRPr lang="en-US" sz="1405">
                <a:sym typeface="+mn-ea"/>
              </a:endParaRPr>
            </a:p>
            <a:p>
              <a:pPr algn="ctr"/>
              <a:r>
                <a:rPr lang="en-US" sz="1405">
                  <a:sym typeface="+mn-ea"/>
                </a:rPr>
                <a:t>(</a:t>
              </a:r>
              <a:r>
                <a:rPr lang="zh-CN" altLang="en-US" sz="1405">
                  <a:sym typeface="+mn-ea"/>
                </a:rPr>
                <a:t>高</a:t>
              </a:r>
              <a:r>
                <a:rPr lang="en-US" altLang="zh-CN" sz="1405">
                  <a:sym typeface="+mn-ea"/>
                </a:rPr>
                <a:t>IO</a:t>
              </a:r>
              <a:r>
                <a:rPr lang="en-US" sz="1405">
                  <a:sym typeface="+mn-ea"/>
                </a:rPr>
                <a:t>)</a:t>
              </a:r>
              <a:endParaRPr sz="1405"/>
            </a:p>
          </p:txBody>
        </p:sp>
      </p:grpSp>
      <p:grpSp>
        <p:nvGrpSpPr>
          <p:cNvPr id="12" name="圆角矩形 20"/>
          <p:cNvGrpSpPr/>
          <p:nvPr/>
        </p:nvGrpSpPr>
        <p:grpSpPr>
          <a:xfrm>
            <a:off x="4546173" y="4785406"/>
            <a:ext cx="1134517" cy="590312"/>
            <a:chOff x="-1" y="92172"/>
            <a:chExt cx="729621" cy="349058"/>
          </a:xfrm>
          <a:solidFill>
            <a:schemeClr val="accent1"/>
          </a:solidFill>
        </p:grpSpPr>
        <p:sp>
          <p:nvSpPr>
            <p:cNvPr id="13"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 name="Mongod"/>
            <p:cNvSpPr txBox="1"/>
            <p:nvPr/>
          </p:nvSpPr>
          <p:spPr>
            <a:xfrm>
              <a:off x="17039" y="118756"/>
              <a:ext cx="695540" cy="29588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endParaRPr lang="en-US" sz="1405">
                <a:sym typeface="+mn-ea"/>
              </a:endParaRPr>
            </a:p>
            <a:p>
              <a:pPr algn="ctr"/>
              <a:r>
                <a:rPr lang="en-US" sz="1405">
                  <a:sym typeface="+mn-ea"/>
                </a:rPr>
                <a:t>(</a:t>
              </a:r>
              <a:r>
                <a:rPr lang="zh-CN" altLang="en-US" sz="1405">
                  <a:sym typeface="+mn-ea"/>
                </a:rPr>
                <a:t>高</a:t>
              </a:r>
              <a:r>
                <a:rPr lang="en-US" altLang="zh-CN" sz="1405">
                  <a:sym typeface="+mn-ea"/>
                </a:rPr>
                <a:t>IO</a:t>
              </a:r>
              <a:r>
                <a:rPr lang="en-US" sz="1405">
                  <a:sym typeface="+mn-ea"/>
                </a:rPr>
                <a:t>)</a:t>
              </a:r>
              <a:endParaRPr sz="1405"/>
            </a:p>
          </p:txBody>
        </p:sp>
      </p:grpSp>
      <p:sp>
        <p:nvSpPr>
          <p:cNvPr id="15" name="直接箭头连接符 21"/>
          <p:cNvSpPr/>
          <p:nvPr/>
        </p:nvSpPr>
        <p:spPr>
          <a:xfrm rot="15660000" flipH="1">
            <a:off x="4578767" y="4273094"/>
            <a:ext cx="480417" cy="538460"/>
          </a:xfrm>
          <a:prstGeom prst="line">
            <a:avLst/>
          </a:prstGeom>
          <a:ln w="25400">
            <a:solidFill>
              <a:schemeClr val="accent1"/>
            </a:solidFill>
            <a:headEnd type="triangle"/>
            <a:tailEnd type="triangle"/>
          </a:ln>
        </p:spPr>
        <p:txBody>
          <a:bodyPr lIns="32145" tIns="32145" rIns="32145" bIns="32145"/>
          <a:p>
            <a:endParaRPr sz="1265"/>
          </a:p>
        </p:txBody>
      </p:sp>
      <p:sp>
        <p:nvSpPr>
          <p:cNvPr id="16" name="圆角矩形 17"/>
          <p:cNvSpPr/>
          <p:nvPr/>
        </p:nvSpPr>
        <p:spPr>
          <a:xfrm>
            <a:off x="6990229" y="3510052"/>
            <a:ext cx="3234333" cy="2069902"/>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7" name="直接箭头连接符 21"/>
          <p:cNvSpPr/>
          <p:nvPr/>
        </p:nvSpPr>
        <p:spPr>
          <a:xfrm rot="19320000" flipH="1" flipV="1">
            <a:off x="7842568" y="4513302"/>
            <a:ext cx="738485" cy="49560"/>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18" name="圆角矩形 20"/>
          <p:cNvGrpSpPr/>
          <p:nvPr/>
        </p:nvGrpSpPr>
        <p:grpSpPr>
          <a:xfrm>
            <a:off x="7250529" y="4776923"/>
            <a:ext cx="1134517" cy="590312"/>
            <a:chOff x="-1" y="92172"/>
            <a:chExt cx="729621" cy="349058"/>
          </a:xfrm>
          <a:solidFill>
            <a:schemeClr val="accent1"/>
          </a:solidFill>
        </p:grpSpPr>
        <p:sp>
          <p:nvSpPr>
            <p:cNvPr id="19"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0" name="Mongod"/>
            <p:cNvSpPr txBox="1"/>
            <p:nvPr/>
          </p:nvSpPr>
          <p:spPr>
            <a:xfrm>
              <a:off x="17039" y="118756"/>
              <a:ext cx="695540" cy="29588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endParaRPr lang="en-US" sz="1405">
                <a:sym typeface="+mn-ea"/>
              </a:endParaRPr>
            </a:p>
            <a:p>
              <a:pPr algn="ctr"/>
              <a:r>
                <a:rPr lang="en-US" sz="1405">
                  <a:sym typeface="+mn-ea"/>
                </a:rPr>
                <a:t>(</a:t>
              </a:r>
              <a:r>
                <a:rPr lang="zh-CN" altLang="en-US" sz="1405">
                  <a:sym typeface="+mn-ea"/>
                </a:rPr>
                <a:t>高</a:t>
              </a:r>
              <a:r>
                <a:rPr lang="en-US" altLang="zh-CN" sz="1405">
                  <a:sym typeface="+mn-ea"/>
                </a:rPr>
                <a:t>IO</a:t>
              </a:r>
              <a:r>
                <a:rPr lang="en-US" sz="1405">
                  <a:sym typeface="+mn-ea"/>
                </a:rPr>
                <a:t>)</a:t>
              </a:r>
              <a:endParaRPr sz="1405"/>
            </a:p>
          </p:txBody>
        </p:sp>
      </p:grpSp>
      <p:grpSp>
        <p:nvGrpSpPr>
          <p:cNvPr id="21" name="圆角矩形 20"/>
          <p:cNvGrpSpPr/>
          <p:nvPr/>
        </p:nvGrpSpPr>
        <p:grpSpPr>
          <a:xfrm>
            <a:off x="7996605" y="3717862"/>
            <a:ext cx="1134517" cy="590312"/>
            <a:chOff x="-1" y="92172"/>
            <a:chExt cx="729621" cy="349058"/>
          </a:xfrm>
          <a:solidFill>
            <a:schemeClr val="accent1"/>
          </a:solidFill>
        </p:grpSpPr>
        <p:sp>
          <p:nvSpPr>
            <p:cNvPr id="22"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 name="Mongod"/>
            <p:cNvSpPr txBox="1"/>
            <p:nvPr/>
          </p:nvSpPr>
          <p:spPr>
            <a:xfrm>
              <a:off x="17039" y="118757"/>
              <a:ext cx="695540" cy="29588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endParaRPr lang="en-US" sz="1405">
                <a:sym typeface="+mn-ea"/>
              </a:endParaRPr>
            </a:p>
            <a:p>
              <a:pPr algn="ctr"/>
              <a:r>
                <a:rPr lang="en-US" sz="1405">
                  <a:sym typeface="+mn-ea"/>
                </a:rPr>
                <a:t>(</a:t>
              </a:r>
              <a:r>
                <a:rPr lang="zh-CN" altLang="en-US" sz="1405">
                  <a:sym typeface="+mn-ea"/>
                </a:rPr>
                <a:t>高</a:t>
              </a:r>
              <a:r>
                <a:rPr lang="en-US" altLang="zh-CN" sz="1405">
                  <a:sym typeface="+mn-ea"/>
                </a:rPr>
                <a:t>IO</a:t>
              </a:r>
              <a:r>
                <a:rPr lang="en-US" sz="1405">
                  <a:sym typeface="+mn-ea"/>
                </a:rPr>
                <a:t>)</a:t>
              </a:r>
              <a:endParaRPr sz="1405"/>
            </a:p>
          </p:txBody>
        </p:sp>
      </p:grpSp>
      <p:grpSp>
        <p:nvGrpSpPr>
          <p:cNvPr id="24" name="圆角矩形 20"/>
          <p:cNvGrpSpPr/>
          <p:nvPr/>
        </p:nvGrpSpPr>
        <p:grpSpPr>
          <a:xfrm>
            <a:off x="8820815" y="4785406"/>
            <a:ext cx="1134517" cy="590312"/>
            <a:chOff x="-1" y="92172"/>
            <a:chExt cx="729621" cy="349058"/>
          </a:xfrm>
          <a:solidFill>
            <a:schemeClr val="accent1"/>
          </a:solidFill>
        </p:grpSpPr>
        <p:sp>
          <p:nvSpPr>
            <p:cNvPr id="2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6" name="Mongod"/>
            <p:cNvSpPr txBox="1"/>
            <p:nvPr/>
          </p:nvSpPr>
          <p:spPr>
            <a:xfrm>
              <a:off x="17039" y="118756"/>
              <a:ext cx="695540" cy="29588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endParaRPr lang="en-US" sz="1405">
                <a:sym typeface="+mn-ea"/>
              </a:endParaRPr>
            </a:p>
            <a:p>
              <a:pPr algn="ctr"/>
              <a:r>
                <a:rPr lang="en-US" sz="1405">
                  <a:sym typeface="+mn-ea"/>
                </a:rPr>
                <a:t>(</a:t>
              </a:r>
              <a:r>
                <a:rPr lang="zh-CN" altLang="en-US" sz="1405">
                  <a:sym typeface="+mn-ea"/>
                </a:rPr>
                <a:t>高</a:t>
              </a:r>
              <a:r>
                <a:rPr lang="en-US" altLang="zh-CN" sz="1405">
                  <a:sym typeface="+mn-ea"/>
                </a:rPr>
                <a:t>IO</a:t>
              </a:r>
              <a:r>
                <a:rPr lang="en-US" sz="1405">
                  <a:sym typeface="+mn-ea"/>
                </a:rPr>
                <a:t>)</a:t>
              </a:r>
              <a:endParaRPr sz="1405"/>
            </a:p>
          </p:txBody>
        </p:sp>
      </p:grpSp>
      <p:sp>
        <p:nvSpPr>
          <p:cNvPr id="27" name="直接箭头连接符 21"/>
          <p:cNvSpPr/>
          <p:nvPr/>
        </p:nvSpPr>
        <p:spPr>
          <a:xfrm rot="15660000" flipH="1">
            <a:off x="8853408" y="4273094"/>
            <a:ext cx="480417" cy="538460"/>
          </a:xfrm>
          <a:prstGeom prst="line">
            <a:avLst/>
          </a:prstGeom>
          <a:ln w="25400">
            <a:solidFill>
              <a:schemeClr val="accent1"/>
            </a:solidFill>
            <a:headEnd type="triangle"/>
            <a:tailEnd type="triangle"/>
          </a:ln>
        </p:spPr>
        <p:txBody>
          <a:bodyPr lIns="32145" tIns="32145" rIns="32145" bIns="32145"/>
          <a:p>
            <a:endParaRPr sz="1265"/>
          </a:p>
        </p:txBody>
      </p:sp>
      <p:grpSp>
        <p:nvGrpSpPr>
          <p:cNvPr id="28" name="圆角矩形 3"/>
          <p:cNvGrpSpPr/>
          <p:nvPr/>
        </p:nvGrpSpPr>
        <p:grpSpPr>
          <a:xfrm>
            <a:off x="8126085" y="974515"/>
            <a:ext cx="873323" cy="374155"/>
            <a:chOff x="0" y="-1"/>
            <a:chExt cx="1054100" cy="349042"/>
          </a:xfrm>
        </p:grpSpPr>
        <p:sp>
          <p:nvSpPr>
            <p:cNvPr id="29"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0"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32" name="圆角矩形 3"/>
          <p:cNvGrpSpPr/>
          <p:nvPr/>
        </p:nvGrpSpPr>
        <p:grpSpPr>
          <a:xfrm>
            <a:off x="2849086" y="3608056"/>
            <a:ext cx="917079" cy="291554"/>
            <a:chOff x="0" y="-1"/>
            <a:chExt cx="1054100" cy="349042"/>
          </a:xfrm>
        </p:grpSpPr>
        <p:sp>
          <p:nvSpPr>
            <p:cNvPr id="3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Client"/>
            <p:cNvSpPr txBox="1"/>
            <p:nvPr/>
          </p:nvSpPr>
          <p:spPr>
            <a:xfrm>
              <a:off x="17037" y="3472"/>
              <a:ext cx="1020026" cy="342093"/>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shard-1</a:t>
              </a:r>
              <a:endParaRPr lang="en-US" sz="1405"/>
            </a:p>
          </p:txBody>
        </p:sp>
      </p:grpSp>
      <p:grpSp>
        <p:nvGrpSpPr>
          <p:cNvPr id="189" name="圆角矩形 3"/>
          <p:cNvGrpSpPr/>
          <p:nvPr/>
        </p:nvGrpSpPr>
        <p:grpSpPr>
          <a:xfrm>
            <a:off x="9184005" y="3615115"/>
            <a:ext cx="988060" cy="288172"/>
            <a:chOff x="0" y="-1"/>
            <a:chExt cx="1054100" cy="349042"/>
          </a:xfrm>
        </p:grpSpPr>
        <p:sp>
          <p:nvSpPr>
            <p:cNvPr id="187"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8" name="Client"/>
            <p:cNvSpPr txBox="1"/>
            <p:nvPr/>
          </p:nvSpPr>
          <p:spPr>
            <a:xfrm>
              <a:off x="17037" y="1464"/>
              <a:ext cx="1020026" cy="34610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shard-14</a:t>
              </a:r>
              <a:endParaRPr lang="en-US" sz="1405"/>
            </a:p>
          </p:txBody>
        </p:sp>
      </p:grpSp>
      <p:sp>
        <p:nvSpPr>
          <p:cNvPr id="35" name="文本框 12"/>
          <p:cNvSpPr txBox="1"/>
          <p:nvPr/>
        </p:nvSpPr>
        <p:spPr>
          <a:xfrm>
            <a:off x="8825280" y="2416691"/>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grpSp>
        <p:nvGrpSpPr>
          <p:cNvPr id="41" name="圆角矩形 3"/>
          <p:cNvGrpSpPr/>
          <p:nvPr/>
        </p:nvGrpSpPr>
        <p:grpSpPr>
          <a:xfrm>
            <a:off x="3807490" y="972332"/>
            <a:ext cx="873323" cy="374155"/>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44" name="圆角矩形 72"/>
          <p:cNvGrpSpPr/>
          <p:nvPr/>
        </p:nvGrpSpPr>
        <p:grpSpPr>
          <a:xfrm>
            <a:off x="1779756" y="2148970"/>
            <a:ext cx="755898" cy="404468"/>
            <a:chOff x="-2" y="3281"/>
            <a:chExt cx="707397" cy="349040"/>
          </a:xfrm>
        </p:grpSpPr>
        <p:sp>
          <p:nvSpPr>
            <p:cNvPr id="4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6"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代理层</a:t>
              </a:r>
              <a:endParaRPr lang="zh-CN" altLang="en-US" sz="1690"/>
            </a:p>
          </p:txBody>
        </p:sp>
      </p:grpSp>
      <p:grpSp>
        <p:nvGrpSpPr>
          <p:cNvPr id="47" name="圆角矩形 72"/>
          <p:cNvGrpSpPr/>
          <p:nvPr/>
        </p:nvGrpSpPr>
        <p:grpSpPr>
          <a:xfrm>
            <a:off x="1779756" y="956857"/>
            <a:ext cx="755898" cy="404468"/>
            <a:chOff x="-2" y="3281"/>
            <a:chExt cx="707397" cy="349040"/>
          </a:xfrm>
        </p:grpSpPr>
        <p:sp>
          <p:nvSpPr>
            <p:cNvPr id="4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9"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客户端</a:t>
              </a:r>
              <a:endParaRPr lang="zh-CN" altLang="en-US" sz="1690"/>
            </a:p>
          </p:txBody>
        </p:sp>
      </p:grpSp>
      <p:grpSp>
        <p:nvGrpSpPr>
          <p:cNvPr id="50" name="圆角矩形 20"/>
          <p:cNvGrpSpPr/>
          <p:nvPr/>
        </p:nvGrpSpPr>
        <p:grpSpPr>
          <a:xfrm>
            <a:off x="3748514" y="2168813"/>
            <a:ext cx="1154847" cy="571500"/>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mongos</a:t>
              </a:r>
              <a:endParaRPr lang="en-US" sz="1405"/>
            </a:p>
          </p:txBody>
        </p:sp>
      </p:grpSp>
      <p:grpSp>
        <p:nvGrpSpPr>
          <p:cNvPr id="54" name="圆角矩形 20"/>
          <p:cNvGrpSpPr/>
          <p:nvPr/>
        </p:nvGrpSpPr>
        <p:grpSpPr>
          <a:xfrm>
            <a:off x="5871994" y="2178635"/>
            <a:ext cx="1154847" cy="571500"/>
            <a:chOff x="-1" y="92172"/>
            <a:chExt cx="729621" cy="349058"/>
          </a:xfrm>
          <a:solidFill>
            <a:schemeClr val="accent1">
              <a:lumMod val="20000"/>
              <a:lumOff val="80000"/>
            </a:schemeClr>
          </a:solidFill>
        </p:grpSpPr>
        <p:sp>
          <p:nvSpPr>
            <p:cNvPr id="5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6" name="Mongod"/>
            <p:cNvSpPr txBox="1"/>
            <p:nvPr/>
          </p:nvSpPr>
          <p:spPr>
            <a:xfrm>
              <a:off x="16231" y="179438"/>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mongos</a:t>
              </a:r>
              <a:endParaRPr lang="en-US" sz="1405"/>
            </a:p>
          </p:txBody>
        </p:sp>
      </p:grpSp>
      <p:grpSp>
        <p:nvGrpSpPr>
          <p:cNvPr id="57" name="圆角矩形 20"/>
          <p:cNvGrpSpPr/>
          <p:nvPr/>
        </p:nvGrpSpPr>
        <p:grpSpPr>
          <a:xfrm>
            <a:off x="7997259" y="2178635"/>
            <a:ext cx="1154847" cy="571500"/>
            <a:chOff x="-1" y="92172"/>
            <a:chExt cx="729621" cy="349058"/>
          </a:xfrm>
          <a:solidFill>
            <a:schemeClr val="accent1">
              <a:lumMod val="20000"/>
              <a:lumOff val="80000"/>
            </a:schemeClr>
          </a:solidFill>
        </p:grpSpPr>
        <p:sp>
          <p:nvSpPr>
            <p:cNvPr id="58"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9" name="Mongod"/>
            <p:cNvSpPr txBox="1"/>
            <p:nvPr/>
          </p:nvSpPr>
          <p:spPr>
            <a:xfrm>
              <a:off x="16231" y="179438"/>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mongos</a:t>
              </a:r>
              <a:endParaRPr lang="en-US" sz="1405"/>
            </a:p>
          </p:txBody>
        </p:sp>
      </p:grpSp>
      <p:sp>
        <p:nvSpPr>
          <p:cNvPr id="2" name="直接箭头连接符 68"/>
          <p:cNvSpPr/>
          <p:nvPr/>
        </p:nvSpPr>
        <p:spPr>
          <a:xfrm flipH="1">
            <a:off x="6447542" y="2842558"/>
            <a:ext cx="446" cy="427732"/>
          </a:xfrm>
          <a:prstGeom prst="line">
            <a:avLst/>
          </a:prstGeom>
          <a:ln w="25400">
            <a:solidFill>
              <a:schemeClr val="accent1"/>
            </a:solidFill>
            <a:headEnd type="triangle"/>
            <a:tailEnd type="triangle"/>
          </a:ln>
        </p:spPr>
        <p:txBody>
          <a:bodyPr lIns="32145" tIns="32145" rIns="32145" bIns="32145"/>
          <a:p>
            <a:endParaRPr sz="1265"/>
          </a:p>
        </p:txBody>
      </p:sp>
      <p:grpSp>
        <p:nvGrpSpPr>
          <p:cNvPr id="6" name="圆角矩形 3"/>
          <p:cNvGrpSpPr/>
          <p:nvPr/>
        </p:nvGrpSpPr>
        <p:grpSpPr>
          <a:xfrm>
            <a:off x="5994430" y="965347"/>
            <a:ext cx="873323" cy="374155"/>
            <a:chOff x="0" y="-1"/>
            <a:chExt cx="1054100" cy="349042"/>
          </a:xfrm>
        </p:grpSpPr>
        <p:sp>
          <p:nvSpPr>
            <p:cNvPr id="7"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sp>
        <p:nvSpPr>
          <p:cNvPr id="36" name="直接箭头连接符 10"/>
          <p:cNvSpPr/>
          <p:nvPr/>
        </p:nvSpPr>
        <p:spPr>
          <a:xfrm flipH="1">
            <a:off x="6430397" y="1570970"/>
            <a:ext cx="893" cy="504974"/>
          </a:xfrm>
          <a:prstGeom prst="line">
            <a:avLst/>
          </a:prstGeom>
          <a:ln w="25400">
            <a:solidFill>
              <a:schemeClr val="accent1"/>
            </a:solidFill>
            <a:headEnd type="triangle"/>
            <a:tailEnd type="triangle"/>
          </a:ln>
        </p:spPr>
        <p:txBody>
          <a:bodyPr lIns="32145" tIns="32145" rIns="32145" bIns="32145"/>
          <a:p>
            <a:endParaRPr sz="1265"/>
          </a:p>
        </p:txBody>
      </p:sp>
      <p:grpSp>
        <p:nvGrpSpPr>
          <p:cNvPr id="39" name="圆角矩形 3"/>
          <p:cNvGrpSpPr/>
          <p:nvPr/>
        </p:nvGrpSpPr>
        <p:grpSpPr>
          <a:xfrm>
            <a:off x="6075045" y="4004310"/>
            <a:ext cx="810260" cy="288290"/>
            <a:chOff x="0" y="-1"/>
            <a:chExt cx="1054100" cy="349042"/>
          </a:xfrm>
        </p:grpSpPr>
        <p:sp>
          <p:nvSpPr>
            <p:cNvPr id="40"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3" name="Client"/>
            <p:cNvSpPr txBox="1"/>
            <p:nvPr/>
          </p:nvSpPr>
          <p:spPr>
            <a:xfrm>
              <a:off x="17037" y="1535"/>
              <a:ext cx="1020026" cy="345967"/>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a:t>
              </a:r>
              <a:endParaRPr lang="en-US" sz="1405"/>
            </a:p>
          </p:txBody>
        </p:sp>
      </p:grpSp>
      <p:grpSp>
        <p:nvGrpSpPr>
          <p:cNvPr id="60" name="圆角矩形 20"/>
          <p:cNvGrpSpPr/>
          <p:nvPr/>
        </p:nvGrpSpPr>
        <p:grpSpPr>
          <a:xfrm>
            <a:off x="3881805" y="3672777"/>
            <a:ext cx="1134517" cy="590312"/>
            <a:chOff x="-1" y="92172"/>
            <a:chExt cx="729621" cy="349058"/>
          </a:xfrm>
          <a:solidFill>
            <a:schemeClr val="accent1"/>
          </a:solidFill>
        </p:grpSpPr>
        <p:sp>
          <p:nvSpPr>
            <p:cNvPr id="6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2" name="Mongod"/>
            <p:cNvSpPr txBox="1"/>
            <p:nvPr/>
          </p:nvSpPr>
          <p:spPr>
            <a:xfrm>
              <a:off x="17039" y="118758"/>
              <a:ext cx="695540" cy="29588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endParaRPr lang="en-US" sz="1405">
                <a:sym typeface="+mn-ea"/>
              </a:endParaRPr>
            </a:p>
            <a:p>
              <a:pPr algn="ctr"/>
              <a:r>
                <a:rPr lang="en-US" sz="1405">
                  <a:sym typeface="+mn-ea"/>
                </a:rPr>
                <a:t>(</a:t>
              </a:r>
              <a:r>
                <a:rPr lang="zh-CN" altLang="en-US" sz="1405">
                  <a:sym typeface="+mn-ea"/>
                </a:rPr>
                <a:t>高</a:t>
              </a:r>
              <a:r>
                <a:rPr lang="en-US" altLang="zh-CN" sz="1405">
                  <a:sym typeface="+mn-ea"/>
                </a:rPr>
                <a:t>IO</a:t>
              </a:r>
              <a:r>
                <a:rPr lang="en-US" sz="1405">
                  <a:sym typeface="+mn-ea"/>
                </a:rPr>
                <a:t>)</a:t>
              </a:r>
              <a:endParaRPr sz="1405"/>
            </a:p>
          </p:txBody>
        </p:sp>
      </p:gr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圆角矩形 63"/>
          <p:cNvSpPr/>
          <p:nvPr/>
        </p:nvSpPr>
        <p:spPr>
          <a:xfrm>
            <a:off x="1752600" y="3365500"/>
            <a:ext cx="9347200" cy="2519680"/>
          </a:xfrm>
          <a:prstGeom prst="roundRect">
            <a:avLst>
              <a:gd name="adj" fmla="val 5592"/>
            </a:avLst>
          </a:prstGeom>
          <a:solidFill>
            <a:srgbClr val="FFE0DC"/>
          </a:solidFill>
          <a:ln>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2" name="圆角矩形 17"/>
          <p:cNvSpPr/>
          <p:nvPr/>
        </p:nvSpPr>
        <p:spPr>
          <a:xfrm>
            <a:off x="1968500" y="3538220"/>
            <a:ext cx="4117975" cy="2245360"/>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4" name="Rectangle"/>
          <p:cNvSpPr/>
          <p:nvPr/>
        </p:nvSpPr>
        <p:spPr>
          <a:xfrm>
            <a:off x="1525638" y="633073"/>
            <a:ext cx="9140723" cy="8933"/>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1328420" y="140335"/>
            <a:ext cx="8797290" cy="7569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方案二：同城两机房多活方案（</a:t>
            </a:r>
            <a:r>
              <a:rPr lang="en-US" altLang="zh-CN" sz="2250">
                <a:sym typeface="+mn-ea"/>
              </a:rPr>
              <a:t>2mongod+2mongod+1arbiter</a:t>
            </a:r>
            <a:r>
              <a:rPr lang="zh-CN" altLang="en-US" sz="2250">
                <a:sym typeface="+mn-ea"/>
              </a:rPr>
              <a:t>模式）</a:t>
            </a:r>
            <a:endParaRPr lang="zh-CN" altLang="en-US" sz="2250">
              <a:sym typeface="+mn-ea"/>
            </a:endParaRPr>
          </a:p>
          <a:p>
            <a:endParaRPr sz="2250" smtClean="0"/>
          </a:p>
        </p:txBody>
      </p:sp>
      <p:sp>
        <p:nvSpPr>
          <p:cNvPr id="193" name="文本框 7"/>
          <p:cNvSpPr txBox="1"/>
          <p:nvPr/>
        </p:nvSpPr>
        <p:spPr>
          <a:xfrm>
            <a:off x="4136192" y="1217512"/>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195" name="文本框 12"/>
          <p:cNvSpPr txBox="1"/>
          <p:nvPr/>
        </p:nvSpPr>
        <p:spPr>
          <a:xfrm>
            <a:off x="4106724" y="2371675"/>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207" name="直接箭头连接符 10"/>
          <p:cNvSpPr/>
          <p:nvPr/>
        </p:nvSpPr>
        <p:spPr>
          <a:xfrm flipH="1">
            <a:off x="3853567" y="1610340"/>
            <a:ext cx="893" cy="504974"/>
          </a:xfrm>
          <a:prstGeom prst="line">
            <a:avLst/>
          </a:prstGeom>
          <a:ln w="25400">
            <a:solidFill>
              <a:schemeClr val="accent1"/>
            </a:solidFill>
            <a:headEnd type="triangle"/>
            <a:tailEnd type="triangle"/>
          </a:ln>
        </p:spPr>
        <p:txBody>
          <a:bodyPr lIns="32145" tIns="32145" rIns="32145" bIns="32145"/>
          <a:lstStyle/>
          <a:p>
            <a:endParaRPr sz="1265"/>
          </a:p>
        </p:txBody>
      </p:sp>
      <p:sp>
        <p:nvSpPr>
          <p:cNvPr id="208" name="直接箭头连接符 11"/>
          <p:cNvSpPr/>
          <p:nvPr/>
        </p:nvSpPr>
        <p:spPr>
          <a:xfrm flipH="1">
            <a:off x="8788261" y="1513473"/>
            <a:ext cx="4018" cy="557659"/>
          </a:xfrm>
          <a:prstGeom prst="line">
            <a:avLst/>
          </a:prstGeom>
          <a:ln w="25400">
            <a:solidFill>
              <a:schemeClr val="accent1"/>
            </a:solidFill>
            <a:headEnd type="triangle"/>
            <a:tailEnd type="triangle"/>
          </a:ln>
        </p:spPr>
        <p:txBody>
          <a:bodyPr lIns="32145" tIns="32145" rIns="32145" bIns="32145"/>
          <a:lstStyle/>
          <a:p>
            <a:endParaRPr sz="1265"/>
          </a:p>
        </p:txBody>
      </p:sp>
      <p:sp>
        <p:nvSpPr>
          <p:cNvPr id="218" name="直接箭头连接符 21"/>
          <p:cNvSpPr/>
          <p:nvPr/>
        </p:nvSpPr>
        <p:spPr>
          <a:xfrm rot="19320000" flipH="1">
            <a:off x="2282825" y="4669790"/>
            <a:ext cx="1557020" cy="24765"/>
          </a:xfrm>
          <a:prstGeom prst="line">
            <a:avLst/>
          </a:prstGeom>
          <a:ln w="25400">
            <a:solidFill>
              <a:schemeClr val="accent1"/>
            </a:solidFill>
            <a:headEnd type="triangle"/>
            <a:tailEnd type="triangle"/>
          </a:ln>
        </p:spPr>
        <p:txBody>
          <a:bodyPr lIns="32145" tIns="32145" rIns="32145" bIns="32145"/>
          <a:lstStyle/>
          <a:p>
            <a:endParaRPr sz="1265"/>
          </a:p>
        </p:txBody>
      </p:sp>
      <p:sp>
        <p:nvSpPr>
          <p:cNvPr id="273" name="直接箭头连接符 68"/>
          <p:cNvSpPr/>
          <p:nvPr/>
        </p:nvSpPr>
        <p:spPr>
          <a:xfrm flipH="1">
            <a:off x="3853567" y="2881928"/>
            <a:ext cx="446" cy="427732"/>
          </a:xfrm>
          <a:prstGeom prst="line">
            <a:avLst/>
          </a:prstGeom>
          <a:ln w="25400">
            <a:solidFill>
              <a:schemeClr val="accent1"/>
            </a:solidFill>
            <a:headEnd type="triangle"/>
            <a:tailEnd type="triangle"/>
          </a:ln>
        </p:spPr>
        <p:txBody>
          <a:bodyPr lIns="32145" tIns="32145" rIns="32145" bIns="32145"/>
          <a:lstStyle/>
          <a:p>
            <a:endParaRPr sz="1265"/>
          </a:p>
        </p:txBody>
      </p:sp>
      <p:sp>
        <p:nvSpPr>
          <p:cNvPr id="274" name="直接箭头连接符 69"/>
          <p:cNvSpPr/>
          <p:nvPr/>
        </p:nvSpPr>
        <p:spPr>
          <a:xfrm flipH="1">
            <a:off x="8792279" y="2820333"/>
            <a:ext cx="4018" cy="428179"/>
          </a:xfrm>
          <a:prstGeom prst="line">
            <a:avLst/>
          </a:prstGeom>
          <a:ln w="25400">
            <a:solidFill>
              <a:schemeClr val="accent1"/>
            </a:solidFill>
            <a:headEnd type="triangle"/>
            <a:tailEnd type="triangle"/>
          </a:ln>
        </p:spPr>
        <p:txBody>
          <a:bodyPr lIns="32145" tIns="32145" rIns="32145" bIns="32145"/>
          <a:lstStyle/>
          <a:p>
            <a:endParaRPr sz="1265"/>
          </a:p>
        </p:txBody>
      </p:sp>
      <p:sp>
        <p:nvSpPr>
          <p:cNvPr id="275" name="左右箭头 70"/>
          <p:cNvSpPr/>
          <p:nvPr/>
        </p:nvSpPr>
        <p:spPr>
          <a:xfrm>
            <a:off x="6195039" y="4436953"/>
            <a:ext cx="506315" cy="202260"/>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279" name="圆角矩形 72"/>
          <p:cNvGrpSpPr/>
          <p:nvPr/>
        </p:nvGrpSpPr>
        <p:grpSpPr>
          <a:xfrm>
            <a:off x="887274" y="3725089"/>
            <a:ext cx="755898" cy="404468"/>
            <a:chOff x="-2" y="3281"/>
            <a:chExt cx="707397" cy="349040"/>
          </a:xfrm>
        </p:grpSpPr>
        <p:sp>
          <p:nvSpPr>
            <p:cNvPr id="277"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8"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sz="1690"/>
                <a:t>存储</a:t>
              </a:r>
              <a:r>
                <a:rPr sz="1690"/>
                <a:t>层</a:t>
              </a:r>
              <a:endParaRPr sz="1690"/>
            </a:p>
          </p:txBody>
        </p:sp>
      </p:grpSp>
      <p:sp>
        <p:nvSpPr>
          <p:cNvPr id="15" name="直接箭头连接符 21"/>
          <p:cNvSpPr/>
          <p:nvPr/>
        </p:nvSpPr>
        <p:spPr>
          <a:xfrm rot="15660000" flipH="1" flipV="1">
            <a:off x="3256280" y="4528185"/>
            <a:ext cx="946785" cy="380365"/>
          </a:xfrm>
          <a:prstGeom prst="line">
            <a:avLst/>
          </a:prstGeom>
          <a:ln w="25400">
            <a:solidFill>
              <a:schemeClr val="accent1"/>
            </a:solidFill>
            <a:headEnd type="triangle"/>
            <a:tailEnd type="triangle"/>
          </a:ln>
        </p:spPr>
        <p:txBody>
          <a:bodyPr lIns="32145" tIns="32145" rIns="32145" bIns="32145"/>
          <a:p>
            <a:endParaRPr sz="1265"/>
          </a:p>
        </p:txBody>
      </p:sp>
      <p:grpSp>
        <p:nvGrpSpPr>
          <p:cNvPr id="32" name="圆角矩形 3"/>
          <p:cNvGrpSpPr/>
          <p:nvPr/>
        </p:nvGrpSpPr>
        <p:grpSpPr>
          <a:xfrm>
            <a:off x="2056606" y="3608056"/>
            <a:ext cx="917079" cy="291554"/>
            <a:chOff x="0" y="-1"/>
            <a:chExt cx="1054100" cy="349042"/>
          </a:xfrm>
        </p:grpSpPr>
        <p:sp>
          <p:nvSpPr>
            <p:cNvPr id="3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Client"/>
            <p:cNvSpPr txBox="1"/>
            <p:nvPr/>
          </p:nvSpPr>
          <p:spPr>
            <a:xfrm>
              <a:off x="17037" y="3472"/>
              <a:ext cx="1020026" cy="342093"/>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shard-1</a:t>
              </a:r>
              <a:endParaRPr lang="en-US" sz="1405"/>
            </a:p>
          </p:txBody>
        </p:sp>
      </p:grpSp>
      <p:sp>
        <p:nvSpPr>
          <p:cNvPr id="35" name="文本框 12"/>
          <p:cNvSpPr txBox="1"/>
          <p:nvPr/>
        </p:nvSpPr>
        <p:spPr>
          <a:xfrm>
            <a:off x="9016415" y="2394466"/>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grpSp>
        <p:nvGrpSpPr>
          <p:cNvPr id="41" name="圆角矩形 3"/>
          <p:cNvGrpSpPr/>
          <p:nvPr/>
        </p:nvGrpSpPr>
        <p:grpSpPr>
          <a:xfrm>
            <a:off x="3078480" y="996265"/>
            <a:ext cx="1551940" cy="468101"/>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52121"/>
              <a:ext cx="1020026" cy="2447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690"/>
                <a:t>A</a:t>
              </a:r>
              <a:r>
                <a:rPr lang="zh-CN" altLang="en-US" sz="1690"/>
                <a:t>机房</a:t>
              </a:r>
              <a:r>
                <a:rPr sz="1690"/>
                <a:t>Client</a:t>
              </a:r>
              <a:endParaRPr sz="1690"/>
            </a:p>
          </p:txBody>
        </p:sp>
      </p:grpSp>
      <p:grpSp>
        <p:nvGrpSpPr>
          <p:cNvPr id="44" name="圆角矩形 72"/>
          <p:cNvGrpSpPr/>
          <p:nvPr/>
        </p:nvGrpSpPr>
        <p:grpSpPr>
          <a:xfrm>
            <a:off x="869166" y="2239775"/>
            <a:ext cx="755898" cy="404468"/>
            <a:chOff x="-2" y="3281"/>
            <a:chExt cx="707397" cy="349040"/>
          </a:xfrm>
        </p:grpSpPr>
        <p:sp>
          <p:nvSpPr>
            <p:cNvPr id="4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6"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代理层</a:t>
              </a:r>
              <a:endParaRPr lang="zh-CN" altLang="en-US" sz="1690"/>
            </a:p>
          </p:txBody>
        </p:sp>
      </p:grpSp>
      <p:grpSp>
        <p:nvGrpSpPr>
          <p:cNvPr id="47" name="圆角矩形 72"/>
          <p:cNvGrpSpPr/>
          <p:nvPr/>
        </p:nvGrpSpPr>
        <p:grpSpPr>
          <a:xfrm>
            <a:off x="869166" y="958127"/>
            <a:ext cx="755898" cy="404468"/>
            <a:chOff x="-2" y="3281"/>
            <a:chExt cx="707397" cy="349040"/>
          </a:xfrm>
        </p:grpSpPr>
        <p:sp>
          <p:nvSpPr>
            <p:cNvPr id="4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9"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客户端</a:t>
              </a:r>
              <a:endParaRPr lang="zh-CN" altLang="en-US" sz="1690"/>
            </a:p>
          </p:txBody>
        </p:sp>
      </p:grpSp>
      <p:grpSp>
        <p:nvGrpSpPr>
          <p:cNvPr id="50" name="圆角矩形 20"/>
          <p:cNvGrpSpPr/>
          <p:nvPr/>
        </p:nvGrpSpPr>
        <p:grpSpPr>
          <a:xfrm>
            <a:off x="3358624" y="2208183"/>
            <a:ext cx="1154847" cy="571500"/>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13891"/>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A</a:t>
              </a:r>
              <a:r>
                <a:rPr lang="zh-CN" altLang="en-US" sz="1405">
                  <a:ea typeface="宋体" panose="02010600030101010101" pitchFamily="2" charset="-122"/>
                </a:rPr>
                <a:t>机房</a:t>
              </a:r>
              <a:r>
                <a:rPr lang="en-US" sz="1405"/>
                <a:t>mongos</a:t>
              </a:r>
              <a:endParaRPr lang="en-US" sz="1405"/>
            </a:p>
          </p:txBody>
        </p:sp>
      </p:grpSp>
      <p:grpSp>
        <p:nvGrpSpPr>
          <p:cNvPr id="57" name="圆角矩形 20"/>
          <p:cNvGrpSpPr/>
          <p:nvPr/>
        </p:nvGrpSpPr>
        <p:grpSpPr>
          <a:xfrm>
            <a:off x="8188394" y="2156410"/>
            <a:ext cx="1154847" cy="571500"/>
            <a:chOff x="-1" y="92172"/>
            <a:chExt cx="729621" cy="349058"/>
          </a:xfrm>
          <a:solidFill>
            <a:schemeClr val="accent1">
              <a:lumMod val="20000"/>
              <a:lumOff val="80000"/>
            </a:schemeClr>
          </a:solidFill>
        </p:grpSpPr>
        <p:sp>
          <p:nvSpPr>
            <p:cNvPr id="58"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9" name="Mongod"/>
            <p:cNvSpPr txBox="1"/>
            <p:nvPr/>
          </p:nvSpPr>
          <p:spPr>
            <a:xfrm>
              <a:off x="16231" y="113892"/>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ea typeface="宋体" panose="02010600030101010101" pitchFamily="2" charset="-122"/>
                  <a:sym typeface="+mn-ea"/>
                </a:rPr>
                <a:t>B</a:t>
              </a:r>
              <a:r>
                <a:rPr lang="zh-CN" altLang="en-US" sz="1405">
                  <a:ea typeface="宋体" panose="02010600030101010101" pitchFamily="2" charset="-122"/>
                  <a:sym typeface="+mn-ea"/>
                </a:rPr>
                <a:t>机房</a:t>
              </a:r>
              <a:r>
                <a:rPr lang="en-US" sz="1405">
                  <a:sym typeface="+mn-ea"/>
                </a:rPr>
                <a:t>mongos</a:t>
              </a:r>
              <a:endParaRPr lang="en-US" sz="1405"/>
            </a:p>
          </p:txBody>
        </p:sp>
      </p:grpSp>
      <p:sp>
        <p:nvSpPr>
          <p:cNvPr id="31" name="文本占位符 30"/>
          <p:cNvSpPr>
            <a:spLocks noGrp="1"/>
          </p:cNvSpPr>
          <p:nvPr>
            <p:ph type="body" sz="quarter" idx="1"/>
          </p:nvPr>
        </p:nvSpPr>
        <p:spPr>
          <a:xfrm>
            <a:off x="1520825" y="6124575"/>
            <a:ext cx="9810750" cy="951230"/>
          </a:xfrm>
        </p:spPr>
        <p:txBody>
          <a:bodyPr>
            <a:normAutofit fontScale="70000"/>
          </a:bodyPr>
          <a:p>
            <a:pPr algn="l"/>
            <a:r>
              <a:rPr lang="en-US" altLang="zh-CN" sz="1600"/>
              <a:t>1. </a:t>
            </a:r>
            <a:r>
              <a:rPr lang="zh-CN" altLang="en-US" sz="1600"/>
              <a:t>每个机房代理至少部署</a:t>
            </a:r>
            <a:r>
              <a:rPr lang="en-US" altLang="zh-CN" sz="1600"/>
              <a:t>2</a:t>
            </a:r>
            <a:r>
              <a:rPr lang="zh-CN" altLang="en-US" sz="1600"/>
              <a:t>个，保证业务访问代理高可用，任一代理挂掉，对应机房业务不受影响</a:t>
            </a:r>
            <a:endParaRPr lang="zh-CN" altLang="en-US" sz="1600"/>
          </a:p>
          <a:p>
            <a:pPr algn="l"/>
            <a:r>
              <a:rPr lang="en-US" altLang="zh-CN" sz="1600">
                <a:ea typeface="宋体" panose="02010600030101010101" pitchFamily="2" charset="-122"/>
              </a:rPr>
              <a:t>2. </a:t>
            </a:r>
            <a:r>
              <a:rPr lang="zh-CN" altLang="en-US" sz="1600">
                <a:ea typeface="宋体" panose="02010600030101010101" pitchFamily="2" charset="-122"/>
              </a:rPr>
              <a:t>如果机房</a:t>
            </a:r>
            <a:r>
              <a:rPr lang="en-US" altLang="zh-CN" sz="1600">
                <a:ea typeface="宋体" panose="02010600030101010101" pitchFamily="2" charset="-122"/>
              </a:rPr>
              <a:t>A</a:t>
            </a:r>
            <a:r>
              <a:rPr lang="zh-CN" altLang="en-US" sz="1600">
                <a:ea typeface="宋体" panose="02010600030101010101" pitchFamily="2" charset="-122"/>
              </a:rPr>
              <a:t>挂掉，则机房</a:t>
            </a:r>
            <a:r>
              <a:rPr lang="en-US" altLang="zh-CN" sz="1600">
                <a:ea typeface="宋体" panose="02010600030101010101" pitchFamily="2" charset="-122"/>
              </a:rPr>
              <a:t>B</a:t>
            </a:r>
            <a:r>
              <a:rPr lang="zh-CN" altLang="en-US" sz="1600">
                <a:ea typeface="宋体" panose="02010600030101010101" pitchFamily="2" charset="-122"/>
              </a:rPr>
              <a:t>和机房</a:t>
            </a:r>
            <a:r>
              <a:rPr lang="en-US" altLang="zh-CN" sz="1600">
                <a:ea typeface="宋体" panose="02010600030101010101" pitchFamily="2" charset="-122"/>
              </a:rPr>
              <a:t>C</a:t>
            </a:r>
            <a:r>
              <a:rPr lang="zh-CN" altLang="en-US" sz="1600">
                <a:ea typeface="宋体" panose="02010600030101010101" pitchFamily="2" charset="-122"/>
              </a:rPr>
              <a:t>剩余</a:t>
            </a:r>
            <a:r>
              <a:rPr lang="en-US" altLang="zh-CN" sz="1600">
                <a:ea typeface="宋体" panose="02010600030101010101" pitchFamily="2" charset="-122"/>
              </a:rPr>
              <a:t>2mongod+1arbiter</a:t>
            </a:r>
            <a:r>
              <a:rPr lang="zh-CN" altLang="en-US" sz="1600">
                <a:ea typeface="宋体" panose="02010600030101010101" pitchFamily="2" charset="-122"/>
              </a:rPr>
              <a:t>，则会在</a:t>
            </a:r>
            <a:r>
              <a:rPr lang="en-US" altLang="zh-CN" sz="1600">
                <a:ea typeface="宋体" panose="02010600030101010101" pitchFamily="2" charset="-122"/>
              </a:rPr>
              <a:t>B</a:t>
            </a:r>
            <a:r>
              <a:rPr lang="zh-CN" altLang="en-US" sz="1600">
                <a:ea typeface="宋体" panose="02010600030101010101" pitchFamily="2" charset="-122"/>
              </a:rPr>
              <a:t>机房</a:t>
            </a:r>
            <a:r>
              <a:rPr lang="en-US" altLang="zh-CN" sz="1600">
                <a:ea typeface="宋体" panose="02010600030101010101" pitchFamily="2" charset="-122"/>
              </a:rPr>
              <a:t>mongod</a:t>
            </a:r>
            <a:r>
              <a:rPr lang="zh-CN" altLang="en-US" sz="1600">
                <a:ea typeface="宋体" panose="02010600030101010101" pitchFamily="2" charset="-122"/>
              </a:rPr>
              <a:t>中从新选举一个主节点。</a:t>
            </a:r>
            <a:r>
              <a:rPr lang="en-US" altLang="zh-CN" sz="1600">
                <a:ea typeface="宋体" panose="02010600030101010101" pitchFamily="2" charset="-122"/>
              </a:rPr>
              <a:t>arbiter</a:t>
            </a:r>
            <a:r>
              <a:rPr lang="zh-CN" altLang="en-US" sz="1600">
                <a:ea typeface="宋体" panose="02010600030101010101" pitchFamily="2" charset="-122"/>
              </a:rPr>
              <a:t>选举节点不消耗资源</a:t>
            </a:r>
            <a:endParaRPr lang="zh-CN" altLang="en-US" sz="1600">
              <a:ea typeface="宋体" panose="02010600030101010101" pitchFamily="2" charset="-122"/>
            </a:endParaRPr>
          </a:p>
          <a:p>
            <a:pPr algn="l"/>
            <a:r>
              <a:rPr lang="en-US" altLang="zh-CN" sz="1600">
                <a:ea typeface="宋体" panose="02010600030101010101" pitchFamily="2" charset="-122"/>
              </a:rPr>
              <a:t>3. </a:t>
            </a:r>
            <a:r>
              <a:rPr lang="zh-CN" altLang="en-US" sz="1600">
                <a:ea typeface="宋体" panose="02010600030101010101" pitchFamily="2" charset="-122"/>
              </a:rPr>
              <a:t>客户端配置nearest参数，确保请求通过代理转发的时候，转发到最近网络时延节点</a:t>
            </a:r>
            <a:r>
              <a:rPr lang="zh-CN" altLang="en-US" sz="1600">
                <a:ea typeface="宋体" panose="02010600030101010101" pitchFamily="2" charset="-122"/>
                <a:sym typeface="+mn-ea"/>
              </a:rPr>
              <a:t>，也就是同机房对应存储节点读取数据。</a:t>
            </a:r>
            <a:endParaRPr lang="zh-CN" altLang="en-US" sz="1600">
              <a:ea typeface="宋体" panose="02010600030101010101" pitchFamily="2" charset="-122"/>
            </a:endParaRPr>
          </a:p>
          <a:p>
            <a:pPr algn="l"/>
            <a:r>
              <a:rPr lang="en-US" altLang="zh-CN" sz="1600" b="1">
                <a:ea typeface="宋体" panose="02010600030101010101" pitchFamily="2" charset="-122"/>
                <a:sym typeface="+mn-ea"/>
              </a:rPr>
              <a:t>4. </a:t>
            </a:r>
            <a:r>
              <a:rPr lang="zh-CN" altLang="en-US" sz="1600" b="1">
                <a:ea typeface="宋体" panose="02010600030101010101" pitchFamily="2" charset="-122"/>
                <a:sym typeface="+mn-ea"/>
              </a:rPr>
              <a:t>弊端：如果是异地机房，</a:t>
            </a:r>
            <a:r>
              <a:rPr lang="en-US" altLang="zh-CN" sz="1600" b="1">
                <a:ea typeface="宋体" panose="02010600030101010101" pitchFamily="2" charset="-122"/>
                <a:sym typeface="+mn-ea"/>
              </a:rPr>
              <a:t>B</a:t>
            </a:r>
            <a:r>
              <a:rPr lang="zh-CN" altLang="en-US" sz="1600" b="1">
                <a:ea typeface="宋体" panose="02010600030101010101" pitchFamily="2" charset="-122"/>
                <a:sym typeface="+mn-ea"/>
              </a:rPr>
              <a:t>机房和</a:t>
            </a:r>
            <a:r>
              <a:rPr lang="en-US" altLang="zh-CN" sz="1600" b="1">
                <a:ea typeface="宋体" panose="02010600030101010101" pitchFamily="2" charset="-122"/>
                <a:sym typeface="+mn-ea"/>
              </a:rPr>
              <a:t>C</a:t>
            </a:r>
            <a:r>
              <a:rPr lang="zh-CN" altLang="en-US" sz="1600" b="1">
                <a:ea typeface="宋体" panose="02010600030101010101" pitchFamily="2" charset="-122"/>
                <a:sym typeface="+mn-ea"/>
              </a:rPr>
              <a:t>机房写存在跨机房写场景。如果</a:t>
            </a:r>
            <a:r>
              <a:rPr lang="en-US" altLang="zh-CN" sz="1600" b="1">
                <a:ea typeface="宋体" panose="02010600030101010101" pitchFamily="2" charset="-122"/>
                <a:sym typeface="+mn-ea"/>
              </a:rPr>
              <a:t>A B C</a:t>
            </a:r>
            <a:r>
              <a:rPr lang="zh-CN" altLang="en-US" sz="1600" b="1">
                <a:ea typeface="宋体" panose="02010600030101010101" pitchFamily="2" charset="-122"/>
                <a:sym typeface="+mn-ea"/>
              </a:rPr>
              <a:t>为同城机房，则没用该弊端，同城机房时延可以忽略。</a:t>
            </a:r>
            <a:endParaRPr lang="zh-CN" altLang="en-US" sz="1600" b="1">
              <a:ea typeface="宋体" panose="02010600030101010101" pitchFamily="2" charset="-122"/>
            </a:endParaRPr>
          </a:p>
          <a:p>
            <a:pPr algn="l"/>
            <a:endParaRPr lang="zh-CN" altLang="en-US" sz="1600">
              <a:ea typeface="宋体" panose="02010600030101010101" pitchFamily="2" charset="-122"/>
            </a:endParaRPr>
          </a:p>
        </p:txBody>
      </p:sp>
      <p:grpSp>
        <p:nvGrpSpPr>
          <p:cNvPr id="40" name="圆角矩形 3"/>
          <p:cNvGrpSpPr/>
          <p:nvPr/>
        </p:nvGrpSpPr>
        <p:grpSpPr>
          <a:xfrm>
            <a:off x="7988935" y="974040"/>
            <a:ext cx="1551940" cy="468101"/>
            <a:chOff x="0" y="-1"/>
            <a:chExt cx="1054100" cy="349042"/>
          </a:xfrm>
        </p:grpSpPr>
        <p:sp>
          <p:nvSpPr>
            <p:cNvPr id="5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0" name="Client"/>
            <p:cNvSpPr txBox="1"/>
            <p:nvPr/>
          </p:nvSpPr>
          <p:spPr>
            <a:xfrm>
              <a:off x="17037" y="52121"/>
              <a:ext cx="1020026" cy="2447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690"/>
                <a:t>B</a:t>
              </a:r>
              <a:r>
                <a:rPr lang="zh-CN" altLang="en-US" sz="1690"/>
                <a:t>机房</a:t>
              </a:r>
              <a:r>
                <a:rPr sz="1690"/>
                <a:t>Client</a:t>
              </a:r>
              <a:endParaRPr sz="1690"/>
            </a:p>
          </p:txBody>
        </p:sp>
      </p:grpSp>
      <p:grpSp>
        <p:nvGrpSpPr>
          <p:cNvPr id="6" name="圆角矩形 20"/>
          <p:cNvGrpSpPr/>
          <p:nvPr/>
        </p:nvGrpSpPr>
        <p:grpSpPr>
          <a:xfrm>
            <a:off x="3460750" y="3602990"/>
            <a:ext cx="873760" cy="499745"/>
            <a:chOff x="-1" y="92172"/>
            <a:chExt cx="729621" cy="349058"/>
          </a:xfrm>
        </p:grpSpPr>
        <p:sp>
          <p:nvSpPr>
            <p:cNvPr id="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A</a:t>
              </a:r>
              <a:r>
                <a:rPr lang="zh-CN" altLang="en-US" sz="1200">
                  <a:ea typeface="宋体" panose="02010600030101010101" pitchFamily="2" charset="-122"/>
                  <a:sym typeface="+mn-ea"/>
                </a:rPr>
                <a:t>机房  </a:t>
              </a:r>
              <a:r>
                <a:rPr lang="en-US" sz="1200">
                  <a:sym typeface="+mn-ea"/>
                </a:rPr>
                <a:t>mongod(</a:t>
              </a:r>
              <a:r>
                <a:rPr lang="zh-CN" altLang="en-US" sz="1200">
                  <a:sym typeface="+mn-ea"/>
                </a:rPr>
                <a:t>主</a:t>
              </a:r>
              <a:r>
                <a:rPr lang="en-US" sz="1200">
                  <a:sym typeface="+mn-ea"/>
                </a:rPr>
                <a:t>)</a:t>
              </a:r>
              <a:endParaRPr sz="1200"/>
            </a:p>
          </p:txBody>
        </p:sp>
      </p:grpSp>
      <p:grpSp>
        <p:nvGrpSpPr>
          <p:cNvPr id="64" name="圆角矩形 20"/>
          <p:cNvGrpSpPr/>
          <p:nvPr/>
        </p:nvGrpSpPr>
        <p:grpSpPr>
          <a:xfrm>
            <a:off x="5084445" y="5198054"/>
            <a:ext cx="901065" cy="552189"/>
            <a:chOff x="-1" y="92172"/>
            <a:chExt cx="729621" cy="361606"/>
          </a:xfrm>
        </p:grpSpPr>
        <p:sp>
          <p:nvSpPr>
            <p:cNvPr id="6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6" name="Mongod"/>
            <p:cNvSpPr txBox="1"/>
            <p:nvPr/>
          </p:nvSpPr>
          <p:spPr>
            <a:xfrm>
              <a:off x="33997" y="107803"/>
              <a:ext cx="695540" cy="34597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C</a:t>
              </a:r>
              <a:r>
                <a:rPr lang="zh-CN" altLang="en-US" sz="1000">
                  <a:ea typeface="宋体" panose="02010600030101010101" pitchFamily="2" charset="-122"/>
                  <a:sym typeface="+mn-ea"/>
                </a:rPr>
                <a:t>机房  </a:t>
              </a:r>
              <a:r>
                <a:rPr lang="en-US" sz="1000">
                  <a:sym typeface="+mn-ea"/>
                </a:rPr>
                <a:t>mongod</a:t>
              </a:r>
              <a:endParaRPr lang="en-US" sz="1000">
                <a:sym typeface="+mn-ea"/>
              </a:endParaRPr>
            </a:p>
            <a:p>
              <a:pPr algn="ctr"/>
              <a:r>
                <a:rPr lang="en-US" sz="1000">
                  <a:sym typeface="+mn-ea"/>
                </a:rPr>
                <a:t>(</a:t>
              </a:r>
              <a:r>
                <a:rPr lang="en-US" altLang="zh-CN" sz="1000">
                  <a:sym typeface="+mn-ea"/>
                </a:rPr>
                <a:t>arbiter</a:t>
              </a:r>
              <a:r>
                <a:rPr lang="en-US" sz="1000">
                  <a:sym typeface="+mn-ea"/>
                </a:rPr>
                <a:t>)</a:t>
              </a:r>
              <a:endParaRPr sz="1000"/>
            </a:p>
          </p:txBody>
        </p:sp>
      </p:grpSp>
      <p:grpSp>
        <p:nvGrpSpPr>
          <p:cNvPr id="67" name="圆角矩形 20"/>
          <p:cNvGrpSpPr/>
          <p:nvPr/>
        </p:nvGrpSpPr>
        <p:grpSpPr>
          <a:xfrm>
            <a:off x="4121785" y="5215890"/>
            <a:ext cx="873760" cy="499745"/>
            <a:chOff x="-1" y="92172"/>
            <a:chExt cx="729621" cy="349058"/>
          </a:xfrm>
        </p:grpSpPr>
        <p:sp>
          <p:nvSpPr>
            <p:cNvPr id="6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9"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B</a:t>
              </a:r>
              <a:r>
                <a:rPr lang="zh-CN" altLang="en-US" sz="1200">
                  <a:ea typeface="宋体" panose="02010600030101010101" pitchFamily="2" charset="-122"/>
                  <a:sym typeface="+mn-ea"/>
                </a:rPr>
                <a:t>机房  </a:t>
              </a:r>
              <a:r>
                <a:rPr lang="en-US" sz="1200">
                  <a:sym typeface="+mn-ea"/>
                </a:rPr>
                <a:t>mongod(</a:t>
              </a:r>
              <a:r>
                <a:rPr lang="zh-CN" altLang="en-US" sz="1200">
                  <a:sym typeface="+mn-ea"/>
                </a:rPr>
                <a:t>从</a:t>
              </a:r>
              <a:r>
                <a:rPr lang="en-US" sz="1200">
                  <a:sym typeface="+mn-ea"/>
                </a:rPr>
                <a:t>)</a:t>
              </a:r>
              <a:endParaRPr sz="1200"/>
            </a:p>
          </p:txBody>
        </p:sp>
      </p:grpSp>
      <p:grpSp>
        <p:nvGrpSpPr>
          <p:cNvPr id="70" name="圆角矩形 20"/>
          <p:cNvGrpSpPr/>
          <p:nvPr/>
        </p:nvGrpSpPr>
        <p:grpSpPr>
          <a:xfrm>
            <a:off x="3037840" y="5248275"/>
            <a:ext cx="873760" cy="499745"/>
            <a:chOff x="-1" y="92172"/>
            <a:chExt cx="729621" cy="349058"/>
          </a:xfrm>
        </p:grpSpPr>
        <p:sp>
          <p:nvSpPr>
            <p:cNvPr id="71"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2"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B</a:t>
              </a:r>
              <a:r>
                <a:rPr lang="zh-CN" altLang="en-US" sz="1200">
                  <a:ea typeface="宋体" panose="02010600030101010101" pitchFamily="2" charset="-122"/>
                  <a:sym typeface="+mn-ea"/>
                </a:rPr>
                <a:t>机房  </a:t>
              </a:r>
              <a:r>
                <a:rPr lang="en-US" sz="1200">
                  <a:sym typeface="+mn-ea"/>
                </a:rPr>
                <a:t>mongod(</a:t>
              </a:r>
              <a:r>
                <a:rPr lang="zh-CN" altLang="en-US" sz="1200">
                  <a:sym typeface="+mn-ea"/>
                </a:rPr>
                <a:t>从</a:t>
              </a:r>
              <a:r>
                <a:rPr lang="en-US" sz="1200">
                  <a:sym typeface="+mn-ea"/>
                </a:rPr>
                <a:t>)</a:t>
              </a:r>
              <a:endParaRPr sz="1200"/>
            </a:p>
          </p:txBody>
        </p:sp>
      </p:grpSp>
      <p:grpSp>
        <p:nvGrpSpPr>
          <p:cNvPr id="73" name="圆角矩形 20"/>
          <p:cNvGrpSpPr/>
          <p:nvPr/>
        </p:nvGrpSpPr>
        <p:grpSpPr>
          <a:xfrm>
            <a:off x="2058035" y="5215890"/>
            <a:ext cx="873760" cy="499745"/>
            <a:chOff x="-1" y="92172"/>
            <a:chExt cx="729621" cy="349058"/>
          </a:xfrm>
        </p:grpSpPr>
        <p:sp>
          <p:nvSpPr>
            <p:cNvPr id="7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5"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A</a:t>
              </a:r>
              <a:r>
                <a:rPr lang="zh-CN" altLang="en-US" sz="1200">
                  <a:ea typeface="宋体" panose="02010600030101010101" pitchFamily="2" charset="-122"/>
                  <a:sym typeface="+mn-ea"/>
                </a:rPr>
                <a:t>机房  </a:t>
              </a:r>
              <a:r>
                <a:rPr lang="en-US" sz="1200">
                  <a:sym typeface="+mn-ea"/>
                </a:rPr>
                <a:t>mongod(从)</a:t>
              </a:r>
              <a:endParaRPr sz="1200"/>
            </a:p>
          </p:txBody>
        </p:sp>
      </p:grpSp>
      <p:sp>
        <p:nvSpPr>
          <p:cNvPr id="76" name="直接箭头连接符 21"/>
          <p:cNvSpPr/>
          <p:nvPr/>
        </p:nvSpPr>
        <p:spPr>
          <a:xfrm rot="15660000" flipH="1">
            <a:off x="3848735" y="4547870"/>
            <a:ext cx="999490" cy="331470"/>
          </a:xfrm>
          <a:prstGeom prst="line">
            <a:avLst/>
          </a:prstGeom>
          <a:ln w="25400">
            <a:solidFill>
              <a:schemeClr val="accent1"/>
            </a:solidFill>
            <a:headEnd type="triangle"/>
            <a:tailEnd type="triangle"/>
          </a:ln>
        </p:spPr>
        <p:txBody>
          <a:bodyPr lIns="32145" tIns="32145" rIns="32145" bIns="32145"/>
          <a:p>
            <a:endParaRPr sz="1265"/>
          </a:p>
        </p:txBody>
      </p:sp>
      <p:sp>
        <p:nvSpPr>
          <p:cNvPr id="77" name="直接箭头连接符 21"/>
          <p:cNvSpPr/>
          <p:nvPr/>
        </p:nvSpPr>
        <p:spPr>
          <a:xfrm rot="15660000" flipH="1">
            <a:off x="4355465" y="4098290"/>
            <a:ext cx="1148715" cy="1191895"/>
          </a:xfrm>
          <a:prstGeom prst="line">
            <a:avLst/>
          </a:prstGeom>
          <a:ln w="25400">
            <a:solidFill>
              <a:schemeClr val="accent1"/>
            </a:solidFill>
            <a:headEnd type="triangle"/>
            <a:tailEnd type="triangle"/>
          </a:ln>
        </p:spPr>
        <p:txBody>
          <a:bodyPr lIns="32145" tIns="32145" rIns="32145" bIns="32145"/>
          <a:p>
            <a:endParaRPr sz="1265"/>
          </a:p>
        </p:txBody>
      </p:sp>
      <p:sp>
        <p:nvSpPr>
          <p:cNvPr id="78" name="圆角矩形 17"/>
          <p:cNvSpPr/>
          <p:nvPr/>
        </p:nvSpPr>
        <p:spPr>
          <a:xfrm>
            <a:off x="6815455" y="3531870"/>
            <a:ext cx="4117975" cy="2245360"/>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79" name="直接箭头连接符 21"/>
          <p:cNvSpPr/>
          <p:nvPr/>
        </p:nvSpPr>
        <p:spPr>
          <a:xfrm rot="19320000" flipH="1">
            <a:off x="7129780" y="4672330"/>
            <a:ext cx="1557020" cy="24765"/>
          </a:xfrm>
          <a:prstGeom prst="line">
            <a:avLst/>
          </a:prstGeom>
          <a:ln w="25400">
            <a:solidFill>
              <a:schemeClr val="accent1"/>
            </a:solidFill>
            <a:headEnd type="triangle"/>
            <a:tailEnd type="triangle"/>
          </a:ln>
        </p:spPr>
        <p:txBody>
          <a:bodyPr lIns="32145" tIns="32145" rIns="32145" bIns="32145"/>
          <a:lstStyle/>
          <a:p>
            <a:endParaRPr sz="1265"/>
          </a:p>
        </p:txBody>
      </p:sp>
      <p:sp>
        <p:nvSpPr>
          <p:cNvPr id="80" name="直接箭头连接符 21"/>
          <p:cNvSpPr/>
          <p:nvPr/>
        </p:nvSpPr>
        <p:spPr>
          <a:xfrm rot="15660000" flipH="1" flipV="1">
            <a:off x="8103235" y="4530725"/>
            <a:ext cx="946785" cy="380365"/>
          </a:xfrm>
          <a:prstGeom prst="line">
            <a:avLst/>
          </a:prstGeom>
          <a:ln w="25400">
            <a:solidFill>
              <a:schemeClr val="accent1"/>
            </a:solidFill>
            <a:headEnd type="triangle"/>
            <a:tailEnd type="triangle"/>
          </a:ln>
        </p:spPr>
        <p:txBody>
          <a:bodyPr lIns="32145" tIns="32145" rIns="32145" bIns="32145"/>
          <a:p>
            <a:endParaRPr sz="1265"/>
          </a:p>
        </p:txBody>
      </p:sp>
      <p:grpSp>
        <p:nvGrpSpPr>
          <p:cNvPr id="81" name="圆角矩形 3"/>
          <p:cNvGrpSpPr/>
          <p:nvPr/>
        </p:nvGrpSpPr>
        <p:grpSpPr>
          <a:xfrm>
            <a:off x="9945846" y="3610596"/>
            <a:ext cx="917079" cy="291554"/>
            <a:chOff x="0" y="-1"/>
            <a:chExt cx="1054100" cy="349042"/>
          </a:xfrm>
        </p:grpSpPr>
        <p:sp>
          <p:nvSpPr>
            <p:cNvPr id="8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3" name="Client"/>
            <p:cNvSpPr txBox="1"/>
            <p:nvPr/>
          </p:nvSpPr>
          <p:spPr>
            <a:xfrm>
              <a:off x="17037" y="3472"/>
              <a:ext cx="1020026" cy="342094"/>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shard-4</a:t>
              </a:r>
              <a:endParaRPr lang="en-US" sz="1405"/>
            </a:p>
          </p:txBody>
        </p:sp>
      </p:grpSp>
      <p:grpSp>
        <p:nvGrpSpPr>
          <p:cNvPr id="84" name="圆角矩形 20"/>
          <p:cNvGrpSpPr/>
          <p:nvPr/>
        </p:nvGrpSpPr>
        <p:grpSpPr>
          <a:xfrm>
            <a:off x="8307705" y="3605530"/>
            <a:ext cx="873760" cy="499745"/>
            <a:chOff x="-1" y="92172"/>
            <a:chExt cx="729621" cy="349058"/>
          </a:xfrm>
        </p:grpSpPr>
        <p:sp>
          <p:nvSpPr>
            <p:cNvPr id="8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6"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A</a:t>
              </a:r>
              <a:r>
                <a:rPr lang="zh-CN" altLang="en-US" sz="1200">
                  <a:ea typeface="宋体" panose="02010600030101010101" pitchFamily="2" charset="-122"/>
                  <a:sym typeface="+mn-ea"/>
                </a:rPr>
                <a:t>机房  </a:t>
              </a:r>
              <a:r>
                <a:rPr lang="en-US" sz="1200">
                  <a:sym typeface="+mn-ea"/>
                </a:rPr>
                <a:t>mongod(</a:t>
              </a:r>
              <a:r>
                <a:rPr lang="zh-CN" altLang="en-US" sz="1200">
                  <a:sym typeface="+mn-ea"/>
                </a:rPr>
                <a:t>主</a:t>
              </a:r>
              <a:r>
                <a:rPr lang="en-US" sz="1200">
                  <a:sym typeface="+mn-ea"/>
                </a:rPr>
                <a:t>)</a:t>
              </a:r>
              <a:endParaRPr sz="1200"/>
            </a:p>
          </p:txBody>
        </p:sp>
      </p:grpSp>
      <p:grpSp>
        <p:nvGrpSpPr>
          <p:cNvPr id="87" name="圆角矩形 20"/>
          <p:cNvGrpSpPr/>
          <p:nvPr/>
        </p:nvGrpSpPr>
        <p:grpSpPr>
          <a:xfrm>
            <a:off x="9933305" y="5199959"/>
            <a:ext cx="901065" cy="552189"/>
            <a:chOff x="-1" y="92172"/>
            <a:chExt cx="729621" cy="361606"/>
          </a:xfrm>
        </p:grpSpPr>
        <p:sp>
          <p:nvSpPr>
            <p:cNvPr id="8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9" name="Mongod"/>
            <p:cNvSpPr txBox="1"/>
            <p:nvPr/>
          </p:nvSpPr>
          <p:spPr>
            <a:xfrm>
              <a:off x="33997" y="107803"/>
              <a:ext cx="695540" cy="34597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C</a:t>
              </a:r>
              <a:r>
                <a:rPr lang="zh-CN" altLang="en-US" sz="1000">
                  <a:ea typeface="宋体" panose="02010600030101010101" pitchFamily="2" charset="-122"/>
                  <a:sym typeface="+mn-ea"/>
                </a:rPr>
                <a:t>机房  </a:t>
              </a:r>
              <a:r>
                <a:rPr lang="en-US" sz="1000">
                  <a:sym typeface="+mn-ea"/>
                </a:rPr>
                <a:t>mongod</a:t>
              </a:r>
              <a:endParaRPr lang="en-US" sz="1000">
                <a:sym typeface="+mn-ea"/>
              </a:endParaRPr>
            </a:p>
            <a:p>
              <a:pPr algn="ctr"/>
              <a:r>
                <a:rPr lang="en-US" sz="1000">
                  <a:sym typeface="+mn-ea"/>
                </a:rPr>
                <a:t>(</a:t>
              </a:r>
              <a:r>
                <a:rPr lang="en-US" altLang="zh-CN" sz="1000">
                  <a:sym typeface="+mn-ea"/>
                </a:rPr>
                <a:t>arbiter</a:t>
              </a:r>
              <a:r>
                <a:rPr lang="en-US" sz="1000">
                  <a:sym typeface="+mn-ea"/>
                </a:rPr>
                <a:t>)</a:t>
              </a:r>
              <a:endParaRPr sz="1000"/>
            </a:p>
          </p:txBody>
        </p:sp>
      </p:grpSp>
      <p:grpSp>
        <p:nvGrpSpPr>
          <p:cNvPr id="90" name="圆角矩形 20"/>
          <p:cNvGrpSpPr/>
          <p:nvPr/>
        </p:nvGrpSpPr>
        <p:grpSpPr>
          <a:xfrm>
            <a:off x="8968740" y="5218430"/>
            <a:ext cx="873760" cy="499745"/>
            <a:chOff x="-1" y="92172"/>
            <a:chExt cx="729621" cy="349058"/>
          </a:xfrm>
        </p:grpSpPr>
        <p:sp>
          <p:nvSpPr>
            <p:cNvPr id="91"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2"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B</a:t>
              </a:r>
              <a:r>
                <a:rPr lang="zh-CN" altLang="en-US" sz="1200">
                  <a:ea typeface="宋体" panose="02010600030101010101" pitchFamily="2" charset="-122"/>
                  <a:sym typeface="+mn-ea"/>
                </a:rPr>
                <a:t>机房  </a:t>
              </a:r>
              <a:r>
                <a:rPr lang="en-US" sz="1200">
                  <a:sym typeface="+mn-ea"/>
                </a:rPr>
                <a:t>mongod(</a:t>
              </a:r>
              <a:r>
                <a:rPr lang="zh-CN" altLang="en-US" sz="1200">
                  <a:sym typeface="+mn-ea"/>
                </a:rPr>
                <a:t>从</a:t>
              </a:r>
              <a:r>
                <a:rPr lang="en-US" sz="1200">
                  <a:sym typeface="+mn-ea"/>
                </a:rPr>
                <a:t>)</a:t>
              </a:r>
              <a:endParaRPr sz="1200"/>
            </a:p>
          </p:txBody>
        </p:sp>
      </p:grpSp>
      <p:grpSp>
        <p:nvGrpSpPr>
          <p:cNvPr id="93" name="圆角矩形 20"/>
          <p:cNvGrpSpPr/>
          <p:nvPr/>
        </p:nvGrpSpPr>
        <p:grpSpPr>
          <a:xfrm>
            <a:off x="7884795" y="5250815"/>
            <a:ext cx="873760" cy="499745"/>
            <a:chOff x="-1" y="92172"/>
            <a:chExt cx="729621" cy="349058"/>
          </a:xfrm>
        </p:grpSpPr>
        <p:sp>
          <p:nvSpPr>
            <p:cNvPr id="9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5"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B</a:t>
              </a:r>
              <a:r>
                <a:rPr lang="zh-CN" altLang="en-US" sz="1200">
                  <a:ea typeface="宋体" panose="02010600030101010101" pitchFamily="2" charset="-122"/>
                  <a:sym typeface="+mn-ea"/>
                </a:rPr>
                <a:t>机房  </a:t>
              </a:r>
              <a:r>
                <a:rPr lang="en-US" sz="1200">
                  <a:sym typeface="+mn-ea"/>
                </a:rPr>
                <a:t>mongod(</a:t>
              </a:r>
              <a:r>
                <a:rPr lang="zh-CN" altLang="en-US" sz="1200">
                  <a:sym typeface="+mn-ea"/>
                </a:rPr>
                <a:t>从</a:t>
              </a:r>
              <a:r>
                <a:rPr lang="en-US" sz="1200">
                  <a:sym typeface="+mn-ea"/>
                </a:rPr>
                <a:t>)</a:t>
              </a:r>
              <a:endParaRPr sz="1200"/>
            </a:p>
          </p:txBody>
        </p:sp>
      </p:grpSp>
      <p:grpSp>
        <p:nvGrpSpPr>
          <p:cNvPr id="96" name="圆角矩形 20"/>
          <p:cNvGrpSpPr/>
          <p:nvPr/>
        </p:nvGrpSpPr>
        <p:grpSpPr>
          <a:xfrm>
            <a:off x="6904990" y="5218430"/>
            <a:ext cx="873760" cy="499745"/>
            <a:chOff x="-1" y="92172"/>
            <a:chExt cx="729621" cy="349058"/>
          </a:xfrm>
        </p:grpSpPr>
        <p:sp>
          <p:nvSpPr>
            <p:cNvPr id="9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8"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A</a:t>
              </a:r>
              <a:r>
                <a:rPr lang="zh-CN" altLang="en-US" sz="1200">
                  <a:ea typeface="宋体" panose="02010600030101010101" pitchFamily="2" charset="-122"/>
                  <a:sym typeface="+mn-ea"/>
                </a:rPr>
                <a:t>机房  </a:t>
              </a:r>
              <a:r>
                <a:rPr lang="en-US" sz="1200">
                  <a:sym typeface="+mn-ea"/>
                </a:rPr>
                <a:t>mongod(从)</a:t>
              </a:r>
              <a:endParaRPr sz="1200"/>
            </a:p>
          </p:txBody>
        </p:sp>
      </p:grpSp>
      <p:sp>
        <p:nvSpPr>
          <p:cNvPr id="99" name="直接箭头连接符 21"/>
          <p:cNvSpPr/>
          <p:nvPr/>
        </p:nvSpPr>
        <p:spPr>
          <a:xfrm rot="15660000" flipH="1">
            <a:off x="8695690" y="4550410"/>
            <a:ext cx="999490" cy="331470"/>
          </a:xfrm>
          <a:prstGeom prst="line">
            <a:avLst/>
          </a:prstGeom>
          <a:ln w="25400">
            <a:solidFill>
              <a:schemeClr val="accent1"/>
            </a:solidFill>
            <a:headEnd type="triangle"/>
            <a:tailEnd type="triangle"/>
          </a:ln>
        </p:spPr>
        <p:txBody>
          <a:bodyPr lIns="32145" tIns="32145" rIns="32145" bIns="32145"/>
          <a:p>
            <a:endParaRPr sz="1265"/>
          </a:p>
        </p:txBody>
      </p:sp>
      <p:sp>
        <p:nvSpPr>
          <p:cNvPr id="100" name="直接箭头连接符 21"/>
          <p:cNvSpPr/>
          <p:nvPr/>
        </p:nvSpPr>
        <p:spPr>
          <a:xfrm rot="15660000" flipH="1">
            <a:off x="9202420" y="4100830"/>
            <a:ext cx="1148715" cy="1191895"/>
          </a:xfrm>
          <a:prstGeom prst="line">
            <a:avLst/>
          </a:prstGeom>
          <a:ln w="25400">
            <a:solidFill>
              <a:schemeClr val="accent1"/>
            </a:solidFill>
            <a:headEnd type="triangle"/>
            <a:tailEnd type="triangle"/>
          </a:ln>
        </p:spPr>
        <p:txBody>
          <a:bodyPr lIns="32145" tIns="32145" rIns="32145" bIns="32145"/>
          <a:p>
            <a:endParaRPr sz="1265"/>
          </a:p>
        </p:txBody>
      </p:sp>
      <p:grpSp>
        <p:nvGrpSpPr>
          <p:cNvPr id="16" name="圆角矩形 3"/>
          <p:cNvGrpSpPr/>
          <p:nvPr/>
        </p:nvGrpSpPr>
        <p:grpSpPr>
          <a:xfrm>
            <a:off x="6181090" y="3879215"/>
            <a:ext cx="582930" cy="374015"/>
            <a:chOff x="0" y="-1"/>
            <a:chExt cx="1054100" cy="349042"/>
          </a:xfrm>
        </p:grpSpPr>
        <p:sp>
          <p:nvSpPr>
            <p:cNvPr id="17"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 name="Client"/>
            <p:cNvSpPr txBox="1"/>
            <p:nvPr/>
          </p:nvSpPr>
          <p:spPr>
            <a:xfrm>
              <a:off x="17037" y="21331"/>
              <a:ext cx="1020026" cy="30637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690"/>
                <a:t>...</a:t>
              </a:r>
              <a:endParaRPr lang="en-US" sz="1690"/>
            </a:p>
          </p:txBody>
        </p:sp>
      </p:gr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圆角矩形 63"/>
          <p:cNvSpPr/>
          <p:nvPr/>
        </p:nvSpPr>
        <p:spPr>
          <a:xfrm>
            <a:off x="1069340" y="3296920"/>
            <a:ext cx="10911840" cy="2440940"/>
          </a:xfrm>
          <a:prstGeom prst="roundRect">
            <a:avLst>
              <a:gd name="adj" fmla="val 5592"/>
            </a:avLst>
          </a:prstGeom>
          <a:solidFill>
            <a:srgbClr val="FFE0DC"/>
          </a:solidFill>
          <a:ln>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2" name="圆角矩形 17"/>
          <p:cNvSpPr/>
          <p:nvPr/>
        </p:nvSpPr>
        <p:spPr>
          <a:xfrm>
            <a:off x="1129665" y="3547745"/>
            <a:ext cx="3077845" cy="2070100"/>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4" name="Rectangle"/>
          <p:cNvSpPr/>
          <p:nvPr/>
        </p:nvSpPr>
        <p:spPr>
          <a:xfrm>
            <a:off x="729348" y="560048"/>
            <a:ext cx="9140723" cy="8933"/>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325120" y="87630"/>
            <a:ext cx="9949815" cy="10998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方案三：异地三机房多活方案</a:t>
            </a:r>
            <a:r>
              <a:rPr lang="en-US" altLang="zh-CN" sz="2250">
                <a:sym typeface="+mn-ea"/>
              </a:rPr>
              <a:t>(1mongod+1mongod+1mongod</a:t>
            </a:r>
            <a:r>
              <a:rPr lang="zh-CN" altLang="en-US" sz="2250">
                <a:sym typeface="+mn-ea"/>
              </a:rPr>
              <a:t>方式</a:t>
            </a:r>
            <a:r>
              <a:rPr lang="en-US" altLang="zh-CN" sz="2250">
                <a:sym typeface="+mn-ea"/>
              </a:rPr>
              <a:t>)-</a:t>
            </a:r>
            <a:r>
              <a:rPr lang="zh-CN" altLang="en-US" sz="2250">
                <a:sym typeface="+mn-ea"/>
              </a:rPr>
              <a:t>解决跨机房写</a:t>
            </a:r>
            <a:endParaRPr lang="zh-CN" altLang="en-US" sz="2250">
              <a:sym typeface="+mn-ea"/>
            </a:endParaRPr>
          </a:p>
          <a:p>
            <a:pPr algn="l"/>
            <a:endParaRPr lang="en-US" altLang="zh-CN" sz="2250">
              <a:sym typeface="+mn-ea"/>
            </a:endParaRPr>
          </a:p>
          <a:p>
            <a:endParaRPr sz="2250" smtClean="0"/>
          </a:p>
        </p:txBody>
      </p:sp>
      <p:sp>
        <p:nvSpPr>
          <p:cNvPr id="193" name="文本框 7"/>
          <p:cNvSpPr txBox="1"/>
          <p:nvPr/>
        </p:nvSpPr>
        <p:spPr>
          <a:xfrm>
            <a:off x="3057327" y="1187667"/>
            <a:ext cx="628651" cy="264160"/>
          </a:xfrm>
          <a:prstGeom prst="rect">
            <a:avLst/>
          </a:prstGeom>
          <a:ln w="12700">
            <a:miter lim="400000"/>
          </a:ln>
        </p:spPr>
        <p:txBody>
          <a:bodyPr wrap="square"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195" name="文本框 12"/>
          <p:cNvSpPr txBox="1"/>
          <p:nvPr/>
        </p:nvSpPr>
        <p:spPr>
          <a:xfrm>
            <a:off x="3027859" y="2341830"/>
            <a:ext cx="628651" cy="264160"/>
          </a:xfrm>
          <a:prstGeom prst="rect">
            <a:avLst/>
          </a:prstGeom>
          <a:ln w="12700">
            <a:miter lim="400000"/>
          </a:ln>
        </p:spPr>
        <p:txBody>
          <a:bodyPr wrap="square"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207" name="直接箭头连接符 10"/>
          <p:cNvSpPr/>
          <p:nvPr/>
        </p:nvSpPr>
        <p:spPr>
          <a:xfrm flipH="1">
            <a:off x="2774950" y="1504315"/>
            <a:ext cx="635" cy="581025"/>
          </a:xfrm>
          <a:prstGeom prst="line">
            <a:avLst/>
          </a:prstGeom>
          <a:ln w="25400">
            <a:solidFill>
              <a:schemeClr val="accent1"/>
            </a:solidFill>
            <a:headEnd type="triangle"/>
            <a:tailEnd type="triangle"/>
          </a:ln>
        </p:spPr>
        <p:txBody>
          <a:bodyPr lIns="32145" tIns="32145" rIns="32145" bIns="32145"/>
          <a:lstStyle/>
          <a:p>
            <a:endParaRPr sz="1265"/>
          </a:p>
        </p:txBody>
      </p:sp>
      <p:sp>
        <p:nvSpPr>
          <p:cNvPr id="208" name="直接箭头连接符 11"/>
          <p:cNvSpPr/>
          <p:nvPr/>
        </p:nvSpPr>
        <p:spPr>
          <a:xfrm flipH="1">
            <a:off x="10199231" y="1513473"/>
            <a:ext cx="4018" cy="557659"/>
          </a:xfrm>
          <a:prstGeom prst="line">
            <a:avLst/>
          </a:prstGeom>
          <a:ln w="25400">
            <a:solidFill>
              <a:schemeClr val="accent1"/>
            </a:solidFill>
            <a:headEnd type="triangle"/>
            <a:tailEnd type="triangle"/>
          </a:ln>
        </p:spPr>
        <p:txBody>
          <a:bodyPr lIns="32145" tIns="32145" rIns="32145" bIns="32145"/>
          <a:lstStyle/>
          <a:p>
            <a:endParaRPr sz="1265"/>
          </a:p>
        </p:txBody>
      </p:sp>
      <p:sp>
        <p:nvSpPr>
          <p:cNvPr id="218" name="直接箭头连接符 21"/>
          <p:cNvSpPr/>
          <p:nvPr/>
        </p:nvSpPr>
        <p:spPr>
          <a:xfrm rot="19320000" flipH="1" flipV="1">
            <a:off x="1936611" y="4558387"/>
            <a:ext cx="738485" cy="49560"/>
          </a:xfrm>
          <a:prstGeom prst="line">
            <a:avLst/>
          </a:prstGeom>
          <a:ln w="25400">
            <a:solidFill>
              <a:schemeClr val="accent1"/>
            </a:solidFill>
            <a:headEnd type="triangle"/>
            <a:tailEnd type="triangle"/>
          </a:ln>
        </p:spPr>
        <p:txBody>
          <a:bodyPr lIns="32145" tIns="32145" rIns="32145" bIns="32145"/>
          <a:lstStyle/>
          <a:p>
            <a:endParaRPr sz="1265"/>
          </a:p>
        </p:txBody>
      </p:sp>
      <p:sp>
        <p:nvSpPr>
          <p:cNvPr id="273" name="直接箭头连接符 68"/>
          <p:cNvSpPr/>
          <p:nvPr/>
        </p:nvSpPr>
        <p:spPr>
          <a:xfrm flipH="1">
            <a:off x="2755265" y="2749550"/>
            <a:ext cx="635" cy="1012825"/>
          </a:xfrm>
          <a:prstGeom prst="line">
            <a:avLst/>
          </a:prstGeom>
          <a:ln w="25400">
            <a:solidFill>
              <a:schemeClr val="accent1"/>
            </a:solidFill>
            <a:headEnd type="triangle"/>
            <a:tailEnd type="triangle"/>
          </a:ln>
        </p:spPr>
        <p:txBody>
          <a:bodyPr lIns="32145" tIns="32145" rIns="32145" bIns="32145"/>
          <a:lstStyle/>
          <a:p>
            <a:endParaRPr sz="1265"/>
          </a:p>
        </p:txBody>
      </p:sp>
      <p:sp>
        <p:nvSpPr>
          <p:cNvPr id="275" name="左右箭头 70"/>
          <p:cNvSpPr/>
          <p:nvPr/>
        </p:nvSpPr>
        <p:spPr>
          <a:xfrm>
            <a:off x="4369414" y="4332813"/>
            <a:ext cx="506315" cy="202260"/>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279" name="圆角矩形 72"/>
          <p:cNvGrpSpPr/>
          <p:nvPr/>
        </p:nvGrpSpPr>
        <p:grpSpPr>
          <a:xfrm>
            <a:off x="122099" y="4168954"/>
            <a:ext cx="755898" cy="404468"/>
            <a:chOff x="-2" y="3281"/>
            <a:chExt cx="707397" cy="349040"/>
          </a:xfrm>
        </p:grpSpPr>
        <p:sp>
          <p:nvSpPr>
            <p:cNvPr id="277"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8"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sz="1690"/>
                <a:t>存储</a:t>
              </a:r>
              <a:r>
                <a:rPr sz="1690"/>
                <a:t>层</a:t>
              </a:r>
              <a:endParaRPr sz="1690"/>
            </a:p>
          </p:txBody>
        </p:sp>
      </p:grpSp>
      <p:grpSp>
        <p:nvGrpSpPr>
          <p:cNvPr id="3" name="圆角矩形 20"/>
          <p:cNvGrpSpPr/>
          <p:nvPr/>
        </p:nvGrpSpPr>
        <p:grpSpPr>
          <a:xfrm>
            <a:off x="1344573" y="4822008"/>
            <a:ext cx="1134517" cy="590312"/>
            <a:chOff x="-1" y="92172"/>
            <a:chExt cx="729621" cy="349058"/>
          </a:xfrm>
        </p:grpSpPr>
        <p:sp>
          <p:nvSpPr>
            <p:cNvPr id="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Mongod"/>
            <p:cNvSpPr txBox="1"/>
            <p:nvPr/>
          </p:nvSpPr>
          <p:spPr>
            <a:xfrm>
              <a:off x="17039" y="118758"/>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B</a:t>
              </a:r>
              <a:r>
                <a:rPr lang="zh-CN" altLang="en-US" sz="1405">
                  <a:ea typeface="宋体" panose="02010600030101010101" pitchFamily="2" charset="-122"/>
                  <a:sym typeface="+mn-ea"/>
                </a:rPr>
                <a:t>机房</a:t>
              </a:r>
              <a:r>
                <a:rPr lang="en-US" sz="1405">
                  <a:sym typeface="+mn-ea"/>
                </a:rPr>
                <a:t>mongod(</a:t>
              </a:r>
              <a:r>
                <a:rPr lang="zh-CN" altLang="en-US" sz="1405">
                  <a:sym typeface="+mn-ea"/>
                </a:rPr>
                <a:t>从</a:t>
              </a:r>
              <a:r>
                <a:rPr lang="en-US" sz="1405">
                  <a:sym typeface="+mn-ea"/>
                </a:rPr>
                <a:t>)</a:t>
              </a:r>
              <a:endParaRPr lang="zh-CN" altLang="en-US" sz="1405">
                <a:ea typeface="宋体" panose="02010600030101010101" pitchFamily="2" charset="-122"/>
                <a:sym typeface="+mn-ea"/>
              </a:endParaRPr>
            </a:p>
          </p:txBody>
        </p:sp>
      </p:grpSp>
      <p:grpSp>
        <p:nvGrpSpPr>
          <p:cNvPr id="9" name="圆角矩形 20"/>
          <p:cNvGrpSpPr/>
          <p:nvPr/>
        </p:nvGrpSpPr>
        <p:grpSpPr>
          <a:xfrm>
            <a:off x="2143256" y="3762947"/>
            <a:ext cx="1179461" cy="590312"/>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118758"/>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A</a:t>
              </a:r>
              <a:r>
                <a:rPr lang="zh-CN" altLang="en-US" sz="1405">
                  <a:ea typeface="宋体" panose="02010600030101010101" pitchFamily="2" charset="-122"/>
                  <a:sym typeface="+mn-ea"/>
                </a:rPr>
                <a:t>机房</a:t>
              </a:r>
              <a:r>
                <a:rPr lang="en-US" sz="1405">
                  <a:sym typeface="+mn-ea"/>
                </a:rPr>
                <a:t>mongod(</a:t>
              </a:r>
              <a:r>
                <a:rPr lang="zh-CN" altLang="en-US" sz="1405">
                  <a:sym typeface="+mn-ea"/>
                </a:rPr>
                <a:t>主</a:t>
              </a:r>
              <a:r>
                <a:rPr lang="en-US" sz="1405">
                  <a:sym typeface="+mn-ea"/>
                </a:rPr>
                <a:t>)</a:t>
              </a:r>
              <a:endParaRPr sz="1405"/>
            </a:p>
          </p:txBody>
        </p:sp>
      </p:grpSp>
      <p:grpSp>
        <p:nvGrpSpPr>
          <p:cNvPr id="12" name="圆角矩形 20"/>
          <p:cNvGrpSpPr/>
          <p:nvPr/>
        </p:nvGrpSpPr>
        <p:grpSpPr>
          <a:xfrm>
            <a:off x="2914858" y="4830491"/>
            <a:ext cx="1134517" cy="590312"/>
            <a:chOff x="-1" y="92172"/>
            <a:chExt cx="729621" cy="349058"/>
          </a:xfrm>
        </p:grpSpPr>
        <p:sp>
          <p:nvSpPr>
            <p:cNvPr id="1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C</a:t>
              </a:r>
              <a:r>
                <a:rPr lang="zh-CN" altLang="en-US" sz="1405">
                  <a:ea typeface="宋体" panose="02010600030101010101" pitchFamily="2" charset="-122"/>
                  <a:sym typeface="+mn-ea"/>
                </a:rPr>
                <a:t>机房</a:t>
              </a:r>
              <a:r>
                <a:rPr lang="en-US" sz="1405">
                  <a:sym typeface="+mn-ea"/>
                </a:rPr>
                <a:t>mongod(</a:t>
              </a:r>
              <a:r>
                <a:rPr lang="zh-CN" altLang="en-US" sz="1405">
                  <a:sym typeface="+mn-ea"/>
                </a:rPr>
                <a:t>从</a:t>
              </a:r>
              <a:r>
                <a:rPr lang="en-US" sz="1405">
                  <a:sym typeface="+mn-ea"/>
                </a:rPr>
                <a:t>)</a:t>
              </a:r>
              <a:endParaRPr sz="1405"/>
            </a:p>
          </p:txBody>
        </p:sp>
      </p:grpSp>
      <p:sp>
        <p:nvSpPr>
          <p:cNvPr id="15" name="直接箭头连接符 21"/>
          <p:cNvSpPr/>
          <p:nvPr/>
        </p:nvSpPr>
        <p:spPr>
          <a:xfrm rot="15660000" flipH="1">
            <a:off x="2947452" y="4318179"/>
            <a:ext cx="480417" cy="538460"/>
          </a:xfrm>
          <a:prstGeom prst="line">
            <a:avLst/>
          </a:prstGeom>
          <a:ln w="25400">
            <a:solidFill>
              <a:schemeClr val="accent1"/>
            </a:solidFill>
            <a:headEnd type="triangle"/>
            <a:tailEnd type="triangle"/>
          </a:ln>
        </p:spPr>
        <p:txBody>
          <a:bodyPr lIns="32145" tIns="32145" rIns="32145" bIns="32145"/>
          <a:p>
            <a:endParaRPr sz="1265"/>
          </a:p>
        </p:txBody>
      </p:sp>
      <p:sp>
        <p:nvSpPr>
          <p:cNvPr id="16" name="圆角矩形 17"/>
          <p:cNvSpPr/>
          <p:nvPr/>
        </p:nvSpPr>
        <p:spPr>
          <a:xfrm>
            <a:off x="8824595" y="3555365"/>
            <a:ext cx="3058795" cy="2070100"/>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7" name="直接箭头连接符 21"/>
          <p:cNvSpPr/>
          <p:nvPr/>
        </p:nvSpPr>
        <p:spPr>
          <a:xfrm rot="19320000" flipH="1" flipV="1">
            <a:off x="9501823" y="4558387"/>
            <a:ext cx="738485" cy="49560"/>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18" name="圆角矩形 20"/>
          <p:cNvGrpSpPr/>
          <p:nvPr/>
        </p:nvGrpSpPr>
        <p:grpSpPr>
          <a:xfrm>
            <a:off x="8909784" y="4822008"/>
            <a:ext cx="1134517" cy="590312"/>
            <a:chOff x="-1" y="92172"/>
            <a:chExt cx="729621" cy="349058"/>
          </a:xfrm>
        </p:grpSpPr>
        <p:sp>
          <p:nvSpPr>
            <p:cNvPr id="1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0"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B</a:t>
              </a:r>
              <a:r>
                <a:rPr lang="zh-CN" altLang="en-US" sz="1405">
                  <a:ea typeface="宋体" panose="02010600030101010101" pitchFamily="2" charset="-122"/>
                  <a:sym typeface="+mn-ea"/>
                </a:rPr>
                <a:t>机房</a:t>
              </a:r>
              <a:r>
                <a:rPr lang="en-US" sz="1405">
                  <a:sym typeface="+mn-ea"/>
                </a:rPr>
                <a:t>mongod(</a:t>
              </a:r>
              <a:r>
                <a:rPr lang="zh-CN" altLang="en-US" sz="1405">
                  <a:sym typeface="+mn-ea"/>
                </a:rPr>
                <a:t>从</a:t>
              </a:r>
              <a:r>
                <a:rPr lang="en-US" sz="1405">
                  <a:sym typeface="+mn-ea"/>
                </a:rPr>
                <a:t>)</a:t>
              </a:r>
              <a:endParaRPr sz="1405"/>
            </a:p>
          </p:txBody>
        </p:sp>
      </p:grpSp>
      <p:grpSp>
        <p:nvGrpSpPr>
          <p:cNvPr id="21" name="圆角矩形 20"/>
          <p:cNvGrpSpPr/>
          <p:nvPr/>
        </p:nvGrpSpPr>
        <p:grpSpPr>
          <a:xfrm>
            <a:off x="9655860" y="3762947"/>
            <a:ext cx="1134517" cy="590312"/>
            <a:chOff x="-1" y="92172"/>
            <a:chExt cx="729621" cy="349058"/>
          </a:xfrm>
        </p:grpSpPr>
        <p:sp>
          <p:nvSpPr>
            <p:cNvPr id="2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C</a:t>
              </a:r>
              <a:r>
                <a:rPr lang="zh-CN" altLang="en-US" sz="1405">
                  <a:ea typeface="宋体" panose="02010600030101010101" pitchFamily="2" charset="-122"/>
                  <a:sym typeface="+mn-ea"/>
                </a:rPr>
                <a:t>机房</a:t>
              </a:r>
              <a:r>
                <a:rPr lang="en-US" sz="1405">
                  <a:sym typeface="+mn-ea"/>
                </a:rPr>
                <a:t>mongod(</a:t>
              </a:r>
              <a:r>
                <a:rPr lang="zh-CN" altLang="en-US" sz="1405">
                  <a:sym typeface="+mn-ea"/>
                </a:rPr>
                <a:t>主</a:t>
              </a:r>
              <a:r>
                <a:rPr lang="en-US" sz="1405">
                  <a:sym typeface="+mn-ea"/>
                </a:rPr>
                <a:t>)</a:t>
              </a:r>
              <a:endParaRPr sz="1405"/>
            </a:p>
          </p:txBody>
        </p:sp>
      </p:grpSp>
      <p:grpSp>
        <p:nvGrpSpPr>
          <p:cNvPr id="24" name="圆角矩形 20"/>
          <p:cNvGrpSpPr/>
          <p:nvPr/>
        </p:nvGrpSpPr>
        <p:grpSpPr>
          <a:xfrm>
            <a:off x="10480070" y="4830491"/>
            <a:ext cx="1134517" cy="590312"/>
            <a:chOff x="-1" y="92172"/>
            <a:chExt cx="729621" cy="349058"/>
          </a:xfrm>
        </p:grpSpPr>
        <p:sp>
          <p:nvSpPr>
            <p:cNvPr id="2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6"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A</a:t>
              </a:r>
              <a:r>
                <a:rPr lang="zh-CN" altLang="en-US" sz="1405">
                  <a:ea typeface="宋体" panose="02010600030101010101" pitchFamily="2" charset="-122"/>
                  <a:sym typeface="+mn-ea"/>
                </a:rPr>
                <a:t>机房</a:t>
              </a:r>
              <a:r>
                <a:rPr lang="en-US" sz="1405">
                  <a:sym typeface="+mn-ea"/>
                </a:rPr>
                <a:t>mongod(</a:t>
              </a:r>
              <a:r>
                <a:rPr lang="zh-CN" altLang="en-US" sz="1405">
                  <a:sym typeface="+mn-ea"/>
                </a:rPr>
                <a:t>从</a:t>
              </a:r>
              <a:r>
                <a:rPr lang="en-US" sz="1405">
                  <a:sym typeface="+mn-ea"/>
                </a:rPr>
                <a:t>)</a:t>
              </a:r>
              <a:endParaRPr sz="1405"/>
            </a:p>
          </p:txBody>
        </p:sp>
      </p:grpSp>
      <p:sp>
        <p:nvSpPr>
          <p:cNvPr id="27" name="直接箭头连接符 21"/>
          <p:cNvSpPr/>
          <p:nvPr/>
        </p:nvSpPr>
        <p:spPr>
          <a:xfrm rot="15660000" flipH="1">
            <a:off x="10512663" y="4318179"/>
            <a:ext cx="480417" cy="538460"/>
          </a:xfrm>
          <a:prstGeom prst="line">
            <a:avLst/>
          </a:prstGeom>
          <a:ln w="25400">
            <a:solidFill>
              <a:schemeClr val="accent1"/>
            </a:solidFill>
            <a:headEnd type="triangle"/>
            <a:tailEnd type="triangle"/>
          </a:ln>
        </p:spPr>
        <p:txBody>
          <a:bodyPr lIns="32145" tIns="32145" rIns="32145" bIns="32145"/>
          <a:p>
            <a:endParaRPr sz="1265"/>
          </a:p>
        </p:txBody>
      </p:sp>
      <p:grpSp>
        <p:nvGrpSpPr>
          <p:cNvPr id="32" name="圆角矩形 3"/>
          <p:cNvGrpSpPr/>
          <p:nvPr/>
        </p:nvGrpSpPr>
        <p:grpSpPr>
          <a:xfrm>
            <a:off x="1217771" y="3653141"/>
            <a:ext cx="917079" cy="291554"/>
            <a:chOff x="0" y="-1"/>
            <a:chExt cx="1054100" cy="349042"/>
          </a:xfrm>
        </p:grpSpPr>
        <p:sp>
          <p:nvSpPr>
            <p:cNvPr id="3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Client"/>
            <p:cNvSpPr txBox="1"/>
            <p:nvPr/>
          </p:nvSpPr>
          <p:spPr>
            <a:xfrm>
              <a:off x="17037" y="3472"/>
              <a:ext cx="1020026" cy="342093"/>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shard-1</a:t>
              </a:r>
              <a:endParaRPr lang="en-US" sz="1405"/>
            </a:p>
          </p:txBody>
        </p:sp>
      </p:grpSp>
      <p:grpSp>
        <p:nvGrpSpPr>
          <p:cNvPr id="189" name="圆角矩形 3"/>
          <p:cNvGrpSpPr/>
          <p:nvPr/>
        </p:nvGrpSpPr>
        <p:grpSpPr>
          <a:xfrm>
            <a:off x="10937716" y="3695412"/>
            <a:ext cx="861268" cy="291554"/>
            <a:chOff x="0" y="-1"/>
            <a:chExt cx="1054100" cy="349042"/>
          </a:xfrm>
        </p:grpSpPr>
        <p:sp>
          <p:nvSpPr>
            <p:cNvPr id="187"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8" name="Client"/>
            <p:cNvSpPr txBox="1"/>
            <p:nvPr/>
          </p:nvSpPr>
          <p:spPr>
            <a:xfrm>
              <a:off x="17037" y="3472"/>
              <a:ext cx="1020026" cy="342094"/>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shard-3</a:t>
              </a:r>
              <a:endParaRPr lang="en-US" sz="1405"/>
            </a:p>
          </p:txBody>
        </p:sp>
      </p:grpSp>
      <p:sp>
        <p:nvSpPr>
          <p:cNvPr id="35" name="文本框 12"/>
          <p:cNvSpPr txBox="1"/>
          <p:nvPr/>
        </p:nvSpPr>
        <p:spPr>
          <a:xfrm>
            <a:off x="10427385" y="2394466"/>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grpSp>
        <p:nvGrpSpPr>
          <p:cNvPr id="41" name="圆角矩形 3"/>
          <p:cNvGrpSpPr/>
          <p:nvPr/>
        </p:nvGrpSpPr>
        <p:grpSpPr>
          <a:xfrm>
            <a:off x="1999615" y="966470"/>
            <a:ext cx="1551940" cy="467995"/>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52093"/>
              <a:ext cx="1020026" cy="24485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690"/>
                <a:t>A</a:t>
              </a:r>
              <a:r>
                <a:rPr lang="zh-CN" altLang="en-US" sz="1690"/>
                <a:t>机房</a:t>
              </a:r>
              <a:r>
                <a:rPr sz="1690"/>
                <a:t>Client</a:t>
              </a:r>
              <a:endParaRPr sz="1690"/>
            </a:p>
          </p:txBody>
        </p:sp>
      </p:grpSp>
      <p:grpSp>
        <p:nvGrpSpPr>
          <p:cNvPr id="44" name="圆角矩形 72"/>
          <p:cNvGrpSpPr/>
          <p:nvPr/>
        </p:nvGrpSpPr>
        <p:grpSpPr>
          <a:xfrm>
            <a:off x="140186" y="2262000"/>
            <a:ext cx="755898" cy="404468"/>
            <a:chOff x="-2" y="3281"/>
            <a:chExt cx="707397" cy="349040"/>
          </a:xfrm>
        </p:grpSpPr>
        <p:sp>
          <p:nvSpPr>
            <p:cNvPr id="4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6"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代理层</a:t>
              </a:r>
              <a:endParaRPr lang="zh-CN" altLang="en-US" sz="1690"/>
            </a:p>
          </p:txBody>
        </p:sp>
      </p:grpSp>
      <p:grpSp>
        <p:nvGrpSpPr>
          <p:cNvPr id="47" name="圆角矩形 72"/>
          <p:cNvGrpSpPr/>
          <p:nvPr/>
        </p:nvGrpSpPr>
        <p:grpSpPr>
          <a:xfrm>
            <a:off x="158601" y="935902"/>
            <a:ext cx="755898" cy="404468"/>
            <a:chOff x="-2" y="3281"/>
            <a:chExt cx="707397" cy="349040"/>
          </a:xfrm>
        </p:grpSpPr>
        <p:sp>
          <p:nvSpPr>
            <p:cNvPr id="4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9"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客户端</a:t>
              </a:r>
              <a:endParaRPr lang="zh-CN" altLang="en-US" sz="1690"/>
            </a:p>
          </p:txBody>
        </p:sp>
      </p:grpSp>
      <p:grpSp>
        <p:nvGrpSpPr>
          <p:cNvPr id="50" name="圆角矩形 20"/>
          <p:cNvGrpSpPr/>
          <p:nvPr/>
        </p:nvGrpSpPr>
        <p:grpSpPr>
          <a:xfrm>
            <a:off x="2279650" y="2178050"/>
            <a:ext cx="1155065" cy="571500"/>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13891"/>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A</a:t>
              </a:r>
              <a:r>
                <a:rPr lang="zh-CN" altLang="en-US" sz="1405">
                  <a:ea typeface="宋体" panose="02010600030101010101" pitchFamily="2" charset="-122"/>
                </a:rPr>
                <a:t>机房</a:t>
              </a:r>
              <a:r>
                <a:rPr lang="en-US" sz="1405"/>
                <a:t>mongos</a:t>
              </a:r>
              <a:endParaRPr lang="en-US" sz="1405"/>
            </a:p>
          </p:txBody>
        </p:sp>
      </p:grpSp>
      <p:grpSp>
        <p:nvGrpSpPr>
          <p:cNvPr id="54" name="圆角矩形 20"/>
          <p:cNvGrpSpPr/>
          <p:nvPr/>
        </p:nvGrpSpPr>
        <p:grpSpPr>
          <a:xfrm>
            <a:off x="5774204" y="2146885"/>
            <a:ext cx="1154847" cy="571500"/>
            <a:chOff x="-1" y="92172"/>
            <a:chExt cx="729621" cy="349058"/>
          </a:xfrm>
          <a:solidFill>
            <a:schemeClr val="accent1">
              <a:lumMod val="20000"/>
              <a:lumOff val="80000"/>
            </a:schemeClr>
          </a:solidFill>
        </p:grpSpPr>
        <p:sp>
          <p:nvSpPr>
            <p:cNvPr id="5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6" name="Mongod"/>
            <p:cNvSpPr txBox="1"/>
            <p:nvPr/>
          </p:nvSpPr>
          <p:spPr>
            <a:xfrm>
              <a:off x="16231" y="113892"/>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ea typeface="宋体" panose="02010600030101010101" pitchFamily="2" charset="-122"/>
                  <a:sym typeface="+mn-ea"/>
                </a:rPr>
                <a:t>B</a:t>
              </a:r>
              <a:r>
                <a:rPr lang="zh-CN" altLang="en-US" sz="1405">
                  <a:ea typeface="宋体" panose="02010600030101010101" pitchFamily="2" charset="-122"/>
                  <a:sym typeface="+mn-ea"/>
                </a:rPr>
                <a:t>机房</a:t>
              </a:r>
              <a:r>
                <a:rPr lang="en-US" sz="1405">
                  <a:sym typeface="+mn-ea"/>
                </a:rPr>
                <a:t>mongos</a:t>
              </a:r>
              <a:endParaRPr lang="en-US" sz="1405"/>
            </a:p>
          </p:txBody>
        </p:sp>
      </p:grpSp>
      <p:grpSp>
        <p:nvGrpSpPr>
          <p:cNvPr id="57" name="圆角矩形 20"/>
          <p:cNvGrpSpPr/>
          <p:nvPr/>
        </p:nvGrpSpPr>
        <p:grpSpPr>
          <a:xfrm>
            <a:off x="9599364" y="2156410"/>
            <a:ext cx="1154847" cy="571500"/>
            <a:chOff x="-1" y="92172"/>
            <a:chExt cx="729621" cy="349058"/>
          </a:xfrm>
          <a:solidFill>
            <a:schemeClr val="accent1">
              <a:lumMod val="20000"/>
              <a:lumOff val="80000"/>
            </a:schemeClr>
          </a:solidFill>
        </p:grpSpPr>
        <p:sp>
          <p:nvSpPr>
            <p:cNvPr id="58"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9" name="Mongod"/>
            <p:cNvSpPr txBox="1"/>
            <p:nvPr/>
          </p:nvSpPr>
          <p:spPr>
            <a:xfrm>
              <a:off x="16231" y="113892"/>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ea typeface="宋体" panose="02010600030101010101" pitchFamily="2" charset="-122"/>
                  <a:sym typeface="+mn-ea"/>
                </a:rPr>
                <a:t>C</a:t>
              </a:r>
              <a:r>
                <a:rPr lang="zh-CN" altLang="en-US" sz="1405">
                  <a:ea typeface="宋体" panose="02010600030101010101" pitchFamily="2" charset="-122"/>
                  <a:sym typeface="+mn-ea"/>
                </a:rPr>
                <a:t>机房</a:t>
              </a:r>
              <a:r>
                <a:rPr lang="en-US" sz="1405">
                  <a:sym typeface="+mn-ea"/>
                </a:rPr>
                <a:t>mongos</a:t>
              </a:r>
              <a:endParaRPr lang="en-US" sz="1405"/>
            </a:p>
          </p:txBody>
        </p:sp>
      </p:grpSp>
      <p:sp>
        <p:nvSpPr>
          <p:cNvPr id="31" name="文本占位符 30"/>
          <p:cNvSpPr>
            <a:spLocks noGrp="1"/>
          </p:cNvSpPr>
          <p:nvPr>
            <p:ph type="body" sz="quarter" idx="1"/>
          </p:nvPr>
        </p:nvSpPr>
        <p:spPr>
          <a:xfrm>
            <a:off x="304800" y="5815965"/>
            <a:ext cx="11750040" cy="1023620"/>
          </a:xfrm>
        </p:spPr>
        <p:txBody>
          <a:bodyPr>
            <a:normAutofit/>
          </a:bodyPr>
          <a:p>
            <a:pPr algn="l"/>
            <a:r>
              <a:rPr lang="en-US" altLang="zh-CN" sz="1000"/>
              <a:t>1. </a:t>
            </a:r>
            <a:r>
              <a:rPr lang="zh-CN" altLang="en-US" sz="1000"/>
              <a:t>每个机房代理至少部署</a:t>
            </a:r>
            <a:r>
              <a:rPr lang="en-US" altLang="zh-CN" sz="1000"/>
              <a:t>2</a:t>
            </a:r>
            <a:r>
              <a:rPr lang="zh-CN" altLang="en-US" sz="1000"/>
              <a:t>个，保证业务访问代理高可用，任一代理挂掉，对应机房业务不受影响</a:t>
            </a:r>
            <a:endParaRPr lang="zh-CN" altLang="en-US" sz="1000"/>
          </a:p>
          <a:p>
            <a:pPr algn="l"/>
            <a:r>
              <a:rPr lang="en-US" altLang="zh-CN" sz="1000">
                <a:ea typeface="宋体" panose="02010600030101010101" pitchFamily="2" charset="-122"/>
              </a:rPr>
              <a:t>2. </a:t>
            </a:r>
            <a:r>
              <a:rPr lang="zh-CN" sz="1000">
                <a:ea typeface="宋体" panose="02010600030101010101" pitchFamily="2" charset="-122"/>
              </a:rPr>
              <a:t>如果某机房异常，并且该机房分片为主节点</a:t>
            </a:r>
            <a:r>
              <a:rPr lang="zh-CN" altLang="en-US" sz="1000">
                <a:ea typeface="宋体" panose="02010600030101010101" pitchFamily="2" charset="-122"/>
              </a:rPr>
              <a:t>，借助</a:t>
            </a:r>
            <a:r>
              <a:rPr lang="en-US" altLang="zh-CN" sz="1000">
                <a:ea typeface="宋体" panose="02010600030101010101" pitchFamily="2" charset="-122"/>
              </a:rPr>
              <a:t>mongodb</a:t>
            </a:r>
            <a:r>
              <a:rPr lang="zh-CN" altLang="en-US" sz="1000">
                <a:ea typeface="宋体" panose="02010600030101010101" pitchFamily="2" charset="-122"/>
              </a:rPr>
              <a:t>天然的高可用机制，剩余其他机房的</a:t>
            </a:r>
            <a:r>
              <a:rPr lang="en-US" altLang="zh-CN" sz="1000">
                <a:ea typeface="宋体" panose="02010600030101010101" pitchFamily="2" charset="-122"/>
              </a:rPr>
              <a:t>2</a:t>
            </a:r>
            <a:r>
              <a:rPr lang="zh-CN" altLang="en-US" sz="1000">
                <a:ea typeface="宋体" panose="02010600030101010101" pitchFamily="2" charset="-122"/>
              </a:rPr>
              <a:t>个</a:t>
            </a:r>
            <a:r>
              <a:rPr lang="en-US" altLang="zh-CN" sz="1000">
                <a:ea typeface="宋体" panose="02010600030101010101" pitchFamily="2" charset="-122"/>
              </a:rPr>
              <a:t>mongod</a:t>
            </a:r>
            <a:r>
              <a:rPr lang="zh-CN" altLang="en-US" sz="1000">
                <a:ea typeface="宋体" panose="02010600030101010101" pitchFamily="2" charset="-122"/>
              </a:rPr>
              <a:t>实例会自动选举一个新节点为主节点。如果异常机房上面为从节点，则对应分片无需新一轮选举。</a:t>
            </a:r>
            <a:endParaRPr lang="zh-CN" altLang="en-US" sz="1000">
              <a:ea typeface="宋体" panose="02010600030101010101" pitchFamily="2" charset="-122"/>
            </a:endParaRPr>
          </a:p>
          <a:p>
            <a:pPr algn="l"/>
            <a:r>
              <a:rPr lang="en-US" altLang="zh-CN" sz="1000">
                <a:ea typeface="宋体" panose="02010600030101010101" pitchFamily="2" charset="-122"/>
              </a:rPr>
              <a:t>3. </a:t>
            </a:r>
            <a:r>
              <a:rPr lang="zh-CN" altLang="en-US" sz="1000">
                <a:ea typeface="宋体" panose="02010600030101010101" pitchFamily="2" charset="-122"/>
              </a:rPr>
              <a:t>客户端配置nearest参数，确保请求通过代理转发的时候，转发到最近网络时延节点</a:t>
            </a:r>
            <a:r>
              <a:rPr lang="zh-CN" altLang="en-US" sz="1000">
                <a:ea typeface="宋体" panose="02010600030101010101" pitchFamily="2" charset="-122"/>
                <a:sym typeface="+mn-ea"/>
              </a:rPr>
              <a:t>，也就是同机房对应存储节点读取数据。</a:t>
            </a:r>
            <a:endParaRPr lang="zh-CN" altLang="en-US" sz="1000">
              <a:ea typeface="宋体" panose="02010600030101010101" pitchFamily="2" charset="-122"/>
            </a:endParaRPr>
          </a:p>
          <a:p>
            <a:pPr algn="l"/>
            <a:r>
              <a:rPr lang="en-US" altLang="zh-CN" sz="1000" b="1">
                <a:ea typeface="宋体" panose="02010600030101010101" pitchFamily="2" charset="-122"/>
              </a:rPr>
              <a:t>4. </a:t>
            </a:r>
            <a:r>
              <a:rPr lang="zh-CN" altLang="en-US" sz="1000" b="1">
                <a:ea typeface="宋体" panose="02010600030101010101" pitchFamily="2" charset="-122"/>
                <a:sym typeface="+mn-ea"/>
              </a:rPr>
              <a:t>要求：所有机房数据需要打标签，例如</a:t>
            </a:r>
            <a:r>
              <a:rPr lang="en-US" altLang="zh-CN" sz="1000" b="1">
                <a:ea typeface="宋体" panose="02010600030101010101" pitchFamily="2" charset="-122"/>
                <a:sym typeface="+mn-ea"/>
              </a:rPr>
              <a:t>A</a:t>
            </a:r>
            <a:r>
              <a:rPr lang="zh-CN" altLang="en-US" sz="1000" b="1">
                <a:ea typeface="宋体" panose="02010600030101010101" pitchFamily="2" charset="-122"/>
                <a:sym typeface="+mn-ea"/>
              </a:rPr>
              <a:t>机房业务数据需要设置</a:t>
            </a:r>
            <a:r>
              <a:rPr lang="en-US" altLang="zh-CN" sz="1000" b="1">
                <a:ea typeface="宋体" panose="02010600030101010101" pitchFamily="2" charset="-122"/>
                <a:sym typeface="+mn-ea"/>
              </a:rPr>
              <a:t>region=A</a:t>
            </a:r>
            <a:r>
              <a:rPr lang="zh-CN" altLang="en-US" sz="1000" b="1">
                <a:ea typeface="宋体" panose="02010600030101010101" pitchFamily="2" charset="-122"/>
                <a:sym typeface="+mn-ea"/>
              </a:rPr>
              <a:t>，</a:t>
            </a:r>
            <a:r>
              <a:rPr lang="en-US" altLang="zh-CN" sz="1000" b="1">
                <a:ea typeface="宋体" panose="02010600030101010101" pitchFamily="2" charset="-122"/>
                <a:sym typeface="+mn-ea"/>
              </a:rPr>
              <a:t>B</a:t>
            </a:r>
            <a:r>
              <a:rPr lang="zh-CN" altLang="en-US" sz="1000" b="1">
                <a:ea typeface="宋体" panose="02010600030101010101" pitchFamily="2" charset="-122"/>
                <a:sym typeface="+mn-ea"/>
              </a:rPr>
              <a:t>机房业务需要设置region</a:t>
            </a:r>
            <a:r>
              <a:rPr lang="en-US" altLang="zh-CN" sz="1000" b="1">
                <a:ea typeface="宋体" panose="02010600030101010101" pitchFamily="2" charset="-122"/>
                <a:sym typeface="+mn-ea"/>
              </a:rPr>
              <a:t>=B</a:t>
            </a:r>
            <a:r>
              <a:rPr lang="zh-CN" altLang="en-US" sz="1000" b="1">
                <a:ea typeface="宋体" panose="02010600030101010101" pitchFamily="2" charset="-122"/>
                <a:sym typeface="+mn-ea"/>
              </a:rPr>
              <a:t>。代理接收到数据后，根据</a:t>
            </a:r>
            <a:r>
              <a:rPr lang="en-US" altLang="zh-CN" sz="1000" b="1">
                <a:ea typeface="宋体" panose="02010600030101010101" pitchFamily="2" charset="-122"/>
                <a:sym typeface="+mn-ea"/>
              </a:rPr>
              <a:t>region</a:t>
            </a:r>
            <a:r>
              <a:rPr lang="zh-CN" altLang="en-US" sz="1000" b="1">
                <a:ea typeface="宋体" panose="02010600030101010101" pitchFamily="2" charset="-122"/>
                <a:sym typeface="+mn-ea"/>
              </a:rPr>
              <a:t>标识，决定把数据转发到那个分片。此外，</a:t>
            </a:r>
            <a:r>
              <a:rPr lang="en-US" altLang="zh-CN" sz="1000" b="1">
                <a:ea typeface="宋体" panose="02010600030101010101" pitchFamily="2" charset="-122"/>
                <a:sym typeface="+mn-ea"/>
              </a:rPr>
              <a:t>mongos</a:t>
            </a:r>
            <a:r>
              <a:rPr lang="zh-CN" altLang="en-US" sz="1000" b="1">
                <a:ea typeface="宋体" panose="02010600030101010101" pitchFamily="2" charset="-122"/>
                <a:sym typeface="+mn-ea"/>
              </a:rPr>
              <a:t>代理可以把同一个机房对应标签数据转发到主节点在本机房的多个分片，满足海量数据需求。客户端数据举例：</a:t>
            </a:r>
            <a:r>
              <a:rPr lang="en-US" altLang="zh-CN" sz="1000" b="1">
                <a:ea typeface="宋体" panose="02010600030101010101" pitchFamily="2" charset="-122"/>
                <a:sym typeface="+mn-ea"/>
              </a:rPr>
              <a:t>{“regon”:A, “key1”:”value1”, “key2”:”value2”,.....}</a:t>
            </a:r>
            <a:r>
              <a:rPr lang="zh-CN" altLang="en-US" sz="1000" b="1">
                <a:ea typeface="宋体" panose="02010600030101010101" pitchFamily="2" charset="-122"/>
                <a:sym typeface="+mn-ea"/>
              </a:rPr>
              <a:t>。后续考虑直接在</a:t>
            </a:r>
            <a:r>
              <a:rPr lang="en-US" altLang="zh-CN" sz="1000" b="1">
                <a:ea typeface="宋体" panose="02010600030101010101" pitchFamily="2" charset="-122"/>
                <a:sym typeface="+mn-ea"/>
              </a:rPr>
              <a:t>mongodb</a:t>
            </a:r>
            <a:r>
              <a:rPr lang="zh-CN" altLang="en-US" sz="1000" b="1">
                <a:ea typeface="宋体" panose="02010600030101010101" pitchFamily="2" charset="-122"/>
                <a:sym typeface="+mn-ea"/>
              </a:rPr>
              <a:t>代理内核增加标签配置，只要是指定机房的代理，对应业务流量转发到主节点在对应机房的分片，这样业务就无需任何改动，也无需对数据打标签，这样存量集群升级到多活集群也方便。</a:t>
            </a:r>
            <a:endParaRPr lang="zh-CN" altLang="en-US" sz="1000" b="1">
              <a:ea typeface="宋体" panose="02010600030101010101" pitchFamily="2" charset="-122"/>
              <a:sym typeface="+mn-ea"/>
            </a:endParaRPr>
          </a:p>
          <a:p>
            <a:pPr algn="l"/>
            <a:endParaRPr lang="zh-CN" altLang="en-US" sz="1000">
              <a:ea typeface="宋体" panose="02010600030101010101" pitchFamily="2" charset="-122"/>
            </a:endParaRPr>
          </a:p>
          <a:p>
            <a:pPr algn="l"/>
            <a:endParaRPr lang="zh-CN" altLang="en-US" sz="1600">
              <a:ea typeface="宋体" panose="02010600030101010101" pitchFamily="2" charset="-122"/>
            </a:endParaRPr>
          </a:p>
        </p:txBody>
      </p:sp>
      <p:sp>
        <p:nvSpPr>
          <p:cNvPr id="36" name="直接箭头连接符 10"/>
          <p:cNvSpPr/>
          <p:nvPr/>
        </p:nvSpPr>
        <p:spPr>
          <a:xfrm flipH="1">
            <a:off x="6332607" y="1539220"/>
            <a:ext cx="893" cy="504974"/>
          </a:xfrm>
          <a:prstGeom prst="line">
            <a:avLst/>
          </a:prstGeom>
          <a:ln w="25400">
            <a:solidFill>
              <a:schemeClr val="accent1"/>
            </a:solidFill>
            <a:headEnd type="triangle"/>
            <a:tailEnd type="triangle"/>
          </a:ln>
        </p:spPr>
        <p:txBody>
          <a:bodyPr lIns="32145" tIns="32145" rIns="32145" bIns="32145"/>
          <a:p>
            <a:endParaRPr sz="1265"/>
          </a:p>
        </p:txBody>
      </p:sp>
      <p:grpSp>
        <p:nvGrpSpPr>
          <p:cNvPr id="37" name="圆角矩形 3"/>
          <p:cNvGrpSpPr/>
          <p:nvPr/>
        </p:nvGrpSpPr>
        <p:grpSpPr>
          <a:xfrm>
            <a:off x="5582920" y="942290"/>
            <a:ext cx="1551940" cy="468101"/>
            <a:chOff x="0" y="-1"/>
            <a:chExt cx="1054100" cy="349042"/>
          </a:xfrm>
        </p:grpSpPr>
        <p:sp>
          <p:nvSpPr>
            <p:cNvPr id="3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9" name="Client"/>
            <p:cNvSpPr txBox="1"/>
            <p:nvPr/>
          </p:nvSpPr>
          <p:spPr>
            <a:xfrm>
              <a:off x="17037" y="52121"/>
              <a:ext cx="1020026" cy="2447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690"/>
                <a:t>B</a:t>
              </a:r>
              <a:r>
                <a:rPr lang="zh-CN" altLang="en-US" sz="1690"/>
                <a:t>机房</a:t>
              </a:r>
              <a:r>
                <a:rPr sz="1690"/>
                <a:t>Client</a:t>
              </a:r>
              <a:endParaRPr sz="1690"/>
            </a:p>
          </p:txBody>
        </p:sp>
      </p:grpSp>
      <p:grpSp>
        <p:nvGrpSpPr>
          <p:cNvPr id="40" name="圆角矩形 3"/>
          <p:cNvGrpSpPr/>
          <p:nvPr/>
        </p:nvGrpSpPr>
        <p:grpSpPr>
          <a:xfrm>
            <a:off x="9399905" y="974040"/>
            <a:ext cx="1551940" cy="468101"/>
            <a:chOff x="0" y="-1"/>
            <a:chExt cx="1054100" cy="349042"/>
          </a:xfrm>
        </p:grpSpPr>
        <p:sp>
          <p:nvSpPr>
            <p:cNvPr id="5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0" name="Client"/>
            <p:cNvSpPr txBox="1"/>
            <p:nvPr/>
          </p:nvSpPr>
          <p:spPr>
            <a:xfrm>
              <a:off x="17037" y="52121"/>
              <a:ext cx="1020026" cy="2447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690"/>
                <a:t>C</a:t>
              </a:r>
              <a:r>
                <a:rPr lang="zh-CN" altLang="en-US" sz="1690"/>
                <a:t>机房</a:t>
              </a:r>
              <a:r>
                <a:rPr sz="1690"/>
                <a:t>Client</a:t>
              </a:r>
              <a:endParaRPr sz="1690"/>
            </a:p>
          </p:txBody>
        </p:sp>
      </p:grpSp>
      <p:sp>
        <p:nvSpPr>
          <p:cNvPr id="6" name="圆角矩形 17"/>
          <p:cNvSpPr/>
          <p:nvPr/>
        </p:nvSpPr>
        <p:spPr>
          <a:xfrm>
            <a:off x="4960620" y="3555365"/>
            <a:ext cx="3058795" cy="2070100"/>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7" name="直接箭头连接符 21"/>
          <p:cNvSpPr/>
          <p:nvPr/>
        </p:nvSpPr>
        <p:spPr>
          <a:xfrm rot="19320000" flipH="1" flipV="1">
            <a:off x="5637848" y="4558387"/>
            <a:ext cx="738485" cy="49560"/>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8" name="圆角矩形 20"/>
          <p:cNvGrpSpPr/>
          <p:nvPr/>
        </p:nvGrpSpPr>
        <p:grpSpPr>
          <a:xfrm>
            <a:off x="5045809" y="4822008"/>
            <a:ext cx="1134517" cy="590312"/>
            <a:chOff x="-1" y="92172"/>
            <a:chExt cx="729621" cy="349058"/>
          </a:xfrm>
        </p:grpSpPr>
        <p:sp>
          <p:nvSpPr>
            <p:cNvPr id="2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9"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A</a:t>
              </a:r>
              <a:r>
                <a:rPr lang="zh-CN" altLang="en-US" sz="1405">
                  <a:ea typeface="宋体" panose="02010600030101010101" pitchFamily="2" charset="-122"/>
                  <a:sym typeface="+mn-ea"/>
                </a:rPr>
                <a:t>机房</a:t>
              </a:r>
              <a:r>
                <a:rPr lang="en-US" sz="1405">
                  <a:sym typeface="+mn-ea"/>
                </a:rPr>
                <a:t>mongod(</a:t>
              </a:r>
              <a:r>
                <a:rPr lang="zh-CN" altLang="en-US" sz="1405">
                  <a:sym typeface="+mn-ea"/>
                </a:rPr>
                <a:t>从</a:t>
              </a:r>
              <a:r>
                <a:rPr lang="en-US" sz="1405">
                  <a:sym typeface="+mn-ea"/>
                </a:rPr>
                <a:t>)</a:t>
              </a:r>
              <a:endParaRPr sz="1405"/>
            </a:p>
          </p:txBody>
        </p:sp>
      </p:grpSp>
      <p:grpSp>
        <p:nvGrpSpPr>
          <p:cNvPr id="30" name="圆角矩形 20"/>
          <p:cNvGrpSpPr/>
          <p:nvPr/>
        </p:nvGrpSpPr>
        <p:grpSpPr>
          <a:xfrm>
            <a:off x="5791885" y="3762947"/>
            <a:ext cx="1134517" cy="590312"/>
            <a:chOff x="-1" y="92172"/>
            <a:chExt cx="729621" cy="349058"/>
          </a:xfrm>
        </p:grpSpPr>
        <p:sp>
          <p:nvSpPr>
            <p:cNvPr id="61"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2"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B</a:t>
              </a:r>
              <a:r>
                <a:rPr lang="zh-CN" altLang="en-US" sz="1405">
                  <a:ea typeface="宋体" panose="02010600030101010101" pitchFamily="2" charset="-122"/>
                  <a:sym typeface="+mn-ea"/>
                </a:rPr>
                <a:t>机房</a:t>
              </a:r>
              <a:r>
                <a:rPr lang="en-US" sz="1405">
                  <a:sym typeface="+mn-ea"/>
                </a:rPr>
                <a:t>mongod(</a:t>
              </a:r>
              <a:r>
                <a:rPr lang="zh-CN" altLang="en-US" sz="1405">
                  <a:sym typeface="+mn-ea"/>
                </a:rPr>
                <a:t>主</a:t>
              </a:r>
              <a:r>
                <a:rPr lang="en-US" sz="1405">
                  <a:sym typeface="+mn-ea"/>
                </a:rPr>
                <a:t>)</a:t>
              </a:r>
              <a:endParaRPr sz="1405"/>
            </a:p>
          </p:txBody>
        </p:sp>
      </p:grpSp>
      <p:grpSp>
        <p:nvGrpSpPr>
          <p:cNvPr id="63" name="圆角矩形 20"/>
          <p:cNvGrpSpPr/>
          <p:nvPr/>
        </p:nvGrpSpPr>
        <p:grpSpPr>
          <a:xfrm>
            <a:off x="6616095" y="4830491"/>
            <a:ext cx="1134517" cy="590312"/>
            <a:chOff x="-1" y="92172"/>
            <a:chExt cx="729621" cy="349058"/>
          </a:xfrm>
        </p:grpSpPr>
        <p:sp>
          <p:nvSpPr>
            <p:cNvPr id="6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5"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C</a:t>
              </a:r>
              <a:r>
                <a:rPr lang="zh-CN" altLang="en-US" sz="1405">
                  <a:ea typeface="宋体" panose="02010600030101010101" pitchFamily="2" charset="-122"/>
                  <a:sym typeface="+mn-ea"/>
                </a:rPr>
                <a:t>机房</a:t>
              </a:r>
              <a:r>
                <a:rPr lang="en-US" sz="1405">
                  <a:sym typeface="+mn-ea"/>
                </a:rPr>
                <a:t>mongod(</a:t>
              </a:r>
              <a:r>
                <a:rPr lang="zh-CN" altLang="en-US" sz="1405">
                  <a:sym typeface="+mn-ea"/>
                </a:rPr>
                <a:t>从</a:t>
              </a:r>
              <a:r>
                <a:rPr lang="en-US" sz="1405">
                  <a:sym typeface="+mn-ea"/>
                </a:rPr>
                <a:t>)</a:t>
              </a:r>
              <a:endParaRPr sz="1405"/>
            </a:p>
          </p:txBody>
        </p:sp>
      </p:grpSp>
      <p:sp>
        <p:nvSpPr>
          <p:cNvPr id="66" name="直接箭头连接符 21"/>
          <p:cNvSpPr/>
          <p:nvPr/>
        </p:nvSpPr>
        <p:spPr>
          <a:xfrm rot="15660000" flipH="1">
            <a:off x="6648688" y="4318179"/>
            <a:ext cx="480417" cy="538460"/>
          </a:xfrm>
          <a:prstGeom prst="line">
            <a:avLst/>
          </a:prstGeom>
          <a:ln w="25400">
            <a:solidFill>
              <a:schemeClr val="accent1"/>
            </a:solidFill>
            <a:headEnd type="triangle"/>
            <a:tailEnd type="triangle"/>
          </a:ln>
        </p:spPr>
        <p:txBody>
          <a:bodyPr lIns="32145" tIns="32145" rIns="32145" bIns="32145"/>
          <a:p>
            <a:endParaRPr sz="1265"/>
          </a:p>
        </p:txBody>
      </p:sp>
      <p:grpSp>
        <p:nvGrpSpPr>
          <p:cNvPr id="67" name="圆角矩形 3"/>
          <p:cNvGrpSpPr/>
          <p:nvPr/>
        </p:nvGrpSpPr>
        <p:grpSpPr>
          <a:xfrm>
            <a:off x="7073741" y="3695412"/>
            <a:ext cx="861268" cy="291554"/>
            <a:chOff x="0" y="-1"/>
            <a:chExt cx="1054100" cy="349042"/>
          </a:xfrm>
        </p:grpSpPr>
        <p:sp>
          <p:nvSpPr>
            <p:cNvPr id="6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9" name="Client"/>
            <p:cNvSpPr txBox="1"/>
            <p:nvPr/>
          </p:nvSpPr>
          <p:spPr>
            <a:xfrm>
              <a:off x="17037" y="3472"/>
              <a:ext cx="1020026" cy="342094"/>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shard-2</a:t>
              </a:r>
              <a:endParaRPr lang="en-US" sz="1405"/>
            </a:p>
          </p:txBody>
        </p:sp>
      </p:grpSp>
      <p:sp>
        <p:nvSpPr>
          <p:cNvPr id="70" name="左右箭头 70"/>
          <p:cNvSpPr/>
          <p:nvPr/>
        </p:nvSpPr>
        <p:spPr>
          <a:xfrm>
            <a:off x="8155919" y="4370913"/>
            <a:ext cx="506315" cy="202260"/>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2" name="直接箭头连接符 68"/>
          <p:cNvSpPr/>
          <p:nvPr/>
        </p:nvSpPr>
        <p:spPr>
          <a:xfrm>
            <a:off x="6313170" y="2796540"/>
            <a:ext cx="19685" cy="965200"/>
          </a:xfrm>
          <a:prstGeom prst="line">
            <a:avLst/>
          </a:prstGeom>
          <a:ln w="25400">
            <a:solidFill>
              <a:schemeClr val="accent1"/>
            </a:solidFill>
            <a:headEnd type="triangle"/>
            <a:tailEnd type="triangle"/>
          </a:ln>
        </p:spPr>
        <p:txBody>
          <a:bodyPr lIns="32145" tIns="32145" rIns="32145" bIns="32145"/>
          <a:p>
            <a:endParaRPr sz="1265"/>
          </a:p>
        </p:txBody>
      </p:sp>
      <p:sp>
        <p:nvSpPr>
          <p:cNvPr id="274" name="直接箭头连接符 69"/>
          <p:cNvSpPr/>
          <p:nvPr/>
        </p:nvSpPr>
        <p:spPr>
          <a:xfrm flipH="1">
            <a:off x="10203180" y="2749550"/>
            <a:ext cx="635" cy="1012190"/>
          </a:xfrm>
          <a:prstGeom prst="line">
            <a:avLst/>
          </a:prstGeom>
          <a:ln w="25400">
            <a:solidFill>
              <a:schemeClr val="accent1"/>
            </a:solidFill>
            <a:headEnd type="triangle"/>
            <a:tailEnd type="triangle"/>
          </a:ln>
        </p:spPr>
        <p:txBody>
          <a:bodyPr lIns="32145" tIns="32145" rIns="32145" bIns="32145"/>
          <a:lstStyle/>
          <a:p>
            <a:endParaRPr sz="1265"/>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圆角矩形 63"/>
          <p:cNvSpPr/>
          <p:nvPr/>
        </p:nvSpPr>
        <p:spPr>
          <a:xfrm>
            <a:off x="1752600" y="3365500"/>
            <a:ext cx="9347200" cy="2519680"/>
          </a:xfrm>
          <a:prstGeom prst="roundRect">
            <a:avLst>
              <a:gd name="adj" fmla="val 5592"/>
            </a:avLst>
          </a:prstGeom>
          <a:solidFill>
            <a:srgbClr val="FFE0DC"/>
          </a:solidFill>
          <a:ln>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2" name="圆角矩形 17"/>
          <p:cNvSpPr/>
          <p:nvPr/>
        </p:nvSpPr>
        <p:spPr>
          <a:xfrm>
            <a:off x="1968500" y="3538220"/>
            <a:ext cx="4117975" cy="2245360"/>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4" name="Rectangle"/>
          <p:cNvSpPr/>
          <p:nvPr/>
        </p:nvSpPr>
        <p:spPr>
          <a:xfrm flipV="1">
            <a:off x="296545" y="620395"/>
            <a:ext cx="11510010" cy="76200"/>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300990" y="140335"/>
            <a:ext cx="10369550" cy="7569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方案四：异地两机房多活方案（</a:t>
            </a:r>
            <a:r>
              <a:rPr lang="en-US" altLang="zh-CN" sz="2250">
                <a:sym typeface="+mn-ea"/>
              </a:rPr>
              <a:t>2mongod+2mongod+1arbiter</a:t>
            </a:r>
            <a:r>
              <a:rPr lang="zh-CN" altLang="en-US" sz="2250">
                <a:sym typeface="+mn-ea"/>
              </a:rPr>
              <a:t>模式）</a:t>
            </a:r>
            <a:r>
              <a:rPr lang="en-US" altLang="zh-CN" sz="2250">
                <a:sym typeface="+mn-ea"/>
              </a:rPr>
              <a:t>-</a:t>
            </a:r>
            <a:r>
              <a:rPr lang="zh-CN" altLang="en-US" sz="2250">
                <a:sym typeface="+mn-ea"/>
              </a:rPr>
              <a:t>解决跨机房写</a:t>
            </a:r>
            <a:endParaRPr lang="zh-CN" altLang="en-US" sz="2250">
              <a:sym typeface="+mn-ea"/>
            </a:endParaRPr>
          </a:p>
          <a:p>
            <a:endParaRPr sz="2250" smtClean="0"/>
          </a:p>
        </p:txBody>
      </p:sp>
      <p:sp>
        <p:nvSpPr>
          <p:cNvPr id="193" name="文本框 7"/>
          <p:cNvSpPr txBox="1"/>
          <p:nvPr/>
        </p:nvSpPr>
        <p:spPr>
          <a:xfrm>
            <a:off x="4136192" y="1217512"/>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195" name="文本框 12"/>
          <p:cNvSpPr txBox="1"/>
          <p:nvPr/>
        </p:nvSpPr>
        <p:spPr>
          <a:xfrm>
            <a:off x="4106724" y="2371675"/>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207" name="直接箭头连接符 10"/>
          <p:cNvSpPr/>
          <p:nvPr/>
        </p:nvSpPr>
        <p:spPr>
          <a:xfrm flipH="1">
            <a:off x="3853567" y="1610340"/>
            <a:ext cx="893" cy="504974"/>
          </a:xfrm>
          <a:prstGeom prst="line">
            <a:avLst/>
          </a:prstGeom>
          <a:ln w="25400">
            <a:solidFill>
              <a:schemeClr val="accent1"/>
            </a:solidFill>
            <a:headEnd type="triangle"/>
            <a:tailEnd type="triangle"/>
          </a:ln>
        </p:spPr>
        <p:txBody>
          <a:bodyPr lIns="32145" tIns="32145" rIns="32145" bIns="32145"/>
          <a:lstStyle/>
          <a:p>
            <a:endParaRPr sz="1265"/>
          </a:p>
        </p:txBody>
      </p:sp>
      <p:sp>
        <p:nvSpPr>
          <p:cNvPr id="208" name="直接箭头连接符 11"/>
          <p:cNvSpPr/>
          <p:nvPr/>
        </p:nvSpPr>
        <p:spPr>
          <a:xfrm flipH="1">
            <a:off x="8788261" y="1513473"/>
            <a:ext cx="4018" cy="557659"/>
          </a:xfrm>
          <a:prstGeom prst="line">
            <a:avLst/>
          </a:prstGeom>
          <a:ln w="25400">
            <a:solidFill>
              <a:schemeClr val="accent1"/>
            </a:solidFill>
            <a:headEnd type="triangle"/>
            <a:tailEnd type="triangle"/>
          </a:ln>
        </p:spPr>
        <p:txBody>
          <a:bodyPr lIns="32145" tIns="32145" rIns="32145" bIns="32145"/>
          <a:lstStyle/>
          <a:p>
            <a:endParaRPr sz="1265"/>
          </a:p>
        </p:txBody>
      </p:sp>
      <p:sp>
        <p:nvSpPr>
          <p:cNvPr id="218" name="直接箭头连接符 21"/>
          <p:cNvSpPr/>
          <p:nvPr/>
        </p:nvSpPr>
        <p:spPr>
          <a:xfrm rot="19320000" flipH="1" flipV="1">
            <a:off x="2299970" y="4716145"/>
            <a:ext cx="1477010" cy="3175"/>
          </a:xfrm>
          <a:prstGeom prst="line">
            <a:avLst/>
          </a:prstGeom>
          <a:ln w="25400">
            <a:solidFill>
              <a:schemeClr val="accent1"/>
            </a:solidFill>
            <a:headEnd type="triangle"/>
            <a:tailEnd type="triangle"/>
          </a:ln>
        </p:spPr>
        <p:txBody>
          <a:bodyPr lIns="32145" tIns="32145" rIns="32145" bIns="32145"/>
          <a:lstStyle/>
          <a:p>
            <a:endParaRPr sz="1265"/>
          </a:p>
        </p:txBody>
      </p:sp>
      <p:sp>
        <p:nvSpPr>
          <p:cNvPr id="273" name="直接箭头连接符 68"/>
          <p:cNvSpPr/>
          <p:nvPr/>
        </p:nvSpPr>
        <p:spPr>
          <a:xfrm flipH="1">
            <a:off x="3853180" y="2780030"/>
            <a:ext cx="1270" cy="876935"/>
          </a:xfrm>
          <a:prstGeom prst="line">
            <a:avLst/>
          </a:prstGeom>
          <a:ln w="25400">
            <a:solidFill>
              <a:schemeClr val="accent1"/>
            </a:solidFill>
            <a:headEnd type="triangle"/>
            <a:tailEnd type="triangle"/>
          </a:ln>
        </p:spPr>
        <p:txBody>
          <a:bodyPr lIns="32145" tIns="32145" rIns="32145" bIns="32145"/>
          <a:lstStyle/>
          <a:p>
            <a:endParaRPr sz="1265"/>
          </a:p>
        </p:txBody>
      </p:sp>
      <p:sp>
        <p:nvSpPr>
          <p:cNvPr id="275" name="左右箭头 70"/>
          <p:cNvSpPr/>
          <p:nvPr/>
        </p:nvSpPr>
        <p:spPr>
          <a:xfrm>
            <a:off x="6195039" y="4436953"/>
            <a:ext cx="506315" cy="202260"/>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279" name="圆角矩形 72"/>
          <p:cNvGrpSpPr/>
          <p:nvPr/>
        </p:nvGrpSpPr>
        <p:grpSpPr>
          <a:xfrm>
            <a:off x="887274" y="3725089"/>
            <a:ext cx="755898" cy="404468"/>
            <a:chOff x="-2" y="3281"/>
            <a:chExt cx="707397" cy="349040"/>
          </a:xfrm>
        </p:grpSpPr>
        <p:sp>
          <p:nvSpPr>
            <p:cNvPr id="277"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8"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sz="1690"/>
                <a:t>存储</a:t>
              </a:r>
              <a:r>
                <a:rPr sz="1690"/>
                <a:t>层</a:t>
              </a:r>
              <a:endParaRPr sz="1690"/>
            </a:p>
          </p:txBody>
        </p:sp>
      </p:grpSp>
      <p:sp>
        <p:nvSpPr>
          <p:cNvPr id="15" name="直接箭头连接符 21"/>
          <p:cNvSpPr/>
          <p:nvPr/>
        </p:nvSpPr>
        <p:spPr>
          <a:xfrm rot="15660000" flipH="1" flipV="1">
            <a:off x="3256280" y="4528185"/>
            <a:ext cx="946785" cy="380365"/>
          </a:xfrm>
          <a:prstGeom prst="line">
            <a:avLst/>
          </a:prstGeom>
          <a:ln w="25400">
            <a:solidFill>
              <a:schemeClr val="accent1"/>
            </a:solidFill>
            <a:headEnd type="triangle"/>
            <a:tailEnd type="triangle"/>
          </a:ln>
        </p:spPr>
        <p:txBody>
          <a:bodyPr lIns="32145" tIns="32145" rIns="32145" bIns="32145"/>
          <a:p>
            <a:endParaRPr sz="1265"/>
          </a:p>
        </p:txBody>
      </p:sp>
      <p:grpSp>
        <p:nvGrpSpPr>
          <p:cNvPr id="32" name="圆角矩形 3"/>
          <p:cNvGrpSpPr/>
          <p:nvPr/>
        </p:nvGrpSpPr>
        <p:grpSpPr>
          <a:xfrm>
            <a:off x="2056606" y="3608056"/>
            <a:ext cx="917079" cy="291554"/>
            <a:chOff x="0" y="-1"/>
            <a:chExt cx="1054100" cy="349042"/>
          </a:xfrm>
        </p:grpSpPr>
        <p:sp>
          <p:nvSpPr>
            <p:cNvPr id="3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Client"/>
            <p:cNvSpPr txBox="1"/>
            <p:nvPr/>
          </p:nvSpPr>
          <p:spPr>
            <a:xfrm>
              <a:off x="17037" y="3472"/>
              <a:ext cx="1020026" cy="342093"/>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shard-1</a:t>
              </a:r>
              <a:endParaRPr lang="en-US" sz="1405"/>
            </a:p>
          </p:txBody>
        </p:sp>
      </p:grpSp>
      <p:sp>
        <p:nvSpPr>
          <p:cNvPr id="35" name="文本框 12"/>
          <p:cNvSpPr txBox="1"/>
          <p:nvPr/>
        </p:nvSpPr>
        <p:spPr>
          <a:xfrm>
            <a:off x="9016415" y="2394466"/>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grpSp>
        <p:nvGrpSpPr>
          <p:cNvPr id="41" name="圆角矩形 3"/>
          <p:cNvGrpSpPr/>
          <p:nvPr/>
        </p:nvGrpSpPr>
        <p:grpSpPr>
          <a:xfrm>
            <a:off x="3078480" y="996265"/>
            <a:ext cx="1551940" cy="468101"/>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52121"/>
              <a:ext cx="1020026" cy="2447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690"/>
                <a:t>A</a:t>
              </a:r>
              <a:r>
                <a:rPr lang="zh-CN" altLang="en-US" sz="1690"/>
                <a:t>机房</a:t>
              </a:r>
              <a:r>
                <a:rPr sz="1690"/>
                <a:t>Client</a:t>
              </a:r>
              <a:endParaRPr sz="1690"/>
            </a:p>
          </p:txBody>
        </p:sp>
      </p:grpSp>
      <p:grpSp>
        <p:nvGrpSpPr>
          <p:cNvPr id="44" name="圆角矩形 72"/>
          <p:cNvGrpSpPr/>
          <p:nvPr/>
        </p:nvGrpSpPr>
        <p:grpSpPr>
          <a:xfrm>
            <a:off x="869166" y="2239775"/>
            <a:ext cx="755898" cy="404468"/>
            <a:chOff x="-2" y="3281"/>
            <a:chExt cx="707397" cy="349040"/>
          </a:xfrm>
        </p:grpSpPr>
        <p:sp>
          <p:nvSpPr>
            <p:cNvPr id="4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6"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代理层</a:t>
              </a:r>
              <a:endParaRPr lang="zh-CN" altLang="en-US" sz="1690"/>
            </a:p>
          </p:txBody>
        </p:sp>
      </p:grpSp>
      <p:grpSp>
        <p:nvGrpSpPr>
          <p:cNvPr id="47" name="圆角矩形 72"/>
          <p:cNvGrpSpPr/>
          <p:nvPr/>
        </p:nvGrpSpPr>
        <p:grpSpPr>
          <a:xfrm>
            <a:off x="869166" y="958127"/>
            <a:ext cx="755898" cy="404468"/>
            <a:chOff x="-2" y="3281"/>
            <a:chExt cx="707397" cy="349040"/>
          </a:xfrm>
        </p:grpSpPr>
        <p:sp>
          <p:nvSpPr>
            <p:cNvPr id="4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9"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客户端</a:t>
              </a:r>
              <a:endParaRPr lang="zh-CN" altLang="en-US" sz="1690"/>
            </a:p>
          </p:txBody>
        </p:sp>
      </p:grpSp>
      <p:grpSp>
        <p:nvGrpSpPr>
          <p:cNvPr id="50" name="圆角矩形 20"/>
          <p:cNvGrpSpPr/>
          <p:nvPr/>
        </p:nvGrpSpPr>
        <p:grpSpPr>
          <a:xfrm>
            <a:off x="3358624" y="2208183"/>
            <a:ext cx="1154847" cy="571500"/>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13891"/>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A</a:t>
              </a:r>
              <a:r>
                <a:rPr lang="zh-CN" altLang="en-US" sz="1405">
                  <a:ea typeface="宋体" panose="02010600030101010101" pitchFamily="2" charset="-122"/>
                </a:rPr>
                <a:t>机房</a:t>
              </a:r>
              <a:r>
                <a:rPr lang="en-US" sz="1405"/>
                <a:t>mongos</a:t>
              </a:r>
              <a:endParaRPr lang="en-US" sz="1405"/>
            </a:p>
          </p:txBody>
        </p:sp>
      </p:grpSp>
      <p:grpSp>
        <p:nvGrpSpPr>
          <p:cNvPr id="57" name="圆角矩形 20"/>
          <p:cNvGrpSpPr/>
          <p:nvPr/>
        </p:nvGrpSpPr>
        <p:grpSpPr>
          <a:xfrm>
            <a:off x="8188394" y="2156410"/>
            <a:ext cx="1154847" cy="571500"/>
            <a:chOff x="-1" y="92172"/>
            <a:chExt cx="729621" cy="349058"/>
          </a:xfrm>
          <a:solidFill>
            <a:schemeClr val="accent1">
              <a:lumMod val="20000"/>
              <a:lumOff val="80000"/>
            </a:schemeClr>
          </a:solidFill>
        </p:grpSpPr>
        <p:sp>
          <p:nvSpPr>
            <p:cNvPr id="58"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9" name="Mongod"/>
            <p:cNvSpPr txBox="1"/>
            <p:nvPr/>
          </p:nvSpPr>
          <p:spPr>
            <a:xfrm>
              <a:off x="16231" y="113892"/>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ea typeface="宋体" panose="02010600030101010101" pitchFamily="2" charset="-122"/>
                  <a:sym typeface="+mn-ea"/>
                </a:rPr>
                <a:t>B</a:t>
              </a:r>
              <a:r>
                <a:rPr lang="zh-CN" altLang="en-US" sz="1405">
                  <a:ea typeface="宋体" panose="02010600030101010101" pitchFamily="2" charset="-122"/>
                  <a:sym typeface="+mn-ea"/>
                </a:rPr>
                <a:t>机房</a:t>
              </a:r>
              <a:r>
                <a:rPr lang="en-US" sz="1405">
                  <a:sym typeface="+mn-ea"/>
                </a:rPr>
                <a:t>mongos</a:t>
              </a:r>
              <a:endParaRPr lang="en-US" sz="1405"/>
            </a:p>
          </p:txBody>
        </p:sp>
      </p:grpSp>
      <p:sp>
        <p:nvSpPr>
          <p:cNvPr id="31" name="文本占位符 30"/>
          <p:cNvSpPr>
            <a:spLocks noGrp="1"/>
          </p:cNvSpPr>
          <p:nvPr>
            <p:ph type="body" sz="quarter" idx="1"/>
          </p:nvPr>
        </p:nvSpPr>
        <p:spPr>
          <a:xfrm>
            <a:off x="567055" y="5885180"/>
            <a:ext cx="10778490" cy="951230"/>
          </a:xfrm>
        </p:spPr>
        <p:txBody>
          <a:bodyPr>
            <a:normAutofit fontScale="90000"/>
          </a:bodyPr>
          <a:p>
            <a:pPr algn="l"/>
            <a:r>
              <a:rPr lang="en-US" altLang="zh-CN" sz="1000"/>
              <a:t>1. </a:t>
            </a:r>
            <a:r>
              <a:rPr lang="zh-CN" altLang="en-US" sz="1000"/>
              <a:t>每个机房代理至少部署</a:t>
            </a:r>
            <a:r>
              <a:rPr lang="en-US" altLang="zh-CN" sz="1000"/>
              <a:t>2</a:t>
            </a:r>
            <a:r>
              <a:rPr lang="zh-CN" altLang="en-US" sz="1000"/>
              <a:t>个，保证业务访问代理高可用，任一代理挂掉，对应机房业务不受影响</a:t>
            </a:r>
            <a:endParaRPr lang="zh-CN" altLang="en-US" sz="1000"/>
          </a:p>
          <a:p>
            <a:pPr algn="l"/>
            <a:r>
              <a:rPr lang="en-US" altLang="zh-CN" sz="1000">
                <a:ea typeface="宋体" panose="02010600030101010101" pitchFamily="2" charset="-122"/>
              </a:rPr>
              <a:t>2. </a:t>
            </a:r>
            <a:r>
              <a:rPr lang="zh-CN" altLang="en-US" sz="1000">
                <a:ea typeface="宋体" panose="02010600030101010101" pitchFamily="2" charset="-122"/>
              </a:rPr>
              <a:t>如果机房</a:t>
            </a:r>
            <a:r>
              <a:rPr lang="en-US" altLang="zh-CN" sz="1000">
                <a:ea typeface="宋体" panose="02010600030101010101" pitchFamily="2" charset="-122"/>
              </a:rPr>
              <a:t>A</a:t>
            </a:r>
            <a:r>
              <a:rPr lang="zh-CN" altLang="en-US" sz="1000">
                <a:ea typeface="宋体" panose="02010600030101010101" pitchFamily="2" charset="-122"/>
              </a:rPr>
              <a:t>挂掉，则机房</a:t>
            </a:r>
            <a:r>
              <a:rPr lang="en-US" altLang="zh-CN" sz="1000">
                <a:ea typeface="宋体" panose="02010600030101010101" pitchFamily="2" charset="-122"/>
              </a:rPr>
              <a:t>B</a:t>
            </a:r>
            <a:r>
              <a:rPr lang="zh-CN" altLang="en-US" sz="1000">
                <a:ea typeface="宋体" panose="02010600030101010101" pitchFamily="2" charset="-122"/>
              </a:rPr>
              <a:t>和机房</a:t>
            </a:r>
            <a:r>
              <a:rPr lang="en-US" altLang="zh-CN" sz="1000">
                <a:ea typeface="宋体" panose="02010600030101010101" pitchFamily="2" charset="-122"/>
              </a:rPr>
              <a:t>C</a:t>
            </a:r>
            <a:r>
              <a:rPr lang="zh-CN" altLang="en-US" sz="1000">
                <a:ea typeface="宋体" panose="02010600030101010101" pitchFamily="2" charset="-122"/>
              </a:rPr>
              <a:t>剩余</a:t>
            </a:r>
            <a:r>
              <a:rPr lang="en-US" altLang="zh-CN" sz="1000">
                <a:ea typeface="宋体" panose="02010600030101010101" pitchFamily="2" charset="-122"/>
              </a:rPr>
              <a:t>2mongod+1arbiter</a:t>
            </a:r>
            <a:r>
              <a:rPr lang="zh-CN" altLang="en-US" sz="1000">
                <a:ea typeface="宋体" panose="02010600030101010101" pitchFamily="2" charset="-122"/>
              </a:rPr>
              <a:t>，则会在</a:t>
            </a:r>
            <a:r>
              <a:rPr lang="en-US" altLang="zh-CN" sz="1000">
                <a:ea typeface="宋体" panose="02010600030101010101" pitchFamily="2" charset="-122"/>
              </a:rPr>
              <a:t>B</a:t>
            </a:r>
            <a:r>
              <a:rPr lang="zh-CN" altLang="en-US" sz="1000">
                <a:ea typeface="宋体" panose="02010600030101010101" pitchFamily="2" charset="-122"/>
              </a:rPr>
              <a:t>机房</a:t>
            </a:r>
            <a:r>
              <a:rPr lang="en-US" altLang="zh-CN" sz="1000">
                <a:ea typeface="宋体" panose="02010600030101010101" pitchFamily="2" charset="-122"/>
              </a:rPr>
              <a:t>mongod</a:t>
            </a:r>
            <a:r>
              <a:rPr lang="zh-CN" altLang="en-US" sz="1000">
                <a:ea typeface="宋体" panose="02010600030101010101" pitchFamily="2" charset="-122"/>
              </a:rPr>
              <a:t>中从新选举一个主节点。</a:t>
            </a:r>
            <a:r>
              <a:rPr lang="en-US" altLang="zh-CN" sz="1000">
                <a:ea typeface="宋体" panose="02010600030101010101" pitchFamily="2" charset="-122"/>
              </a:rPr>
              <a:t>arbiter</a:t>
            </a:r>
            <a:r>
              <a:rPr lang="zh-CN" altLang="en-US" sz="1000">
                <a:ea typeface="宋体" panose="02010600030101010101" pitchFamily="2" charset="-122"/>
              </a:rPr>
              <a:t>选举节点不消耗资源</a:t>
            </a:r>
            <a:endParaRPr lang="zh-CN" altLang="en-US" sz="1000">
              <a:ea typeface="宋体" panose="02010600030101010101" pitchFamily="2" charset="-122"/>
            </a:endParaRPr>
          </a:p>
          <a:p>
            <a:pPr algn="l"/>
            <a:r>
              <a:rPr lang="en-US" altLang="zh-CN" sz="1000">
                <a:ea typeface="宋体" panose="02010600030101010101" pitchFamily="2" charset="-122"/>
              </a:rPr>
              <a:t>3. </a:t>
            </a:r>
            <a:r>
              <a:rPr lang="zh-CN" altLang="en-US" sz="1000">
                <a:ea typeface="宋体" panose="02010600030101010101" pitchFamily="2" charset="-122"/>
              </a:rPr>
              <a:t>客户端配置nearest参数，确保请求通过代理转发的时候，转发到最近网络时延节点</a:t>
            </a:r>
            <a:r>
              <a:rPr lang="zh-CN" altLang="en-US" sz="1000">
                <a:ea typeface="宋体" panose="02010600030101010101" pitchFamily="2" charset="-122"/>
                <a:sym typeface="+mn-ea"/>
              </a:rPr>
              <a:t>，也就是同机房对应存储节点读取数据。</a:t>
            </a:r>
            <a:endParaRPr lang="zh-CN" altLang="en-US" sz="1000">
              <a:ea typeface="宋体" panose="02010600030101010101" pitchFamily="2" charset="-122"/>
            </a:endParaRPr>
          </a:p>
          <a:p>
            <a:pPr algn="l"/>
            <a:r>
              <a:rPr lang="en-US" altLang="zh-CN" sz="1000" b="1">
                <a:ea typeface="宋体" panose="02010600030101010101" pitchFamily="2" charset="-122"/>
              </a:rPr>
              <a:t>4. </a:t>
            </a:r>
            <a:r>
              <a:rPr lang="zh-CN" altLang="en-US" sz="1000" b="1">
                <a:ea typeface="宋体" panose="02010600030101010101" pitchFamily="2" charset="-122"/>
              </a:rPr>
              <a:t>要求：所有机房数据需要打标签，例如</a:t>
            </a:r>
            <a:r>
              <a:rPr lang="en-US" altLang="zh-CN" sz="1000" b="1">
                <a:ea typeface="宋体" panose="02010600030101010101" pitchFamily="2" charset="-122"/>
              </a:rPr>
              <a:t>A</a:t>
            </a:r>
            <a:r>
              <a:rPr lang="zh-CN" altLang="en-US" sz="1000" b="1">
                <a:ea typeface="宋体" panose="02010600030101010101" pitchFamily="2" charset="-122"/>
              </a:rPr>
              <a:t>机房业务数据需要设置</a:t>
            </a:r>
            <a:r>
              <a:rPr lang="en-US" altLang="zh-CN" sz="1000" b="1">
                <a:ea typeface="宋体" panose="02010600030101010101" pitchFamily="2" charset="-122"/>
              </a:rPr>
              <a:t>region=A</a:t>
            </a:r>
            <a:r>
              <a:rPr lang="zh-CN" altLang="en-US" sz="1000" b="1">
                <a:ea typeface="宋体" panose="02010600030101010101" pitchFamily="2" charset="-122"/>
              </a:rPr>
              <a:t>，</a:t>
            </a:r>
            <a:r>
              <a:rPr lang="en-US" altLang="zh-CN" sz="1000" b="1">
                <a:ea typeface="宋体" panose="02010600030101010101" pitchFamily="2" charset="-122"/>
              </a:rPr>
              <a:t>B</a:t>
            </a:r>
            <a:r>
              <a:rPr lang="zh-CN" altLang="en-US" sz="1000" b="1">
                <a:ea typeface="宋体" panose="02010600030101010101" pitchFamily="2" charset="-122"/>
              </a:rPr>
              <a:t>机房业务需要设置region</a:t>
            </a:r>
            <a:r>
              <a:rPr lang="en-US" altLang="zh-CN" sz="1000" b="1">
                <a:ea typeface="宋体" panose="02010600030101010101" pitchFamily="2" charset="-122"/>
              </a:rPr>
              <a:t>=B</a:t>
            </a:r>
            <a:r>
              <a:rPr lang="zh-CN" altLang="en-US" sz="1000" b="1">
                <a:ea typeface="宋体" panose="02010600030101010101" pitchFamily="2" charset="-122"/>
              </a:rPr>
              <a:t>。代理接收到数据后，根据</a:t>
            </a:r>
            <a:r>
              <a:rPr lang="en-US" altLang="zh-CN" sz="1000" b="1">
                <a:ea typeface="宋体" panose="02010600030101010101" pitchFamily="2" charset="-122"/>
                <a:sym typeface="+mn-ea"/>
              </a:rPr>
              <a:t>region</a:t>
            </a:r>
            <a:r>
              <a:rPr lang="zh-CN" altLang="en-US" sz="1000" b="1">
                <a:ea typeface="宋体" panose="02010600030101010101" pitchFamily="2" charset="-122"/>
                <a:sym typeface="+mn-ea"/>
              </a:rPr>
              <a:t>标识，决定把数据转发到那个分片。此外，</a:t>
            </a:r>
            <a:r>
              <a:rPr lang="en-US" altLang="zh-CN" sz="1000" b="1">
                <a:ea typeface="宋体" panose="02010600030101010101" pitchFamily="2" charset="-122"/>
                <a:sym typeface="+mn-ea"/>
              </a:rPr>
              <a:t>mongos</a:t>
            </a:r>
            <a:r>
              <a:rPr lang="zh-CN" altLang="en-US" sz="1000" b="1">
                <a:ea typeface="宋体" panose="02010600030101010101" pitchFamily="2" charset="-122"/>
                <a:sym typeface="+mn-ea"/>
              </a:rPr>
              <a:t>代理可以把同一个机房对应标签数据转发到主节点在本机房的多个分片，满足海量数据需求。后续考虑直接在</a:t>
            </a:r>
            <a:r>
              <a:rPr lang="en-US" altLang="zh-CN" sz="1000" b="1">
                <a:ea typeface="宋体" panose="02010600030101010101" pitchFamily="2" charset="-122"/>
                <a:sym typeface="+mn-ea"/>
              </a:rPr>
              <a:t>mongodb</a:t>
            </a:r>
            <a:r>
              <a:rPr lang="zh-CN" altLang="en-US" sz="1000" b="1">
                <a:ea typeface="宋体" panose="02010600030101010101" pitchFamily="2" charset="-122"/>
                <a:sym typeface="+mn-ea"/>
              </a:rPr>
              <a:t>代理内核增加标签配置，只要是指定机房的代理，对应业务流量转发到主节点在对应机房的分片，这样业务就无需任何改动，也无需对数据打标签，这样存量集群升级到多活集群也方便。</a:t>
            </a:r>
            <a:endParaRPr lang="zh-CN" altLang="en-US" sz="1000" b="1">
              <a:ea typeface="宋体" panose="02010600030101010101" pitchFamily="2" charset="-122"/>
              <a:sym typeface="+mn-ea"/>
            </a:endParaRPr>
          </a:p>
          <a:p>
            <a:pPr algn="l"/>
            <a:endParaRPr lang="zh-CN" altLang="en-US" sz="1600" b="1">
              <a:ea typeface="宋体" panose="02010600030101010101" pitchFamily="2" charset="-122"/>
              <a:sym typeface="+mn-ea"/>
            </a:endParaRPr>
          </a:p>
          <a:p>
            <a:pPr algn="l"/>
            <a:endParaRPr lang="zh-CN" altLang="en-US" sz="1600">
              <a:ea typeface="宋体" panose="02010600030101010101" pitchFamily="2" charset="-122"/>
            </a:endParaRPr>
          </a:p>
        </p:txBody>
      </p:sp>
      <p:grpSp>
        <p:nvGrpSpPr>
          <p:cNvPr id="40" name="圆角矩形 3"/>
          <p:cNvGrpSpPr/>
          <p:nvPr/>
        </p:nvGrpSpPr>
        <p:grpSpPr>
          <a:xfrm>
            <a:off x="7988935" y="974040"/>
            <a:ext cx="1551940" cy="468101"/>
            <a:chOff x="0" y="-1"/>
            <a:chExt cx="1054100" cy="349042"/>
          </a:xfrm>
        </p:grpSpPr>
        <p:sp>
          <p:nvSpPr>
            <p:cNvPr id="5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0" name="Client"/>
            <p:cNvSpPr txBox="1"/>
            <p:nvPr/>
          </p:nvSpPr>
          <p:spPr>
            <a:xfrm>
              <a:off x="17037" y="52121"/>
              <a:ext cx="1020026" cy="2447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690"/>
                <a:t>B</a:t>
              </a:r>
              <a:r>
                <a:rPr lang="zh-CN" altLang="en-US" sz="1690"/>
                <a:t>机房</a:t>
              </a:r>
              <a:r>
                <a:rPr sz="1690"/>
                <a:t>Client</a:t>
              </a:r>
              <a:endParaRPr sz="1690"/>
            </a:p>
          </p:txBody>
        </p:sp>
      </p:grpSp>
      <p:grpSp>
        <p:nvGrpSpPr>
          <p:cNvPr id="6" name="圆角矩形 20"/>
          <p:cNvGrpSpPr/>
          <p:nvPr/>
        </p:nvGrpSpPr>
        <p:grpSpPr>
          <a:xfrm>
            <a:off x="3460750" y="3691890"/>
            <a:ext cx="873760" cy="499745"/>
            <a:chOff x="-1" y="92172"/>
            <a:chExt cx="729621" cy="349058"/>
          </a:xfrm>
        </p:grpSpPr>
        <p:sp>
          <p:nvSpPr>
            <p:cNvPr id="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A</a:t>
              </a:r>
              <a:r>
                <a:rPr lang="zh-CN" altLang="en-US" sz="1200">
                  <a:ea typeface="宋体" panose="02010600030101010101" pitchFamily="2" charset="-122"/>
                  <a:sym typeface="+mn-ea"/>
                </a:rPr>
                <a:t>机房  </a:t>
              </a:r>
              <a:r>
                <a:rPr lang="en-US" sz="1200">
                  <a:sym typeface="+mn-ea"/>
                </a:rPr>
                <a:t>mongod(</a:t>
              </a:r>
              <a:r>
                <a:rPr lang="zh-CN" altLang="en-US" sz="1200">
                  <a:sym typeface="+mn-ea"/>
                </a:rPr>
                <a:t>主</a:t>
              </a:r>
              <a:r>
                <a:rPr lang="en-US" sz="1200">
                  <a:sym typeface="+mn-ea"/>
                </a:rPr>
                <a:t>)</a:t>
              </a:r>
              <a:endParaRPr sz="1200"/>
            </a:p>
          </p:txBody>
        </p:sp>
      </p:grpSp>
      <p:grpSp>
        <p:nvGrpSpPr>
          <p:cNvPr id="64" name="圆角矩形 20"/>
          <p:cNvGrpSpPr/>
          <p:nvPr/>
        </p:nvGrpSpPr>
        <p:grpSpPr>
          <a:xfrm>
            <a:off x="5084445" y="5198054"/>
            <a:ext cx="901065" cy="552189"/>
            <a:chOff x="-1" y="92172"/>
            <a:chExt cx="729621" cy="361606"/>
          </a:xfrm>
        </p:grpSpPr>
        <p:sp>
          <p:nvSpPr>
            <p:cNvPr id="6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6" name="Mongod"/>
            <p:cNvSpPr txBox="1"/>
            <p:nvPr/>
          </p:nvSpPr>
          <p:spPr>
            <a:xfrm>
              <a:off x="33997" y="107803"/>
              <a:ext cx="695540" cy="34597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C</a:t>
              </a:r>
              <a:r>
                <a:rPr lang="zh-CN" altLang="en-US" sz="1000">
                  <a:ea typeface="宋体" panose="02010600030101010101" pitchFamily="2" charset="-122"/>
                  <a:sym typeface="+mn-ea"/>
                </a:rPr>
                <a:t>机房  </a:t>
              </a:r>
              <a:r>
                <a:rPr lang="en-US" sz="1000">
                  <a:sym typeface="+mn-ea"/>
                </a:rPr>
                <a:t>mongod</a:t>
              </a:r>
              <a:endParaRPr lang="en-US" sz="1000">
                <a:sym typeface="+mn-ea"/>
              </a:endParaRPr>
            </a:p>
            <a:p>
              <a:pPr algn="ctr"/>
              <a:r>
                <a:rPr lang="en-US" sz="1000">
                  <a:sym typeface="+mn-ea"/>
                </a:rPr>
                <a:t>(</a:t>
              </a:r>
              <a:r>
                <a:rPr lang="en-US" altLang="zh-CN" sz="1000">
                  <a:sym typeface="+mn-ea"/>
                </a:rPr>
                <a:t>arbiter</a:t>
              </a:r>
              <a:r>
                <a:rPr lang="en-US" sz="1000">
                  <a:sym typeface="+mn-ea"/>
                </a:rPr>
                <a:t>)</a:t>
              </a:r>
              <a:endParaRPr sz="1000"/>
            </a:p>
          </p:txBody>
        </p:sp>
      </p:grpSp>
      <p:grpSp>
        <p:nvGrpSpPr>
          <p:cNvPr id="67" name="圆角矩形 20"/>
          <p:cNvGrpSpPr/>
          <p:nvPr/>
        </p:nvGrpSpPr>
        <p:grpSpPr>
          <a:xfrm>
            <a:off x="4121785" y="5215890"/>
            <a:ext cx="873760" cy="499745"/>
            <a:chOff x="-1" y="92172"/>
            <a:chExt cx="729621" cy="349058"/>
          </a:xfrm>
        </p:grpSpPr>
        <p:sp>
          <p:nvSpPr>
            <p:cNvPr id="6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9"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B</a:t>
              </a:r>
              <a:r>
                <a:rPr lang="zh-CN" altLang="en-US" sz="1200">
                  <a:ea typeface="宋体" panose="02010600030101010101" pitchFamily="2" charset="-122"/>
                  <a:sym typeface="+mn-ea"/>
                </a:rPr>
                <a:t>机房  </a:t>
              </a:r>
              <a:r>
                <a:rPr lang="en-US" sz="1200">
                  <a:sym typeface="+mn-ea"/>
                </a:rPr>
                <a:t>mongod(</a:t>
              </a:r>
              <a:r>
                <a:rPr lang="zh-CN" altLang="en-US" sz="1200">
                  <a:sym typeface="+mn-ea"/>
                </a:rPr>
                <a:t>从</a:t>
              </a:r>
              <a:r>
                <a:rPr lang="en-US" sz="1200">
                  <a:sym typeface="+mn-ea"/>
                </a:rPr>
                <a:t>)</a:t>
              </a:r>
              <a:endParaRPr sz="1200"/>
            </a:p>
          </p:txBody>
        </p:sp>
      </p:grpSp>
      <p:grpSp>
        <p:nvGrpSpPr>
          <p:cNvPr id="70" name="圆角矩形 20"/>
          <p:cNvGrpSpPr/>
          <p:nvPr/>
        </p:nvGrpSpPr>
        <p:grpSpPr>
          <a:xfrm>
            <a:off x="3037840" y="5248275"/>
            <a:ext cx="873760" cy="499745"/>
            <a:chOff x="-1" y="92172"/>
            <a:chExt cx="729621" cy="349058"/>
          </a:xfrm>
        </p:grpSpPr>
        <p:sp>
          <p:nvSpPr>
            <p:cNvPr id="71"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2"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B</a:t>
              </a:r>
              <a:r>
                <a:rPr lang="zh-CN" altLang="en-US" sz="1200">
                  <a:ea typeface="宋体" panose="02010600030101010101" pitchFamily="2" charset="-122"/>
                  <a:sym typeface="+mn-ea"/>
                </a:rPr>
                <a:t>机房  </a:t>
              </a:r>
              <a:r>
                <a:rPr lang="en-US" sz="1200">
                  <a:sym typeface="+mn-ea"/>
                </a:rPr>
                <a:t>mongod(</a:t>
              </a:r>
              <a:r>
                <a:rPr lang="zh-CN" altLang="en-US" sz="1200">
                  <a:sym typeface="+mn-ea"/>
                </a:rPr>
                <a:t>从</a:t>
              </a:r>
              <a:r>
                <a:rPr lang="en-US" sz="1200">
                  <a:sym typeface="+mn-ea"/>
                </a:rPr>
                <a:t>)</a:t>
              </a:r>
              <a:endParaRPr sz="1200"/>
            </a:p>
          </p:txBody>
        </p:sp>
      </p:grpSp>
      <p:grpSp>
        <p:nvGrpSpPr>
          <p:cNvPr id="73" name="圆角矩形 20"/>
          <p:cNvGrpSpPr/>
          <p:nvPr/>
        </p:nvGrpSpPr>
        <p:grpSpPr>
          <a:xfrm>
            <a:off x="2058035" y="5215890"/>
            <a:ext cx="873760" cy="499745"/>
            <a:chOff x="-1" y="92172"/>
            <a:chExt cx="729621" cy="349058"/>
          </a:xfrm>
        </p:grpSpPr>
        <p:sp>
          <p:nvSpPr>
            <p:cNvPr id="7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5"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A</a:t>
              </a:r>
              <a:r>
                <a:rPr lang="zh-CN" altLang="en-US" sz="1200">
                  <a:ea typeface="宋体" panose="02010600030101010101" pitchFamily="2" charset="-122"/>
                  <a:sym typeface="+mn-ea"/>
                </a:rPr>
                <a:t>机房  </a:t>
              </a:r>
              <a:r>
                <a:rPr lang="en-US" sz="1200">
                  <a:sym typeface="+mn-ea"/>
                </a:rPr>
                <a:t>mongod(从)</a:t>
              </a:r>
              <a:endParaRPr sz="1200"/>
            </a:p>
          </p:txBody>
        </p:sp>
      </p:grpSp>
      <p:sp>
        <p:nvSpPr>
          <p:cNvPr id="76" name="直接箭头连接符 21"/>
          <p:cNvSpPr/>
          <p:nvPr/>
        </p:nvSpPr>
        <p:spPr>
          <a:xfrm rot="15660000" flipH="1">
            <a:off x="3848735" y="4547870"/>
            <a:ext cx="999490" cy="331470"/>
          </a:xfrm>
          <a:prstGeom prst="line">
            <a:avLst/>
          </a:prstGeom>
          <a:ln w="25400">
            <a:solidFill>
              <a:schemeClr val="accent1"/>
            </a:solidFill>
            <a:headEnd type="triangle"/>
            <a:tailEnd type="triangle"/>
          </a:ln>
        </p:spPr>
        <p:txBody>
          <a:bodyPr lIns="32145" tIns="32145" rIns="32145" bIns="32145"/>
          <a:p>
            <a:endParaRPr sz="1265"/>
          </a:p>
        </p:txBody>
      </p:sp>
      <p:sp>
        <p:nvSpPr>
          <p:cNvPr id="77" name="直接箭头连接符 21"/>
          <p:cNvSpPr/>
          <p:nvPr/>
        </p:nvSpPr>
        <p:spPr>
          <a:xfrm rot="15660000" flipH="1">
            <a:off x="4355465" y="4098290"/>
            <a:ext cx="1148715" cy="1191895"/>
          </a:xfrm>
          <a:prstGeom prst="line">
            <a:avLst/>
          </a:prstGeom>
          <a:ln w="25400">
            <a:solidFill>
              <a:schemeClr val="accent1"/>
            </a:solidFill>
            <a:headEnd type="triangle"/>
            <a:tailEnd type="triangle"/>
          </a:ln>
        </p:spPr>
        <p:txBody>
          <a:bodyPr lIns="32145" tIns="32145" rIns="32145" bIns="32145"/>
          <a:p>
            <a:endParaRPr sz="1265"/>
          </a:p>
        </p:txBody>
      </p:sp>
      <p:sp>
        <p:nvSpPr>
          <p:cNvPr id="78" name="圆角矩形 17"/>
          <p:cNvSpPr/>
          <p:nvPr/>
        </p:nvSpPr>
        <p:spPr>
          <a:xfrm>
            <a:off x="6815455" y="3531870"/>
            <a:ext cx="4117975" cy="2245360"/>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79" name="直接箭头连接符 21"/>
          <p:cNvSpPr/>
          <p:nvPr/>
        </p:nvSpPr>
        <p:spPr>
          <a:xfrm rot="19320000" flipH="1" flipV="1">
            <a:off x="7149465" y="4703445"/>
            <a:ext cx="1518285" cy="26035"/>
          </a:xfrm>
          <a:prstGeom prst="line">
            <a:avLst/>
          </a:prstGeom>
          <a:ln w="25400">
            <a:solidFill>
              <a:schemeClr val="accent1"/>
            </a:solidFill>
            <a:headEnd type="triangle"/>
            <a:tailEnd type="triangle"/>
          </a:ln>
        </p:spPr>
        <p:txBody>
          <a:bodyPr lIns="32145" tIns="32145" rIns="32145" bIns="32145"/>
          <a:lstStyle/>
          <a:p>
            <a:endParaRPr sz="1265"/>
          </a:p>
        </p:txBody>
      </p:sp>
      <p:sp>
        <p:nvSpPr>
          <p:cNvPr id="80" name="直接箭头连接符 21"/>
          <p:cNvSpPr/>
          <p:nvPr/>
        </p:nvSpPr>
        <p:spPr>
          <a:xfrm rot="15660000" flipH="1" flipV="1">
            <a:off x="8103235" y="4530725"/>
            <a:ext cx="946785" cy="380365"/>
          </a:xfrm>
          <a:prstGeom prst="line">
            <a:avLst/>
          </a:prstGeom>
          <a:ln w="25400">
            <a:solidFill>
              <a:schemeClr val="accent1"/>
            </a:solidFill>
            <a:headEnd type="triangle"/>
            <a:tailEnd type="triangle"/>
          </a:ln>
        </p:spPr>
        <p:txBody>
          <a:bodyPr lIns="32145" tIns="32145" rIns="32145" bIns="32145"/>
          <a:p>
            <a:endParaRPr sz="1265"/>
          </a:p>
        </p:txBody>
      </p:sp>
      <p:grpSp>
        <p:nvGrpSpPr>
          <p:cNvPr id="81" name="圆角矩形 3"/>
          <p:cNvGrpSpPr/>
          <p:nvPr/>
        </p:nvGrpSpPr>
        <p:grpSpPr>
          <a:xfrm>
            <a:off x="9945846" y="3610596"/>
            <a:ext cx="917079" cy="291554"/>
            <a:chOff x="0" y="-1"/>
            <a:chExt cx="1054100" cy="349042"/>
          </a:xfrm>
        </p:grpSpPr>
        <p:sp>
          <p:nvSpPr>
            <p:cNvPr id="8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3" name="Client"/>
            <p:cNvSpPr txBox="1"/>
            <p:nvPr/>
          </p:nvSpPr>
          <p:spPr>
            <a:xfrm>
              <a:off x="17037" y="3472"/>
              <a:ext cx="1020026" cy="342094"/>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shard-2</a:t>
              </a:r>
              <a:endParaRPr lang="en-US" sz="1405"/>
            </a:p>
          </p:txBody>
        </p:sp>
      </p:grpSp>
      <p:grpSp>
        <p:nvGrpSpPr>
          <p:cNvPr id="84" name="圆角矩形 20"/>
          <p:cNvGrpSpPr/>
          <p:nvPr/>
        </p:nvGrpSpPr>
        <p:grpSpPr>
          <a:xfrm>
            <a:off x="8307705" y="3712210"/>
            <a:ext cx="873760" cy="499745"/>
            <a:chOff x="-1" y="92172"/>
            <a:chExt cx="729621" cy="349058"/>
          </a:xfrm>
        </p:grpSpPr>
        <p:sp>
          <p:nvSpPr>
            <p:cNvPr id="8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6"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B</a:t>
              </a:r>
              <a:r>
                <a:rPr lang="zh-CN" altLang="en-US" sz="1200">
                  <a:ea typeface="宋体" panose="02010600030101010101" pitchFamily="2" charset="-122"/>
                  <a:sym typeface="+mn-ea"/>
                </a:rPr>
                <a:t>机房  </a:t>
              </a:r>
              <a:r>
                <a:rPr lang="en-US" sz="1200">
                  <a:sym typeface="+mn-ea"/>
                </a:rPr>
                <a:t>mongod(</a:t>
              </a:r>
              <a:r>
                <a:rPr lang="zh-CN" altLang="en-US" sz="1200">
                  <a:sym typeface="+mn-ea"/>
                </a:rPr>
                <a:t>主</a:t>
              </a:r>
              <a:r>
                <a:rPr lang="en-US" sz="1200">
                  <a:sym typeface="+mn-ea"/>
                </a:rPr>
                <a:t>)</a:t>
              </a:r>
              <a:endParaRPr sz="1200"/>
            </a:p>
          </p:txBody>
        </p:sp>
      </p:grpSp>
      <p:grpSp>
        <p:nvGrpSpPr>
          <p:cNvPr id="87" name="圆角矩形 20"/>
          <p:cNvGrpSpPr/>
          <p:nvPr/>
        </p:nvGrpSpPr>
        <p:grpSpPr>
          <a:xfrm>
            <a:off x="9933305" y="5199959"/>
            <a:ext cx="901065" cy="552189"/>
            <a:chOff x="-1" y="92172"/>
            <a:chExt cx="729621" cy="361606"/>
          </a:xfrm>
        </p:grpSpPr>
        <p:sp>
          <p:nvSpPr>
            <p:cNvPr id="8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9" name="Mongod"/>
            <p:cNvSpPr txBox="1"/>
            <p:nvPr/>
          </p:nvSpPr>
          <p:spPr>
            <a:xfrm>
              <a:off x="33997" y="107803"/>
              <a:ext cx="695540" cy="34597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C</a:t>
              </a:r>
              <a:r>
                <a:rPr lang="zh-CN" altLang="en-US" sz="1000">
                  <a:ea typeface="宋体" panose="02010600030101010101" pitchFamily="2" charset="-122"/>
                  <a:sym typeface="+mn-ea"/>
                </a:rPr>
                <a:t>机房  </a:t>
              </a:r>
              <a:r>
                <a:rPr lang="en-US" sz="1000">
                  <a:sym typeface="+mn-ea"/>
                </a:rPr>
                <a:t>mongod</a:t>
              </a:r>
              <a:endParaRPr lang="en-US" sz="1000">
                <a:sym typeface="+mn-ea"/>
              </a:endParaRPr>
            </a:p>
            <a:p>
              <a:pPr algn="ctr"/>
              <a:r>
                <a:rPr lang="en-US" sz="1000">
                  <a:sym typeface="+mn-ea"/>
                </a:rPr>
                <a:t>(</a:t>
              </a:r>
              <a:r>
                <a:rPr lang="en-US" altLang="zh-CN" sz="1000">
                  <a:sym typeface="+mn-ea"/>
                </a:rPr>
                <a:t>arbiter</a:t>
              </a:r>
              <a:r>
                <a:rPr lang="en-US" sz="1000">
                  <a:sym typeface="+mn-ea"/>
                </a:rPr>
                <a:t>)</a:t>
              </a:r>
              <a:endParaRPr sz="1000"/>
            </a:p>
          </p:txBody>
        </p:sp>
      </p:grpSp>
      <p:grpSp>
        <p:nvGrpSpPr>
          <p:cNvPr id="90" name="圆角矩形 20"/>
          <p:cNvGrpSpPr/>
          <p:nvPr/>
        </p:nvGrpSpPr>
        <p:grpSpPr>
          <a:xfrm>
            <a:off x="8968740" y="5218430"/>
            <a:ext cx="873760" cy="499745"/>
            <a:chOff x="-1" y="92172"/>
            <a:chExt cx="729621" cy="349058"/>
          </a:xfrm>
        </p:grpSpPr>
        <p:sp>
          <p:nvSpPr>
            <p:cNvPr id="91"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2"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A</a:t>
              </a:r>
              <a:r>
                <a:rPr lang="zh-CN" altLang="en-US" sz="1200">
                  <a:ea typeface="宋体" panose="02010600030101010101" pitchFamily="2" charset="-122"/>
                  <a:sym typeface="+mn-ea"/>
                </a:rPr>
                <a:t>机房  </a:t>
              </a:r>
              <a:r>
                <a:rPr lang="en-US" sz="1200">
                  <a:sym typeface="+mn-ea"/>
                </a:rPr>
                <a:t>mongod(</a:t>
              </a:r>
              <a:r>
                <a:rPr lang="zh-CN" altLang="en-US" sz="1200">
                  <a:sym typeface="+mn-ea"/>
                </a:rPr>
                <a:t>从</a:t>
              </a:r>
              <a:r>
                <a:rPr lang="en-US" sz="1200">
                  <a:sym typeface="+mn-ea"/>
                </a:rPr>
                <a:t>)</a:t>
              </a:r>
              <a:endParaRPr sz="1200"/>
            </a:p>
          </p:txBody>
        </p:sp>
      </p:grpSp>
      <p:grpSp>
        <p:nvGrpSpPr>
          <p:cNvPr id="93" name="圆角矩形 20"/>
          <p:cNvGrpSpPr/>
          <p:nvPr/>
        </p:nvGrpSpPr>
        <p:grpSpPr>
          <a:xfrm>
            <a:off x="7884795" y="5250815"/>
            <a:ext cx="873760" cy="499745"/>
            <a:chOff x="-1" y="92172"/>
            <a:chExt cx="729621" cy="349058"/>
          </a:xfrm>
        </p:grpSpPr>
        <p:sp>
          <p:nvSpPr>
            <p:cNvPr id="9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5"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A</a:t>
              </a:r>
              <a:r>
                <a:rPr lang="zh-CN" altLang="en-US" sz="1200">
                  <a:ea typeface="宋体" panose="02010600030101010101" pitchFamily="2" charset="-122"/>
                  <a:sym typeface="+mn-ea"/>
                </a:rPr>
                <a:t>机房  </a:t>
              </a:r>
              <a:r>
                <a:rPr lang="en-US" sz="1200">
                  <a:sym typeface="+mn-ea"/>
                </a:rPr>
                <a:t>mongod(</a:t>
              </a:r>
              <a:r>
                <a:rPr lang="zh-CN" altLang="en-US" sz="1200">
                  <a:sym typeface="+mn-ea"/>
                </a:rPr>
                <a:t>从</a:t>
              </a:r>
              <a:r>
                <a:rPr lang="en-US" sz="1200">
                  <a:sym typeface="+mn-ea"/>
                </a:rPr>
                <a:t>)</a:t>
              </a:r>
              <a:endParaRPr sz="1200"/>
            </a:p>
          </p:txBody>
        </p:sp>
      </p:grpSp>
      <p:grpSp>
        <p:nvGrpSpPr>
          <p:cNvPr id="96" name="圆角矩形 20"/>
          <p:cNvGrpSpPr/>
          <p:nvPr/>
        </p:nvGrpSpPr>
        <p:grpSpPr>
          <a:xfrm>
            <a:off x="6904990" y="5218430"/>
            <a:ext cx="873760" cy="499745"/>
            <a:chOff x="-1" y="92172"/>
            <a:chExt cx="729621" cy="349058"/>
          </a:xfrm>
        </p:grpSpPr>
        <p:sp>
          <p:nvSpPr>
            <p:cNvPr id="9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8"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B</a:t>
              </a:r>
              <a:r>
                <a:rPr lang="zh-CN" altLang="en-US" sz="1200">
                  <a:ea typeface="宋体" panose="02010600030101010101" pitchFamily="2" charset="-122"/>
                  <a:sym typeface="+mn-ea"/>
                </a:rPr>
                <a:t>机房  </a:t>
              </a:r>
              <a:r>
                <a:rPr lang="en-US" sz="1200">
                  <a:sym typeface="+mn-ea"/>
                </a:rPr>
                <a:t>mongod(从)</a:t>
              </a:r>
              <a:endParaRPr sz="1200"/>
            </a:p>
          </p:txBody>
        </p:sp>
      </p:grpSp>
      <p:sp>
        <p:nvSpPr>
          <p:cNvPr id="99" name="直接箭头连接符 21"/>
          <p:cNvSpPr/>
          <p:nvPr/>
        </p:nvSpPr>
        <p:spPr>
          <a:xfrm rot="15660000" flipH="1">
            <a:off x="8695690" y="4550410"/>
            <a:ext cx="999490" cy="331470"/>
          </a:xfrm>
          <a:prstGeom prst="line">
            <a:avLst/>
          </a:prstGeom>
          <a:ln w="25400">
            <a:solidFill>
              <a:schemeClr val="accent1"/>
            </a:solidFill>
            <a:headEnd type="triangle"/>
            <a:tailEnd type="triangle"/>
          </a:ln>
        </p:spPr>
        <p:txBody>
          <a:bodyPr lIns="32145" tIns="32145" rIns="32145" bIns="32145"/>
          <a:p>
            <a:endParaRPr sz="1265"/>
          </a:p>
        </p:txBody>
      </p:sp>
      <p:sp>
        <p:nvSpPr>
          <p:cNvPr id="100" name="直接箭头连接符 21"/>
          <p:cNvSpPr/>
          <p:nvPr/>
        </p:nvSpPr>
        <p:spPr>
          <a:xfrm rot="15660000" flipH="1">
            <a:off x="9202420" y="4100830"/>
            <a:ext cx="1148715" cy="1191895"/>
          </a:xfrm>
          <a:prstGeom prst="line">
            <a:avLst/>
          </a:prstGeom>
          <a:ln w="25400">
            <a:solidFill>
              <a:schemeClr val="accent1"/>
            </a:solidFill>
            <a:headEnd type="triangle"/>
            <a:tailEnd type="triangle"/>
          </a:ln>
        </p:spPr>
        <p:txBody>
          <a:bodyPr lIns="32145" tIns="32145" rIns="32145" bIns="32145"/>
          <a:p>
            <a:endParaRPr sz="1265"/>
          </a:p>
        </p:txBody>
      </p:sp>
      <p:sp>
        <p:nvSpPr>
          <p:cNvPr id="274" name="直接箭头连接符 69"/>
          <p:cNvSpPr/>
          <p:nvPr/>
        </p:nvSpPr>
        <p:spPr>
          <a:xfrm>
            <a:off x="8792210" y="2779395"/>
            <a:ext cx="635" cy="911860"/>
          </a:xfrm>
          <a:prstGeom prst="line">
            <a:avLst/>
          </a:prstGeom>
          <a:ln w="25400">
            <a:solidFill>
              <a:schemeClr val="accent1"/>
            </a:solidFill>
            <a:headEnd type="triangle"/>
            <a:tailEnd type="triangle"/>
          </a:ln>
        </p:spPr>
        <p:txBody>
          <a:bodyPr lIns="32145" tIns="32145" rIns="32145" bIns="32145"/>
          <a:lstStyle/>
          <a:p>
            <a:endParaRPr sz="1265"/>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圆角矩形 63"/>
          <p:cNvSpPr/>
          <p:nvPr/>
        </p:nvSpPr>
        <p:spPr>
          <a:xfrm>
            <a:off x="1752600" y="3365500"/>
            <a:ext cx="9347200" cy="2519680"/>
          </a:xfrm>
          <a:prstGeom prst="roundRect">
            <a:avLst>
              <a:gd name="adj" fmla="val 5592"/>
            </a:avLst>
          </a:prstGeom>
          <a:solidFill>
            <a:srgbClr val="FFE0DC"/>
          </a:solidFill>
          <a:ln>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2" name="圆角矩形 17"/>
          <p:cNvSpPr/>
          <p:nvPr/>
        </p:nvSpPr>
        <p:spPr>
          <a:xfrm>
            <a:off x="1968500" y="3538220"/>
            <a:ext cx="4117975" cy="2245360"/>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4" name="Rectangle"/>
          <p:cNvSpPr/>
          <p:nvPr/>
        </p:nvSpPr>
        <p:spPr>
          <a:xfrm flipV="1">
            <a:off x="296545" y="620395"/>
            <a:ext cx="11510010" cy="76200"/>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159385" y="140335"/>
            <a:ext cx="10424160" cy="7569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方案五：异地两机房多活方案（</a:t>
            </a:r>
            <a:r>
              <a:rPr lang="en-US" altLang="zh-CN" sz="2250">
                <a:sym typeface="+mn-ea"/>
              </a:rPr>
              <a:t>2mongod+2mongod+1arbiter</a:t>
            </a:r>
            <a:r>
              <a:rPr lang="zh-CN" altLang="en-US" sz="2250">
                <a:sym typeface="+mn-ea"/>
              </a:rPr>
              <a:t>模式）</a:t>
            </a:r>
            <a:r>
              <a:rPr lang="en-US" altLang="zh-CN" sz="2250">
                <a:sym typeface="+mn-ea"/>
              </a:rPr>
              <a:t>- </a:t>
            </a:r>
            <a:r>
              <a:rPr lang="zh-CN" altLang="en-US" sz="2250">
                <a:sym typeface="+mn-ea"/>
              </a:rPr>
              <a:t>提升强一致性</a:t>
            </a:r>
            <a:endParaRPr lang="zh-CN" altLang="en-US" sz="2250">
              <a:sym typeface="+mn-ea"/>
            </a:endParaRPr>
          </a:p>
          <a:p>
            <a:endParaRPr sz="2250" smtClean="0"/>
          </a:p>
        </p:txBody>
      </p:sp>
      <p:sp>
        <p:nvSpPr>
          <p:cNvPr id="193" name="文本框 7"/>
          <p:cNvSpPr txBox="1"/>
          <p:nvPr/>
        </p:nvSpPr>
        <p:spPr>
          <a:xfrm>
            <a:off x="4136192" y="1217512"/>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195" name="文本框 12"/>
          <p:cNvSpPr txBox="1"/>
          <p:nvPr/>
        </p:nvSpPr>
        <p:spPr>
          <a:xfrm>
            <a:off x="4106724" y="2371675"/>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207" name="直接箭头连接符 10"/>
          <p:cNvSpPr/>
          <p:nvPr/>
        </p:nvSpPr>
        <p:spPr>
          <a:xfrm flipH="1">
            <a:off x="3853567" y="1610340"/>
            <a:ext cx="893" cy="504974"/>
          </a:xfrm>
          <a:prstGeom prst="line">
            <a:avLst/>
          </a:prstGeom>
          <a:ln w="25400">
            <a:solidFill>
              <a:schemeClr val="accent1"/>
            </a:solidFill>
            <a:headEnd type="triangle"/>
            <a:tailEnd type="triangle"/>
          </a:ln>
        </p:spPr>
        <p:txBody>
          <a:bodyPr lIns="32145" tIns="32145" rIns="32145" bIns="32145"/>
          <a:lstStyle/>
          <a:p>
            <a:endParaRPr sz="1265"/>
          </a:p>
        </p:txBody>
      </p:sp>
      <p:sp>
        <p:nvSpPr>
          <p:cNvPr id="208" name="直接箭头连接符 11"/>
          <p:cNvSpPr/>
          <p:nvPr/>
        </p:nvSpPr>
        <p:spPr>
          <a:xfrm flipH="1">
            <a:off x="8788261" y="1513473"/>
            <a:ext cx="4018" cy="557659"/>
          </a:xfrm>
          <a:prstGeom prst="line">
            <a:avLst/>
          </a:prstGeom>
          <a:ln w="25400">
            <a:solidFill>
              <a:schemeClr val="accent1"/>
            </a:solidFill>
            <a:headEnd type="triangle"/>
            <a:tailEnd type="triangle"/>
          </a:ln>
        </p:spPr>
        <p:txBody>
          <a:bodyPr lIns="32145" tIns="32145" rIns="32145" bIns="32145"/>
          <a:lstStyle/>
          <a:p>
            <a:endParaRPr sz="1265"/>
          </a:p>
        </p:txBody>
      </p:sp>
      <p:sp>
        <p:nvSpPr>
          <p:cNvPr id="218" name="直接箭头连接符 21"/>
          <p:cNvSpPr/>
          <p:nvPr/>
        </p:nvSpPr>
        <p:spPr>
          <a:xfrm rot="19320000" flipH="1" flipV="1">
            <a:off x="2299970" y="4716145"/>
            <a:ext cx="1477010" cy="3175"/>
          </a:xfrm>
          <a:prstGeom prst="line">
            <a:avLst/>
          </a:prstGeom>
          <a:ln w="25400">
            <a:solidFill>
              <a:schemeClr val="accent1"/>
            </a:solidFill>
            <a:headEnd type="triangle"/>
            <a:tailEnd type="triangle"/>
          </a:ln>
        </p:spPr>
        <p:txBody>
          <a:bodyPr lIns="32145" tIns="32145" rIns="32145" bIns="32145"/>
          <a:lstStyle/>
          <a:p>
            <a:endParaRPr sz="1265"/>
          </a:p>
        </p:txBody>
      </p:sp>
      <p:sp>
        <p:nvSpPr>
          <p:cNvPr id="273" name="直接箭头连接符 68"/>
          <p:cNvSpPr/>
          <p:nvPr/>
        </p:nvSpPr>
        <p:spPr>
          <a:xfrm flipH="1">
            <a:off x="3853180" y="2780030"/>
            <a:ext cx="1270" cy="876935"/>
          </a:xfrm>
          <a:prstGeom prst="line">
            <a:avLst/>
          </a:prstGeom>
          <a:ln w="25400">
            <a:solidFill>
              <a:schemeClr val="accent1"/>
            </a:solidFill>
            <a:headEnd type="triangle"/>
            <a:tailEnd type="triangle"/>
          </a:ln>
        </p:spPr>
        <p:txBody>
          <a:bodyPr lIns="32145" tIns="32145" rIns="32145" bIns="32145"/>
          <a:lstStyle/>
          <a:p>
            <a:endParaRPr sz="1265"/>
          </a:p>
        </p:txBody>
      </p:sp>
      <p:sp>
        <p:nvSpPr>
          <p:cNvPr id="275" name="左右箭头 70"/>
          <p:cNvSpPr/>
          <p:nvPr/>
        </p:nvSpPr>
        <p:spPr>
          <a:xfrm>
            <a:off x="6195039" y="4436953"/>
            <a:ext cx="506315" cy="202260"/>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279" name="圆角矩形 72"/>
          <p:cNvGrpSpPr/>
          <p:nvPr/>
        </p:nvGrpSpPr>
        <p:grpSpPr>
          <a:xfrm>
            <a:off x="887274" y="3725089"/>
            <a:ext cx="755898" cy="404468"/>
            <a:chOff x="-2" y="3281"/>
            <a:chExt cx="707397" cy="349040"/>
          </a:xfrm>
        </p:grpSpPr>
        <p:sp>
          <p:nvSpPr>
            <p:cNvPr id="277"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8"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sz="1690"/>
                <a:t>存储</a:t>
              </a:r>
              <a:r>
                <a:rPr sz="1690"/>
                <a:t>层</a:t>
              </a:r>
              <a:endParaRPr sz="1690"/>
            </a:p>
          </p:txBody>
        </p:sp>
      </p:grpSp>
      <p:sp>
        <p:nvSpPr>
          <p:cNvPr id="15" name="直接箭头连接符 21"/>
          <p:cNvSpPr/>
          <p:nvPr/>
        </p:nvSpPr>
        <p:spPr>
          <a:xfrm rot="15660000" flipH="1" flipV="1">
            <a:off x="3256280" y="4528185"/>
            <a:ext cx="946785" cy="380365"/>
          </a:xfrm>
          <a:prstGeom prst="line">
            <a:avLst/>
          </a:prstGeom>
          <a:ln w="25400">
            <a:solidFill>
              <a:schemeClr val="accent1"/>
            </a:solidFill>
            <a:headEnd type="triangle"/>
            <a:tailEnd type="triangle"/>
          </a:ln>
        </p:spPr>
        <p:txBody>
          <a:bodyPr lIns="32145" tIns="32145" rIns="32145" bIns="32145"/>
          <a:p>
            <a:endParaRPr sz="1265"/>
          </a:p>
        </p:txBody>
      </p:sp>
      <p:grpSp>
        <p:nvGrpSpPr>
          <p:cNvPr id="32" name="圆角矩形 3"/>
          <p:cNvGrpSpPr/>
          <p:nvPr/>
        </p:nvGrpSpPr>
        <p:grpSpPr>
          <a:xfrm>
            <a:off x="2056606" y="3608056"/>
            <a:ext cx="917079" cy="291554"/>
            <a:chOff x="0" y="-1"/>
            <a:chExt cx="1054100" cy="349042"/>
          </a:xfrm>
        </p:grpSpPr>
        <p:sp>
          <p:nvSpPr>
            <p:cNvPr id="3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Client"/>
            <p:cNvSpPr txBox="1"/>
            <p:nvPr/>
          </p:nvSpPr>
          <p:spPr>
            <a:xfrm>
              <a:off x="17037" y="3472"/>
              <a:ext cx="1020026" cy="342093"/>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shard-1</a:t>
              </a:r>
              <a:endParaRPr lang="en-US" sz="1405"/>
            </a:p>
          </p:txBody>
        </p:sp>
      </p:grpSp>
      <p:sp>
        <p:nvSpPr>
          <p:cNvPr id="35" name="文本框 12"/>
          <p:cNvSpPr txBox="1"/>
          <p:nvPr/>
        </p:nvSpPr>
        <p:spPr>
          <a:xfrm>
            <a:off x="9016415" y="2394466"/>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grpSp>
        <p:nvGrpSpPr>
          <p:cNvPr id="41" name="圆角矩形 3"/>
          <p:cNvGrpSpPr/>
          <p:nvPr/>
        </p:nvGrpSpPr>
        <p:grpSpPr>
          <a:xfrm>
            <a:off x="3078480" y="996265"/>
            <a:ext cx="1551940" cy="468101"/>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52121"/>
              <a:ext cx="1020026" cy="2447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690"/>
                <a:t>A</a:t>
              </a:r>
              <a:r>
                <a:rPr lang="zh-CN" altLang="en-US" sz="1690"/>
                <a:t>机房</a:t>
              </a:r>
              <a:r>
                <a:rPr sz="1690"/>
                <a:t>Client</a:t>
              </a:r>
              <a:endParaRPr sz="1690"/>
            </a:p>
          </p:txBody>
        </p:sp>
      </p:grpSp>
      <p:grpSp>
        <p:nvGrpSpPr>
          <p:cNvPr id="44" name="圆角矩形 72"/>
          <p:cNvGrpSpPr/>
          <p:nvPr/>
        </p:nvGrpSpPr>
        <p:grpSpPr>
          <a:xfrm>
            <a:off x="869166" y="2239775"/>
            <a:ext cx="755898" cy="404468"/>
            <a:chOff x="-2" y="3281"/>
            <a:chExt cx="707397" cy="349040"/>
          </a:xfrm>
        </p:grpSpPr>
        <p:sp>
          <p:nvSpPr>
            <p:cNvPr id="4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6"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代理层</a:t>
              </a:r>
              <a:endParaRPr lang="zh-CN" altLang="en-US" sz="1690"/>
            </a:p>
          </p:txBody>
        </p:sp>
      </p:grpSp>
      <p:grpSp>
        <p:nvGrpSpPr>
          <p:cNvPr id="47" name="圆角矩形 72"/>
          <p:cNvGrpSpPr/>
          <p:nvPr/>
        </p:nvGrpSpPr>
        <p:grpSpPr>
          <a:xfrm>
            <a:off x="869166" y="958127"/>
            <a:ext cx="755898" cy="404468"/>
            <a:chOff x="-2" y="3281"/>
            <a:chExt cx="707397" cy="349040"/>
          </a:xfrm>
        </p:grpSpPr>
        <p:sp>
          <p:nvSpPr>
            <p:cNvPr id="4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9"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客户端</a:t>
              </a:r>
              <a:endParaRPr lang="zh-CN" altLang="en-US" sz="1690"/>
            </a:p>
          </p:txBody>
        </p:sp>
      </p:grpSp>
      <p:grpSp>
        <p:nvGrpSpPr>
          <p:cNvPr id="50" name="圆角矩形 20"/>
          <p:cNvGrpSpPr/>
          <p:nvPr/>
        </p:nvGrpSpPr>
        <p:grpSpPr>
          <a:xfrm>
            <a:off x="3358624" y="2208183"/>
            <a:ext cx="1154847" cy="571500"/>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13891"/>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A</a:t>
              </a:r>
              <a:r>
                <a:rPr lang="zh-CN" altLang="en-US" sz="1405">
                  <a:ea typeface="宋体" panose="02010600030101010101" pitchFamily="2" charset="-122"/>
                </a:rPr>
                <a:t>机房</a:t>
              </a:r>
              <a:r>
                <a:rPr lang="en-US" sz="1405"/>
                <a:t>mongos</a:t>
              </a:r>
              <a:endParaRPr lang="en-US" sz="1405"/>
            </a:p>
          </p:txBody>
        </p:sp>
      </p:grpSp>
      <p:grpSp>
        <p:nvGrpSpPr>
          <p:cNvPr id="57" name="圆角矩形 20"/>
          <p:cNvGrpSpPr/>
          <p:nvPr/>
        </p:nvGrpSpPr>
        <p:grpSpPr>
          <a:xfrm>
            <a:off x="8188394" y="2156410"/>
            <a:ext cx="1154847" cy="571500"/>
            <a:chOff x="-1" y="92172"/>
            <a:chExt cx="729621" cy="349058"/>
          </a:xfrm>
          <a:solidFill>
            <a:schemeClr val="accent1">
              <a:lumMod val="20000"/>
              <a:lumOff val="80000"/>
            </a:schemeClr>
          </a:solidFill>
        </p:grpSpPr>
        <p:sp>
          <p:nvSpPr>
            <p:cNvPr id="58"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9" name="Mongod"/>
            <p:cNvSpPr txBox="1"/>
            <p:nvPr/>
          </p:nvSpPr>
          <p:spPr>
            <a:xfrm>
              <a:off x="16231" y="113892"/>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ea typeface="宋体" panose="02010600030101010101" pitchFamily="2" charset="-122"/>
                  <a:sym typeface="+mn-ea"/>
                </a:rPr>
                <a:t>B</a:t>
              </a:r>
              <a:r>
                <a:rPr lang="zh-CN" altLang="en-US" sz="1405">
                  <a:ea typeface="宋体" panose="02010600030101010101" pitchFamily="2" charset="-122"/>
                  <a:sym typeface="+mn-ea"/>
                </a:rPr>
                <a:t>机房</a:t>
              </a:r>
              <a:r>
                <a:rPr lang="en-US" sz="1405">
                  <a:sym typeface="+mn-ea"/>
                </a:rPr>
                <a:t>mongos</a:t>
              </a:r>
              <a:endParaRPr lang="en-US" sz="1405"/>
            </a:p>
          </p:txBody>
        </p:sp>
      </p:grpSp>
      <p:sp>
        <p:nvSpPr>
          <p:cNvPr id="31" name="文本占位符 30"/>
          <p:cNvSpPr>
            <a:spLocks noGrp="1"/>
          </p:cNvSpPr>
          <p:nvPr>
            <p:ph type="body" sz="quarter" idx="1"/>
          </p:nvPr>
        </p:nvSpPr>
        <p:spPr>
          <a:xfrm>
            <a:off x="496570" y="6091555"/>
            <a:ext cx="10796905" cy="951230"/>
          </a:xfrm>
        </p:spPr>
        <p:txBody>
          <a:bodyPr>
            <a:normAutofit fontScale="50000"/>
          </a:bodyPr>
          <a:p>
            <a:pPr algn="l"/>
            <a:r>
              <a:rPr lang="en-US" altLang="zh-CN" sz="1600"/>
              <a:t>1. </a:t>
            </a:r>
            <a:r>
              <a:rPr lang="zh-CN" altLang="en-US" sz="1600"/>
              <a:t>每个机房代理至少部署</a:t>
            </a:r>
            <a:r>
              <a:rPr lang="en-US" altLang="zh-CN" sz="1600"/>
              <a:t>2</a:t>
            </a:r>
            <a:r>
              <a:rPr lang="zh-CN" altLang="en-US" sz="1600"/>
              <a:t>个，保证业务访问代理高可用，任一代理挂掉，对应机房业务不受影响</a:t>
            </a:r>
            <a:endParaRPr lang="zh-CN" altLang="en-US" sz="1600"/>
          </a:p>
          <a:p>
            <a:pPr algn="l"/>
            <a:r>
              <a:rPr lang="en-US" altLang="zh-CN" sz="1600">
                <a:ea typeface="宋体" panose="02010600030101010101" pitchFamily="2" charset="-122"/>
              </a:rPr>
              <a:t>2. </a:t>
            </a:r>
            <a:r>
              <a:rPr lang="zh-CN" altLang="en-US" sz="1600">
                <a:ea typeface="宋体" panose="02010600030101010101" pitchFamily="2" charset="-122"/>
              </a:rPr>
              <a:t>如果机房</a:t>
            </a:r>
            <a:r>
              <a:rPr lang="en-US" altLang="zh-CN" sz="1600">
                <a:ea typeface="宋体" panose="02010600030101010101" pitchFamily="2" charset="-122"/>
              </a:rPr>
              <a:t>A</a:t>
            </a:r>
            <a:r>
              <a:rPr lang="zh-CN" altLang="en-US" sz="1600">
                <a:ea typeface="宋体" panose="02010600030101010101" pitchFamily="2" charset="-122"/>
              </a:rPr>
              <a:t>挂掉，则机房</a:t>
            </a:r>
            <a:r>
              <a:rPr lang="en-US" altLang="zh-CN" sz="1600">
                <a:ea typeface="宋体" panose="02010600030101010101" pitchFamily="2" charset="-122"/>
              </a:rPr>
              <a:t>B</a:t>
            </a:r>
            <a:r>
              <a:rPr lang="zh-CN" altLang="en-US" sz="1600">
                <a:ea typeface="宋体" panose="02010600030101010101" pitchFamily="2" charset="-122"/>
              </a:rPr>
              <a:t>和机房</a:t>
            </a:r>
            <a:r>
              <a:rPr lang="en-US" altLang="zh-CN" sz="1600">
                <a:ea typeface="宋体" panose="02010600030101010101" pitchFamily="2" charset="-122"/>
              </a:rPr>
              <a:t>C</a:t>
            </a:r>
            <a:r>
              <a:rPr lang="zh-CN" altLang="en-US" sz="1600">
                <a:ea typeface="宋体" panose="02010600030101010101" pitchFamily="2" charset="-122"/>
              </a:rPr>
              <a:t>剩余</a:t>
            </a:r>
            <a:r>
              <a:rPr lang="en-US" altLang="zh-CN" sz="1600">
                <a:ea typeface="宋体" panose="02010600030101010101" pitchFamily="2" charset="-122"/>
              </a:rPr>
              <a:t>2mongod+1arbiter</a:t>
            </a:r>
            <a:r>
              <a:rPr lang="zh-CN" altLang="en-US" sz="1600">
                <a:ea typeface="宋体" panose="02010600030101010101" pitchFamily="2" charset="-122"/>
              </a:rPr>
              <a:t>，则会在</a:t>
            </a:r>
            <a:r>
              <a:rPr lang="en-US" altLang="zh-CN" sz="1600">
                <a:ea typeface="宋体" panose="02010600030101010101" pitchFamily="2" charset="-122"/>
              </a:rPr>
              <a:t>B</a:t>
            </a:r>
            <a:r>
              <a:rPr lang="zh-CN" altLang="en-US" sz="1600">
                <a:ea typeface="宋体" panose="02010600030101010101" pitchFamily="2" charset="-122"/>
              </a:rPr>
              <a:t>机房</a:t>
            </a:r>
            <a:r>
              <a:rPr lang="en-US" altLang="zh-CN" sz="1600">
                <a:ea typeface="宋体" panose="02010600030101010101" pitchFamily="2" charset="-122"/>
              </a:rPr>
              <a:t>mongod</a:t>
            </a:r>
            <a:r>
              <a:rPr lang="zh-CN" altLang="en-US" sz="1600">
                <a:ea typeface="宋体" panose="02010600030101010101" pitchFamily="2" charset="-122"/>
              </a:rPr>
              <a:t>中从新选举一个主节点。</a:t>
            </a:r>
            <a:r>
              <a:rPr lang="en-US" altLang="zh-CN" sz="1600">
                <a:ea typeface="宋体" panose="02010600030101010101" pitchFamily="2" charset="-122"/>
              </a:rPr>
              <a:t>arbiter</a:t>
            </a:r>
            <a:r>
              <a:rPr lang="zh-CN" altLang="en-US" sz="1600">
                <a:ea typeface="宋体" panose="02010600030101010101" pitchFamily="2" charset="-122"/>
              </a:rPr>
              <a:t>选举节点不消耗资源</a:t>
            </a:r>
            <a:endParaRPr lang="zh-CN" altLang="en-US" sz="1600">
              <a:ea typeface="宋体" panose="02010600030101010101" pitchFamily="2" charset="-122"/>
            </a:endParaRPr>
          </a:p>
          <a:p>
            <a:pPr algn="l"/>
            <a:r>
              <a:rPr lang="en-US" altLang="zh-CN" sz="1600">
                <a:ea typeface="宋体" panose="02010600030101010101" pitchFamily="2" charset="-122"/>
              </a:rPr>
              <a:t>3. </a:t>
            </a:r>
            <a:r>
              <a:rPr lang="zh-CN" altLang="en-US" sz="1600">
                <a:ea typeface="宋体" panose="02010600030101010101" pitchFamily="2" charset="-122"/>
              </a:rPr>
              <a:t>客户端配置nearest参数，确保请求通过代理转发的时候，转发到最近网络时延节点</a:t>
            </a:r>
            <a:r>
              <a:rPr lang="zh-CN" altLang="en-US" sz="1600">
                <a:ea typeface="宋体" panose="02010600030101010101" pitchFamily="2" charset="-122"/>
                <a:sym typeface="+mn-ea"/>
              </a:rPr>
              <a:t>，也就是同机房对应存储节点读取数据。</a:t>
            </a:r>
            <a:endParaRPr lang="zh-CN" altLang="en-US" sz="1600">
              <a:ea typeface="宋体" panose="02010600030101010101" pitchFamily="2" charset="-122"/>
            </a:endParaRPr>
          </a:p>
          <a:p>
            <a:pPr algn="l"/>
            <a:r>
              <a:rPr lang="en-US" altLang="zh-CN" sz="1600" b="1">
                <a:ea typeface="宋体" panose="02010600030101010101" pitchFamily="2" charset="-122"/>
              </a:rPr>
              <a:t>4. </a:t>
            </a:r>
            <a:r>
              <a:rPr lang="zh-CN" altLang="en-US" sz="1600" b="1">
                <a:ea typeface="宋体" panose="02010600030101010101" pitchFamily="2" charset="-122"/>
              </a:rPr>
              <a:t>要求：所有机房数据需要打标签，例如</a:t>
            </a:r>
            <a:r>
              <a:rPr lang="en-US" altLang="zh-CN" sz="1600" b="1">
                <a:ea typeface="宋体" panose="02010600030101010101" pitchFamily="2" charset="-122"/>
              </a:rPr>
              <a:t>A</a:t>
            </a:r>
            <a:r>
              <a:rPr lang="zh-CN" altLang="en-US" sz="1600" b="1">
                <a:ea typeface="宋体" panose="02010600030101010101" pitchFamily="2" charset="-122"/>
              </a:rPr>
              <a:t>机房业务数据需要设置</a:t>
            </a:r>
            <a:r>
              <a:rPr lang="en-US" altLang="zh-CN" sz="1600" b="1">
                <a:ea typeface="宋体" panose="02010600030101010101" pitchFamily="2" charset="-122"/>
              </a:rPr>
              <a:t>region=A</a:t>
            </a:r>
            <a:r>
              <a:rPr lang="zh-CN" altLang="en-US" sz="1600" b="1">
                <a:ea typeface="宋体" panose="02010600030101010101" pitchFamily="2" charset="-122"/>
              </a:rPr>
              <a:t>，</a:t>
            </a:r>
            <a:r>
              <a:rPr lang="en-US" altLang="zh-CN" sz="1600" b="1">
                <a:ea typeface="宋体" panose="02010600030101010101" pitchFamily="2" charset="-122"/>
              </a:rPr>
              <a:t>B</a:t>
            </a:r>
            <a:r>
              <a:rPr lang="zh-CN" altLang="en-US" sz="1600" b="1">
                <a:ea typeface="宋体" panose="02010600030101010101" pitchFamily="2" charset="-122"/>
              </a:rPr>
              <a:t>机房业务需要设置region</a:t>
            </a:r>
            <a:r>
              <a:rPr lang="en-US" altLang="zh-CN" sz="1600" b="1">
                <a:ea typeface="宋体" panose="02010600030101010101" pitchFamily="2" charset="-122"/>
              </a:rPr>
              <a:t>=B</a:t>
            </a:r>
            <a:r>
              <a:rPr lang="zh-CN" altLang="en-US" sz="1600" b="1">
                <a:ea typeface="宋体" panose="02010600030101010101" pitchFamily="2" charset="-122"/>
              </a:rPr>
              <a:t>。代理接收到数据后，根据</a:t>
            </a:r>
            <a:r>
              <a:rPr lang="en-US" altLang="zh-CN" sz="1600" b="1">
                <a:ea typeface="宋体" panose="02010600030101010101" pitchFamily="2" charset="-122"/>
                <a:sym typeface="+mn-ea"/>
              </a:rPr>
              <a:t>region</a:t>
            </a:r>
            <a:r>
              <a:rPr lang="zh-CN" altLang="en-US" sz="1600" b="1">
                <a:ea typeface="宋体" panose="02010600030101010101" pitchFamily="2" charset="-122"/>
                <a:sym typeface="+mn-ea"/>
              </a:rPr>
              <a:t>标识，决定把数据转发到那个分片。此外，</a:t>
            </a:r>
            <a:r>
              <a:rPr lang="en-US" altLang="zh-CN" sz="1600" b="1">
                <a:ea typeface="宋体" panose="02010600030101010101" pitchFamily="2" charset="-122"/>
                <a:sym typeface="+mn-ea"/>
              </a:rPr>
              <a:t>mongos</a:t>
            </a:r>
            <a:r>
              <a:rPr lang="zh-CN" altLang="en-US" sz="1600" b="1">
                <a:ea typeface="宋体" panose="02010600030101010101" pitchFamily="2" charset="-122"/>
                <a:sym typeface="+mn-ea"/>
              </a:rPr>
              <a:t>代理可以把同一个机房对应标签数据转发到主节点在本机房的多个分片，满足海量数据需求。</a:t>
            </a:r>
            <a:endParaRPr lang="zh-CN" altLang="en-US" sz="1600" b="1">
              <a:ea typeface="宋体" panose="02010600030101010101" pitchFamily="2" charset="-122"/>
              <a:sym typeface="+mn-ea"/>
            </a:endParaRPr>
          </a:p>
          <a:p>
            <a:pPr algn="l"/>
            <a:r>
              <a:rPr lang="en-US" altLang="zh-CN" sz="1600" b="1">
                <a:ea typeface="宋体" panose="02010600030101010101" pitchFamily="2" charset="-122"/>
                <a:sym typeface="+mn-ea"/>
              </a:rPr>
              <a:t>5. writeConcern</a:t>
            </a:r>
            <a:r>
              <a:rPr lang="zh-CN" altLang="en-US" sz="1600" b="1">
                <a:ea typeface="宋体" panose="02010600030101010101" pitchFamily="2" charset="-122"/>
                <a:sym typeface="+mn-ea"/>
              </a:rPr>
              <a:t>写，配置w:2，确保写</a:t>
            </a:r>
            <a:r>
              <a:rPr lang="en-US" altLang="zh-CN" sz="1600" b="1">
                <a:ea typeface="宋体" panose="02010600030101010101" pitchFamily="2" charset="-122"/>
                <a:sym typeface="+mn-ea"/>
              </a:rPr>
              <a:t>2</a:t>
            </a:r>
            <a:r>
              <a:rPr lang="zh-CN" altLang="en-US" sz="1600" b="1">
                <a:ea typeface="宋体" panose="02010600030101010101" pitchFamily="2" charset="-122"/>
                <a:sym typeface="+mn-ea"/>
              </a:rPr>
              <a:t>个节点成功后才返回客户端，由于同机房有</a:t>
            </a:r>
            <a:r>
              <a:rPr lang="en-US" altLang="zh-CN" sz="1600" b="1">
                <a:ea typeface="宋体" panose="02010600030101010101" pitchFamily="2" charset="-122"/>
                <a:sym typeface="+mn-ea"/>
              </a:rPr>
              <a:t>2</a:t>
            </a:r>
            <a:r>
              <a:rPr lang="zh-CN" altLang="en-US" sz="1600" b="1">
                <a:ea typeface="宋体" panose="02010600030101010101" pitchFamily="2" charset="-122"/>
                <a:sym typeface="+mn-ea"/>
              </a:rPr>
              <a:t>个节点，所以不存在跨机房写。注意</a:t>
            </a:r>
            <a:r>
              <a:rPr lang="en-US" altLang="zh-CN" sz="1600" b="1">
                <a:ea typeface="宋体" panose="02010600030101010101" pitchFamily="2" charset="-122"/>
                <a:sym typeface="+mn-ea"/>
              </a:rPr>
              <a:t>: </a:t>
            </a:r>
            <a:r>
              <a:rPr lang="zh-CN" altLang="en-US" sz="1600" b="1">
                <a:ea typeface="宋体" panose="02010600030101010101" pitchFamily="2" charset="-122"/>
                <a:sym typeface="+mn-ea"/>
              </a:rPr>
              <a:t>如果</a:t>
            </a:r>
            <a:r>
              <a:rPr lang="en-US" altLang="zh-CN" sz="1600" b="1">
                <a:ea typeface="宋体" panose="02010600030101010101" pitchFamily="2" charset="-122"/>
                <a:sym typeface="+mn-ea"/>
              </a:rPr>
              <a:t>w:majority, </a:t>
            </a:r>
            <a:r>
              <a:rPr lang="zh-CN" altLang="en-US" sz="1600" b="1">
                <a:ea typeface="宋体" panose="02010600030101010101" pitchFamily="2" charset="-122"/>
                <a:sym typeface="+mn-ea"/>
              </a:rPr>
              <a:t>或者</a:t>
            </a:r>
            <a:r>
              <a:rPr lang="en-US" altLang="zh-CN" sz="1600" b="1">
                <a:ea typeface="宋体" panose="02010600030101010101" pitchFamily="2" charset="-122"/>
                <a:sym typeface="+mn-ea"/>
              </a:rPr>
              <a:t>w&gt;2</a:t>
            </a:r>
            <a:r>
              <a:rPr lang="zh-CN" altLang="en-US" sz="1600" b="1">
                <a:ea typeface="宋体" panose="02010600030101010101" pitchFamily="2" charset="-122"/>
                <a:sym typeface="+mn-ea"/>
              </a:rPr>
              <a:t>，则这里存在跨机房写</a:t>
            </a:r>
            <a:endParaRPr lang="zh-CN" altLang="en-US" sz="1600" b="1">
              <a:ea typeface="宋体" panose="02010600030101010101" pitchFamily="2" charset="-122"/>
              <a:sym typeface="+mn-ea"/>
            </a:endParaRPr>
          </a:p>
          <a:p>
            <a:pPr algn="l"/>
            <a:endParaRPr lang="zh-CN" altLang="en-US" sz="1600">
              <a:ea typeface="宋体" panose="02010600030101010101" pitchFamily="2" charset="-122"/>
            </a:endParaRPr>
          </a:p>
        </p:txBody>
      </p:sp>
      <p:grpSp>
        <p:nvGrpSpPr>
          <p:cNvPr id="40" name="圆角矩形 3"/>
          <p:cNvGrpSpPr/>
          <p:nvPr/>
        </p:nvGrpSpPr>
        <p:grpSpPr>
          <a:xfrm>
            <a:off x="7988935" y="974040"/>
            <a:ext cx="1551940" cy="468101"/>
            <a:chOff x="0" y="-1"/>
            <a:chExt cx="1054100" cy="349042"/>
          </a:xfrm>
        </p:grpSpPr>
        <p:sp>
          <p:nvSpPr>
            <p:cNvPr id="5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0" name="Client"/>
            <p:cNvSpPr txBox="1"/>
            <p:nvPr/>
          </p:nvSpPr>
          <p:spPr>
            <a:xfrm>
              <a:off x="17037" y="52121"/>
              <a:ext cx="1020026" cy="2447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690"/>
                <a:t>B</a:t>
              </a:r>
              <a:r>
                <a:rPr lang="zh-CN" altLang="en-US" sz="1690"/>
                <a:t>机房</a:t>
              </a:r>
              <a:r>
                <a:rPr sz="1690"/>
                <a:t>Client</a:t>
              </a:r>
              <a:endParaRPr sz="1690"/>
            </a:p>
          </p:txBody>
        </p:sp>
      </p:grpSp>
      <p:grpSp>
        <p:nvGrpSpPr>
          <p:cNvPr id="6" name="圆角矩形 20"/>
          <p:cNvGrpSpPr/>
          <p:nvPr/>
        </p:nvGrpSpPr>
        <p:grpSpPr>
          <a:xfrm>
            <a:off x="3460750" y="3691890"/>
            <a:ext cx="873760" cy="499745"/>
            <a:chOff x="-1" y="92172"/>
            <a:chExt cx="729621" cy="349058"/>
          </a:xfrm>
        </p:grpSpPr>
        <p:sp>
          <p:nvSpPr>
            <p:cNvPr id="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A</a:t>
              </a:r>
              <a:r>
                <a:rPr lang="zh-CN" altLang="en-US" sz="1200">
                  <a:ea typeface="宋体" panose="02010600030101010101" pitchFamily="2" charset="-122"/>
                  <a:sym typeface="+mn-ea"/>
                </a:rPr>
                <a:t>机房  </a:t>
              </a:r>
              <a:r>
                <a:rPr lang="en-US" sz="1200">
                  <a:sym typeface="+mn-ea"/>
                </a:rPr>
                <a:t>mongod(</a:t>
              </a:r>
              <a:r>
                <a:rPr lang="zh-CN" altLang="en-US" sz="1200">
                  <a:sym typeface="+mn-ea"/>
                </a:rPr>
                <a:t>主</a:t>
              </a:r>
              <a:r>
                <a:rPr lang="en-US" sz="1200">
                  <a:sym typeface="+mn-ea"/>
                </a:rPr>
                <a:t>)</a:t>
              </a:r>
              <a:endParaRPr sz="1200"/>
            </a:p>
          </p:txBody>
        </p:sp>
      </p:grpSp>
      <p:grpSp>
        <p:nvGrpSpPr>
          <p:cNvPr id="64" name="圆角矩形 20"/>
          <p:cNvGrpSpPr/>
          <p:nvPr/>
        </p:nvGrpSpPr>
        <p:grpSpPr>
          <a:xfrm>
            <a:off x="5084445" y="5198054"/>
            <a:ext cx="901065" cy="552189"/>
            <a:chOff x="-1" y="92172"/>
            <a:chExt cx="729621" cy="361606"/>
          </a:xfrm>
        </p:grpSpPr>
        <p:sp>
          <p:nvSpPr>
            <p:cNvPr id="6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6" name="Mongod"/>
            <p:cNvSpPr txBox="1"/>
            <p:nvPr/>
          </p:nvSpPr>
          <p:spPr>
            <a:xfrm>
              <a:off x="33997" y="107803"/>
              <a:ext cx="695540" cy="34597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C</a:t>
              </a:r>
              <a:r>
                <a:rPr lang="zh-CN" altLang="en-US" sz="1000">
                  <a:ea typeface="宋体" panose="02010600030101010101" pitchFamily="2" charset="-122"/>
                  <a:sym typeface="+mn-ea"/>
                </a:rPr>
                <a:t>机房  </a:t>
              </a:r>
              <a:r>
                <a:rPr lang="en-US" sz="1000">
                  <a:sym typeface="+mn-ea"/>
                </a:rPr>
                <a:t>mongod</a:t>
              </a:r>
              <a:endParaRPr lang="en-US" sz="1000">
                <a:sym typeface="+mn-ea"/>
              </a:endParaRPr>
            </a:p>
            <a:p>
              <a:pPr algn="ctr"/>
              <a:r>
                <a:rPr lang="en-US" sz="1000">
                  <a:sym typeface="+mn-ea"/>
                </a:rPr>
                <a:t>(</a:t>
              </a:r>
              <a:r>
                <a:rPr lang="en-US" altLang="zh-CN" sz="1000">
                  <a:sym typeface="+mn-ea"/>
                </a:rPr>
                <a:t>arbiter</a:t>
              </a:r>
              <a:r>
                <a:rPr lang="en-US" sz="1000">
                  <a:sym typeface="+mn-ea"/>
                </a:rPr>
                <a:t>)</a:t>
              </a:r>
              <a:endParaRPr sz="1000"/>
            </a:p>
          </p:txBody>
        </p:sp>
      </p:grpSp>
      <p:grpSp>
        <p:nvGrpSpPr>
          <p:cNvPr id="67" name="圆角矩形 20"/>
          <p:cNvGrpSpPr/>
          <p:nvPr/>
        </p:nvGrpSpPr>
        <p:grpSpPr>
          <a:xfrm>
            <a:off x="4121785" y="5215890"/>
            <a:ext cx="873760" cy="499745"/>
            <a:chOff x="-1" y="92172"/>
            <a:chExt cx="729621" cy="349058"/>
          </a:xfrm>
        </p:grpSpPr>
        <p:sp>
          <p:nvSpPr>
            <p:cNvPr id="6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9"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B</a:t>
              </a:r>
              <a:r>
                <a:rPr lang="zh-CN" altLang="en-US" sz="1200">
                  <a:ea typeface="宋体" panose="02010600030101010101" pitchFamily="2" charset="-122"/>
                  <a:sym typeface="+mn-ea"/>
                </a:rPr>
                <a:t>机房  </a:t>
              </a:r>
              <a:r>
                <a:rPr lang="en-US" sz="1200">
                  <a:sym typeface="+mn-ea"/>
                </a:rPr>
                <a:t>mongod(</a:t>
              </a:r>
              <a:r>
                <a:rPr lang="zh-CN" altLang="en-US" sz="1200">
                  <a:sym typeface="+mn-ea"/>
                </a:rPr>
                <a:t>从</a:t>
              </a:r>
              <a:r>
                <a:rPr lang="en-US" sz="1200">
                  <a:sym typeface="+mn-ea"/>
                </a:rPr>
                <a:t>)</a:t>
              </a:r>
              <a:endParaRPr sz="1200"/>
            </a:p>
          </p:txBody>
        </p:sp>
      </p:grpSp>
      <p:grpSp>
        <p:nvGrpSpPr>
          <p:cNvPr id="70" name="圆角矩形 20"/>
          <p:cNvGrpSpPr/>
          <p:nvPr/>
        </p:nvGrpSpPr>
        <p:grpSpPr>
          <a:xfrm>
            <a:off x="3037840" y="5248275"/>
            <a:ext cx="873760" cy="499745"/>
            <a:chOff x="-1" y="92172"/>
            <a:chExt cx="729621" cy="349058"/>
          </a:xfrm>
        </p:grpSpPr>
        <p:sp>
          <p:nvSpPr>
            <p:cNvPr id="71"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2"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B</a:t>
              </a:r>
              <a:r>
                <a:rPr lang="zh-CN" altLang="en-US" sz="1200">
                  <a:ea typeface="宋体" panose="02010600030101010101" pitchFamily="2" charset="-122"/>
                  <a:sym typeface="+mn-ea"/>
                </a:rPr>
                <a:t>机房  </a:t>
              </a:r>
              <a:r>
                <a:rPr lang="en-US" sz="1200">
                  <a:sym typeface="+mn-ea"/>
                </a:rPr>
                <a:t>mongod(</a:t>
              </a:r>
              <a:r>
                <a:rPr lang="zh-CN" altLang="en-US" sz="1200">
                  <a:sym typeface="+mn-ea"/>
                </a:rPr>
                <a:t>从</a:t>
              </a:r>
              <a:r>
                <a:rPr lang="en-US" sz="1200">
                  <a:sym typeface="+mn-ea"/>
                </a:rPr>
                <a:t>)</a:t>
              </a:r>
              <a:endParaRPr sz="1200"/>
            </a:p>
          </p:txBody>
        </p:sp>
      </p:grpSp>
      <p:grpSp>
        <p:nvGrpSpPr>
          <p:cNvPr id="73" name="圆角矩形 20"/>
          <p:cNvGrpSpPr/>
          <p:nvPr/>
        </p:nvGrpSpPr>
        <p:grpSpPr>
          <a:xfrm>
            <a:off x="2058035" y="5215890"/>
            <a:ext cx="873760" cy="499745"/>
            <a:chOff x="-1" y="92172"/>
            <a:chExt cx="729621" cy="349058"/>
          </a:xfrm>
        </p:grpSpPr>
        <p:sp>
          <p:nvSpPr>
            <p:cNvPr id="7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5"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A</a:t>
              </a:r>
              <a:r>
                <a:rPr lang="zh-CN" altLang="en-US" sz="1200">
                  <a:ea typeface="宋体" panose="02010600030101010101" pitchFamily="2" charset="-122"/>
                  <a:sym typeface="+mn-ea"/>
                </a:rPr>
                <a:t>机房  </a:t>
              </a:r>
              <a:r>
                <a:rPr lang="en-US" sz="1200">
                  <a:sym typeface="+mn-ea"/>
                </a:rPr>
                <a:t>mongod(从)</a:t>
              </a:r>
              <a:endParaRPr sz="1200"/>
            </a:p>
          </p:txBody>
        </p:sp>
      </p:grpSp>
      <p:sp>
        <p:nvSpPr>
          <p:cNvPr id="76" name="直接箭头连接符 21"/>
          <p:cNvSpPr/>
          <p:nvPr/>
        </p:nvSpPr>
        <p:spPr>
          <a:xfrm rot="15660000" flipH="1">
            <a:off x="3848735" y="4547870"/>
            <a:ext cx="999490" cy="331470"/>
          </a:xfrm>
          <a:prstGeom prst="line">
            <a:avLst/>
          </a:prstGeom>
          <a:ln w="25400">
            <a:solidFill>
              <a:schemeClr val="accent1"/>
            </a:solidFill>
            <a:headEnd type="triangle"/>
            <a:tailEnd type="triangle"/>
          </a:ln>
        </p:spPr>
        <p:txBody>
          <a:bodyPr lIns="32145" tIns="32145" rIns="32145" bIns="32145"/>
          <a:p>
            <a:endParaRPr sz="1265"/>
          </a:p>
        </p:txBody>
      </p:sp>
      <p:sp>
        <p:nvSpPr>
          <p:cNvPr id="77" name="直接箭头连接符 21"/>
          <p:cNvSpPr/>
          <p:nvPr/>
        </p:nvSpPr>
        <p:spPr>
          <a:xfrm rot="15660000" flipH="1">
            <a:off x="4355465" y="4098290"/>
            <a:ext cx="1148715" cy="1191895"/>
          </a:xfrm>
          <a:prstGeom prst="line">
            <a:avLst/>
          </a:prstGeom>
          <a:ln w="25400">
            <a:solidFill>
              <a:schemeClr val="accent1"/>
            </a:solidFill>
            <a:headEnd type="triangle"/>
            <a:tailEnd type="triangle"/>
          </a:ln>
        </p:spPr>
        <p:txBody>
          <a:bodyPr lIns="32145" tIns="32145" rIns="32145" bIns="32145"/>
          <a:p>
            <a:endParaRPr sz="1265"/>
          </a:p>
        </p:txBody>
      </p:sp>
      <p:sp>
        <p:nvSpPr>
          <p:cNvPr id="78" name="圆角矩形 17"/>
          <p:cNvSpPr/>
          <p:nvPr/>
        </p:nvSpPr>
        <p:spPr>
          <a:xfrm>
            <a:off x="6815455" y="3531870"/>
            <a:ext cx="4117975" cy="2245360"/>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79" name="直接箭头连接符 21"/>
          <p:cNvSpPr/>
          <p:nvPr/>
        </p:nvSpPr>
        <p:spPr>
          <a:xfrm rot="19320000" flipH="1" flipV="1">
            <a:off x="7149465" y="4703445"/>
            <a:ext cx="1518285" cy="26035"/>
          </a:xfrm>
          <a:prstGeom prst="line">
            <a:avLst/>
          </a:prstGeom>
          <a:ln w="25400">
            <a:solidFill>
              <a:schemeClr val="accent1"/>
            </a:solidFill>
            <a:headEnd type="triangle"/>
            <a:tailEnd type="triangle"/>
          </a:ln>
        </p:spPr>
        <p:txBody>
          <a:bodyPr lIns="32145" tIns="32145" rIns="32145" bIns="32145"/>
          <a:lstStyle/>
          <a:p>
            <a:endParaRPr sz="1265"/>
          </a:p>
        </p:txBody>
      </p:sp>
      <p:sp>
        <p:nvSpPr>
          <p:cNvPr id="80" name="直接箭头连接符 21"/>
          <p:cNvSpPr/>
          <p:nvPr/>
        </p:nvSpPr>
        <p:spPr>
          <a:xfrm rot="15660000" flipH="1" flipV="1">
            <a:off x="8103235" y="4530725"/>
            <a:ext cx="946785" cy="380365"/>
          </a:xfrm>
          <a:prstGeom prst="line">
            <a:avLst/>
          </a:prstGeom>
          <a:ln w="25400">
            <a:solidFill>
              <a:schemeClr val="accent1"/>
            </a:solidFill>
            <a:headEnd type="triangle"/>
            <a:tailEnd type="triangle"/>
          </a:ln>
        </p:spPr>
        <p:txBody>
          <a:bodyPr lIns="32145" tIns="32145" rIns="32145" bIns="32145"/>
          <a:p>
            <a:endParaRPr sz="1265"/>
          </a:p>
        </p:txBody>
      </p:sp>
      <p:grpSp>
        <p:nvGrpSpPr>
          <p:cNvPr id="81" name="圆角矩形 3"/>
          <p:cNvGrpSpPr/>
          <p:nvPr/>
        </p:nvGrpSpPr>
        <p:grpSpPr>
          <a:xfrm>
            <a:off x="9945846" y="3610596"/>
            <a:ext cx="917079" cy="291554"/>
            <a:chOff x="0" y="-1"/>
            <a:chExt cx="1054100" cy="349042"/>
          </a:xfrm>
        </p:grpSpPr>
        <p:sp>
          <p:nvSpPr>
            <p:cNvPr id="8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3" name="Client"/>
            <p:cNvSpPr txBox="1"/>
            <p:nvPr/>
          </p:nvSpPr>
          <p:spPr>
            <a:xfrm>
              <a:off x="17037" y="3472"/>
              <a:ext cx="1020026" cy="342094"/>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shard-2</a:t>
              </a:r>
              <a:endParaRPr lang="en-US" sz="1405"/>
            </a:p>
          </p:txBody>
        </p:sp>
      </p:grpSp>
      <p:grpSp>
        <p:nvGrpSpPr>
          <p:cNvPr id="84" name="圆角矩形 20"/>
          <p:cNvGrpSpPr/>
          <p:nvPr/>
        </p:nvGrpSpPr>
        <p:grpSpPr>
          <a:xfrm>
            <a:off x="8307705" y="3712210"/>
            <a:ext cx="873760" cy="499745"/>
            <a:chOff x="-1" y="92172"/>
            <a:chExt cx="729621" cy="349058"/>
          </a:xfrm>
        </p:grpSpPr>
        <p:sp>
          <p:nvSpPr>
            <p:cNvPr id="8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6"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B</a:t>
              </a:r>
              <a:r>
                <a:rPr lang="zh-CN" altLang="en-US" sz="1200">
                  <a:ea typeface="宋体" panose="02010600030101010101" pitchFamily="2" charset="-122"/>
                  <a:sym typeface="+mn-ea"/>
                </a:rPr>
                <a:t>机房  </a:t>
              </a:r>
              <a:r>
                <a:rPr lang="en-US" sz="1200">
                  <a:sym typeface="+mn-ea"/>
                </a:rPr>
                <a:t>mongod(</a:t>
              </a:r>
              <a:r>
                <a:rPr lang="zh-CN" altLang="en-US" sz="1200">
                  <a:sym typeface="+mn-ea"/>
                </a:rPr>
                <a:t>主</a:t>
              </a:r>
              <a:r>
                <a:rPr lang="en-US" sz="1200">
                  <a:sym typeface="+mn-ea"/>
                </a:rPr>
                <a:t>)</a:t>
              </a:r>
              <a:endParaRPr sz="1200"/>
            </a:p>
          </p:txBody>
        </p:sp>
      </p:grpSp>
      <p:grpSp>
        <p:nvGrpSpPr>
          <p:cNvPr id="87" name="圆角矩形 20"/>
          <p:cNvGrpSpPr/>
          <p:nvPr/>
        </p:nvGrpSpPr>
        <p:grpSpPr>
          <a:xfrm>
            <a:off x="9933305" y="5199959"/>
            <a:ext cx="901065" cy="552189"/>
            <a:chOff x="-1" y="92172"/>
            <a:chExt cx="729621" cy="361606"/>
          </a:xfrm>
        </p:grpSpPr>
        <p:sp>
          <p:nvSpPr>
            <p:cNvPr id="8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9" name="Mongod"/>
            <p:cNvSpPr txBox="1"/>
            <p:nvPr/>
          </p:nvSpPr>
          <p:spPr>
            <a:xfrm>
              <a:off x="33997" y="107803"/>
              <a:ext cx="695540" cy="34597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C</a:t>
              </a:r>
              <a:r>
                <a:rPr lang="zh-CN" altLang="en-US" sz="1000">
                  <a:ea typeface="宋体" panose="02010600030101010101" pitchFamily="2" charset="-122"/>
                  <a:sym typeface="+mn-ea"/>
                </a:rPr>
                <a:t>机房  </a:t>
              </a:r>
              <a:r>
                <a:rPr lang="en-US" sz="1000">
                  <a:sym typeface="+mn-ea"/>
                </a:rPr>
                <a:t>mongod</a:t>
              </a:r>
              <a:endParaRPr lang="en-US" sz="1000">
                <a:sym typeface="+mn-ea"/>
              </a:endParaRPr>
            </a:p>
            <a:p>
              <a:pPr algn="ctr"/>
              <a:r>
                <a:rPr lang="en-US" sz="1000">
                  <a:sym typeface="+mn-ea"/>
                </a:rPr>
                <a:t>(</a:t>
              </a:r>
              <a:r>
                <a:rPr lang="en-US" altLang="zh-CN" sz="1000">
                  <a:sym typeface="+mn-ea"/>
                </a:rPr>
                <a:t>arbiter</a:t>
              </a:r>
              <a:r>
                <a:rPr lang="en-US" sz="1000">
                  <a:sym typeface="+mn-ea"/>
                </a:rPr>
                <a:t>)</a:t>
              </a:r>
              <a:endParaRPr sz="1000"/>
            </a:p>
          </p:txBody>
        </p:sp>
      </p:grpSp>
      <p:grpSp>
        <p:nvGrpSpPr>
          <p:cNvPr id="90" name="圆角矩形 20"/>
          <p:cNvGrpSpPr/>
          <p:nvPr/>
        </p:nvGrpSpPr>
        <p:grpSpPr>
          <a:xfrm>
            <a:off x="8968740" y="5218430"/>
            <a:ext cx="873760" cy="499745"/>
            <a:chOff x="-1" y="92172"/>
            <a:chExt cx="729621" cy="349058"/>
          </a:xfrm>
        </p:grpSpPr>
        <p:sp>
          <p:nvSpPr>
            <p:cNvPr id="91"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2"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A</a:t>
              </a:r>
              <a:r>
                <a:rPr lang="zh-CN" altLang="en-US" sz="1200">
                  <a:ea typeface="宋体" panose="02010600030101010101" pitchFamily="2" charset="-122"/>
                  <a:sym typeface="+mn-ea"/>
                </a:rPr>
                <a:t>机房  </a:t>
              </a:r>
              <a:r>
                <a:rPr lang="en-US" sz="1200">
                  <a:sym typeface="+mn-ea"/>
                </a:rPr>
                <a:t>mongod(</a:t>
              </a:r>
              <a:r>
                <a:rPr lang="zh-CN" altLang="en-US" sz="1200">
                  <a:sym typeface="+mn-ea"/>
                </a:rPr>
                <a:t>从</a:t>
              </a:r>
              <a:r>
                <a:rPr lang="en-US" sz="1200">
                  <a:sym typeface="+mn-ea"/>
                </a:rPr>
                <a:t>)</a:t>
              </a:r>
              <a:endParaRPr sz="1200"/>
            </a:p>
          </p:txBody>
        </p:sp>
      </p:grpSp>
      <p:grpSp>
        <p:nvGrpSpPr>
          <p:cNvPr id="93" name="圆角矩形 20"/>
          <p:cNvGrpSpPr/>
          <p:nvPr/>
        </p:nvGrpSpPr>
        <p:grpSpPr>
          <a:xfrm>
            <a:off x="7884795" y="5250815"/>
            <a:ext cx="873760" cy="499745"/>
            <a:chOff x="-1" y="92172"/>
            <a:chExt cx="729621" cy="349058"/>
          </a:xfrm>
        </p:grpSpPr>
        <p:sp>
          <p:nvSpPr>
            <p:cNvPr id="9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5"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A</a:t>
              </a:r>
              <a:r>
                <a:rPr lang="zh-CN" altLang="en-US" sz="1200">
                  <a:ea typeface="宋体" panose="02010600030101010101" pitchFamily="2" charset="-122"/>
                  <a:sym typeface="+mn-ea"/>
                </a:rPr>
                <a:t>机房  </a:t>
              </a:r>
              <a:r>
                <a:rPr lang="en-US" sz="1200">
                  <a:sym typeface="+mn-ea"/>
                </a:rPr>
                <a:t>mongod(</a:t>
              </a:r>
              <a:r>
                <a:rPr lang="zh-CN" altLang="en-US" sz="1200">
                  <a:sym typeface="+mn-ea"/>
                </a:rPr>
                <a:t>从</a:t>
              </a:r>
              <a:r>
                <a:rPr lang="en-US" sz="1200">
                  <a:sym typeface="+mn-ea"/>
                </a:rPr>
                <a:t>)</a:t>
              </a:r>
              <a:endParaRPr sz="1200"/>
            </a:p>
          </p:txBody>
        </p:sp>
      </p:grpSp>
      <p:grpSp>
        <p:nvGrpSpPr>
          <p:cNvPr id="96" name="圆角矩形 20"/>
          <p:cNvGrpSpPr/>
          <p:nvPr/>
        </p:nvGrpSpPr>
        <p:grpSpPr>
          <a:xfrm>
            <a:off x="6904990" y="5218430"/>
            <a:ext cx="873760" cy="499745"/>
            <a:chOff x="-1" y="92172"/>
            <a:chExt cx="729621" cy="349058"/>
          </a:xfrm>
        </p:grpSpPr>
        <p:sp>
          <p:nvSpPr>
            <p:cNvPr id="9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8"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B</a:t>
              </a:r>
              <a:r>
                <a:rPr lang="zh-CN" altLang="en-US" sz="1200">
                  <a:ea typeface="宋体" panose="02010600030101010101" pitchFamily="2" charset="-122"/>
                  <a:sym typeface="+mn-ea"/>
                </a:rPr>
                <a:t>机房  </a:t>
              </a:r>
              <a:r>
                <a:rPr lang="en-US" sz="1200">
                  <a:sym typeface="+mn-ea"/>
                </a:rPr>
                <a:t>mongod(从)</a:t>
              </a:r>
              <a:endParaRPr sz="1200"/>
            </a:p>
          </p:txBody>
        </p:sp>
      </p:grpSp>
      <p:sp>
        <p:nvSpPr>
          <p:cNvPr id="99" name="直接箭头连接符 21"/>
          <p:cNvSpPr/>
          <p:nvPr/>
        </p:nvSpPr>
        <p:spPr>
          <a:xfrm rot="15660000" flipH="1">
            <a:off x="8695690" y="4550410"/>
            <a:ext cx="999490" cy="331470"/>
          </a:xfrm>
          <a:prstGeom prst="line">
            <a:avLst/>
          </a:prstGeom>
          <a:ln w="25400">
            <a:solidFill>
              <a:schemeClr val="accent1"/>
            </a:solidFill>
            <a:headEnd type="triangle"/>
            <a:tailEnd type="triangle"/>
          </a:ln>
        </p:spPr>
        <p:txBody>
          <a:bodyPr lIns="32145" tIns="32145" rIns="32145" bIns="32145"/>
          <a:p>
            <a:endParaRPr sz="1265"/>
          </a:p>
        </p:txBody>
      </p:sp>
      <p:sp>
        <p:nvSpPr>
          <p:cNvPr id="100" name="直接箭头连接符 21"/>
          <p:cNvSpPr/>
          <p:nvPr/>
        </p:nvSpPr>
        <p:spPr>
          <a:xfrm rot="15660000" flipH="1">
            <a:off x="9202420" y="4100830"/>
            <a:ext cx="1148715" cy="1191895"/>
          </a:xfrm>
          <a:prstGeom prst="line">
            <a:avLst/>
          </a:prstGeom>
          <a:ln w="25400">
            <a:solidFill>
              <a:schemeClr val="accent1"/>
            </a:solidFill>
            <a:headEnd type="triangle"/>
            <a:tailEnd type="triangle"/>
          </a:ln>
        </p:spPr>
        <p:txBody>
          <a:bodyPr lIns="32145" tIns="32145" rIns="32145" bIns="32145"/>
          <a:p>
            <a:endParaRPr sz="1265"/>
          </a:p>
        </p:txBody>
      </p:sp>
      <p:sp>
        <p:nvSpPr>
          <p:cNvPr id="274" name="直接箭头连接符 69"/>
          <p:cNvSpPr/>
          <p:nvPr/>
        </p:nvSpPr>
        <p:spPr>
          <a:xfrm>
            <a:off x="8792210" y="2779395"/>
            <a:ext cx="635" cy="911860"/>
          </a:xfrm>
          <a:prstGeom prst="line">
            <a:avLst/>
          </a:prstGeom>
          <a:ln w="25400">
            <a:solidFill>
              <a:schemeClr val="accent1"/>
            </a:solidFill>
            <a:headEnd type="triangle"/>
            <a:tailEnd type="triangle"/>
          </a:ln>
        </p:spPr>
        <p:txBody>
          <a:bodyPr lIns="32145" tIns="32145" rIns="32145" bIns="32145"/>
          <a:lstStyle/>
          <a:p>
            <a:endParaRPr sz="1265"/>
          </a:p>
        </p:txBody>
      </p:sp>
      <p:sp>
        <p:nvSpPr>
          <p:cNvPr id="11" name="Client"/>
          <p:cNvSpPr txBox="1"/>
          <p:nvPr/>
        </p:nvSpPr>
        <p:spPr>
          <a:xfrm>
            <a:off x="6017318" y="4035772"/>
            <a:ext cx="887434" cy="28575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 ......</a:t>
            </a:r>
            <a:endParaRPr lang="en-US" sz="1405"/>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圆角矩形 8"/>
          <p:cNvSpPr/>
          <p:nvPr/>
        </p:nvSpPr>
        <p:spPr>
          <a:xfrm>
            <a:off x="1752600" y="2135505"/>
            <a:ext cx="9347835" cy="637540"/>
          </a:xfrm>
          <a:prstGeom prst="roundRect">
            <a:avLst>
              <a:gd name="adj" fmla="val 16667"/>
            </a:avLst>
          </a:prstGeom>
          <a:solidFill>
            <a:srgbClr val="DCC205"/>
          </a:solidFill>
          <a:ln>
            <a:solidFill>
              <a:srgbClr val="FFC000"/>
            </a:solidFill>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177" name="圆角矩形 63"/>
          <p:cNvSpPr/>
          <p:nvPr/>
        </p:nvSpPr>
        <p:spPr>
          <a:xfrm>
            <a:off x="1752600" y="3365500"/>
            <a:ext cx="9347200" cy="2519680"/>
          </a:xfrm>
          <a:prstGeom prst="roundRect">
            <a:avLst>
              <a:gd name="adj" fmla="val 5592"/>
            </a:avLst>
          </a:prstGeom>
          <a:solidFill>
            <a:srgbClr val="FFE0DC"/>
          </a:solidFill>
          <a:ln>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2" name="圆角矩形 17"/>
          <p:cNvSpPr/>
          <p:nvPr/>
        </p:nvSpPr>
        <p:spPr>
          <a:xfrm>
            <a:off x="1968500" y="3538220"/>
            <a:ext cx="4117975" cy="2245360"/>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4" name="Rectangle"/>
          <p:cNvSpPr/>
          <p:nvPr/>
        </p:nvSpPr>
        <p:spPr>
          <a:xfrm flipV="1">
            <a:off x="296545" y="620395"/>
            <a:ext cx="11510010" cy="76200"/>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159385" y="140335"/>
            <a:ext cx="10424160" cy="7569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方案五：异地两机房多活方案（</a:t>
            </a:r>
            <a:r>
              <a:rPr lang="en-US" altLang="zh-CN" sz="2250">
                <a:sym typeface="+mn-ea"/>
              </a:rPr>
              <a:t>2mongod+2mongod+1arbiter</a:t>
            </a:r>
            <a:r>
              <a:rPr lang="zh-CN" altLang="en-US" sz="2250">
                <a:sym typeface="+mn-ea"/>
              </a:rPr>
              <a:t>模式）</a:t>
            </a:r>
            <a:r>
              <a:rPr lang="en-US" altLang="zh-CN" sz="2250">
                <a:sym typeface="+mn-ea"/>
              </a:rPr>
              <a:t>- </a:t>
            </a:r>
            <a:r>
              <a:rPr lang="zh-CN" altLang="en-US" sz="2250">
                <a:sym typeface="+mn-ea"/>
              </a:rPr>
              <a:t>提升强一致性</a:t>
            </a:r>
            <a:endParaRPr lang="zh-CN" altLang="en-US" sz="2250">
              <a:sym typeface="+mn-ea"/>
            </a:endParaRPr>
          </a:p>
          <a:p>
            <a:endParaRPr sz="2250" smtClean="0"/>
          </a:p>
        </p:txBody>
      </p:sp>
      <p:sp>
        <p:nvSpPr>
          <p:cNvPr id="193" name="文本框 7"/>
          <p:cNvSpPr txBox="1"/>
          <p:nvPr/>
        </p:nvSpPr>
        <p:spPr>
          <a:xfrm>
            <a:off x="4136192" y="1217512"/>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195" name="文本框 12"/>
          <p:cNvSpPr txBox="1"/>
          <p:nvPr/>
        </p:nvSpPr>
        <p:spPr>
          <a:xfrm>
            <a:off x="4106724" y="2371675"/>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207" name="直接箭头连接符 10"/>
          <p:cNvSpPr/>
          <p:nvPr/>
        </p:nvSpPr>
        <p:spPr>
          <a:xfrm flipH="1">
            <a:off x="3853567" y="1610340"/>
            <a:ext cx="893" cy="504974"/>
          </a:xfrm>
          <a:prstGeom prst="line">
            <a:avLst/>
          </a:prstGeom>
          <a:ln w="25400">
            <a:solidFill>
              <a:schemeClr val="accent1"/>
            </a:solidFill>
            <a:headEnd type="triangle"/>
            <a:tailEnd type="triangle"/>
          </a:ln>
        </p:spPr>
        <p:txBody>
          <a:bodyPr lIns="32145" tIns="32145" rIns="32145" bIns="32145"/>
          <a:lstStyle/>
          <a:p>
            <a:endParaRPr sz="1265"/>
          </a:p>
        </p:txBody>
      </p:sp>
      <p:sp>
        <p:nvSpPr>
          <p:cNvPr id="208" name="直接箭头连接符 11"/>
          <p:cNvSpPr/>
          <p:nvPr/>
        </p:nvSpPr>
        <p:spPr>
          <a:xfrm flipH="1">
            <a:off x="8788261" y="1513473"/>
            <a:ext cx="4018" cy="557659"/>
          </a:xfrm>
          <a:prstGeom prst="line">
            <a:avLst/>
          </a:prstGeom>
          <a:ln w="25400">
            <a:solidFill>
              <a:schemeClr val="accent1"/>
            </a:solidFill>
            <a:headEnd type="triangle"/>
            <a:tailEnd type="triangle"/>
          </a:ln>
        </p:spPr>
        <p:txBody>
          <a:bodyPr lIns="32145" tIns="32145" rIns="32145" bIns="32145"/>
          <a:lstStyle/>
          <a:p>
            <a:endParaRPr sz="1265"/>
          </a:p>
        </p:txBody>
      </p:sp>
      <p:sp>
        <p:nvSpPr>
          <p:cNvPr id="218" name="直接箭头连接符 21"/>
          <p:cNvSpPr/>
          <p:nvPr/>
        </p:nvSpPr>
        <p:spPr>
          <a:xfrm rot="19320000" flipH="1">
            <a:off x="2813050" y="4580255"/>
            <a:ext cx="1106170" cy="239395"/>
          </a:xfrm>
          <a:prstGeom prst="line">
            <a:avLst/>
          </a:prstGeom>
          <a:ln w="25400">
            <a:solidFill>
              <a:schemeClr val="accent1"/>
            </a:solidFill>
            <a:headEnd type="triangle"/>
            <a:tailEnd type="triangle"/>
          </a:ln>
        </p:spPr>
        <p:txBody>
          <a:bodyPr lIns="32145" tIns="32145" rIns="32145" bIns="32145"/>
          <a:lstStyle/>
          <a:p>
            <a:endParaRPr sz="1265"/>
          </a:p>
        </p:txBody>
      </p:sp>
      <p:sp>
        <p:nvSpPr>
          <p:cNvPr id="273" name="直接箭头连接符 68"/>
          <p:cNvSpPr/>
          <p:nvPr/>
        </p:nvSpPr>
        <p:spPr>
          <a:xfrm flipH="1">
            <a:off x="3853180" y="2780030"/>
            <a:ext cx="1270" cy="876935"/>
          </a:xfrm>
          <a:prstGeom prst="line">
            <a:avLst/>
          </a:prstGeom>
          <a:ln w="25400">
            <a:solidFill>
              <a:schemeClr val="accent1"/>
            </a:solidFill>
            <a:headEnd type="triangle"/>
            <a:tailEnd type="triangle"/>
          </a:ln>
        </p:spPr>
        <p:txBody>
          <a:bodyPr lIns="32145" tIns="32145" rIns="32145" bIns="32145"/>
          <a:lstStyle/>
          <a:p>
            <a:endParaRPr sz="1265"/>
          </a:p>
        </p:txBody>
      </p:sp>
      <p:sp>
        <p:nvSpPr>
          <p:cNvPr id="275" name="左右箭头 70"/>
          <p:cNvSpPr/>
          <p:nvPr/>
        </p:nvSpPr>
        <p:spPr>
          <a:xfrm>
            <a:off x="6195039" y="4436953"/>
            <a:ext cx="506315" cy="202260"/>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279" name="圆角矩形 72"/>
          <p:cNvGrpSpPr/>
          <p:nvPr/>
        </p:nvGrpSpPr>
        <p:grpSpPr>
          <a:xfrm>
            <a:off x="887274" y="3725089"/>
            <a:ext cx="755898" cy="404468"/>
            <a:chOff x="-2" y="3281"/>
            <a:chExt cx="707397" cy="349040"/>
          </a:xfrm>
        </p:grpSpPr>
        <p:sp>
          <p:nvSpPr>
            <p:cNvPr id="277"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8"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sz="1690"/>
                <a:t>存储</a:t>
              </a:r>
              <a:r>
                <a:rPr sz="1690"/>
                <a:t>层</a:t>
              </a:r>
              <a:endParaRPr sz="1690"/>
            </a:p>
          </p:txBody>
        </p:sp>
      </p:grpSp>
      <p:grpSp>
        <p:nvGrpSpPr>
          <p:cNvPr id="32" name="圆角矩形 3"/>
          <p:cNvGrpSpPr/>
          <p:nvPr/>
        </p:nvGrpSpPr>
        <p:grpSpPr>
          <a:xfrm>
            <a:off x="2056606" y="3608056"/>
            <a:ext cx="917079" cy="291554"/>
            <a:chOff x="0" y="-1"/>
            <a:chExt cx="1054100" cy="349042"/>
          </a:xfrm>
        </p:grpSpPr>
        <p:sp>
          <p:nvSpPr>
            <p:cNvPr id="3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Client"/>
            <p:cNvSpPr txBox="1"/>
            <p:nvPr/>
          </p:nvSpPr>
          <p:spPr>
            <a:xfrm>
              <a:off x="17037" y="3472"/>
              <a:ext cx="1020026" cy="342093"/>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shard-1</a:t>
              </a:r>
              <a:endParaRPr lang="en-US" sz="1405"/>
            </a:p>
          </p:txBody>
        </p:sp>
      </p:grpSp>
      <p:sp>
        <p:nvSpPr>
          <p:cNvPr id="35" name="文本框 12"/>
          <p:cNvSpPr txBox="1"/>
          <p:nvPr/>
        </p:nvSpPr>
        <p:spPr>
          <a:xfrm>
            <a:off x="9016415" y="2394466"/>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grpSp>
        <p:nvGrpSpPr>
          <p:cNvPr id="41" name="圆角矩形 3"/>
          <p:cNvGrpSpPr/>
          <p:nvPr/>
        </p:nvGrpSpPr>
        <p:grpSpPr>
          <a:xfrm>
            <a:off x="3078480" y="996265"/>
            <a:ext cx="1551940" cy="468101"/>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52121"/>
              <a:ext cx="1020026" cy="2447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sz="1690"/>
                <a:t>Client</a:t>
              </a:r>
              <a:endParaRPr sz="1690"/>
            </a:p>
          </p:txBody>
        </p:sp>
      </p:grpSp>
      <p:grpSp>
        <p:nvGrpSpPr>
          <p:cNvPr id="44" name="圆角矩形 72"/>
          <p:cNvGrpSpPr/>
          <p:nvPr/>
        </p:nvGrpSpPr>
        <p:grpSpPr>
          <a:xfrm>
            <a:off x="869166" y="2239775"/>
            <a:ext cx="755898" cy="404468"/>
            <a:chOff x="-2" y="3281"/>
            <a:chExt cx="707397" cy="349040"/>
          </a:xfrm>
        </p:grpSpPr>
        <p:sp>
          <p:nvSpPr>
            <p:cNvPr id="4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6"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代理层</a:t>
              </a:r>
              <a:endParaRPr lang="zh-CN" altLang="en-US" sz="1690"/>
            </a:p>
          </p:txBody>
        </p:sp>
      </p:grpSp>
      <p:grpSp>
        <p:nvGrpSpPr>
          <p:cNvPr id="47" name="圆角矩形 72"/>
          <p:cNvGrpSpPr/>
          <p:nvPr/>
        </p:nvGrpSpPr>
        <p:grpSpPr>
          <a:xfrm>
            <a:off x="869166" y="958127"/>
            <a:ext cx="755898" cy="404468"/>
            <a:chOff x="-2" y="3281"/>
            <a:chExt cx="707397" cy="349040"/>
          </a:xfrm>
        </p:grpSpPr>
        <p:sp>
          <p:nvSpPr>
            <p:cNvPr id="4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9"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客户端</a:t>
              </a:r>
              <a:endParaRPr lang="zh-CN" altLang="en-US" sz="1690"/>
            </a:p>
          </p:txBody>
        </p:sp>
      </p:grpSp>
      <p:grpSp>
        <p:nvGrpSpPr>
          <p:cNvPr id="50" name="圆角矩形 20"/>
          <p:cNvGrpSpPr/>
          <p:nvPr/>
        </p:nvGrpSpPr>
        <p:grpSpPr>
          <a:xfrm>
            <a:off x="3358624" y="2175798"/>
            <a:ext cx="1154847" cy="571500"/>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mongos</a:t>
              </a:r>
              <a:endParaRPr lang="en-US" sz="1405"/>
            </a:p>
          </p:txBody>
        </p:sp>
      </p:grpSp>
      <p:grpSp>
        <p:nvGrpSpPr>
          <p:cNvPr id="57" name="圆角矩形 20"/>
          <p:cNvGrpSpPr/>
          <p:nvPr/>
        </p:nvGrpSpPr>
        <p:grpSpPr>
          <a:xfrm>
            <a:off x="8188394" y="2156410"/>
            <a:ext cx="1154847" cy="571500"/>
            <a:chOff x="-1" y="92172"/>
            <a:chExt cx="729621" cy="349058"/>
          </a:xfrm>
          <a:solidFill>
            <a:schemeClr val="accent1">
              <a:lumMod val="20000"/>
              <a:lumOff val="80000"/>
            </a:schemeClr>
          </a:solidFill>
        </p:grpSpPr>
        <p:sp>
          <p:nvSpPr>
            <p:cNvPr id="58"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9" name="Mongod"/>
            <p:cNvSpPr txBox="1"/>
            <p:nvPr/>
          </p:nvSpPr>
          <p:spPr>
            <a:xfrm>
              <a:off x="16231" y="179438"/>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mongos</a:t>
              </a:r>
              <a:endParaRPr lang="en-US" sz="1405"/>
            </a:p>
          </p:txBody>
        </p:sp>
      </p:grpSp>
      <p:grpSp>
        <p:nvGrpSpPr>
          <p:cNvPr id="40" name="圆角矩形 3"/>
          <p:cNvGrpSpPr/>
          <p:nvPr/>
        </p:nvGrpSpPr>
        <p:grpSpPr>
          <a:xfrm>
            <a:off x="7988935" y="974040"/>
            <a:ext cx="1551940" cy="468101"/>
            <a:chOff x="0" y="-1"/>
            <a:chExt cx="1054100" cy="349042"/>
          </a:xfrm>
        </p:grpSpPr>
        <p:sp>
          <p:nvSpPr>
            <p:cNvPr id="5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0" name="Client"/>
            <p:cNvSpPr txBox="1"/>
            <p:nvPr/>
          </p:nvSpPr>
          <p:spPr>
            <a:xfrm>
              <a:off x="17037" y="52121"/>
              <a:ext cx="1020026" cy="2447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sz="1690"/>
                <a:t>Client</a:t>
              </a:r>
              <a:endParaRPr sz="1690"/>
            </a:p>
          </p:txBody>
        </p:sp>
      </p:grpSp>
      <p:grpSp>
        <p:nvGrpSpPr>
          <p:cNvPr id="6" name="圆角矩形 20"/>
          <p:cNvGrpSpPr/>
          <p:nvPr/>
        </p:nvGrpSpPr>
        <p:grpSpPr>
          <a:xfrm>
            <a:off x="3460750" y="3691890"/>
            <a:ext cx="873760" cy="499745"/>
            <a:chOff x="-1" y="92172"/>
            <a:chExt cx="729621" cy="349058"/>
          </a:xfrm>
        </p:grpSpPr>
        <p:sp>
          <p:nvSpPr>
            <p:cNvPr id="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Mongod"/>
            <p:cNvSpPr txBox="1"/>
            <p:nvPr/>
          </p:nvSpPr>
          <p:spPr>
            <a:xfrm>
              <a:off x="33997" y="192085"/>
              <a:ext cx="695540" cy="177412"/>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mongod(</a:t>
              </a:r>
              <a:r>
                <a:rPr lang="zh-CN" altLang="en-US" sz="1200">
                  <a:sym typeface="+mn-ea"/>
                </a:rPr>
                <a:t>主</a:t>
              </a:r>
              <a:r>
                <a:rPr lang="en-US" sz="1200">
                  <a:sym typeface="+mn-ea"/>
                </a:rPr>
                <a:t>)</a:t>
              </a:r>
              <a:endParaRPr sz="1200"/>
            </a:p>
          </p:txBody>
        </p:sp>
      </p:grpSp>
      <p:grpSp>
        <p:nvGrpSpPr>
          <p:cNvPr id="64" name="圆角矩形 20"/>
          <p:cNvGrpSpPr/>
          <p:nvPr/>
        </p:nvGrpSpPr>
        <p:grpSpPr>
          <a:xfrm>
            <a:off x="4443730" y="5165669"/>
            <a:ext cx="901065" cy="533028"/>
            <a:chOff x="-1" y="92172"/>
            <a:chExt cx="729621" cy="349058"/>
          </a:xfrm>
        </p:grpSpPr>
        <p:sp>
          <p:nvSpPr>
            <p:cNvPr id="6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6" name="Mongod"/>
            <p:cNvSpPr txBox="1"/>
            <p:nvPr/>
          </p:nvSpPr>
          <p:spPr>
            <a:xfrm>
              <a:off x="33997" y="137743"/>
              <a:ext cx="695540" cy="28609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mongod</a:t>
              </a:r>
              <a:endParaRPr lang="en-US" sz="1200">
                <a:sym typeface="+mn-ea"/>
              </a:endParaRPr>
            </a:p>
            <a:p>
              <a:pPr algn="ctr"/>
              <a:r>
                <a:rPr lang="en-US" sz="1200">
                  <a:sym typeface="+mn-ea"/>
                </a:rPr>
                <a:t>(</a:t>
              </a:r>
              <a:r>
                <a:rPr lang="en-US" altLang="zh-CN" sz="1200">
                  <a:sym typeface="+mn-ea"/>
                </a:rPr>
                <a:t>arbiter</a:t>
              </a:r>
              <a:r>
                <a:rPr lang="en-US" sz="1200">
                  <a:sym typeface="+mn-ea"/>
                </a:rPr>
                <a:t>)</a:t>
              </a:r>
              <a:endParaRPr sz="1200"/>
            </a:p>
          </p:txBody>
        </p:sp>
      </p:grpSp>
      <p:grpSp>
        <p:nvGrpSpPr>
          <p:cNvPr id="73" name="圆角矩形 20"/>
          <p:cNvGrpSpPr/>
          <p:nvPr/>
        </p:nvGrpSpPr>
        <p:grpSpPr>
          <a:xfrm>
            <a:off x="2510790" y="5198745"/>
            <a:ext cx="873760" cy="499745"/>
            <a:chOff x="-1" y="92172"/>
            <a:chExt cx="729621" cy="349058"/>
          </a:xfrm>
        </p:grpSpPr>
        <p:sp>
          <p:nvSpPr>
            <p:cNvPr id="7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5" name="Mongod"/>
            <p:cNvSpPr txBox="1"/>
            <p:nvPr/>
          </p:nvSpPr>
          <p:spPr>
            <a:xfrm>
              <a:off x="33997" y="192085"/>
              <a:ext cx="695540" cy="177412"/>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mongod(从)</a:t>
              </a:r>
              <a:endParaRPr sz="1200"/>
            </a:p>
          </p:txBody>
        </p:sp>
      </p:grpSp>
      <p:sp>
        <p:nvSpPr>
          <p:cNvPr id="77" name="直接箭头连接符 21"/>
          <p:cNvSpPr/>
          <p:nvPr/>
        </p:nvSpPr>
        <p:spPr>
          <a:xfrm rot="15660000" flipH="1">
            <a:off x="3872230" y="4246880"/>
            <a:ext cx="1027430" cy="869950"/>
          </a:xfrm>
          <a:prstGeom prst="line">
            <a:avLst/>
          </a:prstGeom>
          <a:ln w="25400">
            <a:solidFill>
              <a:schemeClr val="accent1"/>
            </a:solidFill>
            <a:headEnd type="triangle"/>
            <a:tailEnd type="triangle"/>
          </a:ln>
        </p:spPr>
        <p:txBody>
          <a:bodyPr lIns="32145" tIns="32145" rIns="32145" bIns="32145"/>
          <a:p>
            <a:endParaRPr sz="1265"/>
          </a:p>
        </p:txBody>
      </p:sp>
      <p:sp>
        <p:nvSpPr>
          <p:cNvPr id="78" name="圆角矩形 17"/>
          <p:cNvSpPr/>
          <p:nvPr/>
        </p:nvSpPr>
        <p:spPr>
          <a:xfrm>
            <a:off x="6815455" y="3531870"/>
            <a:ext cx="4117975" cy="2245360"/>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79" name="直接箭头连接符 21"/>
          <p:cNvSpPr/>
          <p:nvPr/>
        </p:nvSpPr>
        <p:spPr>
          <a:xfrm rot="19320000" flipH="1">
            <a:off x="7479665" y="4615815"/>
            <a:ext cx="1227455" cy="201295"/>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81" name="圆角矩形 3"/>
          <p:cNvGrpSpPr/>
          <p:nvPr/>
        </p:nvGrpSpPr>
        <p:grpSpPr>
          <a:xfrm>
            <a:off x="9945846" y="3610596"/>
            <a:ext cx="917079" cy="291554"/>
            <a:chOff x="0" y="-1"/>
            <a:chExt cx="1054100" cy="349042"/>
          </a:xfrm>
        </p:grpSpPr>
        <p:sp>
          <p:nvSpPr>
            <p:cNvPr id="8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3" name="Client"/>
            <p:cNvSpPr txBox="1"/>
            <p:nvPr/>
          </p:nvSpPr>
          <p:spPr>
            <a:xfrm>
              <a:off x="17037" y="3472"/>
              <a:ext cx="1020026" cy="342094"/>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shard-3</a:t>
              </a:r>
              <a:endParaRPr lang="en-US" sz="1405"/>
            </a:p>
          </p:txBody>
        </p:sp>
      </p:grpSp>
      <p:grpSp>
        <p:nvGrpSpPr>
          <p:cNvPr id="84" name="圆角矩形 20"/>
          <p:cNvGrpSpPr/>
          <p:nvPr/>
        </p:nvGrpSpPr>
        <p:grpSpPr>
          <a:xfrm>
            <a:off x="8307705" y="3712210"/>
            <a:ext cx="873760" cy="499745"/>
            <a:chOff x="-1" y="92172"/>
            <a:chExt cx="729621" cy="349058"/>
          </a:xfrm>
        </p:grpSpPr>
        <p:sp>
          <p:nvSpPr>
            <p:cNvPr id="8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6" name="Mongod"/>
            <p:cNvSpPr txBox="1"/>
            <p:nvPr/>
          </p:nvSpPr>
          <p:spPr>
            <a:xfrm>
              <a:off x="33997" y="192085"/>
              <a:ext cx="695540" cy="177412"/>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mongod(</a:t>
              </a:r>
              <a:r>
                <a:rPr lang="zh-CN" altLang="en-US" sz="1200">
                  <a:sym typeface="+mn-ea"/>
                </a:rPr>
                <a:t>主</a:t>
              </a:r>
              <a:r>
                <a:rPr lang="en-US" sz="1200">
                  <a:sym typeface="+mn-ea"/>
                </a:rPr>
                <a:t>)</a:t>
              </a:r>
              <a:endParaRPr sz="1200"/>
            </a:p>
          </p:txBody>
        </p:sp>
      </p:grpSp>
      <p:grpSp>
        <p:nvGrpSpPr>
          <p:cNvPr id="87" name="圆角矩形 20"/>
          <p:cNvGrpSpPr/>
          <p:nvPr/>
        </p:nvGrpSpPr>
        <p:grpSpPr>
          <a:xfrm>
            <a:off x="9682480" y="5134554"/>
            <a:ext cx="901065" cy="533028"/>
            <a:chOff x="-1" y="92172"/>
            <a:chExt cx="729621" cy="349058"/>
          </a:xfrm>
        </p:grpSpPr>
        <p:sp>
          <p:nvSpPr>
            <p:cNvPr id="8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9" name="Mongod"/>
            <p:cNvSpPr txBox="1"/>
            <p:nvPr/>
          </p:nvSpPr>
          <p:spPr>
            <a:xfrm>
              <a:off x="33997" y="137743"/>
              <a:ext cx="695540" cy="28609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mongod</a:t>
              </a:r>
              <a:endParaRPr lang="en-US" sz="1200">
                <a:sym typeface="+mn-ea"/>
              </a:endParaRPr>
            </a:p>
            <a:p>
              <a:pPr algn="ctr"/>
              <a:r>
                <a:rPr lang="en-US" sz="1200">
                  <a:sym typeface="+mn-ea"/>
                </a:rPr>
                <a:t>(</a:t>
              </a:r>
              <a:r>
                <a:rPr lang="en-US" altLang="zh-CN" sz="1200">
                  <a:sym typeface="+mn-ea"/>
                </a:rPr>
                <a:t>arbiter</a:t>
              </a:r>
              <a:r>
                <a:rPr lang="en-US" sz="1200">
                  <a:sym typeface="+mn-ea"/>
                </a:rPr>
                <a:t>)</a:t>
              </a:r>
              <a:endParaRPr sz="1200"/>
            </a:p>
          </p:txBody>
        </p:sp>
      </p:grpSp>
      <p:grpSp>
        <p:nvGrpSpPr>
          <p:cNvPr id="96" name="圆角矩形 20"/>
          <p:cNvGrpSpPr/>
          <p:nvPr/>
        </p:nvGrpSpPr>
        <p:grpSpPr>
          <a:xfrm>
            <a:off x="7261860" y="5184140"/>
            <a:ext cx="873760" cy="499745"/>
            <a:chOff x="-1" y="92172"/>
            <a:chExt cx="729621" cy="349058"/>
          </a:xfrm>
        </p:grpSpPr>
        <p:sp>
          <p:nvSpPr>
            <p:cNvPr id="9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8" name="Mongod"/>
            <p:cNvSpPr txBox="1"/>
            <p:nvPr/>
          </p:nvSpPr>
          <p:spPr>
            <a:xfrm>
              <a:off x="33997" y="192085"/>
              <a:ext cx="695540" cy="177412"/>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mongod(从)</a:t>
              </a:r>
              <a:endParaRPr sz="1200"/>
            </a:p>
          </p:txBody>
        </p:sp>
      </p:grpSp>
      <p:sp>
        <p:nvSpPr>
          <p:cNvPr id="100" name="直接箭头连接符 21"/>
          <p:cNvSpPr/>
          <p:nvPr/>
        </p:nvSpPr>
        <p:spPr>
          <a:xfrm rot="15660000" flipH="1">
            <a:off x="9088120" y="4180205"/>
            <a:ext cx="1029335" cy="1024890"/>
          </a:xfrm>
          <a:prstGeom prst="line">
            <a:avLst/>
          </a:prstGeom>
          <a:ln w="25400">
            <a:solidFill>
              <a:schemeClr val="accent1"/>
            </a:solidFill>
            <a:headEnd type="triangle"/>
            <a:tailEnd type="triangle"/>
          </a:ln>
        </p:spPr>
        <p:txBody>
          <a:bodyPr lIns="32145" tIns="32145" rIns="32145" bIns="32145"/>
          <a:p>
            <a:endParaRPr sz="1265"/>
          </a:p>
        </p:txBody>
      </p:sp>
      <p:sp>
        <p:nvSpPr>
          <p:cNvPr id="274" name="直接箭头连接符 69"/>
          <p:cNvSpPr/>
          <p:nvPr/>
        </p:nvSpPr>
        <p:spPr>
          <a:xfrm>
            <a:off x="8792210" y="2779395"/>
            <a:ext cx="635" cy="911860"/>
          </a:xfrm>
          <a:prstGeom prst="line">
            <a:avLst/>
          </a:prstGeom>
          <a:ln w="25400">
            <a:solidFill>
              <a:schemeClr val="accent1"/>
            </a:solidFill>
            <a:headEnd type="triangle"/>
            <a:tailEnd type="triangle"/>
          </a:ln>
        </p:spPr>
        <p:txBody>
          <a:bodyPr lIns="32145" tIns="32145" rIns="32145" bIns="32145"/>
          <a:lstStyle/>
          <a:p>
            <a:endParaRPr sz="1265"/>
          </a:p>
        </p:txBody>
      </p:sp>
      <p:sp>
        <p:nvSpPr>
          <p:cNvPr id="11" name="Client"/>
          <p:cNvSpPr txBox="1"/>
          <p:nvPr/>
        </p:nvSpPr>
        <p:spPr>
          <a:xfrm>
            <a:off x="6017318" y="4035772"/>
            <a:ext cx="887434" cy="28575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 ......</a:t>
            </a:r>
            <a:endParaRPr lang="en-US" sz="1405"/>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圆角矩形 63"/>
          <p:cNvSpPr/>
          <p:nvPr/>
        </p:nvSpPr>
        <p:spPr>
          <a:xfrm>
            <a:off x="1752600" y="3365500"/>
            <a:ext cx="9347200" cy="2519680"/>
          </a:xfrm>
          <a:prstGeom prst="roundRect">
            <a:avLst>
              <a:gd name="adj" fmla="val 5592"/>
            </a:avLst>
          </a:prstGeom>
          <a:solidFill>
            <a:srgbClr val="FFE0DC"/>
          </a:solidFill>
          <a:ln>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2" name="圆角矩形 17"/>
          <p:cNvSpPr/>
          <p:nvPr/>
        </p:nvSpPr>
        <p:spPr>
          <a:xfrm>
            <a:off x="1968500" y="3538220"/>
            <a:ext cx="4117975" cy="2245360"/>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4" name="Rectangle"/>
          <p:cNvSpPr/>
          <p:nvPr/>
        </p:nvSpPr>
        <p:spPr>
          <a:xfrm flipV="1">
            <a:off x="296545" y="620395"/>
            <a:ext cx="11510010" cy="76200"/>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300990" y="140335"/>
            <a:ext cx="10086975" cy="3759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000">
                <a:sym typeface="+mn-ea"/>
              </a:rPr>
              <a:t>方案六：五机房多活方案</a:t>
            </a:r>
            <a:r>
              <a:rPr lang="en-US" altLang="zh-CN" sz="2000">
                <a:sym typeface="+mn-ea"/>
              </a:rPr>
              <a:t>(</a:t>
            </a:r>
            <a:r>
              <a:rPr lang="zh-CN" altLang="en-US" sz="2000">
                <a:sym typeface="+mn-ea"/>
              </a:rPr>
              <a:t>每个机房部署一个</a:t>
            </a:r>
            <a:r>
              <a:rPr lang="en-US" altLang="zh-CN" sz="2000">
                <a:sym typeface="+mn-ea"/>
              </a:rPr>
              <a:t>mongod</a:t>
            </a:r>
            <a:r>
              <a:rPr lang="zh-CN" altLang="en-US" sz="2000">
                <a:sym typeface="+mn-ea"/>
              </a:rPr>
              <a:t>实例</a:t>
            </a:r>
            <a:r>
              <a:rPr lang="en-US" altLang="zh-CN" sz="2000">
                <a:sym typeface="+mn-ea"/>
              </a:rPr>
              <a:t>)</a:t>
            </a:r>
            <a:endParaRPr lang="en-US" altLang="zh-CN" sz="2000" smtClean="0">
              <a:sym typeface="+mn-ea"/>
            </a:endParaRPr>
          </a:p>
        </p:txBody>
      </p:sp>
      <p:sp>
        <p:nvSpPr>
          <p:cNvPr id="193" name="文本框 7"/>
          <p:cNvSpPr txBox="1"/>
          <p:nvPr/>
        </p:nvSpPr>
        <p:spPr>
          <a:xfrm>
            <a:off x="4136192" y="1217512"/>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195" name="文本框 12"/>
          <p:cNvSpPr txBox="1"/>
          <p:nvPr/>
        </p:nvSpPr>
        <p:spPr>
          <a:xfrm>
            <a:off x="4106724" y="2371675"/>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207" name="直接箭头连接符 10"/>
          <p:cNvSpPr/>
          <p:nvPr/>
        </p:nvSpPr>
        <p:spPr>
          <a:xfrm flipH="1">
            <a:off x="3853567" y="1610340"/>
            <a:ext cx="893" cy="504974"/>
          </a:xfrm>
          <a:prstGeom prst="line">
            <a:avLst/>
          </a:prstGeom>
          <a:ln w="25400">
            <a:solidFill>
              <a:schemeClr val="accent1"/>
            </a:solidFill>
            <a:headEnd type="triangle"/>
            <a:tailEnd type="triangle"/>
          </a:ln>
        </p:spPr>
        <p:txBody>
          <a:bodyPr lIns="32145" tIns="32145" rIns="32145" bIns="32145"/>
          <a:lstStyle/>
          <a:p>
            <a:endParaRPr sz="1265"/>
          </a:p>
        </p:txBody>
      </p:sp>
      <p:sp>
        <p:nvSpPr>
          <p:cNvPr id="208" name="直接箭头连接符 11"/>
          <p:cNvSpPr/>
          <p:nvPr/>
        </p:nvSpPr>
        <p:spPr>
          <a:xfrm flipH="1">
            <a:off x="8788261" y="1513473"/>
            <a:ext cx="4018" cy="557659"/>
          </a:xfrm>
          <a:prstGeom prst="line">
            <a:avLst/>
          </a:prstGeom>
          <a:ln w="25400">
            <a:solidFill>
              <a:schemeClr val="accent1"/>
            </a:solidFill>
            <a:headEnd type="triangle"/>
            <a:tailEnd type="triangle"/>
          </a:ln>
        </p:spPr>
        <p:txBody>
          <a:bodyPr lIns="32145" tIns="32145" rIns="32145" bIns="32145"/>
          <a:lstStyle/>
          <a:p>
            <a:endParaRPr sz="1265"/>
          </a:p>
        </p:txBody>
      </p:sp>
      <p:sp>
        <p:nvSpPr>
          <p:cNvPr id="218" name="直接箭头连接符 21"/>
          <p:cNvSpPr/>
          <p:nvPr/>
        </p:nvSpPr>
        <p:spPr>
          <a:xfrm rot="19320000" flipH="1" flipV="1">
            <a:off x="2299970" y="4716145"/>
            <a:ext cx="1477010" cy="3175"/>
          </a:xfrm>
          <a:prstGeom prst="line">
            <a:avLst/>
          </a:prstGeom>
          <a:ln w="25400">
            <a:solidFill>
              <a:schemeClr val="accent1"/>
            </a:solidFill>
            <a:headEnd type="triangle"/>
            <a:tailEnd type="triangle"/>
          </a:ln>
        </p:spPr>
        <p:txBody>
          <a:bodyPr lIns="32145" tIns="32145" rIns="32145" bIns="32145"/>
          <a:lstStyle/>
          <a:p>
            <a:endParaRPr sz="1265"/>
          </a:p>
        </p:txBody>
      </p:sp>
      <p:sp>
        <p:nvSpPr>
          <p:cNvPr id="273" name="直接箭头连接符 68"/>
          <p:cNvSpPr/>
          <p:nvPr/>
        </p:nvSpPr>
        <p:spPr>
          <a:xfrm flipH="1">
            <a:off x="3853180" y="2780030"/>
            <a:ext cx="1270" cy="876935"/>
          </a:xfrm>
          <a:prstGeom prst="line">
            <a:avLst/>
          </a:prstGeom>
          <a:ln w="25400">
            <a:solidFill>
              <a:schemeClr val="accent1"/>
            </a:solidFill>
            <a:headEnd type="triangle"/>
            <a:tailEnd type="triangle"/>
          </a:ln>
        </p:spPr>
        <p:txBody>
          <a:bodyPr lIns="32145" tIns="32145" rIns="32145" bIns="32145"/>
          <a:lstStyle/>
          <a:p>
            <a:endParaRPr sz="1265"/>
          </a:p>
        </p:txBody>
      </p:sp>
      <p:sp>
        <p:nvSpPr>
          <p:cNvPr id="275" name="左右箭头 70"/>
          <p:cNvSpPr/>
          <p:nvPr/>
        </p:nvSpPr>
        <p:spPr>
          <a:xfrm>
            <a:off x="6195039" y="4436953"/>
            <a:ext cx="506315" cy="202260"/>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279" name="圆角矩形 72"/>
          <p:cNvGrpSpPr/>
          <p:nvPr/>
        </p:nvGrpSpPr>
        <p:grpSpPr>
          <a:xfrm>
            <a:off x="887274" y="3725089"/>
            <a:ext cx="755898" cy="404468"/>
            <a:chOff x="-2" y="3281"/>
            <a:chExt cx="707397" cy="349040"/>
          </a:xfrm>
        </p:grpSpPr>
        <p:sp>
          <p:nvSpPr>
            <p:cNvPr id="277"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8"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sz="1690"/>
                <a:t>存储</a:t>
              </a:r>
              <a:r>
                <a:rPr sz="1690"/>
                <a:t>层</a:t>
              </a:r>
              <a:endParaRPr sz="1690"/>
            </a:p>
          </p:txBody>
        </p:sp>
      </p:grpSp>
      <p:sp>
        <p:nvSpPr>
          <p:cNvPr id="15" name="直接箭头连接符 21"/>
          <p:cNvSpPr/>
          <p:nvPr/>
        </p:nvSpPr>
        <p:spPr>
          <a:xfrm rot="15660000" flipH="1" flipV="1">
            <a:off x="3256280" y="4528185"/>
            <a:ext cx="946785" cy="380365"/>
          </a:xfrm>
          <a:prstGeom prst="line">
            <a:avLst/>
          </a:prstGeom>
          <a:ln w="25400">
            <a:solidFill>
              <a:schemeClr val="accent1"/>
            </a:solidFill>
            <a:headEnd type="triangle"/>
            <a:tailEnd type="triangle"/>
          </a:ln>
        </p:spPr>
        <p:txBody>
          <a:bodyPr lIns="32145" tIns="32145" rIns="32145" bIns="32145"/>
          <a:p>
            <a:endParaRPr sz="1265"/>
          </a:p>
        </p:txBody>
      </p:sp>
      <p:grpSp>
        <p:nvGrpSpPr>
          <p:cNvPr id="32" name="圆角矩形 3"/>
          <p:cNvGrpSpPr/>
          <p:nvPr/>
        </p:nvGrpSpPr>
        <p:grpSpPr>
          <a:xfrm>
            <a:off x="2056606" y="3608056"/>
            <a:ext cx="917079" cy="291554"/>
            <a:chOff x="0" y="-1"/>
            <a:chExt cx="1054100" cy="349042"/>
          </a:xfrm>
        </p:grpSpPr>
        <p:sp>
          <p:nvSpPr>
            <p:cNvPr id="3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Client"/>
            <p:cNvSpPr txBox="1"/>
            <p:nvPr/>
          </p:nvSpPr>
          <p:spPr>
            <a:xfrm>
              <a:off x="17037" y="3472"/>
              <a:ext cx="1020026" cy="342093"/>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shard-1</a:t>
              </a:r>
              <a:endParaRPr lang="en-US" sz="1405"/>
            </a:p>
          </p:txBody>
        </p:sp>
      </p:grpSp>
      <p:sp>
        <p:nvSpPr>
          <p:cNvPr id="35" name="文本框 12"/>
          <p:cNvSpPr txBox="1"/>
          <p:nvPr/>
        </p:nvSpPr>
        <p:spPr>
          <a:xfrm>
            <a:off x="9016415" y="2394466"/>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grpSp>
        <p:nvGrpSpPr>
          <p:cNvPr id="41" name="圆角矩形 3"/>
          <p:cNvGrpSpPr/>
          <p:nvPr/>
        </p:nvGrpSpPr>
        <p:grpSpPr>
          <a:xfrm>
            <a:off x="3078480" y="996265"/>
            <a:ext cx="1551940" cy="468101"/>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52121"/>
              <a:ext cx="1020026" cy="2447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690"/>
                <a:t>A</a:t>
              </a:r>
              <a:r>
                <a:rPr lang="zh-CN" altLang="en-US" sz="1690"/>
                <a:t>机房</a:t>
              </a:r>
              <a:r>
                <a:rPr sz="1690"/>
                <a:t>Client</a:t>
              </a:r>
              <a:endParaRPr sz="1690"/>
            </a:p>
          </p:txBody>
        </p:sp>
      </p:grpSp>
      <p:grpSp>
        <p:nvGrpSpPr>
          <p:cNvPr id="44" name="圆角矩形 72"/>
          <p:cNvGrpSpPr/>
          <p:nvPr/>
        </p:nvGrpSpPr>
        <p:grpSpPr>
          <a:xfrm>
            <a:off x="869166" y="2239775"/>
            <a:ext cx="755898" cy="404468"/>
            <a:chOff x="-2" y="3281"/>
            <a:chExt cx="707397" cy="349040"/>
          </a:xfrm>
        </p:grpSpPr>
        <p:sp>
          <p:nvSpPr>
            <p:cNvPr id="4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6"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代理层</a:t>
              </a:r>
              <a:endParaRPr lang="zh-CN" altLang="en-US" sz="1690"/>
            </a:p>
          </p:txBody>
        </p:sp>
      </p:grpSp>
      <p:grpSp>
        <p:nvGrpSpPr>
          <p:cNvPr id="47" name="圆角矩形 72"/>
          <p:cNvGrpSpPr/>
          <p:nvPr/>
        </p:nvGrpSpPr>
        <p:grpSpPr>
          <a:xfrm>
            <a:off x="869166" y="958127"/>
            <a:ext cx="755898" cy="404468"/>
            <a:chOff x="-2" y="3281"/>
            <a:chExt cx="707397" cy="349040"/>
          </a:xfrm>
        </p:grpSpPr>
        <p:sp>
          <p:nvSpPr>
            <p:cNvPr id="4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9"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客户端</a:t>
              </a:r>
              <a:endParaRPr lang="zh-CN" altLang="en-US" sz="1690"/>
            </a:p>
          </p:txBody>
        </p:sp>
      </p:grpSp>
      <p:grpSp>
        <p:nvGrpSpPr>
          <p:cNvPr id="50" name="圆角矩形 20"/>
          <p:cNvGrpSpPr/>
          <p:nvPr/>
        </p:nvGrpSpPr>
        <p:grpSpPr>
          <a:xfrm>
            <a:off x="3358624" y="2208183"/>
            <a:ext cx="1154847" cy="571500"/>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13891"/>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A</a:t>
              </a:r>
              <a:r>
                <a:rPr lang="zh-CN" altLang="en-US" sz="1405">
                  <a:ea typeface="宋体" panose="02010600030101010101" pitchFamily="2" charset="-122"/>
                </a:rPr>
                <a:t>机房</a:t>
              </a:r>
              <a:r>
                <a:rPr lang="en-US" sz="1405"/>
                <a:t>mongos</a:t>
              </a:r>
              <a:endParaRPr lang="en-US" sz="1405"/>
            </a:p>
          </p:txBody>
        </p:sp>
      </p:grpSp>
      <p:grpSp>
        <p:nvGrpSpPr>
          <p:cNvPr id="57" name="圆角矩形 20"/>
          <p:cNvGrpSpPr/>
          <p:nvPr/>
        </p:nvGrpSpPr>
        <p:grpSpPr>
          <a:xfrm>
            <a:off x="8188394" y="2156410"/>
            <a:ext cx="1154847" cy="571500"/>
            <a:chOff x="-1" y="92172"/>
            <a:chExt cx="729621" cy="349058"/>
          </a:xfrm>
          <a:solidFill>
            <a:schemeClr val="accent1">
              <a:lumMod val="20000"/>
              <a:lumOff val="80000"/>
            </a:schemeClr>
          </a:solidFill>
        </p:grpSpPr>
        <p:sp>
          <p:nvSpPr>
            <p:cNvPr id="58"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9" name="Mongod"/>
            <p:cNvSpPr txBox="1"/>
            <p:nvPr/>
          </p:nvSpPr>
          <p:spPr>
            <a:xfrm>
              <a:off x="16231" y="113892"/>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ea typeface="宋体" panose="02010600030101010101" pitchFamily="2" charset="-122"/>
                  <a:sym typeface="+mn-ea"/>
                </a:rPr>
                <a:t>E</a:t>
              </a:r>
              <a:r>
                <a:rPr lang="zh-CN" altLang="en-US" sz="1405">
                  <a:ea typeface="宋体" panose="02010600030101010101" pitchFamily="2" charset="-122"/>
                  <a:sym typeface="+mn-ea"/>
                </a:rPr>
                <a:t>机房</a:t>
              </a:r>
              <a:r>
                <a:rPr lang="en-US" sz="1405">
                  <a:sym typeface="+mn-ea"/>
                </a:rPr>
                <a:t>mongos</a:t>
              </a:r>
              <a:endParaRPr lang="en-US" sz="1405"/>
            </a:p>
          </p:txBody>
        </p:sp>
      </p:grpSp>
      <p:sp>
        <p:nvSpPr>
          <p:cNvPr id="31" name="文本占位符 30"/>
          <p:cNvSpPr>
            <a:spLocks noGrp="1"/>
          </p:cNvSpPr>
          <p:nvPr>
            <p:ph type="body" sz="quarter" idx="1"/>
          </p:nvPr>
        </p:nvSpPr>
        <p:spPr>
          <a:xfrm>
            <a:off x="561340" y="6156960"/>
            <a:ext cx="10796905" cy="397510"/>
          </a:xfrm>
        </p:spPr>
        <p:txBody>
          <a:bodyPr>
            <a:normAutofit/>
          </a:bodyPr>
          <a:p>
            <a:pPr algn="l"/>
            <a:r>
              <a:rPr lang="zh-CN" altLang="en-US" sz="1600">
                <a:ea typeface="宋体" panose="02010600030101010101" pitchFamily="2" charset="-122"/>
              </a:rPr>
              <a:t>说明：原理和前面的方案类似。</a:t>
            </a:r>
            <a:endParaRPr lang="zh-CN" altLang="en-US" sz="1600">
              <a:ea typeface="宋体" panose="02010600030101010101" pitchFamily="2" charset="-122"/>
            </a:endParaRPr>
          </a:p>
        </p:txBody>
      </p:sp>
      <p:grpSp>
        <p:nvGrpSpPr>
          <p:cNvPr id="40" name="圆角矩形 3"/>
          <p:cNvGrpSpPr/>
          <p:nvPr/>
        </p:nvGrpSpPr>
        <p:grpSpPr>
          <a:xfrm>
            <a:off x="7988935" y="974040"/>
            <a:ext cx="1551940" cy="468101"/>
            <a:chOff x="0" y="-1"/>
            <a:chExt cx="1054100" cy="349042"/>
          </a:xfrm>
        </p:grpSpPr>
        <p:sp>
          <p:nvSpPr>
            <p:cNvPr id="5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0" name="Client"/>
            <p:cNvSpPr txBox="1"/>
            <p:nvPr/>
          </p:nvSpPr>
          <p:spPr>
            <a:xfrm>
              <a:off x="17037" y="52121"/>
              <a:ext cx="1020026" cy="2447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690"/>
                <a:t>E</a:t>
              </a:r>
              <a:r>
                <a:rPr lang="zh-CN" altLang="en-US" sz="1690"/>
                <a:t>机房</a:t>
              </a:r>
              <a:r>
                <a:rPr sz="1690"/>
                <a:t>Client</a:t>
              </a:r>
              <a:endParaRPr sz="1690"/>
            </a:p>
          </p:txBody>
        </p:sp>
      </p:grpSp>
      <p:grpSp>
        <p:nvGrpSpPr>
          <p:cNvPr id="6" name="圆角矩形 20"/>
          <p:cNvGrpSpPr/>
          <p:nvPr/>
        </p:nvGrpSpPr>
        <p:grpSpPr>
          <a:xfrm>
            <a:off x="3460750" y="3691890"/>
            <a:ext cx="873760" cy="499745"/>
            <a:chOff x="-1" y="92172"/>
            <a:chExt cx="729621" cy="349058"/>
          </a:xfrm>
        </p:grpSpPr>
        <p:sp>
          <p:nvSpPr>
            <p:cNvPr id="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A</a:t>
              </a:r>
              <a:r>
                <a:rPr lang="zh-CN" altLang="en-US" sz="1200">
                  <a:ea typeface="宋体" panose="02010600030101010101" pitchFamily="2" charset="-122"/>
                  <a:sym typeface="+mn-ea"/>
                </a:rPr>
                <a:t>机房  </a:t>
              </a:r>
              <a:r>
                <a:rPr lang="en-US" sz="1200">
                  <a:sym typeface="+mn-ea"/>
                </a:rPr>
                <a:t>mongod(</a:t>
              </a:r>
              <a:r>
                <a:rPr lang="zh-CN" altLang="en-US" sz="1200">
                  <a:sym typeface="+mn-ea"/>
                </a:rPr>
                <a:t>主</a:t>
              </a:r>
              <a:r>
                <a:rPr lang="en-US" sz="1200">
                  <a:sym typeface="+mn-ea"/>
                </a:rPr>
                <a:t>)</a:t>
              </a:r>
              <a:endParaRPr sz="1200"/>
            </a:p>
          </p:txBody>
        </p:sp>
      </p:grpSp>
      <p:grpSp>
        <p:nvGrpSpPr>
          <p:cNvPr id="64" name="圆角矩形 20"/>
          <p:cNvGrpSpPr/>
          <p:nvPr/>
        </p:nvGrpSpPr>
        <p:grpSpPr>
          <a:xfrm>
            <a:off x="5084445" y="5198054"/>
            <a:ext cx="901065" cy="533028"/>
            <a:chOff x="-1" y="92172"/>
            <a:chExt cx="729621" cy="349058"/>
          </a:xfrm>
        </p:grpSpPr>
        <p:sp>
          <p:nvSpPr>
            <p:cNvPr id="6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6" name="Mongod"/>
            <p:cNvSpPr txBox="1"/>
            <p:nvPr/>
          </p:nvSpPr>
          <p:spPr>
            <a:xfrm>
              <a:off x="33997" y="157703"/>
              <a:ext cx="695540" cy="24617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E</a:t>
              </a:r>
              <a:r>
                <a:rPr lang="zh-CN" altLang="en-US" sz="1000">
                  <a:ea typeface="宋体" panose="02010600030101010101" pitchFamily="2" charset="-122"/>
                  <a:sym typeface="+mn-ea"/>
                </a:rPr>
                <a:t>机房  </a:t>
              </a:r>
              <a:r>
                <a:rPr lang="en-US" sz="1000">
                  <a:sym typeface="+mn-ea"/>
                </a:rPr>
                <a:t>mongod(</a:t>
              </a:r>
              <a:r>
                <a:rPr lang="zh-CN" altLang="en-US" sz="1000">
                  <a:sym typeface="+mn-ea"/>
                </a:rPr>
                <a:t>从</a:t>
              </a:r>
              <a:r>
                <a:rPr lang="en-US" sz="1000">
                  <a:sym typeface="+mn-ea"/>
                </a:rPr>
                <a:t>)</a:t>
              </a:r>
              <a:endParaRPr sz="1000"/>
            </a:p>
          </p:txBody>
        </p:sp>
      </p:grpSp>
      <p:grpSp>
        <p:nvGrpSpPr>
          <p:cNvPr id="67" name="圆角矩形 20"/>
          <p:cNvGrpSpPr/>
          <p:nvPr/>
        </p:nvGrpSpPr>
        <p:grpSpPr>
          <a:xfrm>
            <a:off x="4121785" y="5215890"/>
            <a:ext cx="873760" cy="499745"/>
            <a:chOff x="-1" y="92172"/>
            <a:chExt cx="729621" cy="349058"/>
          </a:xfrm>
        </p:grpSpPr>
        <p:sp>
          <p:nvSpPr>
            <p:cNvPr id="6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9"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D</a:t>
              </a:r>
              <a:r>
                <a:rPr lang="zh-CN" altLang="en-US" sz="1200">
                  <a:ea typeface="宋体" panose="02010600030101010101" pitchFamily="2" charset="-122"/>
                  <a:sym typeface="+mn-ea"/>
                </a:rPr>
                <a:t>机房  </a:t>
              </a:r>
              <a:r>
                <a:rPr lang="en-US" sz="1200">
                  <a:sym typeface="+mn-ea"/>
                </a:rPr>
                <a:t>mongod(</a:t>
              </a:r>
              <a:r>
                <a:rPr lang="zh-CN" altLang="en-US" sz="1200">
                  <a:sym typeface="+mn-ea"/>
                </a:rPr>
                <a:t>从</a:t>
              </a:r>
              <a:r>
                <a:rPr lang="en-US" sz="1200">
                  <a:sym typeface="+mn-ea"/>
                </a:rPr>
                <a:t>)</a:t>
              </a:r>
              <a:endParaRPr sz="1200"/>
            </a:p>
          </p:txBody>
        </p:sp>
      </p:grpSp>
      <p:grpSp>
        <p:nvGrpSpPr>
          <p:cNvPr id="70" name="圆角矩形 20"/>
          <p:cNvGrpSpPr/>
          <p:nvPr/>
        </p:nvGrpSpPr>
        <p:grpSpPr>
          <a:xfrm>
            <a:off x="3037840" y="5248275"/>
            <a:ext cx="873760" cy="499745"/>
            <a:chOff x="-1" y="92172"/>
            <a:chExt cx="729621" cy="349058"/>
          </a:xfrm>
        </p:grpSpPr>
        <p:sp>
          <p:nvSpPr>
            <p:cNvPr id="71"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2"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C</a:t>
              </a:r>
              <a:r>
                <a:rPr lang="zh-CN" altLang="en-US" sz="1200">
                  <a:ea typeface="宋体" panose="02010600030101010101" pitchFamily="2" charset="-122"/>
                  <a:sym typeface="+mn-ea"/>
                </a:rPr>
                <a:t>机房  </a:t>
              </a:r>
              <a:r>
                <a:rPr lang="en-US" sz="1200">
                  <a:sym typeface="+mn-ea"/>
                </a:rPr>
                <a:t>mongod(</a:t>
              </a:r>
              <a:r>
                <a:rPr lang="zh-CN" altLang="en-US" sz="1200">
                  <a:sym typeface="+mn-ea"/>
                </a:rPr>
                <a:t>从</a:t>
              </a:r>
              <a:r>
                <a:rPr lang="en-US" sz="1200">
                  <a:sym typeface="+mn-ea"/>
                </a:rPr>
                <a:t>)</a:t>
              </a:r>
              <a:endParaRPr sz="1200"/>
            </a:p>
          </p:txBody>
        </p:sp>
      </p:grpSp>
      <p:grpSp>
        <p:nvGrpSpPr>
          <p:cNvPr id="73" name="圆角矩形 20"/>
          <p:cNvGrpSpPr/>
          <p:nvPr/>
        </p:nvGrpSpPr>
        <p:grpSpPr>
          <a:xfrm>
            <a:off x="2058035" y="5215890"/>
            <a:ext cx="873760" cy="499745"/>
            <a:chOff x="-1" y="92172"/>
            <a:chExt cx="729621" cy="349058"/>
          </a:xfrm>
        </p:grpSpPr>
        <p:sp>
          <p:nvSpPr>
            <p:cNvPr id="7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5"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200">
                  <a:ea typeface="宋体" panose="02010600030101010101" pitchFamily="2" charset="-122"/>
                  <a:sym typeface="+mn-ea"/>
                </a:rPr>
                <a:t>B</a:t>
              </a:r>
              <a:r>
                <a:rPr lang="zh-CN" altLang="en-US" sz="1200">
                  <a:ea typeface="宋体" panose="02010600030101010101" pitchFamily="2" charset="-122"/>
                  <a:sym typeface="+mn-ea"/>
                </a:rPr>
                <a:t>机房  </a:t>
              </a:r>
              <a:r>
                <a:rPr lang="en-US" sz="1200">
                  <a:sym typeface="+mn-ea"/>
                </a:rPr>
                <a:t>mongod(从)</a:t>
              </a:r>
              <a:endParaRPr sz="1200"/>
            </a:p>
          </p:txBody>
        </p:sp>
      </p:grpSp>
      <p:sp>
        <p:nvSpPr>
          <p:cNvPr id="76" name="直接箭头连接符 21"/>
          <p:cNvSpPr/>
          <p:nvPr/>
        </p:nvSpPr>
        <p:spPr>
          <a:xfrm rot="15660000" flipH="1">
            <a:off x="3848735" y="4547870"/>
            <a:ext cx="999490" cy="331470"/>
          </a:xfrm>
          <a:prstGeom prst="line">
            <a:avLst/>
          </a:prstGeom>
          <a:ln w="25400">
            <a:solidFill>
              <a:schemeClr val="accent1"/>
            </a:solidFill>
            <a:headEnd type="triangle"/>
            <a:tailEnd type="triangle"/>
          </a:ln>
        </p:spPr>
        <p:txBody>
          <a:bodyPr lIns="32145" tIns="32145" rIns="32145" bIns="32145"/>
          <a:p>
            <a:endParaRPr sz="1265"/>
          </a:p>
        </p:txBody>
      </p:sp>
      <p:sp>
        <p:nvSpPr>
          <p:cNvPr id="77" name="直接箭头连接符 21"/>
          <p:cNvSpPr/>
          <p:nvPr/>
        </p:nvSpPr>
        <p:spPr>
          <a:xfrm rot="15660000" flipH="1">
            <a:off x="4355465" y="4098290"/>
            <a:ext cx="1148715" cy="1191895"/>
          </a:xfrm>
          <a:prstGeom prst="line">
            <a:avLst/>
          </a:prstGeom>
          <a:ln w="25400">
            <a:solidFill>
              <a:schemeClr val="accent1"/>
            </a:solidFill>
            <a:headEnd type="triangle"/>
            <a:tailEnd type="triangle"/>
          </a:ln>
        </p:spPr>
        <p:txBody>
          <a:bodyPr lIns="32145" tIns="32145" rIns="32145" bIns="32145"/>
          <a:p>
            <a:endParaRPr sz="1265"/>
          </a:p>
        </p:txBody>
      </p:sp>
      <p:sp>
        <p:nvSpPr>
          <p:cNvPr id="78" name="圆角矩形 17"/>
          <p:cNvSpPr/>
          <p:nvPr/>
        </p:nvSpPr>
        <p:spPr>
          <a:xfrm>
            <a:off x="6815455" y="3531870"/>
            <a:ext cx="4117975" cy="2245360"/>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79" name="直接箭头连接符 21"/>
          <p:cNvSpPr/>
          <p:nvPr/>
        </p:nvSpPr>
        <p:spPr>
          <a:xfrm rot="19320000" flipH="1" flipV="1">
            <a:off x="7149465" y="4703445"/>
            <a:ext cx="1518285" cy="26035"/>
          </a:xfrm>
          <a:prstGeom prst="line">
            <a:avLst/>
          </a:prstGeom>
          <a:ln w="25400">
            <a:solidFill>
              <a:schemeClr val="accent1"/>
            </a:solidFill>
            <a:headEnd type="triangle"/>
            <a:tailEnd type="triangle"/>
          </a:ln>
        </p:spPr>
        <p:txBody>
          <a:bodyPr lIns="32145" tIns="32145" rIns="32145" bIns="32145"/>
          <a:lstStyle/>
          <a:p>
            <a:endParaRPr sz="1265"/>
          </a:p>
        </p:txBody>
      </p:sp>
      <p:sp>
        <p:nvSpPr>
          <p:cNvPr id="80" name="直接箭头连接符 21"/>
          <p:cNvSpPr/>
          <p:nvPr/>
        </p:nvSpPr>
        <p:spPr>
          <a:xfrm rot="15660000" flipH="1" flipV="1">
            <a:off x="8103235" y="4530725"/>
            <a:ext cx="946785" cy="380365"/>
          </a:xfrm>
          <a:prstGeom prst="line">
            <a:avLst/>
          </a:prstGeom>
          <a:ln w="25400">
            <a:solidFill>
              <a:schemeClr val="accent1"/>
            </a:solidFill>
            <a:headEnd type="triangle"/>
            <a:tailEnd type="triangle"/>
          </a:ln>
        </p:spPr>
        <p:txBody>
          <a:bodyPr lIns="32145" tIns="32145" rIns="32145" bIns="32145"/>
          <a:p>
            <a:endParaRPr sz="1265"/>
          </a:p>
        </p:txBody>
      </p:sp>
      <p:grpSp>
        <p:nvGrpSpPr>
          <p:cNvPr id="81" name="圆角矩形 3"/>
          <p:cNvGrpSpPr/>
          <p:nvPr/>
        </p:nvGrpSpPr>
        <p:grpSpPr>
          <a:xfrm>
            <a:off x="9945846" y="3610596"/>
            <a:ext cx="917079" cy="291554"/>
            <a:chOff x="0" y="-1"/>
            <a:chExt cx="1054100" cy="349042"/>
          </a:xfrm>
        </p:grpSpPr>
        <p:sp>
          <p:nvSpPr>
            <p:cNvPr id="8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3" name="Client"/>
            <p:cNvSpPr txBox="1"/>
            <p:nvPr/>
          </p:nvSpPr>
          <p:spPr>
            <a:xfrm>
              <a:off x="17037" y="3472"/>
              <a:ext cx="1020026" cy="342094"/>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shard-5</a:t>
              </a:r>
              <a:endParaRPr lang="en-US" sz="1405"/>
            </a:p>
          </p:txBody>
        </p:sp>
      </p:grpSp>
      <p:grpSp>
        <p:nvGrpSpPr>
          <p:cNvPr id="84" name="圆角矩形 20"/>
          <p:cNvGrpSpPr/>
          <p:nvPr/>
        </p:nvGrpSpPr>
        <p:grpSpPr>
          <a:xfrm>
            <a:off x="8307705" y="3712210"/>
            <a:ext cx="873760" cy="499745"/>
            <a:chOff x="-1" y="92172"/>
            <a:chExt cx="729621" cy="349058"/>
          </a:xfrm>
        </p:grpSpPr>
        <p:sp>
          <p:nvSpPr>
            <p:cNvPr id="8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6"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200">
                  <a:ea typeface="宋体" panose="02010600030101010101" pitchFamily="2" charset="-122"/>
                  <a:sym typeface="+mn-ea"/>
                </a:rPr>
                <a:t>E</a:t>
              </a:r>
              <a:r>
                <a:rPr lang="zh-CN" altLang="en-US" sz="1200">
                  <a:ea typeface="宋体" panose="02010600030101010101" pitchFamily="2" charset="-122"/>
                  <a:sym typeface="+mn-ea"/>
                </a:rPr>
                <a:t>机房  </a:t>
              </a:r>
              <a:r>
                <a:rPr lang="en-US" sz="1200">
                  <a:sym typeface="+mn-ea"/>
                </a:rPr>
                <a:t>mongod(</a:t>
              </a:r>
              <a:r>
                <a:rPr lang="zh-CN" altLang="en-US" sz="1200">
                  <a:sym typeface="+mn-ea"/>
                </a:rPr>
                <a:t>主</a:t>
              </a:r>
              <a:r>
                <a:rPr lang="en-US" sz="1200">
                  <a:sym typeface="+mn-ea"/>
                </a:rPr>
                <a:t>)</a:t>
              </a:r>
              <a:endParaRPr sz="1200"/>
            </a:p>
          </p:txBody>
        </p:sp>
      </p:grpSp>
      <p:grpSp>
        <p:nvGrpSpPr>
          <p:cNvPr id="87" name="圆角矩形 20"/>
          <p:cNvGrpSpPr/>
          <p:nvPr/>
        </p:nvGrpSpPr>
        <p:grpSpPr>
          <a:xfrm>
            <a:off x="9933305" y="5199959"/>
            <a:ext cx="901065" cy="533028"/>
            <a:chOff x="-1" y="92172"/>
            <a:chExt cx="729621" cy="349058"/>
          </a:xfrm>
        </p:grpSpPr>
        <p:sp>
          <p:nvSpPr>
            <p:cNvPr id="8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9" name="Mongod"/>
            <p:cNvSpPr txBox="1"/>
            <p:nvPr/>
          </p:nvSpPr>
          <p:spPr>
            <a:xfrm>
              <a:off x="33997" y="157703"/>
              <a:ext cx="695540" cy="24617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A</a:t>
              </a:r>
              <a:r>
                <a:rPr lang="zh-CN" altLang="en-US" sz="1000">
                  <a:ea typeface="宋体" panose="02010600030101010101" pitchFamily="2" charset="-122"/>
                  <a:sym typeface="+mn-ea"/>
                </a:rPr>
                <a:t>机房  </a:t>
              </a:r>
              <a:r>
                <a:rPr lang="en-US" sz="1000">
                  <a:sym typeface="+mn-ea"/>
                </a:rPr>
                <a:t>mongod(</a:t>
              </a:r>
              <a:r>
                <a:rPr lang="zh-CN" altLang="en-US" sz="1000">
                  <a:sym typeface="+mn-ea"/>
                </a:rPr>
                <a:t>从</a:t>
              </a:r>
              <a:r>
                <a:rPr lang="en-US" sz="1000">
                  <a:sym typeface="+mn-ea"/>
                </a:rPr>
                <a:t>)</a:t>
              </a:r>
              <a:endParaRPr sz="1000"/>
            </a:p>
          </p:txBody>
        </p:sp>
      </p:grpSp>
      <p:grpSp>
        <p:nvGrpSpPr>
          <p:cNvPr id="90" name="圆角矩形 20"/>
          <p:cNvGrpSpPr/>
          <p:nvPr/>
        </p:nvGrpSpPr>
        <p:grpSpPr>
          <a:xfrm>
            <a:off x="8968740" y="5218430"/>
            <a:ext cx="873760" cy="499745"/>
            <a:chOff x="-1" y="92172"/>
            <a:chExt cx="729621" cy="349058"/>
          </a:xfrm>
        </p:grpSpPr>
        <p:sp>
          <p:nvSpPr>
            <p:cNvPr id="91"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2"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D</a:t>
              </a:r>
              <a:r>
                <a:rPr lang="zh-CN" altLang="en-US" sz="1200">
                  <a:ea typeface="宋体" panose="02010600030101010101" pitchFamily="2" charset="-122"/>
                  <a:sym typeface="+mn-ea"/>
                </a:rPr>
                <a:t>机房  </a:t>
              </a:r>
              <a:r>
                <a:rPr lang="en-US" sz="1200">
                  <a:sym typeface="+mn-ea"/>
                </a:rPr>
                <a:t>mongod(</a:t>
              </a:r>
              <a:r>
                <a:rPr lang="zh-CN" altLang="en-US" sz="1200">
                  <a:sym typeface="+mn-ea"/>
                </a:rPr>
                <a:t>从</a:t>
              </a:r>
              <a:r>
                <a:rPr lang="en-US" sz="1200">
                  <a:sym typeface="+mn-ea"/>
                </a:rPr>
                <a:t>)</a:t>
              </a:r>
              <a:endParaRPr sz="1200"/>
            </a:p>
          </p:txBody>
        </p:sp>
      </p:grpSp>
      <p:grpSp>
        <p:nvGrpSpPr>
          <p:cNvPr id="93" name="圆角矩形 20"/>
          <p:cNvGrpSpPr/>
          <p:nvPr/>
        </p:nvGrpSpPr>
        <p:grpSpPr>
          <a:xfrm>
            <a:off x="7884795" y="5250815"/>
            <a:ext cx="873760" cy="499745"/>
            <a:chOff x="-1" y="92172"/>
            <a:chExt cx="729621" cy="349058"/>
          </a:xfrm>
        </p:grpSpPr>
        <p:sp>
          <p:nvSpPr>
            <p:cNvPr id="9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5"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C</a:t>
              </a:r>
              <a:r>
                <a:rPr lang="zh-CN" altLang="en-US" sz="1200">
                  <a:ea typeface="宋体" panose="02010600030101010101" pitchFamily="2" charset="-122"/>
                  <a:sym typeface="+mn-ea"/>
                </a:rPr>
                <a:t>机房  </a:t>
              </a:r>
              <a:r>
                <a:rPr lang="en-US" sz="1200">
                  <a:sym typeface="+mn-ea"/>
                </a:rPr>
                <a:t>mongod(</a:t>
              </a:r>
              <a:r>
                <a:rPr lang="zh-CN" altLang="en-US" sz="1200">
                  <a:sym typeface="+mn-ea"/>
                </a:rPr>
                <a:t>从</a:t>
              </a:r>
              <a:r>
                <a:rPr lang="en-US" sz="1200">
                  <a:sym typeface="+mn-ea"/>
                </a:rPr>
                <a:t>)</a:t>
              </a:r>
              <a:endParaRPr sz="1200"/>
            </a:p>
          </p:txBody>
        </p:sp>
      </p:grpSp>
      <p:grpSp>
        <p:nvGrpSpPr>
          <p:cNvPr id="96" name="圆角矩形 20"/>
          <p:cNvGrpSpPr/>
          <p:nvPr/>
        </p:nvGrpSpPr>
        <p:grpSpPr>
          <a:xfrm>
            <a:off x="6904990" y="5218430"/>
            <a:ext cx="873760" cy="499745"/>
            <a:chOff x="-1" y="92172"/>
            <a:chExt cx="729621" cy="349058"/>
          </a:xfrm>
        </p:grpSpPr>
        <p:sp>
          <p:nvSpPr>
            <p:cNvPr id="9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8" name="Mongod"/>
            <p:cNvSpPr txBox="1"/>
            <p:nvPr/>
          </p:nvSpPr>
          <p:spPr>
            <a:xfrm>
              <a:off x="33997" y="128216"/>
              <a:ext cx="695540" cy="30514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sym typeface="+mn-ea"/>
                </a:rPr>
                <a:t>B</a:t>
              </a:r>
              <a:r>
                <a:rPr lang="zh-CN" altLang="en-US" sz="1200">
                  <a:ea typeface="宋体" panose="02010600030101010101" pitchFamily="2" charset="-122"/>
                  <a:sym typeface="+mn-ea"/>
                </a:rPr>
                <a:t>机房  </a:t>
              </a:r>
              <a:r>
                <a:rPr lang="en-US" sz="1200">
                  <a:sym typeface="+mn-ea"/>
                </a:rPr>
                <a:t>mongod(从)</a:t>
              </a:r>
              <a:endParaRPr sz="1200"/>
            </a:p>
          </p:txBody>
        </p:sp>
      </p:grpSp>
      <p:sp>
        <p:nvSpPr>
          <p:cNvPr id="99" name="直接箭头连接符 21"/>
          <p:cNvSpPr/>
          <p:nvPr/>
        </p:nvSpPr>
        <p:spPr>
          <a:xfrm rot="15660000" flipH="1">
            <a:off x="8695690" y="4550410"/>
            <a:ext cx="999490" cy="331470"/>
          </a:xfrm>
          <a:prstGeom prst="line">
            <a:avLst/>
          </a:prstGeom>
          <a:ln w="25400">
            <a:solidFill>
              <a:schemeClr val="accent1"/>
            </a:solidFill>
            <a:headEnd type="triangle"/>
            <a:tailEnd type="triangle"/>
          </a:ln>
        </p:spPr>
        <p:txBody>
          <a:bodyPr lIns="32145" tIns="32145" rIns="32145" bIns="32145"/>
          <a:p>
            <a:endParaRPr sz="1265"/>
          </a:p>
        </p:txBody>
      </p:sp>
      <p:sp>
        <p:nvSpPr>
          <p:cNvPr id="100" name="直接箭头连接符 21"/>
          <p:cNvSpPr/>
          <p:nvPr/>
        </p:nvSpPr>
        <p:spPr>
          <a:xfrm rot="15660000" flipH="1">
            <a:off x="9202420" y="4100830"/>
            <a:ext cx="1148715" cy="1191895"/>
          </a:xfrm>
          <a:prstGeom prst="line">
            <a:avLst/>
          </a:prstGeom>
          <a:ln w="25400">
            <a:solidFill>
              <a:schemeClr val="accent1"/>
            </a:solidFill>
            <a:headEnd type="triangle"/>
            <a:tailEnd type="triangle"/>
          </a:ln>
        </p:spPr>
        <p:txBody>
          <a:bodyPr lIns="32145" tIns="32145" rIns="32145" bIns="32145"/>
          <a:p>
            <a:endParaRPr sz="1265"/>
          </a:p>
        </p:txBody>
      </p:sp>
      <p:sp>
        <p:nvSpPr>
          <p:cNvPr id="274" name="直接箭头连接符 69"/>
          <p:cNvSpPr/>
          <p:nvPr/>
        </p:nvSpPr>
        <p:spPr>
          <a:xfrm>
            <a:off x="8792210" y="2779395"/>
            <a:ext cx="635" cy="911860"/>
          </a:xfrm>
          <a:prstGeom prst="line">
            <a:avLst/>
          </a:prstGeom>
          <a:ln w="25400">
            <a:solidFill>
              <a:schemeClr val="accent1"/>
            </a:solidFill>
            <a:headEnd type="triangle"/>
            <a:tailEnd type="triangle"/>
          </a:ln>
        </p:spPr>
        <p:txBody>
          <a:bodyPr lIns="32145" tIns="32145" rIns="32145" bIns="32145"/>
          <a:lstStyle/>
          <a:p>
            <a:endParaRPr sz="1265"/>
          </a:p>
        </p:txBody>
      </p:sp>
      <p:sp>
        <p:nvSpPr>
          <p:cNvPr id="2" name="左右箭头 70"/>
          <p:cNvSpPr/>
          <p:nvPr/>
        </p:nvSpPr>
        <p:spPr>
          <a:xfrm>
            <a:off x="5798799" y="2371933"/>
            <a:ext cx="506315" cy="202260"/>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3" name="圆角矩形 3"/>
          <p:cNvGrpSpPr/>
          <p:nvPr/>
        </p:nvGrpSpPr>
        <p:grpSpPr>
          <a:xfrm>
            <a:off x="5593556" y="1950706"/>
            <a:ext cx="917079" cy="291554"/>
            <a:chOff x="0" y="-1"/>
            <a:chExt cx="1054100" cy="349042"/>
          </a:xfrm>
        </p:grpSpPr>
        <p:sp>
          <p:nvSpPr>
            <p:cNvPr id="4"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Client"/>
            <p:cNvSpPr txBox="1"/>
            <p:nvPr/>
          </p:nvSpPr>
          <p:spPr>
            <a:xfrm>
              <a:off x="17037" y="3472"/>
              <a:ext cx="1020026" cy="342094"/>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 ......</a:t>
              </a:r>
              <a:endParaRPr lang="en-US" sz="1405"/>
            </a:p>
          </p:txBody>
        </p:sp>
      </p:grpSp>
      <p:grpSp>
        <p:nvGrpSpPr>
          <p:cNvPr id="9" name="圆角矩形 3"/>
          <p:cNvGrpSpPr/>
          <p:nvPr/>
        </p:nvGrpSpPr>
        <p:grpSpPr>
          <a:xfrm>
            <a:off x="6002496" y="4032871"/>
            <a:ext cx="917079" cy="291554"/>
            <a:chOff x="0" y="-1"/>
            <a:chExt cx="1054100" cy="349042"/>
          </a:xfrm>
        </p:grpSpPr>
        <p:sp>
          <p:nvSpPr>
            <p:cNvPr id="10"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Client"/>
            <p:cNvSpPr txBox="1"/>
            <p:nvPr/>
          </p:nvSpPr>
          <p:spPr>
            <a:xfrm>
              <a:off x="17037" y="3472"/>
              <a:ext cx="1020026" cy="342094"/>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 ......</a:t>
              </a:r>
              <a:endParaRPr lang="en-US" sz="1405"/>
            </a:p>
          </p:txBody>
        </p:sp>
      </p:gr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圆角矩形 17"/>
          <p:cNvSpPr/>
          <p:nvPr/>
        </p:nvSpPr>
        <p:spPr>
          <a:xfrm>
            <a:off x="1084898" y="688023"/>
            <a:ext cx="9049385" cy="4208780"/>
          </a:xfrm>
          <a:prstGeom prst="roundRect">
            <a:avLst>
              <a:gd name="adj" fmla="val 4429"/>
            </a:avLst>
          </a:prstGeom>
          <a:solidFill>
            <a:srgbClr val="FFE0DC"/>
          </a:solidFill>
          <a:ln>
            <a:solidFill>
              <a:srgbClr val="D9D9D9"/>
            </a:solidFill>
          </a:ln>
        </p:spPr>
        <p:txBody>
          <a:bodyPr lIns="35718" tIns="35718" rIns="35718" bIns="35718" anchor="ctr">
            <a:noAutofit/>
          </a:bodyPr>
          <a:p>
            <a:pPr lvl="0" algn="ctr">
              <a:defRPr>
                <a:latin typeface="Helvetica Neue Medium"/>
                <a:ea typeface="Helvetica Neue Medium"/>
                <a:cs typeface="Helvetica Neue Medium"/>
                <a:sym typeface="Helvetica Neue Medium"/>
              </a:defRPr>
            </a:pPr>
            <a:endParaRPr sz="1265">
              <a:sym typeface="+mn-ea"/>
            </a:endParaRPr>
          </a:p>
        </p:txBody>
      </p:sp>
      <p:grpSp>
        <p:nvGrpSpPr>
          <p:cNvPr id="13" name="圆角矩形 20"/>
          <p:cNvGrpSpPr/>
          <p:nvPr/>
        </p:nvGrpSpPr>
        <p:grpSpPr>
          <a:xfrm>
            <a:off x="6548755" y="2304098"/>
            <a:ext cx="2212975" cy="821055"/>
            <a:chOff x="-1" y="92172"/>
            <a:chExt cx="729621" cy="349058"/>
          </a:xfrm>
          <a:solidFill>
            <a:schemeClr val="accent3"/>
          </a:solidFill>
        </p:grpSpPr>
        <p:sp>
          <p:nvSpPr>
            <p:cNvPr id="16"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7" name="Mongod"/>
            <p:cNvSpPr txBox="1"/>
            <p:nvPr/>
          </p:nvSpPr>
          <p:spPr>
            <a:xfrm>
              <a:off x="17039" y="173832"/>
              <a:ext cx="695540" cy="185732"/>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sz="2400">
                  <a:ea typeface="宋体" panose="02010600030101010101" pitchFamily="2" charset="-122"/>
                  <a:sym typeface="+mn-ea"/>
                </a:rPr>
                <a:t>单向同步系统</a:t>
              </a:r>
              <a:endParaRPr lang="zh-CN" sz="2400">
                <a:ea typeface="宋体" panose="02010600030101010101" pitchFamily="2" charset="-122"/>
                <a:sym typeface="+mn-ea"/>
              </a:endParaRPr>
            </a:p>
          </p:txBody>
        </p:sp>
      </p:grpSp>
      <p:grpSp>
        <p:nvGrpSpPr>
          <p:cNvPr id="18" name="圆角矩形 20"/>
          <p:cNvGrpSpPr/>
          <p:nvPr/>
        </p:nvGrpSpPr>
        <p:grpSpPr>
          <a:xfrm>
            <a:off x="6068060" y="884873"/>
            <a:ext cx="3596640" cy="909955"/>
            <a:chOff x="-28905" y="92172"/>
            <a:chExt cx="758525" cy="349058"/>
          </a:xfrm>
        </p:grpSpPr>
        <p:sp>
          <p:nvSpPr>
            <p:cNvPr id="1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0" name="Mongod"/>
            <p:cNvSpPr txBox="1"/>
            <p:nvPr/>
          </p:nvSpPr>
          <p:spPr>
            <a:xfrm>
              <a:off x="-28905" y="182905"/>
              <a:ext cx="695540" cy="167587"/>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sz="2400">
                  <a:ea typeface="宋体" panose="02010600030101010101" pitchFamily="2" charset="-122"/>
                </a:rPr>
                <a:t>源</a:t>
              </a:r>
              <a:r>
                <a:rPr lang="zh-CN" altLang="en-US" sz="2400">
                  <a:ea typeface="宋体" panose="02010600030101010101" pitchFamily="2" charset="-122"/>
                </a:rPr>
                <a:t>集群</a:t>
              </a:r>
              <a:r>
                <a:rPr lang="en-US" altLang="zh-CN" sz="2400">
                  <a:ea typeface="宋体" panose="02010600030101010101" pitchFamily="2" charset="-122"/>
                </a:rPr>
                <a:t>/Mysql</a:t>
              </a:r>
              <a:endParaRPr lang="en-US" altLang="zh-CN" sz="2400">
                <a:ea typeface="宋体" panose="02010600030101010101" pitchFamily="2" charset="-122"/>
              </a:endParaRPr>
            </a:p>
          </p:txBody>
        </p:sp>
      </p:grpSp>
      <p:sp>
        <p:nvSpPr>
          <p:cNvPr id="21" name="下箭头 20"/>
          <p:cNvSpPr/>
          <p:nvPr/>
        </p:nvSpPr>
        <p:spPr>
          <a:xfrm>
            <a:off x="7571105" y="1794987"/>
            <a:ext cx="168910" cy="509587"/>
          </a:xfrm>
          <a:prstGeom prst="down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22" name="圆角矩形 20"/>
          <p:cNvGrpSpPr/>
          <p:nvPr/>
        </p:nvGrpSpPr>
        <p:grpSpPr>
          <a:xfrm>
            <a:off x="6028055" y="3738563"/>
            <a:ext cx="3596640" cy="909955"/>
            <a:chOff x="-28905" y="92172"/>
            <a:chExt cx="758525" cy="349058"/>
          </a:xfrm>
        </p:grpSpPr>
        <p:sp>
          <p:nvSpPr>
            <p:cNvPr id="2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4" name="Mongod"/>
            <p:cNvSpPr txBox="1"/>
            <p:nvPr/>
          </p:nvSpPr>
          <p:spPr>
            <a:xfrm>
              <a:off x="-28905" y="112752"/>
              <a:ext cx="695540" cy="307892"/>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2400">
                  <a:ea typeface="宋体" panose="02010600030101010101" pitchFamily="2" charset="-122"/>
                </a:rPr>
                <a:t>目的</a:t>
              </a:r>
              <a:r>
                <a:rPr lang="en-US" altLang="zh-CN" sz="2400">
                  <a:ea typeface="宋体" panose="02010600030101010101" pitchFamily="2" charset="-122"/>
                </a:rPr>
                <a:t>mongo</a:t>
              </a:r>
              <a:r>
                <a:rPr lang="zh-CN" altLang="en-US" sz="2400">
                  <a:ea typeface="宋体" panose="02010600030101010101" pitchFamily="2" charset="-122"/>
                </a:rPr>
                <a:t>集群</a:t>
              </a:r>
              <a:r>
                <a:rPr lang="en-US" altLang="zh-CN" sz="2400">
                  <a:ea typeface="宋体" panose="02010600030101010101" pitchFamily="2" charset="-122"/>
                </a:rPr>
                <a:t>/mongodb</a:t>
              </a:r>
              <a:endParaRPr lang="en-US" altLang="zh-CN" sz="2400">
                <a:ea typeface="宋体" panose="02010600030101010101" pitchFamily="2" charset="-122"/>
              </a:endParaRPr>
            </a:p>
          </p:txBody>
        </p:sp>
      </p:grpSp>
      <p:sp>
        <p:nvSpPr>
          <p:cNvPr id="25" name="文本框 24"/>
          <p:cNvSpPr txBox="1"/>
          <p:nvPr/>
        </p:nvSpPr>
        <p:spPr>
          <a:xfrm>
            <a:off x="3665220" y="2121535"/>
            <a:ext cx="2101215" cy="8331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tx1"/>
                </a:solidFill>
                <a:effectLst/>
                <a:uFillTx/>
                <a:latin typeface="+mj-lt"/>
                <a:ea typeface="+mj-ea"/>
                <a:cs typeface="+mj-cs"/>
                <a:sym typeface="Helvetica Neue"/>
              </a:rPr>
              <a:t>读写只访问</a:t>
            </a:r>
            <a:endParaRPr kumimoji="0" lang="zh-CN" altLang="en-US" sz="2400" b="0" i="0" u="none" strike="noStrike" cap="none" spc="0" normalizeH="0" baseline="0">
              <a:ln>
                <a:noFill/>
              </a:ln>
              <a:solidFill>
                <a:schemeClr val="tx1"/>
              </a:solidFill>
              <a:effectLst/>
              <a:uFillTx/>
              <a:latin typeface="+mj-lt"/>
              <a:ea typeface="+mj-ea"/>
              <a:cs typeface="+mj-cs"/>
              <a:sym typeface="Helvetica Neue"/>
            </a:endParaRPr>
          </a:p>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tx1"/>
                </a:solidFill>
                <a:effectLst/>
                <a:uFillTx/>
                <a:latin typeface="+mj-lt"/>
                <a:ea typeface="+mj-ea"/>
                <a:cs typeface="+mj-cs"/>
                <a:sym typeface="Helvetica Neue"/>
              </a:rPr>
              <a:t>目的集群</a:t>
            </a:r>
            <a:endParaRPr kumimoji="0" lang="zh-CN" altLang="en-US" sz="2400" b="0" i="0" u="none" strike="noStrike" cap="none" spc="0" normalizeH="0" baseline="0">
              <a:ln>
                <a:noFill/>
              </a:ln>
              <a:solidFill>
                <a:schemeClr val="tx1"/>
              </a:solidFill>
              <a:effectLst/>
              <a:uFillTx/>
              <a:latin typeface="+mj-lt"/>
              <a:ea typeface="+mj-ea"/>
              <a:cs typeface="+mj-cs"/>
              <a:sym typeface="Helvetica Neue"/>
            </a:endParaRPr>
          </a:p>
        </p:txBody>
      </p:sp>
      <p:sp>
        <p:nvSpPr>
          <p:cNvPr id="26" name="下箭头 25"/>
          <p:cNvSpPr/>
          <p:nvPr/>
        </p:nvSpPr>
        <p:spPr>
          <a:xfrm>
            <a:off x="7570470" y="3160872"/>
            <a:ext cx="168910" cy="509587"/>
          </a:xfrm>
          <a:prstGeom prst="down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27" name="圆角矩形 3"/>
          <p:cNvGrpSpPr/>
          <p:nvPr/>
        </p:nvGrpSpPr>
        <p:grpSpPr>
          <a:xfrm>
            <a:off x="1367155" y="1481455"/>
            <a:ext cx="1231900" cy="629920"/>
            <a:chOff x="0" y="-1"/>
            <a:chExt cx="1054100" cy="349042"/>
          </a:xfrm>
        </p:grpSpPr>
        <p:sp>
          <p:nvSpPr>
            <p:cNvPr id="2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9" name="Client"/>
            <p:cNvSpPr txBox="1"/>
            <p:nvPr/>
          </p:nvSpPr>
          <p:spPr>
            <a:xfrm>
              <a:off x="17037" y="83564"/>
              <a:ext cx="1020026" cy="18191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sp>
        <p:nvSpPr>
          <p:cNvPr id="273" name="直接箭头连接符 68"/>
          <p:cNvSpPr/>
          <p:nvPr/>
        </p:nvSpPr>
        <p:spPr>
          <a:xfrm>
            <a:off x="2640330" y="1882140"/>
            <a:ext cx="3388360" cy="2313940"/>
          </a:xfrm>
          <a:prstGeom prst="line">
            <a:avLst/>
          </a:prstGeom>
          <a:ln w="25400">
            <a:solidFill>
              <a:schemeClr val="accent1"/>
            </a:solidFill>
            <a:headEnd type="triangle"/>
            <a:tailEnd type="triangle"/>
          </a:ln>
        </p:spPr>
        <p:txBody>
          <a:bodyPr lIns="32145" tIns="32145" rIns="32145" bIns="32145"/>
          <a:p>
            <a:endParaRPr sz="1265"/>
          </a:p>
        </p:txBody>
      </p:sp>
      <p:sp>
        <p:nvSpPr>
          <p:cNvPr id="5" name="文本框 4"/>
          <p:cNvSpPr txBox="1"/>
          <p:nvPr/>
        </p:nvSpPr>
        <p:spPr>
          <a:xfrm>
            <a:off x="2315210" y="3125470"/>
            <a:ext cx="2153920" cy="8331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tx1"/>
                </a:solidFill>
                <a:effectLst/>
                <a:uFillTx/>
                <a:latin typeface="+mj-lt"/>
                <a:ea typeface="+mj-ea"/>
                <a:cs typeface="+mj-cs"/>
                <a:sym typeface="Helvetica Neue"/>
              </a:rPr>
              <a:t>业务不在访</a:t>
            </a:r>
            <a:endParaRPr kumimoji="0" lang="zh-CN" altLang="en-US" sz="2400" b="0" i="0" u="none" strike="noStrike" cap="none" spc="0" normalizeH="0" baseline="0">
              <a:ln>
                <a:noFill/>
              </a:ln>
              <a:solidFill>
                <a:schemeClr val="tx1"/>
              </a:solidFill>
              <a:effectLst/>
              <a:uFillTx/>
              <a:latin typeface="+mj-lt"/>
              <a:ea typeface="+mj-ea"/>
              <a:cs typeface="+mj-cs"/>
              <a:sym typeface="Helvetica Neue"/>
            </a:endParaRPr>
          </a:p>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tx1"/>
                </a:solidFill>
                <a:effectLst/>
                <a:uFillTx/>
                <a:latin typeface="+mj-lt"/>
                <a:ea typeface="+mj-ea"/>
                <a:cs typeface="+mj-cs"/>
                <a:sym typeface="Helvetica Neue"/>
              </a:rPr>
              <a:t>问源集群</a:t>
            </a:r>
            <a:endParaRPr kumimoji="0" lang="zh-CN" altLang="en-US" sz="2400" b="0" i="0" u="none" strike="noStrike" cap="none" spc="0" normalizeH="0" baseline="0">
              <a:ln>
                <a:noFill/>
              </a:ln>
              <a:solidFill>
                <a:schemeClr val="tx1"/>
              </a:solidFill>
              <a:effectLst/>
              <a:uFillTx/>
              <a:latin typeface="+mj-lt"/>
              <a:ea typeface="+mj-ea"/>
              <a:cs typeface="+mj-cs"/>
              <a:sym typeface="Helvetica Neue"/>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圆角矩形 17"/>
          <p:cNvSpPr/>
          <p:nvPr/>
        </p:nvSpPr>
        <p:spPr>
          <a:xfrm>
            <a:off x="1084898" y="688023"/>
            <a:ext cx="9049385" cy="4208780"/>
          </a:xfrm>
          <a:prstGeom prst="roundRect">
            <a:avLst>
              <a:gd name="adj" fmla="val 4429"/>
            </a:avLst>
          </a:prstGeom>
          <a:solidFill>
            <a:srgbClr val="FFE0DC"/>
          </a:solidFill>
          <a:ln>
            <a:solidFill>
              <a:srgbClr val="D9D9D9"/>
            </a:solidFill>
          </a:ln>
        </p:spPr>
        <p:txBody>
          <a:bodyPr lIns="35718" tIns="35718" rIns="35718" bIns="35718" anchor="ctr">
            <a:noAutofit/>
          </a:bodyPr>
          <a:p>
            <a:pPr lvl="0" algn="ctr">
              <a:defRPr>
                <a:latin typeface="Helvetica Neue Medium"/>
                <a:ea typeface="Helvetica Neue Medium"/>
                <a:cs typeface="Helvetica Neue Medium"/>
                <a:sym typeface="Helvetica Neue Medium"/>
              </a:defRPr>
            </a:pPr>
            <a:endParaRPr sz="1265">
              <a:sym typeface="+mn-ea"/>
            </a:endParaRPr>
          </a:p>
        </p:txBody>
      </p:sp>
      <p:grpSp>
        <p:nvGrpSpPr>
          <p:cNvPr id="13" name="圆角矩形 20"/>
          <p:cNvGrpSpPr/>
          <p:nvPr/>
        </p:nvGrpSpPr>
        <p:grpSpPr>
          <a:xfrm>
            <a:off x="6548755" y="2304098"/>
            <a:ext cx="2212975" cy="821055"/>
            <a:chOff x="-1" y="92172"/>
            <a:chExt cx="729621" cy="349058"/>
          </a:xfrm>
          <a:solidFill>
            <a:schemeClr val="accent3"/>
          </a:solidFill>
        </p:grpSpPr>
        <p:sp>
          <p:nvSpPr>
            <p:cNvPr id="16"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7" name="Mongod"/>
            <p:cNvSpPr txBox="1"/>
            <p:nvPr/>
          </p:nvSpPr>
          <p:spPr>
            <a:xfrm>
              <a:off x="17039" y="173832"/>
              <a:ext cx="695540" cy="185732"/>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sz="2400">
                  <a:ea typeface="宋体" panose="02010600030101010101" pitchFamily="2" charset="-122"/>
                  <a:sym typeface="+mn-ea"/>
                </a:rPr>
                <a:t>单向同步系统</a:t>
              </a:r>
              <a:endParaRPr lang="zh-CN" sz="2400">
                <a:ea typeface="宋体" panose="02010600030101010101" pitchFamily="2" charset="-122"/>
                <a:sym typeface="+mn-ea"/>
              </a:endParaRPr>
            </a:p>
          </p:txBody>
        </p:sp>
      </p:grpSp>
      <p:grpSp>
        <p:nvGrpSpPr>
          <p:cNvPr id="18" name="圆角矩形 20"/>
          <p:cNvGrpSpPr/>
          <p:nvPr/>
        </p:nvGrpSpPr>
        <p:grpSpPr>
          <a:xfrm>
            <a:off x="6068060" y="884873"/>
            <a:ext cx="3596640" cy="909955"/>
            <a:chOff x="-28905" y="92172"/>
            <a:chExt cx="758525" cy="349058"/>
          </a:xfrm>
        </p:grpSpPr>
        <p:sp>
          <p:nvSpPr>
            <p:cNvPr id="1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0" name="Mongod"/>
            <p:cNvSpPr txBox="1"/>
            <p:nvPr/>
          </p:nvSpPr>
          <p:spPr>
            <a:xfrm>
              <a:off x="-28905" y="182905"/>
              <a:ext cx="695540" cy="167587"/>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sz="2400">
                  <a:ea typeface="宋体" panose="02010600030101010101" pitchFamily="2" charset="-122"/>
                </a:rPr>
                <a:t>源</a:t>
              </a:r>
              <a:r>
                <a:rPr lang="zh-CN" altLang="en-US" sz="2400">
                  <a:ea typeface="宋体" panose="02010600030101010101" pitchFamily="2" charset="-122"/>
                </a:rPr>
                <a:t>集群</a:t>
              </a:r>
              <a:r>
                <a:rPr lang="en-US" altLang="zh-CN" sz="2400">
                  <a:ea typeface="宋体" panose="02010600030101010101" pitchFamily="2" charset="-122"/>
                </a:rPr>
                <a:t>/Mysql</a:t>
              </a:r>
              <a:endParaRPr lang="en-US" altLang="zh-CN" sz="2400">
                <a:ea typeface="宋体" panose="02010600030101010101" pitchFamily="2" charset="-122"/>
              </a:endParaRPr>
            </a:p>
          </p:txBody>
        </p:sp>
      </p:grpSp>
      <p:sp>
        <p:nvSpPr>
          <p:cNvPr id="21" name="下箭头 20"/>
          <p:cNvSpPr/>
          <p:nvPr/>
        </p:nvSpPr>
        <p:spPr>
          <a:xfrm>
            <a:off x="7571105" y="1794987"/>
            <a:ext cx="168910" cy="509587"/>
          </a:xfrm>
          <a:prstGeom prst="down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22" name="圆角矩形 20"/>
          <p:cNvGrpSpPr/>
          <p:nvPr/>
        </p:nvGrpSpPr>
        <p:grpSpPr>
          <a:xfrm>
            <a:off x="6028055" y="3738563"/>
            <a:ext cx="3596640" cy="909955"/>
            <a:chOff x="-28905" y="92172"/>
            <a:chExt cx="758525" cy="349058"/>
          </a:xfrm>
        </p:grpSpPr>
        <p:sp>
          <p:nvSpPr>
            <p:cNvPr id="2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4" name="Mongod"/>
            <p:cNvSpPr txBox="1"/>
            <p:nvPr/>
          </p:nvSpPr>
          <p:spPr>
            <a:xfrm>
              <a:off x="-28905" y="112752"/>
              <a:ext cx="695540" cy="307892"/>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2400">
                  <a:ea typeface="宋体" panose="02010600030101010101" pitchFamily="2" charset="-122"/>
                </a:rPr>
                <a:t>目的</a:t>
              </a:r>
              <a:r>
                <a:rPr lang="en-US" altLang="zh-CN" sz="2400">
                  <a:ea typeface="宋体" panose="02010600030101010101" pitchFamily="2" charset="-122"/>
                </a:rPr>
                <a:t>mongo</a:t>
              </a:r>
              <a:r>
                <a:rPr lang="zh-CN" altLang="en-US" sz="2400">
                  <a:ea typeface="宋体" panose="02010600030101010101" pitchFamily="2" charset="-122"/>
                </a:rPr>
                <a:t>集群</a:t>
              </a:r>
              <a:r>
                <a:rPr lang="en-US" altLang="zh-CN" sz="2400">
                  <a:ea typeface="宋体" panose="02010600030101010101" pitchFamily="2" charset="-122"/>
                </a:rPr>
                <a:t>/mongodb</a:t>
              </a:r>
              <a:endParaRPr lang="en-US" altLang="zh-CN" sz="2400">
                <a:ea typeface="宋体" panose="02010600030101010101" pitchFamily="2" charset="-122"/>
              </a:endParaRPr>
            </a:p>
          </p:txBody>
        </p:sp>
      </p:grpSp>
      <p:sp>
        <p:nvSpPr>
          <p:cNvPr id="25" name="文本框 24"/>
          <p:cNvSpPr txBox="1"/>
          <p:nvPr/>
        </p:nvSpPr>
        <p:spPr>
          <a:xfrm>
            <a:off x="3665220" y="2121535"/>
            <a:ext cx="2101215" cy="8331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tx1"/>
                </a:solidFill>
                <a:effectLst/>
                <a:uFillTx/>
                <a:latin typeface="+mj-lt"/>
                <a:ea typeface="+mj-ea"/>
                <a:cs typeface="+mj-cs"/>
                <a:sym typeface="Helvetica Neue"/>
              </a:rPr>
              <a:t>读写只访问</a:t>
            </a:r>
            <a:endParaRPr kumimoji="0" lang="zh-CN" altLang="en-US" sz="2400" b="0" i="0" u="none" strike="noStrike" cap="none" spc="0" normalizeH="0" baseline="0">
              <a:ln>
                <a:noFill/>
              </a:ln>
              <a:solidFill>
                <a:schemeClr val="tx1"/>
              </a:solidFill>
              <a:effectLst/>
              <a:uFillTx/>
              <a:latin typeface="+mj-lt"/>
              <a:ea typeface="+mj-ea"/>
              <a:cs typeface="+mj-cs"/>
              <a:sym typeface="Helvetica Neue"/>
            </a:endParaRPr>
          </a:p>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tx1"/>
                </a:solidFill>
                <a:effectLst/>
                <a:uFillTx/>
                <a:latin typeface="+mj-lt"/>
                <a:ea typeface="+mj-ea"/>
                <a:cs typeface="+mj-cs"/>
                <a:sym typeface="Helvetica Neue"/>
              </a:rPr>
              <a:t>目的集群</a:t>
            </a:r>
            <a:endParaRPr kumimoji="0" lang="zh-CN" altLang="en-US" sz="2400" b="0" i="0" u="none" strike="noStrike" cap="none" spc="0" normalizeH="0" baseline="0">
              <a:ln>
                <a:noFill/>
              </a:ln>
              <a:solidFill>
                <a:schemeClr val="tx1"/>
              </a:solidFill>
              <a:effectLst/>
              <a:uFillTx/>
              <a:latin typeface="+mj-lt"/>
              <a:ea typeface="+mj-ea"/>
              <a:cs typeface="+mj-cs"/>
              <a:sym typeface="Helvetica Neue"/>
            </a:endParaRPr>
          </a:p>
        </p:txBody>
      </p:sp>
      <p:sp>
        <p:nvSpPr>
          <p:cNvPr id="26" name="下箭头 25"/>
          <p:cNvSpPr/>
          <p:nvPr/>
        </p:nvSpPr>
        <p:spPr>
          <a:xfrm>
            <a:off x="7570470" y="3160872"/>
            <a:ext cx="168910" cy="509587"/>
          </a:xfrm>
          <a:prstGeom prst="down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27" name="圆角矩形 3"/>
          <p:cNvGrpSpPr/>
          <p:nvPr/>
        </p:nvGrpSpPr>
        <p:grpSpPr>
          <a:xfrm>
            <a:off x="1367155" y="1481455"/>
            <a:ext cx="1231900" cy="629920"/>
            <a:chOff x="0" y="-1"/>
            <a:chExt cx="1054100" cy="349042"/>
          </a:xfrm>
        </p:grpSpPr>
        <p:sp>
          <p:nvSpPr>
            <p:cNvPr id="2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9" name="Client"/>
            <p:cNvSpPr txBox="1"/>
            <p:nvPr/>
          </p:nvSpPr>
          <p:spPr>
            <a:xfrm>
              <a:off x="17037" y="83564"/>
              <a:ext cx="1020026" cy="18191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sp>
        <p:nvSpPr>
          <p:cNvPr id="273" name="直接箭头连接符 68"/>
          <p:cNvSpPr/>
          <p:nvPr/>
        </p:nvSpPr>
        <p:spPr>
          <a:xfrm>
            <a:off x="2640330" y="1882140"/>
            <a:ext cx="3388360" cy="2313940"/>
          </a:xfrm>
          <a:prstGeom prst="line">
            <a:avLst/>
          </a:prstGeom>
          <a:ln w="25400">
            <a:solidFill>
              <a:schemeClr val="accent1"/>
            </a:solidFill>
            <a:headEnd type="triangle"/>
            <a:tailEnd type="triangle"/>
          </a:ln>
        </p:spPr>
        <p:txBody>
          <a:bodyPr lIns="32145" tIns="32145" rIns="32145" bIns="32145"/>
          <a:p>
            <a:endParaRPr sz="1265"/>
          </a:p>
        </p:txBody>
      </p:sp>
      <p:sp>
        <p:nvSpPr>
          <p:cNvPr id="5" name="文本框 4"/>
          <p:cNvSpPr txBox="1"/>
          <p:nvPr/>
        </p:nvSpPr>
        <p:spPr>
          <a:xfrm>
            <a:off x="2315210" y="3125470"/>
            <a:ext cx="2153920" cy="8331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tx1"/>
                </a:solidFill>
                <a:effectLst/>
                <a:uFillTx/>
                <a:latin typeface="+mj-lt"/>
                <a:ea typeface="+mj-ea"/>
                <a:cs typeface="+mj-cs"/>
                <a:sym typeface="Helvetica Neue"/>
              </a:rPr>
              <a:t>业务不在访</a:t>
            </a:r>
            <a:endParaRPr kumimoji="0" lang="zh-CN" altLang="en-US" sz="2400" b="0" i="0" u="none" strike="noStrike" cap="none" spc="0" normalizeH="0" baseline="0">
              <a:ln>
                <a:noFill/>
              </a:ln>
              <a:solidFill>
                <a:schemeClr val="tx1"/>
              </a:solidFill>
              <a:effectLst/>
              <a:uFillTx/>
              <a:latin typeface="+mj-lt"/>
              <a:ea typeface="+mj-ea"/>
              <a:cs typeface="+mj-cs"/>
              <a:sym typeface="Helvetica Neue"/>
            </a:endParaRPr>
          </a:p>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tx1"/>
                </a:solidFill>
                <a:effectLst/>
                <a:uFillTx/>
                <a:latin typeface="+mj-lt"/>
                <a:ea typeface="+mj-ea"/>
                <a:cs typeface="+mj-cs"/>
                <a:sym typeface="Helvetica Neue"/>
              </a:rPr>
              <a:t>问源集群</a:t>
            </a:r>
            <a:endParaRPr kumimoji="0" lang="zh-CN" altLang="en-US" sz="2400" b="0" i="0" u="none" strike="noStrike" cap="none" spc="0" normalizeH="0" baseline="0">
              <a:ln>
                <a:noFill/>
              </a:ln>
              <a:solidFill>
                <a:schemeClr val="tx1"/>
              </a:solidFill>
              <a:effectLst/>
              <a:uFillTx/>
              <a:latin typeface="+mj-lt"/>
              <a:ea typeface="+mj-ea"/>
              <a:cs typeface="+mj-cs"/>
              <a:sym typeface="Helvetica Neue"/>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圆角矩形 63"/>
          <p:cNvSpPr/>
          <p:nvPr/>
        </p:nvSpPr>
        <p:spPr>
          <a:xfrm>
            <a:off x="33020" y="3106420"/>
            <a:ext cx="12221528" cy="2199005"/>
          </a:xfrm>
          <a:prstGeom prst="roundRect">
            <a:avLst>
              <a:gd name="adj" fmla="val 5592"/>
            </a:avLst>
          </a:prstGeom>
          <a:solidFill>
            <a:srgbClr val="FFE0DC"/>
          </a:solidFill>
          <a:ln>
            <a:solidFill>
              <a:srgbClr val="D9D9D9"/>
            </a:solidFill>
          </a:ln>
        </p:spPr>
        <p:txBody>
          <a:bodyPr lIns="17859" tIns="17859" rIns="17859" bIns="17859" anchor="ctr"/>
          <a:p>
            <a:pPr>
              <a:defRPr>
                <a:latin typeface="Helvetica Neue Medium"/>
                <a:ea typeface="Helvetica Neue Medium"/>
                <a:cs typeface="Helvetica Neue Medium"/>
                <a:sym typeface="Helvetica Neue Medium"/>
              </a:defRPr>
            </a:pPr>
            <a:endParaRPr sz="635"/>
          </a:p>
        </p:txBody>
      </p:sp>
      <p:sp>
        <p:nvSpPr>
          <p:cNvPr id="243" name="圆角矩形 17"/>
          <p:cNvSpPr/>
          <p:nvPr/>
        </p:nvSpPr>
        <p:spPr>
          <a:xfrm>
            <a:off x="6030595" y="3194685"/>
            <a:ext cx="6085840" cy="1970723"/>
          </a:xfrm>
          <a:prstGeom prst="roundRect">
            <a:avLst>
              <a:gd name="adj" fmla="val 4429"/>
            </a:avLst>
          </a:prstGeom>
          <a:solidFill>
            <a:srgbClr val="FFC000"/>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242" name="圆角矩形 17"/>
          <p:cNvSpPr/>
          <p:nvPr/>
        </p:nvSpPr>
        <p:spPr>
          <a:xfrm>
            <a:off x="129223" y="3203893"/>
            <a:ext cx="5683885" cy="1970723"/>
          </a:xfrm>
          <a:prstGeom prst="roundRect">
            <a:avLst>
              <a:gd name="adj" fmla="val 4429"/>
            </a:avLst>
          </a:prstGeom>
          <a:solidFill>
            <a:srgbClr val="FFC000"/>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182" name="圆角矩形 17"/>
          <p:cNvSpPr/>
          <p:nvPr/>
        </p:nvSpPr>
        <p:spPr>
          <a:xfrm>
            <a:off x="193993" y="3358515"/>
            <a:ext cx="1558608" cy="1724978"/>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4" name="Rectangle"/>
          <p:cNvSpPr/>
          <p:nvPr/>
        </p:nvSpPr>
        <p:spPr>
          <a:xfrm>
            <a:off x="729348" y="560048"/>
            <a:ext cx="9140723" cy="8933"/>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325120" y="87630"/>
            <a:ext cx="9949815" cy="4140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方案三：异地三机房多活方案</a:t>
            </a:r>
            <a:r>
              <a:rPr lang="en-US" altLang="zh-CN" sz="2250">
                <a:sym typeface="+mn-ea"/>
              </a:rPr>
              <a:t>(1mongod+1mongod+1mongod</a:t>
            </a:r>
            <a:r>
              <a:rPr lang="zh-CN" altLang="en-US" sz="2250">
                <a:sym typeface="+mn-ea"/>
              </a:rPr>
              <a:t>方式</a:t>
            </a:r>
            <a:r>
              <a:rPr lang="en-US" altLang="zh-CN" sz="2250">
                <a:sym typeface="+mn-ea"/>
              </a:rPr>
              <a:t>)-</a:t>
            </a:r>
            <a:r>
              <a:rPr lang="zh-CN" altLang="en-US" sz="2250">
                <a:sym typeface="+mn-ea"/>
              </a:rPr>
              <a:t>解决跨机房写</a:t>
            </a:r>
            <a:endParaRPr sz="2250" smtClean="0"/>
          </a:p>
        </p:txBody>
      </p:sp>
      <p:sp>
        <p:nvSpPr>
          <p:cNvPr id="193" name="文本框 7"/>
          <p:cNvSpPr txBox="1"/>
          <p:nvPr/>
        </p:nvSpPr>
        <p:spPr>
          <a:xfrm>
            <a:off x="1574602" y="903505"/>
            <a:ext cx="628651" cy="264160"/>
          </a:xfrm>
          <a:prstGeom prst="rect">
            <a:avLst/>
          </a:prstGeom>
          <a:ln w="12700">
            <a:miter lim="400000"/>
          </a:ln>
        </p:spPr>
        <p:txBody>
          <a:bodyPr wrap="square"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207" name="直接箭头连接符 10"/>
          <p:cNvSpPr/>
          <p:nvPr/>
        </p:nvSpPr>
        <p:spPr>
          <a:xfrm flipH="1">
            <a:off x="1146493" y="1476693"/>
            <a:ext cx="635" cy="581025"/>
          </a:xfrm>
          <a:prstGeom prst="line">
            <a:avLst/>
          </a:prstGeom>
          <a:ln w="25400">
            <a:solidFill>
              <a:schemeClr val="accent1"/>
            </a:solidFill>
            <a:headEnd type="triangle"/>
            <a:tailEnd type="triangle"/>
          </a:ln>
        </p:spPr>
        <p:txBody>
          <a:bodyPr lIns="32145" tIns="32145" rIns="32145" bIns="32145"/>
          <a:lstStyle/>
          <a:p>
            <a:endParaRPr sz="1265"/>
          </a:p>
        </p:txBody>
      </p:sp>
      <p:sp>
        <p:nvSpPr>
          <p:cNvPr id="218" name="直接箭头连接符 21"/>
          <p:cNvSpPr/>
          <p:nvPr/>
        </p:nvSpPr>
        <p:spPr>
          <a:xfrm rot="19320000" flipH="1">
            <a:off x="569595" y="4175760"/>
            <a:ext cx="569595" cy="140018"/>
          </a:xfrm>
          <a:prstGeom prst="line">
            <a:avLst/>
          </a:prstGeom>
          <a:ln w="25400">
            <a:solidFill>
              <a:schemeClr val="accent1"/>
            </a:solidFill>
            <a:headEnd type="triangle"/>
            <a:tailEnd type="triangle"/>
          </a:ln>
        </p:spPr>
        <p:txBody>
          <a:bodyPr lIns="32145" tIns="32145" rIns="32145" bIns="32145"/>
          <a:lstStyle/>
          <a:p>
            <a:endParaRPr sz="1265"/>
          </a:p>
        </p:txBody>
      </p:sp>
      <p:sp>
        <p:nvSpPr>
          <p:cNvPr id="273" name="直接箭头连接符 68"/>
          <p:cNvSpPr/>
          <p:nvPr/>
        </p:nvSpPr>
        <p:spPr>
          <a:xfrm flipH="1">
            <a:off x="1126808" y="2613978"/>
            <a:ext cx="19685" cy="590233"/>
          </a:xfrm>
          <a:prstGeom prst="line">
            <a:avLst/>
          </a:prstGeom>
          <a:ln w="25400">
            <a:solidFill>
              <a:schemeClr val="accent1"/>
            </a:solidFill>
            <a:headEnd type="triangle"/>
            <a:tailEnd type="triangle"/>
          </a:ln>
        </p:spPr>
        <p:txBody>
          <a:bodyPr lIns="32145" tIns="32145" rIns="32145" bIns="32145"/>
          <a:lstStyle/>
          <a:p>
            <a:endParaRPr sz="1265"/>
          </a:p>
        </p:txBody>
      </p:sp>
      <p:sp>
        <p:nvSpPr>
          <p:cNvPr id="275" name="左右箭头 70"/>
          <p:cNvSpPr/>
          <p:nvPr/>
        </p:nvSpPr>
        <p:spPr>
          <a:xfrm>
            <a:off x="1788160" y="4141153"/>
            <a:ext cx="343853" cy="126365"/>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9" name="圆角矩形 20"/>
          <p:cNvGrpSpPr/>
          <p:nvPr/>
        </p:nvGrpSpPr>
        <p:grpSpPr>
          <a:xfrm>
            <a:off x="729933" y="3449320"/>
            <a:ext cx="687070" cy="522605"/>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141156"/>
              <a:ext cx="695540" cy="25108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15" name="直接箭头连接符 21"/>
          <p:cNvSpPr/>
          <p:nvPr/>
        </p:nvSpPr>
        <p:spPr>
          <a:xfrm rot="15660000" flipH="1">
            <a:off x="994728" y="4166235"/>
            <a:ext cx="525780" cy="140653"/>
          </a:xfrm>
          <a:prstGeom prst="line">
            <a:avLst/>
          </a:prstGeom>
          <a:ln w="25400">
            <a:solidFill>
              <a:schemeClr val="accent1"/>
            </a:solidFill>
            <a:headEnd type="triangle"/>
            <a:tailEnd type="triangle"/>
          </a:ln>
        </p:spPr>
        <p:txBody>
          <a:bodyPr lIns="32145" tIns="32145" rIns="32145" bIns="32145"/>
          <a:p>
            <a:endParaRPr sz="1265"/>
          </a:p>
        </p:txBody>
      </p:sp>
      <p:grpSp>
        <p:nvGrpSpPr>
          <p:cNvPr id="32" name="圆角矩形 3"/>
          <p:cNvGrpSpPr/>
          <p:nvPr/>
        </p:nvGrpSpPr>
        <p:grpSpPr>
          <a:xfrm>
            <a:off x="231775" y="3999230"/>
            <a:ext cx="519430" cy="294005"/>
            <a:chOff x="0" y="-1"/>
            <a:chExt cx="1054100" cy="349042"/>
          </a:xfrm>
        </p:grpSpPr>
        <p:sp>
          <p:nvSpPr>
            <p:cNvPr id="3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shard1</a:t>
              </a:r>
              <a:endParaRPr lang="en-US" sz="900"/>
            </a:p>
          </p:txBody>
        </p:sp>
      </p:grpSp>
      <p:grpSp>
        <p:nvGrpSpPr>
          <p:cNvPr id="41" name="圆角矩形 3"/>
          <p:cNvGrpSpPr/>
          <p:nvPr/>
        </p:nvGrpSpPr>
        <p:grpSpPr>
          <a:xfrm>
            <a:off x="729933" y="1045113"/>
            <a:ext cx="844233" cy="359611"/>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35841"/>
              <a:ext cx="1020026" cy="277352"/>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latin typeface="Consolas" panose="020B0609020204030204"/>
                  <a:ea typeface="Consolas" panose="020B0609020204030204"/>
                  <a:cs typeface="Consolas" panose="020B0609020204030204"/>
                  <a:sym typeface="+mn-ea"/>
                </a:rPr>
                <a:t>clients</a:t>
              </a:r>
              <a:endParaRPr lang="en-US" sz="1405">
                <a:latin typeface="Consolas" panose="020B0609020204030204"/>
                <a:ea typeface="Consolas" panose="020B0609020204030204"/>
                <a:cs typeface="Consolas" panose="020B0609020204030204"/>
              </a:endParaRPr>
            </a:p>
          </p:txBody>
        </p:sp>
      </p:grpSp>
      <p:grpSp>
        <p:nvGrpSpPr>
          <p:cNvPr id="50" name="圆角矩形 20"/>
          <p:cNvGrpSpPr/>
          <p:nvPr/>
        </p:nvGrpSpPr>
        <p:grpSpPr>
          <a:xfrm>
            <a:off x="763588" y="2057596"/>
            <a:ext cx="748348" cy="501895"/>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78374"/>
              <a:ext cx="695540" cy="176652"/>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t>mongos1</a:t>
              </a:r>
              <a:endParaRPr lang="en-US" sz="1200"/>
            </a:p>
          </p:txBody>
        </p:sp>
      </p:grpSp>
      <p:grpSp>
        <p:nvGrpSpPr>
          <p:cNvPr id="74" name="圆角矩形 20"/>
          <p:cNvGrpSpPr/>
          <p:nvPr/>
        </p:nvGrpSpPr>
        <p:grpSpPr>
          <a:xfrm>
            <a:off x="280670" y="4507230"/>
            <a:ext cx="591503" cy="489585"/>
            <a:chOff x="-28905" y="92172"/>
            <a:chExt cx="758525" cy="349058"/>
          </a:xfrm>
        </p:grpSpPr>
        <p:sp>
          <p:nvSpPr>
            <p:cNvPr id="7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6" name="Mongod"/>
            <p:cNvSpPr txBox="1"/>
            <p:nvPr/>
          </p:nvSpPr>
          <p:spPr>
            <a:xfrm>
              <a:off x="-28905" y="132689"/>
              <a:ext cx="695540" cy="26801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77" name="圆角矩形 20"/>
          <p:cNvGrpSpPr/>
          <p:nvPr/>
        </p:nvGrpSpPr>
        <p:grpSpPr>
          <a:xfrm>
            <a:off x="1044893" y="4495483"/>
            <a:ext cx="624205" cy="513080"/>
            <a:chOff x="-28905" y="92172"/>
            <a:chExt cx="758525" cy="349058"/>
          </a:xfrm>
        </p:grpSpPr>
        <p:sp>
          <p:nvSpPr>
            <p:cNvPr id="7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9" name="Mongod"/>
            <p:cNvSpPr txBox="1"/>
            <p:nvPr/>
          </p:nvSpPr>
          <p:spPr>
            <a:xfrm>
              <a:off x="-28905" y="138825"/>
              <a:ext cx="695540" cy="25574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sp>
        <p:nvSpPr>
          <p:cNvPr id="81" name="圆角矩形 17"/>
          <p:cNvSpPr/>
          <p:nvPr/>
        </p:nvSpPr>
        <p:spPr>
          <a:xfrm>
            <a:off x="2132013" y="3374073"/>
            <a:ext cx="1560513" cy="1724978"/>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84" name="直接箭头连接符 10"/>
          <p:cNvSpPr/>
          <p:nvPr/>
        </p:nvSpPr>
        <p:spPr>
          <a:xfrm flipH="1">
            <a:off x="3084513" y="1492250"/>
            <a:ext cx="635" cy="581025"/>
          </a:xfrm>
          <a:prstGeom prst="line">
            <a:avLst/>
          </a:prstGeom>
          <a:ln w="25400">
            <a:solidFill>
              <a:schemeClr val="accent1"/>
            </a:solidFill>
            <a:headEnd type="triangle"/>
            <a:tailEnd type="triangle"/>
          </a:ln>
        </p:spPr>
        <p:txBody>
          <a:bodyPr lIns="32145" tIns="32145" rIns="32145" bIns="32145"/>
          <a:lstStyle/>
          <a:p>
            <a:endParaRPr sz="1265"/>
          </a:p>
        </p:txBody>
      </p:sp>
      <p:sp>
        <p:nvSpPr>
          <p:cNvPr id="85" name="直接箭头连接符 21"/>
          <p:cNvSpPr/>
          <p:nvPr/>
        </p:nvSpPr>
        <p:spPr>
          <a:xfrm rot="19320000" flipH="1">
            <a:off x="2546350" y="4182110"/>
            <a:ext cx="571183" cy="139065"/>
          </a:xfrm>
          <a:prstGeom prst="line">
            <a:avLst/>
          </a:prstGeom>
          <a:ln w="25400">
            <a:solidFill>
              <a:schemeClr val="accent1"/>
            </a:solidFill>
            <a:headEnd type="triangle"/>
            <a:tailEnd type="triangle"/>
          </a:ln>
        </p:spPr>
        <p:txBody>
          <a:bodyPr lIns="32145" tIns="32145" rIns="32145" bIns="32145"/>
          <a:lstStyle/>
          <a:p>
            <a:endParaRPr sz="1265"/>
          </a:p>
        </p:txBody>
      </p:sp>
      <p:sp>
        <p:nvSpPr>
          <p:cNvPr id="86" name="直接箭头连接符 68"/>
          <p:cNvSpPr/>
          <p:nvPr/>
        </p:nvSpPr>
        <p:spPr>
          <a:xfrm flipH="1">
            <a:off x="3064828" y="2629535"/>
            <a:ext cx="19685" cy="574358"/>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88" name="圆角矩形 20"/>
          <p:cNvGrpSpPr/>
          <p:nvPr/>
        </p:nvGrpSpPr>
        <p:grpSpPr>
          <a:xfrm>
            <a:off x="2667953" y="3455353"/>
            <a:ext cx="687070" cy="522605"/>
            <a:chOff x="-28905" y="92172"/>
            <a:chExt cx="758525" cy="349058"/>
          </a:xfrm>
        </p:grpSpPr>
        <p:sp>
          <p:nvSpPr>
            <p:cNvPr id="8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0" name="Mongod"/>
            <p:cNvSpPr txBox="1"/>
            <p:nvPr/>
          </p:nvSpPr>
          <p:spPr>
            <a:xfrm>
              <a:off x="-28905" y="141156"/>
              <a:ext cx="695540" cy="25108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91" name="直接箭头连接符 21"/>
          <p:cNvSpPr/>
          <p:nvPr/>
        </p:nvSpPr>
        <p:spPr>
          <a:xfrm rot="15660000" flipH="1">
            <a:off x="2988310" y="4112578"/>
            <a:ext cx="549275" cy="291783"/>
          </a:xfrm>
          <a:prstGeom prst="line">
            <a:avLst/>
          </a:prstGeom>
          <a:ln w="25400">
            <a:solidFill>
              <a:schemeClr val="accent1"/>
            </a:solidFill>
            <a:headEnd type="triangle"/>
            <a:tailEnd type="triangle"/>
          </a:ln>
        </p:spPr>
        <p:txBody>
          <a:bodyPr lIns="32145" tIns="32145" rIns="32145" bIns="32145"/>
          <a:p>
            <a:endParaRPr sz="1265"/>
          </a:p>
        </p:txBody>
      </p:sp>
      <p:grpSp>
        <p:nvGrpSpPr>
          <p:cNvPr id="95" name="圆角矩形 3"/>
          <p:cNvGrpSpPr/>
          <p:nvPr/>
        </p:nvGrpSpPr>
        <p:grpSpPr>
          <a:xfrm>
            <a:off x="2667953" y="1060128"/>
            <a:ext cx="775970" cy="356886"/>
            <a:chOff x="0" y="-1"/>
            <a:chExt cx="1054100" cy="349042"/>
          </a:xfrm>
        </p:grpSpPr>
        <p:sp>
          <p:nvSpPr>
            <p:cNvPr id="9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7" name="Client"/>
            <p:cNvSpPr txBox="1"/>
            <p:nvPr/>
          </p:nvSpPr>
          <p:spPr>
            <a:xfrm>
              <a:off x="17037" y="34783"/>
              <a:ext cx="1020026" cy="2794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latin typeface="Consolas" panose="020B0609020204030204"/>
                  <a:ea typeface="Consolas" panose="020B0609020204030204"/>
                  <a:cs typeface="Consolas" panose="020B0609020204030204"/>
                  <a:sym typeface="+mn-ea"/>
                </a:rPr>
                <a:t>client</a:t>
              </a:r>
              <a:endParaRPr lang="en-US" sz="1405">
                <a:latin typeface="Consolas" panose="020B0609020204030204"/>
                <a:ea typeface="Consolas" panose="020B0609020204030204"/>
                <a:cs typeface="Consolas" panose="020B0609020204030204"/>
              </a:endParaRPr>
            </a:p>
          </p:txBody>
        </p:sp>
      </p:grpSp>
      <p:grpSp>
        <p:nvGrpSpPr>
          <p:cNvPr id="98" name="圆角矩形 20"/>
          <p:cNvGrpSpPr/>
          <p:nvPr/>
        </p:nvGrpSpPr>
        <p:grpSpPr>
          <a:xfrm>
            <a:off x="2701608" y="2073154"/>
            <a:ext cx="748348" cy="501895"/>
            <a:chOff x="-1" y="92172"/>
            <a:chExt cx="729621" cy="349058"/>
          </a:xfrm>
          <a:solidFill>
            <a:schemeClr val="accent1">
              <a:lumMod val="20000"/>
              <a:lumOff val="80000"/>
            </a:schemeClr>
          </a:solidFill>
        </p:grpSpPr>
        <p:sp>
          <p:nvSpPr>
            <p:cNvPr id="99"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0" name="Mongod"/>
            <p:cNvSpPr txBox="1"/>
            <p:nvPr/>
          </p:nvSpPr>
          <p:spPr>
            <a:xfrm>
              <a:off x="16231" y="178374"/>
              <a:ext cx="695540" cy="176652"/>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t>mongos2</a:t>
              </a:r>
              <a:endParaRPr lang="en-US" sz="1200"/>
            </a:p>
          </p:txBody>
        </p:sp>
      </p:grpSp>
      <p:grpSp>
        <p:nvGrpSpPr>
          <p:cNvPr id="101" name="圆角矩形 20"/>
          <p:cNvGrpSpPr/>
          <p:nvPr/>
        </p:nvGrpSpPr>
        <p:grpSpPr>
          <a:xfrm>
            <a:off x="2218690" y="4522788"/>
            <a:ext cx="591820" cy="413703"/>
            <a:chOff x="-28905" y="92172"/>
            <a:chExt cx="758525" cy="349058"/>
          </a:xfrm>
        </p:grpSpPr>
        <p:sp>
          <p:nvSpPr>
            <p:cNvPr id="10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3" name="Mongod"/>
            <p:cNvSpPr txBox="1"/>
            <p:nvPr/>
          </p:nvSpPr>
          <p:spPr>
            <a:xfrm>
              <a:off x="-28905" y="108107"/>
              <a:ext cx="695540" cy="31717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104" name="圆角矩形 20"/>
          <p:cNvGrpSpPr/>
          <p:nvPr/>
        </p:nvGrpSpPr>
        <p:grpSpPr>
          <a:xfrm>
            <a:off x="3099753" y="4527868"/>
            <a:ext cx="535940" cy="441643"/>
            <a:chOff x="-28905" y="92172"/>
            <a:chExt cx="758525" cy="349058"/>
          </a:xfrm>
        </p:grpSpPr>
        <p:sp>
          <p:nvSpPr>
            <p:cNvPr id="10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6" name="Mongod"/>
            <p:cNvSpPr txBox="1"/>
            <p:nvPr/>
          </p:nvSpPr>
          <p:spPr>
            <a:xfrm>
              <a:off x="-28905" y="118141"/>
              <a:ext cx="695540" cy="297113"/>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sp>
        <p:nvSpPr>
          <p:cNvPr id="107" name="左右箭头 70"/>
          <p:cNvSpPr/>
          <p:nvPr/>
        </p:nvSpPr>
        <p:spPr>
          <a:xfrm>
            <a:off x="3705225" y="4070033"/>
            <a:ext cx="453390" cy="90805"/>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08" name="圆角矩形 17"/>
          <p:cNvSpPr/>
          <p:nvPr/>
        </p:nvSpPr>
        <p:spPr>
          <a:xfrm>
            <a:off x="4203700" y="3328988"/>
            <a:ext cx="1537335" cy="1724978"/>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11" name="直接箭头连接符 10"/>
          <p:cNvSpPr/>
          <p:nvPr/>
        </p:nvSpPr>
        <p:spPr>
          <a:xfrm flipH="1">
            <a:off x="5047615" y="1439863"/>
            <a:ext cx="635" cy="581025"/>
          </a:xfrm>
          <a:prstGeom prst="line">
            <a:avLst/>
          </a:prstGeom>
          <a:ln w="25400">
            <a:solidFill>
              <a:schemeClr val="accent1"/>
            </a:solidFill>
            <a:headEnd type="triangle"/>
            <a:tailEnd type="triangle"/>
          </a:ln>
        </p:spPr>
        <p:txBody>
          <a:bodyPr lIns="32145" tIns="32145" rIns="32145" bIns="32145"/>
          <a:lstStyle/>
          <a:p>
            <a:endParaRPr sz="1265"/>
          </a:p>
        </p:txBody>
      </p:sp>
      <p:sp>
        <p:nvSpPr>
          <p:cNvPr id="112" name="直接箭头连接符 21"/>
          <p:cNvSpPr/>
          <p:nvPr/>
        </p:nvSpPr>
        <p:spPr>
          <a:xfrm rot="19320000" flipH="1">
            <a:off x="4500880" y="4173538"/>
            <a:ext cx="664845" cy="111125"/>
          </a:xfrm>
          <a:prstGeom prst="line">
            <a:avLst/>
          </a:prstGeom>
          <a:ln w="25400">
            <a:solidFill>
              <a:schemeClr val="accent1"/>
            </a:solidFill>
            <a:headEnd type="triangle"/>
            <a:tailEnd type="triangle"/>
          </a:ln>
        </p:spPr>
        <p:txBody>
          <a:bodyPr lIns="32145" tIns="32145" rIns="32145" bIns="32145"/>
          <a:lstStyle/>
          <a:p>
            <a:endParaRPr sz="1265"/>
          </a:p>
        </p:txBody>
      </p:sp>
      <p:sp>
        <p:nvSpPr>
          <p:cNvPr id="113" name="直接箭头连接符 68"/>
          <p:cNvSpPr/>
          <p:nvPr/>
        </p:nvSpPr>
        <p:spPr>
          <a:xfrm flipH="1">
            <a:off x="5027930" y="2577148"/>
            <a:ext cx="19685" cy="626745"/>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114" name="圆角矩形 20"/>
          <p:cNvGrpSpPr/>
          <p:nvPr/>
        </p:nvGrpSpPr>
        <p:grpSpPr>
          <a:xfrm>
            <a:off x="4723765" y="3412808"/>
            <a:ext cx="683578" cy="499110"/>
            <a:chOff x="-28905" y="92172"/>
            <a:chExt cx="758525" cy="349058"/>
          </a:xfrm>
        </p:grpSpPr>
        <p:sp>
          <p:nvSpPr>
            <p:cNvPr id="11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6" name="Mongod"/>
            <p:cNvSpPr txBox="1"/>
            <p:nvPr/>
          </p:nvSpPr>
          <p:spPr>
            <a:xfrm>
              <a:off x="-28905" y="135247"/>
              <a:ext cx="695540" cy="26290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117" name="直接箭头连接符 21"/>
          <p:cNvSpPr/>
          <p:nvPr/>
        </p:nvSpPr>
        <p:spPr>
          <a:xfrm rot="15660000" flipH="1">
            <a:off x="4950143" y="4138613"/>
            <a:ext cx="560388" cy="159703"/>
          </a:xfrm>
          <a:prstGeom prst="line">
            <a:avLst/>
          </a:prstGeom>
          <a:ln w="25400">
            <a:solidFill>
              <a:schemeClr val="accent1"/>
            </a:solidFill>
            <a:headEnd type="triangle"/>
            <a:tailEnd type="triangle"/>
          </a:ln>
        </p:spPr>
        <p:txBody>
          <a:bodyPr lIns="32145" tIns="32145" rIns="32145" bIns="32145"/>
          <a:p>
            <a:endParaRPr sz="1265"/>
          </a:p>
        </p:txBody>
      </p:sp>
      <p:grpSp>
        <p:nvGrpSpPr>
          <p:cNvPr id="121" name="圆角矩形 3"/>
          <p:cNvGrpSpPr/>
          <p:nvPr/>
        </p:nvGrpSpPr>
        <p:grpSpPr>
          <a:xfrm>
            <a:off x="4631055" y="1007740"/>
            <a:ext cx="775970" cy="356886"/>
            <a:chOff x="0" y="-1"/>
            <a:chExt cx="1054100" cy="349042"/>
          </a:xfrm>
        </p:grpSpPr>
        <p:sp>
          <p:nvSpPr>
            <p:cNvPr id="12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3" name="Client"/>
            <p:cNvSpPr txBox="1"/>
            <p:nvPr/>
          </p:nvSpPr>
          <p:spPr>
            <a:xfrm>
              <a:off x="17037" y="34783"/>
              <a:ext cx="1020026" cy="2794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latin typeface="Consolas" panose="020B0609020204030204"/>
                  <a:ea typeface="Consolas" panose="020B0609020204030204"/>
                  <a:cs typeface="Consolas" panose="020B0609020204030204"/>
                  <a:sym typeface="+mn-ea"/>
                </a:rPr>
                <a:t>client</a:t>
              </a:r>
              <a:endParaRPr lang="en-US" sz="1405">
                <a:latin typeface="Consolas" panose="020B0609020204030204"/>
                <a:ea typeface="Consolas" panose="020B0609020204030204"/>
                <a:cs typeface="Consolas" panose="020B0609020204030204"/>
              </a:endParaRPr>
            </a:p>
          </p:txBody>
        </p:sp>
      </p:grpSp>
      <p:grpSp>
        <p:nvGrpSpPr>
          <p:cNvPr id="124" name="圆角矩形 20"/>
          <p:cNvGrpSpPr/>
          <p:nvPr/>
        </p:nvGrpSpPr>
        <p:grpSpPr>
          <a:xfrm>
            <a:off x="4664710" y="2064068"/>
            <a:ext cx="856933" cy="469583"/>
            <a:chOff x="-1" y="92172"/>
            <a:chExt cx="729621" cy="349058"/>
          </a:xfrm>
          <a:solidFill>
            <a:schemeClr val="accent1">
              <a:lumMod val="20000"/>
              <a:lumOff val="80000"/>
            </a:schemeClr>
          </a:solidFill>
        </p:grpSpPr>
        <p:sp>
          <p:nvSpPr>
            <p:cNvPr id="12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6" name="Mongod"/>
            <p:cNvSpPr txBox="1"/>
            <p:nvPr/>
          </p:nvSpPr>
          <p:spPr>
            <a:xfrm>
              <a:off x="16231" y="172296"/>
              <a:ext cx="695540" cy="188808"/>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t>mongos_n</a:t>
              </a:r>
              <a:endParaRPr lang="en-US" sz="1200"/>
            </a:p>
          </p:txBody>
        </p:sp>
      </p:grpSp>
      <p:grpSp>
        <p:nvGrpSpPr>
          <p:cNvPr id="127" name="圆角矩形 20"/>
          <p:cNvGrpSpPr/>
          <p:nvPr/>
        </p:nvGrpSpPr>
        <p:grpSpPr>
          <a:xfrm>
            <a:off x="4290378" y="4477703"/>
            <a:ext cx="591503" cy="472758"/>
            <a:chOff x="-28905" y="92172"/>
            <a:chExt cx="758525" cy="349058"/>
          </a:xfrm>
        </p:grpSpPr>
        <p:sp>
          <p:nvSpPr>
            <p:cNvPr id="12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9" name="Mongod"/>
            <p:cNvSpPr txBox="1"/>
            <p:nvPr/>
          </p:nvSpPr>
          <p:spPr>
            <a:xfrm>
              <a:off x="-28905" y="127919"/>
              <a:ext cx="695540" cy="27755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130" name="圆角矩形 20"/>
          <p:cNvGrpSpPr/>
          <p:nvPr/>
        </p:nvGrpSpPr>
        <p:grpSpPr>
          <a:xfrm>
            <a:off x="5107623" y="4486449"/>
            <a:ext cx="555943" cy="454957"/>
            <a:chOff x="-28905" y="92172"/>
            <a:chExt cx="758525" cy="349058"/>
          </a:xfrm>
        </p:grpSpPr>
        <p:sp>
          <p:nvSpPr>
            <p:cNvPr id="131"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2" name="Mongod"/>
            <p:cNvSpPr txBox="1"/>
            <p:nvPr/>
          </p:nvSpPr>
          <p:spPr>
            <a:xfrm>
              <a:off x="-28905" y="122488"/>
              <a:ext cx="695540" cy="28841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133" name="圆角矩形 3"/>
          <p:cNvGrpSpPr/>
          <p:nvPr/>
        </p:nvGrpSpPr>
        <p:grpSpPr>
          <a:xfrm>
            <a:off x="2183130" y="4005263"/>
            <a:ext cx="519430" cy="294005"/>
            <a:chOff x="0" y="-1"/>
            <a:chExt cx="1054100" cy="349042"/>
          </a:xfrm>
        </p:grpSpPr>
        <p:sp>
          <p:nvSpPr>
            <p:cNvPr id="134"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5"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shard2</a:t>
              </a:r>
              <a:endParaRPr lang="en-US" sz="900"/>
            </a:p>
          </p:txBody>
        </p:sp>
      </p:grpSp>
      <p:grpSp>
        <p:nvGrpSpPr>
          <p:cNvPr id="136" name="圆角矩形 3"/>
          <p:cNvGrpSpPr/>
          <p:nvPr/>
        </p:nvGrpSpPr>
        <p:grpSpPr>
          <a:xfrm>
            <a:off x="4238943" y="3907471"/>
            <a:ext cx="519430" cy="345440"/>
            <a:chOff x="0" y="-30534"/>
            <a:chExt cx="1054100" cy="410105"/>
          </a:xfrm>
        </p:grpSpPr>
        <p:sp>
          <p:nvSpPr>
            <p:cNvPr id="137"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8" name="Client"/>
            <p:cNvSpPr txBox="1"/>
            <p:nvPr/>
          </p:nvSpPr>
          <p:spPr>
            <a:xfrm>
              <a:off x="17037" y="-30534"/>
              <a:ext cx="1020026" cy="41010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shard_n</a:t>
              </a:r>
              <a:endParaRPr lang="en-US" sz="900"/>
            </a:p>
          </p:txBody>
        </p:sp>
      </p:grpSp>
      <p:grpSp>
        <p:nvGrpSpPr>
          <p:cNvPr id="139" name="圆角矩形 3"/>
          <p:cNvGrpSpPr/>
          <p:nvPr/>
        </p:nvGrpSpPr>
        <p:grpSpPr>
          <a:xfrm>
            <a:off x="3718560" y="3601085"/>
            <a:ext cx="461645" cy="294005"/>
            <a:chOff x="0" y="-1"/>
            <a:chExt cx="1054100" cy="349042"/>
          </a:xfrm>
        </p:grpSpPr>
        <p:sp>
          <p:nvSpPr>
            <p:cNvPr id="140"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1"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a:t>
              </a:r>
              <a:endParaRPr lang="en-US" sz="900"/>
            </a:p>
          </p:txBody>
        </p:sp>
      </p:grpSp>
      <p:grpSp>
        <p:nvGrpSpPr>
          <p:cNvPr id="142" name="圆角矩形 3"/>
          <p:cNvGrpSpPr/>
          <p:nvPr/>
        </p:nvGrpSpPr>
        <p:grpSpPr>
          <a:xfrm>
            <a:off x="3749358" y="2154238"/>
            <a:ext cx="461645" cy="294005"/>
            <a:chOff x="0" y="-1"/>
            <a:chExt cx="1054100" cy="349042"/>
          </a:xfrm>
        </p:grpSpPr>
        <p:sp>
          <p:nvSpPr>
            <p:cNvPr id="14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4"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a:t>
              </a:r>
              <a:endParaRPr lang="en-US" sz="900"/>
            </a:p>
          </p:txBody>
        </p:sp>
      </p:grpSp>
      <p:sp>
        <p:nvSpPr>
          <p:cNvPr id="145" name="圆角矩形 17"/>
          <p:cNvSpPr/>
          <p:nvPr/>
        </p:nvSpPr>
        <p:spPr>
          <a:xfrm>
            <a:off x="6316028" y="3317558"/>
            <a:ext cx="1558608" cy="1724978"/>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46" name="文本框 7"/>
          <p:cNvSpPr txBox="1"/>
          <p:nvPr/>
        </p:nvSpPr>
        <p:spPr>
          <a:xfrm>
            <a:off x="7696637" y="862547"/>
            <a:ext cx="628651" cy="264160"/>
          </a:xfrm>
          <a:prstGeom prst="rect">
            <a:avLst/>
          </a:prstGeom>
          <a:ln w="12700">
            <a:miter lim="400000"/>
          </a:ln>
        </p:spPr>
        <p:txBody>
          <a:bodyPr wrap="square"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147" name="直接箭头连接符 10"/>
          <p:cNvSpPr/>
          <p:nvPr/>
        </p:nvSpPr>
        <p:spPr>
          <a:xfrm flipH="1">
            <a:off x="7268528" y="1435735"/>
            <a:ext cx="635" cy="581025"/>
          </a:xfrm>
          <a:prstGeom prst="line">
            <a:avLst/>
          </a:prstGeom>
          <a:ln w="25400">
            <a:solidFill>
              <a:schemeClr val="accent1"/>
            </a:solidFill>
            <a:headEnd type="triangle"/>
            <a:tailEnd type="triangle"/>
          </a:ln>
        </p:spPr>
        <p:txBody>
          <a:bodyPr lIns="32145" tIns="32145" rIns="32145" bIns="32145"/>
          <a:lstStyle/>
          <a:p>
            <a:endParaRPr sz="1265"/>
          </a:p>
        </p:txBody>
      </p:sp>
      <p:sp>
        <p:nvSpPr>
          <p:cNvPr id="148" name="直接箭头连接符 21"/>
          <p:cNvSpPr/>
          <p:nvPr/>
        </p:nvSpPr>
        <p:spPr>
          <a:xfrm rot="19320000" flipH="1">
            <a:off x="6691630" y="4134803"/>
            <a:ext cx="569595" cy="140018"/>
          </a:xfrm>
          <a:prstGeom prst="line">
            <a:avLst/>
          </a:prstGeom>
          <a:ln w="25400">
            <a:solidFill>
              <a:schemeClr val="accent1"/>
            </a:solidFill>
            <a:headEnd type="triangle"/>
            <a:tailEnd type="triangle"/>
          </a:ln>
        </p:spPr>
        <p:txBody>
          <a:bodyPr lIns="32145" tIns="32145" rIns="32145" bIns="32145"/>
          <a:lstStyle/>
          <a:p>
            <a:endParaRPr sz="1265"/>
          </a:p>
        </p:txBody>
      </p:sp>
      <p:sp>
        <p:nvSpPr>
          <p:cNvPr id="149" name="直接箭头连接符 68"/>
          <p:cNvSpPr/>
          <p:nvPr/>
        </p:nvSpPr>
        <p:spPr>
          <a:xfrm flipH="1">
            <a:off x="7248843" y="2573020"/>
            <a:ext cx="19685" cy="729933"/>
          </a:xfrm>
          <a:prstGeom prst="line">
            <a:avLst/>
          </a:prstGeom>
          <a:ln w="25400">
            <a:solidFill>
              <a:schemeClr val="accent1"/>
            </a:solidFill>
            <a:headEnd type="triangle"/>
            <a:tailEnd type="triangle"/>
          </a:ln>
        </p:spPr>
        <p:txBody>
          <a:bodyPr lIns="32145" tIns="32145" rIns="32145" bIns="32145"/>
          <a:lstStyle/>
          <a:p>
            <a:endParaRPr sz="1265"/>
          </a:p>
        </p:txBody>
      </p:sp>
      <p:sp>
        <p:nvSpPr>
          <p:cNvPr id="150" name="左右箭头 70"/>
          <p:cNvSpPr/>
          <p:nvPr/>
        </p:nvSpPr>
        <p:spPr>
          <a:xfrm>
            <a:off x="7910195" y="4100195"/>
            <a:ext cx="343853" cy="126365"/>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151" name="圆角矩形 20"/>
          <p:cNvGrpSpPr/>
          <p:nvPr/>
        </p:nvGrpSpPr>
        <p:grpSpPr>
          <a:xfrm>
            <a:off x="6851968" y="3408363"/>
            <a:ext cx="687070" cy="522605"/>
            <a:chOff x="-28905" y="92172"/>
            <a:chExt cx="758525" cy="349058"/>
          </a:xfrm>
        </p:grpSpPr>
        <p:sp>
          <p:nvSpPr>
            <p:cNvPr id="15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53" name="Mongod"/>
            <p:cNvSpPr txBox="1"/>
            <p:nvPr/>
          </p:nvSpPr>
          <p:spPr>
            <a:xfrm>
              <a:off x="-28905" y="141156"/>
              <a:ext cx="695540" cy="25108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154" name="直接箭头连接符 21"/>
          <p:cNvSpPr/>
          <p:nvPr/>
        </p:nvSpPr>
        <p:spPr>
          <a:xfrm rot="15660000" flipH="1">
            <a:off x="7116763" y="4125278"/>
            <a:ext cx="525780" cy="140653"/>
          </a:xfrm>
          <a:prstGeom prst="line">
            <a:avLst/>
          </a:prstGeom>
          <a:ln w="25400">
            <a:solidFill>
              <a:schemeClr val="accent1"/>
            </a:solidFill>
            <a:headEnd type="triangle"/>
            <a:tailEnd type="triangle"/>
          </a:ln>
        </p:spPr>
        <p:txBody>
          <a:bodyPr lIns="32145" tIns="32145" rIns="32145" bIns="32145"/>
          <a:p>
            <a:endParaRPr sz="1265"/>
          </a:p>
        </p:txBody>
      </p:sp>
      <p:grpSp>
        <p:nvGrpSpPr>
          <p:cNvPr id="155" name="圆角矩形 3"/>
          <p:cNvGrpSpPr/>
          <p:nvPr/>
        </p:nvGrpSpPr>
        <p:grpSpPr>
          <a:xfrm>
            <a:off x="6353810" y="3958273"/>
            <a:ext cx="519430" cy="294005"/>
            <a:chOff x="0" y="-1"/>
            <a:chExt cx="1054100" cy="349042"/>
          </a:xfrm>
        </p:grpSpPr>
        <p:sp>
          <p:nvSpPr>
            <p:cNvPr id="15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57"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shard1</a:t>
              </a:r>
              <a:endParaRPr lang="en-US" sz="900"/>
            </a:p>
          </p:txBody>
        </p:sp>
      </p:grpSp>
      <p:grpSp>
        <p:nvGrpSpPr>
          <p:cNvPr id="158" name="圆角矩形 3"/>
          <p:cNvGrpSpPr/>
          <p:nvPr/>
        </p:nvGrpSpPr>
        <p:grpSpPr>
          <a:xfrm>
            <a:off x="6851968" y="1004156"/>
            <a:ext cx="844233" cy="359611"/>
            <a:chOff x="0" y="-1"/>
            <a:chExt cx="1054100" cy="349042"/>
          </a:xfrm>
        </p:grpSpPr>
        <p:sp>
          <p:nvSpPr>
            <p:cNvPr id="159"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60" name="Client"/>
            <p:cNvSpPr txBox="1"/>
            <p:nvPr/>
          </p:nvSpPr>
          <p:spPr>
            <a:xfrm>
              <a:off x="17037" y="35841"/>
              <a:ext cx="1020026" cy="277352"/>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latin typeface="Consolas" panose="020B0609020204030204"/>
                  <a:ea typeface="Consolas" panose="020B0609020204030204"/>
                  <a:cs typeface="Consolas" panose="020B0609020204030204"/>
                  <a:sym typeface="+mn-ea"/>
                </a:rPr>
                <a:t>clients</a:t>
              </a:r>
              <a:endParaRPr lang="en-US" sz="1405">
                <a:latin typeface="Consolas" panose="020B0609020204030204"/>
                <a:ea typeface="Consolas" panose="020B0609020204030204"/>
                <a:cs typeface="Consolas" panose="020B0609020204030204"/>
              </a:endParaRPr>
            </a:p>
          </p:txBody>
        </p:sp>
      </p:grpSp>
      <p:grpSp>
        <p:nvGrpSpPr>
          <p:cNvPr id="161" name="圆角矩形 20"/>
          <p:cNvGrpSpPr/>
          <p:nvPr/>
        </p:nvGrpSpPr>
        <p:grpSpPr>
          <a:xfrm>
            <a:off x="6885623" y="2016639"/>
            <a:ext cx="748348" cy="501895"/>
            <a:chOff x="-1" y="92172"/>
            <a:chExt cx="729621" cy="349058"/>
          </a:xfrm>
          <a:solidFill>
            <a:schemeClr val="accent1">
              <a:lumMod val="20000"/>
              <a:lumOff val="80000"/>
            </a:schemeClr>
          </a:solidFill>
        </p:grpSpPr>
        <p:sp>
          <p:nvSpPr>
            <p:cNvPr id="162"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63" name="Mongod"/>
            <p:cNvSpPr txBox="1"/>
            <p:nvPr/>
          </p:nvSpPr>
          <p:spPr>
            <a:xfrm>
              <a:off x="16231" y="178374"/>
              <a:ext cx="695540" cy="176652"/>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t>mongos1</a:t>
              </a:r>
              <a:endParaRPr lang="en-US" sz="1200"/>
            </a:p>
          </p:txBody>
        </p:sp>
      </p:grpSp>
      <p:grpSp>
        <p:nvGrpSpPr>
          <p:cNvPr id="164" name="圆角矩形 20"/>
          <p:cNvGrpSpPr/>
          <p:nvPr/>
        </p:nvGrpSpPr>
        <p:grpSpPr>
          <a:xfrm>
            <a:off x="6402705" y="4466273"/>
            <a:ext cx="591503" cy="489585"/>
            <a:chOff x="-28905" y="92172"/>
            <a:chExt cx="758525" cy="349058"/>
          </a:xfrm>
        </p:grpSpPr>
        <p:sp>
          <p:nvSpPr>
            <p:cNvPr id="16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66" name="Mongod"/>
            <p:cNvSpPr txBox="1"/>
            <p:nvPr/>
          </p:nvSpPr>
          <p:spPr>
            <a:xfrm>
              <a:off x="-28905" y="132689"/>
              <a:ext cx="695540" cy="26801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167" name="圆角矩形 20"/>
          <p:cNvGrpSpPr/>
          <p:nvPr/>
        </p:nvGrpSpPr>
        <p:grpSpPr>
          <a:xfrm>
            <a:off x="7166928" y="4454525"/>
            <a:ext cx="624205" cy="513080"/>
            <a:chOff x="-28905" y="92172"/>
            <a:chExt cx="758525" cy="349058"/>
          </a:xfrm>
        </p:grpSpPr>
        <p:sp>
          <p:nvSpPr>
            <p:cNvPr id="16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69" name="Mongod"/>
            <p:cNvSpPr txBox="1"/>
            <p:nvPr/>
          </p:nvSpPr>
          <p:spPr>
            <a:xfrm>
              <a:off x="-28905" y="138825"/>
              <a:ext cx="695540" cy="25574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sp>
        <p:nvSpPr>
          <p:cNvPr id="170" name="圆角矩形 17"/>
          <p:cNvSpPr/>
          <p:nvPr/>
        </p:nvSpPr>
        <p:spPr>
          <a:xfrm>
            <a:off x="8254048" y="3333115"/>
            <a:ext cx="1711008" cy="1724978"/>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71" name="直接箭头连接符 10"/>
          <p:cNvSpPr/>
          <p:nvPr/>
        </p:nvSpPr>
        <p:spPr>
          <a:xfrm flipH="1">
            <a:off x="9206548" y="1451293"/>
            <a:ext cx="635" cy="581025"/>
          </a:xfrm>
          <a:prstGeom prst="line">
            <a:avLst/>
          </a:prstGeom>
          <a:ln w="25400">
            <a:solidFill>
              <a:schemeClr val="accent1"/>
            </a:solidFill>
            <a:headEnd type="triangle"/>
            <a:tailEnd type="triangle"/>
          </a:ln>
        </p:spPr>
        <p:txBody>
          <a:bodyPr lIns="32145" tIns="32145" rIns="32145" bIns="32145"/>
          <a:lstStyle/>
          <a:p>
            <a:endParaRPr sz="1265"/>
          </a:p>
        </p:txBody>
      </p:sp>
      <p:sp>
        <p:nvSpPr>
          <p:cNvPr id="172" name="直接箭头连接符 21"/>
          <p:cNvSpPr/>
          <p:nvPr/>
        </p:nvSpPr>
        <p:spPr>
          <a:xfrm rot="19320000" flipH="1">
            <a:off x="8668385" y="4141153"/>
            <a:ext cx="571183" cy="139065"/>
          </a:xfrm>
          <a:prstGeom prst="line">
            <a:avLst/>
          </a:prstGeom>
          <a:ln w="25400">
            <a:solidFill>
              <a:schemeClr val="accent1"/>
            </a:solidFill>
            <a:headEnd type="triangle"/>
            <a:tailEnd type="triangle"/>
          </a:ln>
        </p:spPr>
        <p:txBody>
          <a:bodyPr lIns="32145" tIns="32145" rIns="32145" bIns="32145"/>
          <a:lstStyle/>
          <a:p>
            <a:endParaRPr sz="1265"/>
          </a:p>
        </p:txBody>
      </p:sp>
      <p:sp>
        <p:nvSpPr>
          <p:cNvPr id="173" name="直接箭头连接符 68"/>
          <p:cNvSpPr/>
          <p:nvPr/>
        </p:nvSpPr>
        <p:spPr>
          <a:xfrm flipH="1">
            <a:off x="9186863" y="2588578"/>
            <a:ext cx="19685" cy="729933"/>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174" name="圆角矩形 20"/>
          <p:cNvGrpSpPr/>
          <p:nvPr/>
        </p:nvGrpSpPr>
        <p:grpSpPr>
          <a:xfrm>
            <a:off x="8789988" y="3414395"/>
            <a:ext cx="687070" cy="522605"/>
            <a:chOff x="-28905" y="92172"/>
            <a:chExt cx="758525" cy="349058"/>
          </a:xfrm>
        </p:grpSpPr>
        <p:sp>
          <p:nvSpPr>
            <p:cNvPr id="17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76" name="Mongod"/>
            <p:cNvSpPr txBox="1"/>
            <p:nvPr/>
          </p:nvSpPr>
          <p:spPr>
            <a:xfrm>
              <a:off x="-28905" y="141156"/>
              <a:ext cx="695540" cy="25108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178" name="直接箭头连接符 21"/>
          <p:cNvSpPr/>
          <p:nvPr/>
        </p:nvSpPr>
        <p:spPr>
          <a:xfrm rot="15660000" flipH="1">
            <a:off x="9110345" y="4071620"/>
            <a:ext cx="549275" cy="291783"/>
          </a:xfrm>
          <a:prstGeom prst="line">
            <a:avLst/>
          </a:prstGeom>
          <a:ln w="25400">
            <a:solidFill>
              <a:schemeClr val="accent1"/>
            </a:solidFill>
            <a:headEnd type="triangle"/>
            <a:tailEnd type="triangle"/>
          </a:ln>
        </p:spPr>
        <p:txBody>
          <a:bodyPr lIns="32145" tIns="32145" rIns="32145" bIns="32145"/>
          <a:p>
            <a:endParaRPr sz="1265"/>
          </a:p>
        </p:txBody>
      </p:sp>
      <p:grpSp>
        <p:nvGrpSpPr>
          <p:cNvPr id="179" name="圆角矩形 3"/>
          <p:cNvGrpSpPr/>
          <p:nvPr/>
        </p:nvGrpSpPr>
        <p:grpSpPr>
          <a:xfrm>
            <a:off x="8789988" y="1019170"/>
            <a:ext cx="775970" cy="356886"/>
            <a:chOff x="0" y="-1"/>
            <a:chExt cx="1054100" cy="349042"/>
          </a:xfrm>
        </p:grpSpPr>
        <p:sp>
          <p:nvSpPr>
            <p:cNvPr id="180"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1" name="Client"/>
            <p:cNvSpPr txBox="1"/>
            <p:nvPr/>
          </p:nvSpPr>
          <p:spPr>
            <a:xfrm>
              <a:off x="17037" y="34783"/>
              <a:ext cx="1020026" cy="2794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latin typeface="Consolas" panose="020B0609020204030204"/>
                  <a:ea typeface="Consolas" panose="020B0609020204030204"/>
                  <a:cs typeface="Consolas" panose="020B0609020204030204"/>
                  <a:sym typeface="+mn-ea"/>
                </a:rPr>
                <a:t>client</a:t>
              </a:r>
              <a:endParaRPr lang="en-US" sz="1405">
                <a:latin typeface="Consolas" panose="020B0609020204030204"/>
                <a:ea typeface="Consolas" panose="020B0609020204030204"/>
                <a:cs typeface="Consolas" panose="020B0609020204030204"/>
              </a:endParaRPr>
            </a:p>
          </p:txBody>
        </p:sp>
      </p:grpSp>
      <p:grpSp>
        <p:nvGrpSpPr>
          <p:cNvPr id="186" name="圆角矩形 20"/>
          <p:cNvGrpSpPr/>
          <p:nvPr/>
        </p:nvGrpSpPr>
        <p:grpSpPr>
          <a:xfrm>
            <a:off x="8823643" y="2032196"/>
            <a:ext cx="748348" cy="501895"/>
            <a:chOff x="-1" y="92172"/>
            <a:chExt cx="729621" cy="349058"/>
          </a:xfrm>
          <a:solidFill>
            <a:schemeClr val="accent1">
              <a:lumMod val="20000"/>
              <a:lumOff val="80000"/>
            </a:schemeClr>
          </a:solidFill>
        </p:grpSpPr>
        <p:sp>
          <p:nvSpPr>
            <p:cNvPr id="190"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91" name="Mongod"/>
            <p:cNvSpPr txBox="1"/>
            <p:nvPr/>
          </p:nvSpPr>
          <p:spPr>
            <a:xfrm>
              <a:off x="16231" y="178374"/>
              <a:ext cx="695540" cy="176652"/>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t>mongos2</a:t>
              </a:r>
              <a:endParaRPr lang="en-US" sz="1200"/>
            </a:p>
          </p:txBody>
        </p:sp>
      </p:grpSp>
      <p:grpSp>
        <p:nvGrpSpPr>
          <p:cNvPr id="192" name="圆角矩形 20"/>
          <p:cNvGrpSpPr/>
          <p:nvPr/>
        </p:nvGrpSpPr>
        <p:grpSpPr>
          <a:xfrm>
            <a:off x="8340725" y="4481830"/>
            <a:ext cx="591820" cy="413703"/>
            <a:chOff x="-28905" y="92172"/>
            <a:chExt cx="758525" cy="349058"/>
          </a:xfrm>
        </p:grpSpPr>
        <p:sp>
          <p:nvSpPr>
            <p:cNvPr id="19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96" name="Mongod"/>
            <p:cNvSpPr txBox="1"/>
            <p:nvPr/>
          </p:nvSpPr>
          <p:spPr>
            <a:xfrm>
              <a:off x="-28905" y="108107"/>
              <a:ext cx="695540" cy="31717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197" name="圆角矩形 20"/>
          <p:cNvGrpSpPr/>
          <p:nvPr/>
        </p:nvGrpSpPr>
        <p:grpSpPr>
          <a:xfrm>
            <a:off x="9278938" y="4486910"/>
            <a:ext cx="535940" cy="441643"/>
            <a:chOff x="-28905" y="92172"/>
            <a:chExt cx="758525" cy="349058"/>
          </a:xfrm>
        </p:grpSpPr>
        <p:sp>
          <p:nvSpPr>
            <p:cNvPr id="19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99" name="Mongod"/>
            <p:cNvSpPr txBox="1"/>
            <p:nvPr/>
          </p:nvSpPr>
          <p:spPr>
            <a:xfrm>
              <a:off x="-28905" y="118141"/>
              <a:ext cx="695540" cy="297113"/>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sp>
        <p:nvSpPr>
          <p:cNvPr id="200" name="左右箭头 70"/>
          <p:cNvSpPr/>
          <p:nvPr/>
        </p:nvSpPr>
        <p:spPr>
          <a:xfrm>
            <a:off x="10012363" y="4081463"/>
            <a:ext cx="453390" cy="90805"/>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201" name="圆角矩形 17"/>
          <p:cNvSpPr/>
          <p:nvPr/>
        </p:nvSpPr>
        <p:spPr>
          <a:xfrm>
            <a:off x="10510838" y="3340418"/>
            <a:ext cx="1525270" cy="1724978"/>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202" name="直接箭头连接符 10"/>
          <p:cNvSpPr/>
          <p:nvPr/>
        </p:nvSpPr>
        <p:spPr>
          <a:xfrm flipH="1">
            <a:off x="11354753" y="1451293"/>
            <a:ext cx="635" cy="581025"/>
          </a:xfrm>
          <a:prstGeom prst="line">
            <a:avLst/>
          </a:prstGeom>
          <a:ln w="25400">
            <a:solidFill>
              <a:schemeClr val="accent1"/>
            </a:solidFill>
            <a:headEnd type="triangle"/>
            <a:tailEnd type="triangle"/>
          </a:ln>
        </p:spPr>
        <p:txBody>
          <a:bodyPr lIns="32145" tIns="32145" rIns="32145" bIns="32145"/>
          <a:lstStyle/>
          <a:p>
            <a:endParaRPr sz="1265"/>
          </a:p>
        </p:txBody>
      </p:sp>
      <p:sp>
        <p:nvSpPr>
          <p:cNvPr id="203" name="直接箭头连接符 21"/>
          <p:cNvSpPr/>
          <p:nvPr/>
        </p:nvSpPr>
        <p:spPr>
          <a:xfrm rot="19320000" flipH="1">
            <a:off x="10808018" y="4184968"/>
            <a:ext cx="664845" cy="111125"/>
          </a:xfrm>
          <a:prstGeom prst="line">
            <a:avLst/>
          </a:prstGeom>
          <a:ln w="25400">
            <a:solidFill>
              <a:schemeClr val="accent1"/>
            </a:solidFill>
            <a:headEnd type="triangle"/>
            <a:tailEnd type="triangle"/>
          </a:ln>
        </p:spPr>
        <p:txBody>
          <a:bodyPr lIns="32145" tIns="32145" rIns="32145" bIns="32145"/>
          <a:lstStyle/>
          <a:p>
            <a:endParaRPr sz="1265"/>
          </a:p>
        </p:txBody>
      </p:sp>
      <p:sp>
        <p:nvSpPr>
          <p:cNvPr id="204" name="直接箭头连接符 68"/>
          <p:cNvSpPr/>
          <p:nvPr/>
        </p:nvSpPr>
        <p:spPr>
          <a:xfrm flipH="1">
            <a:off x="11335068" y="2588578"/>
            <a:ext cx="19685" cy="729933"/>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205" name="圆角矩形 20"/>
          <p:cNvGrpSpPr/>
          <p:nvPr/>
        </p:nvGrpSpPr>
        <p:grpSpPr>
          <a:xfrm>
            <a:off x="11030903" y="3424238"/>
            <a:ext cx="683578" cy="499110"/>
            <a:chOff x="-28905" y="92172"/>
            <a:chExt cx="758525" cy="349058"/>
          </a:xfrm>
        </p:grpSpPr>
        <p:sp>
          <p:nvSpPr>
            <p:cNvPr id="206"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09" name="Mongod"/>
            <p:cNvSpPr txBox="1"/>
            <p:nvPr/>
          </p:nvSpPr>
          <p:spPr>
            <a:xfrm>
              <a:off x="-28905" y="135247"/>
              <a:ext cx="695540" cy="26290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210" name="直接箭头连接符 21"/>
          <p:cNvSpPr/>
          <p:nvPr/>
        </p:nvSpPr>
        <p:spPr>
          <a:xfrm rot="15660000" flipH="1">
            <a:off x="11257280" y="4150043"/>
            <a:ext cx="560388" cy="159703"/>
          </a:xfrm>
          <a:prstGeom prst="line">
            <a:avLst/>
          </a:prstGeom>
          <a:ln w="25400">
            <a:solidFill>
              <a:schemeClr val="accent1"/>
            </a:solidFill>
            <a:headEnd type="triangle"/>
            <a:tailEnd type="triangle"/>
          </a:ln>
        </p:spPr>
        <p:txBody>
          <a:bodyPr lIns="32145" tIns="32145" rIns="32145" bIns="32145"/>
          <a:p>
            <a:endParaRPr sz="1265"/>
          </a:p>
        </p:txBody>
      </p:sp>
      <p:grpSp>
        <p:nvGrpSpPr>
          <p:cNvPr id="211" name="圆角矩形 3"/>
          <p:cNvGrpSpPr/>
          <p:nvPr/>
        </p:nvGrpSpPr>
        <p:grpSpPr>
          <a:xfrm>
            <a:off x="10938193" y="1019170"/>
            <a:ext cx="775970" cy="356886"/>
            <a:chOff x="0" y="-1"/>
            <a:chExt cx="1054100" cy="349042"/>
          </a:xfrm>
        </p:grpSpPr>
        <p:sp>
          <p:nvSpPr>
            <p:cNvPr id="21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3" name="Client"/>
            <p:cNvSpPr txBox="1"/>
            <p:nvPr/>
          </p:nvSpPr>
          <p:spPr>
            <a:xfrm>
              <a:off x="17037" y="34783"/>
              <a:ext cx="1020026" cy="2794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latin typeface="Consolas" panose="020B0609020204030204"/>
                  <a:ea typeface="Consolas" panose="020B0609020204030204"/>
                  <a:cs typeface="Consolas" panose="020B0609020204030204"/>
                  <a:sym typeface="+mn-ea"/>
                </a:rPr>
                <a:t>client</a:t>
              </a:r>
              <a:endParaRPr lang="en-US" sz="1405">
                <a:latin typeface="Consolas" panose="020B0609020204030204"/>
                <a:ea typeface="Consolas" panose="020B0609020204030204"/>
                <a:cs typeface="Consolas" panose="020B0609020204030204"/>
              </a:endParaRPr>
            </a:p>
          </p:txBody>
        </p:sp>
      </p:grpSp>
      <p:grpSp>
        <p:nvGrpSpPr>
          <p:cNvPr id="214" name="圆角矩形 20"/>
          <p:cNvGrpSpPr/>
          <p:nvPr/>
        </p:nvGrpSpPr>
        <p:grpSpPr>
          <a:xfrm>
            <a:off x="10971848" y="2032318"/>
            <a:ext cx="856933" cy="469583"/>
            <a:chOff x="-1" y="92172"/>
            <a:chExt cx="729621" cy="349058"/>
          </a:xfrm>
          <a:solidFill>
            <a:schemeClr val="accent1">
              <a:lumMod val="20000"/>
              <a:lumOff val="80000"/>
            </a:schemeClr>
          </a:solidFill>
        </p:grpSpPr>
        <p:sp>
          <p:nvSpPr>
            <p:cNvPr id="21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6" name="Mongod"/>
            <p:cNvSpPr txBox="1"/>
            <p:nvPr/>
          </p:nvSpPr>
          <p:spPr>
            <a:xfrm>
              <a:off x="16231" y="172296"/>
              <a:ext cx="695540" cy="188808"/>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t>mongos_n</a:t>
              </a:r>
              <a:endParaRPr lang="en-US" sz="1200"/>
            </a:p>
          </p:txBody>
        </p:sp>
      </p:grpSp>
      <p:grpSp>
        <p:nvGrpSpPr>
          <p:cNvPr id="217" name="圆角矩形 20"/>
          <p:cNvGrpSpPr/>
          <p:nvPr/>
        </p:nvGrpSpPr>
        <p:grpSpPr>
          <a:xfrm>
            <a:off x="10597515" y="4489133"/>
            <a:ext cx="591503" cy="472758"/>
            <a:chOff x="-28905" y="92172"/>
            <a:chExt cx="758525" cy="349058"/>
          </a:xfrm>
        </p:grpSpPr>
        <p:sp>
          <p:nvSpPr>
            <p:cNvPr id="21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20" name="Mongod"/>
            <p:cNvSpPr txBox="1"/>
            <p:nvPr/>
          </p:nvSpPr>
          <p:spPr>
            <a:xfrm>
              <a:off x="-28905" y="127919"/>
              <a:ext cx="695540" cy="27755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221" name="圆角矩形 20"/>
          <p:cNvGrpSpPr/>
          <p:nvPr/>
        </p:nvGrpSpPr>
        <p:grpSpPr>
          <a:xfrm>
            <a:off x="11414760" y="4497879"/>
            <a:ext cx="555943" cy="454957"/>
            <a:chOff x="-28905" y="92172"/>
            <a:chExt cx="758525" cy="349058"/>
          </a:xfrm>
        </p:grpSpPr>
        <p:sp>
          <p:nvSpPr>
            <p:cNvPr id="22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23" name="Mongod"/>
            <p:cNvSpPr txBox="1"/>
            <p:nvPr/>
          </p:nvSpPr>
          <p:spPr>
            <a:xfrm>
              <a:off x="-28905" y="122488"/>
              <a:ext cx="695540" cy="28841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224" name="圆角矩形 3"/>
          <p:cNvGrpSpPr/>
          <p:nvPr/>
        </p:nvGrpSpPr>
        <p:grpSpPr>
          <a:xfrm>
            <a:off x="8305165" y="3964305"/>
            <a:ext cx="519430" cy="294005"/>
            <a:chOff x="0" y="-1"/>
            <a:chExt cx="1054100" cy="349042"/>
          </a:xfrm>
        </p:grpSpPr>
        <p:sp>
          <p:nvSpPr>
            <p:cNvPr id="22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26"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shard2</a:t>
              </a:r>
              <a:endParaRPr lang="en-US" sz="900"/>
            </a:p>
          </p:txBody>
        </p:sp>
      </p:grpSp>
      <p:grpSp>
        <p:nvGrpSpPr>
          <p:cNvPr id="227" name="圆角矩形 3"/>
          <p:cNvGrpSpPr/>
          <p:nvPr/>
        </p:nvGrpSpPr>
        <p:grpSpPr>
          <a:xfrm>
            <a:off x="10546080" y="3918901"/>
            <a:ext cx="519430" cy="345440"/>
            <a:chOff x="0" y="-30534"/>
            <a:chExt cx="1054100" cy="410105"/>
          </a:xfrm>
        </p:grpSpPr>
        <p:sp>
          <p:nvSpPr>
            <p:cNvPr id="22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29" name="Client"/>
            <p:cNvSpPr txBox="1"/>
            <p:nvPr/>
          </p:nvSpPr>
          <p:spPr>
            <a:xfrm>
              <a:off x="17037" y="-30534"/>
              <a:ext cx="1020026" cy="41010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shard_n</a:t>
              </a:r>
              <a:endParaRPr lang="en-US" sz="900"/>
            </a:p>
          </p:txBody>
        </p:sp>
      </p:grpSp>
      <p:grpSp>
        <p:nvGrpSpPr>
          <p:cNvPr id="230" name="圆角矩形 3"/>
          <p:cNvGrpSpPr/>
          <p:nvPr/>
        </p:nvGrpSpPr>
        <p:grpSpPr>
          <a:xfrm>
            <a:off x="10004108" y="3612515"/>
            <a:ext cx="461645" cy="294005"/>
            <a:chOff x="0" y="-1"/>
            <a:chExt cx="1054100" cy="349042"/>
          </a:xfrm>
        </p:grpSpPr>
        <p:sp>
          <p:nvSpPr>
            <p:cNvPr id="231"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2"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a:t>
              </a:r>
              <a:endParaRPr lang="en-US" sz="900"/>
            </a:p>
          </p:txBody>
        </p:sp>
      </p:grpSp>
      <p:grpSp>
        <p:nvGrpSpPr>
          <p:cNvPr id="233" name="圆角矩形 3"/>
          <p:cNvGrpSpPr/>
          <p:nvPr/>
        </p:nvGrpSpPr>
        <p:grpSpPr>
          <a:xfrm>
            <a:off x="9957435" y="2136140"/>
            <a:ext cx="461645" cy="294005"/>
            <a:chOff x="0" y="-1"/>
            <a:chExt cx="1054100" cy="349042"/>
          </a:xfrm>
        </p:grpSpPr>
        <p:sp>
          <p:nvSpPr>
            <p:cNvPr id="234"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5"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a:t>
              </a:r>
              <a:endParaRPr lang="en-US" sz="900"/>
            </a:p>
          </p:txBody>
        </p:sp>
      </p:gr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圆角矩形 63"/>
          <p:cNvSpPr/>
          <p:nvPr/>
        </p:nvSpPr>
        <p:spPr>
          <a:xfrm>
            <a:off x="71120" y="3291205"/>
            <a:ext cx="12070715" cy="2644775"/>
          </a:xfrm>
          <a:prstGeom prst="roundRect">
            <a:avLst>
              <a:gd name="adj" fmla="val 5592"/>
            </a:avLst>
          </a:prstGeom>
          <a:solidFill>
            <a:srgbClr val="FFE0DC"/>
          </a:solidFill>
          <a:ln>
            <a:solidFill>
              <a:srgbClr val="D9D9D9"/>
            </a:solidFill>
          </a:ln>
        </p:spPr>
        <p:txBody>
          <a:bodyPr lIns="17859" tIns="17859" rIns="17859" bIns="17859" anchor="ctr"/>
          <a:p>
            <a:pPr>
              <a:defRPr>
                <a:latin typeface="Helvetica Neue Medium"/>
                <a:ea typeface="Helvetica Neue Medium"/>
                <a:cs typeface="Helvetica Neue Medium"/>
                <a:sym typeface="Helvetica Neue Medium"/>
              </a:defRPr>
            </a:pPr>
            <a:endParaRPr sz="635"/>
          </a:p>
        </p:txBody>
      </p:sp>
      <p:sp>
        <p:nvSpPr>
          <p:cNvPr id="243" name="圆角矩形 17"/>
          <p:cNvSpPr/>
          <p:nvPr/>
        </p:nvSpPr>
        <p:spPr>
          <a:xfrm>
            <a:off x="5972175" y="3388678"/>
            <a:ext cx="6085840" cy="2407285"/>
          </a:xfrm>
          <a:prstGeom prst="roundRect">
            <a:avLst>
              <a:gd name="adj" fmla="val 4429"/>
            </a:avLst>
          </a:prstGeom>
          <a:solidFill>
            <a:srgbClr val="FFC000"/>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242" name="圆角矩形 17"/>
          <p:cNvSpPr/>
          <p:nvPr/>
        </p:nvSpPr>
        <p:spPr>
          <a:xfrm>
            <a:off x="70803" y="3388995"/>
            <a:ext cx="5683885" cy="2416175"/>
          </a:xfrm>
          <a:prstGeom prst="roundRect">
            <a:avLst>
              <a:gd name="adj" fmla="val 4429"/>
            </a:avLst>
          </a:prstGeom>
          <a:solidFill>
            <a:srgbClr val="FFC000"/>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182" name="圆角矩形 17"/>
          <p:cNvSpPr/>
          <p:nvPr/>
        </p:nvSpPr>
        <p:spPr>
          <a:xfrm>
            <a:off x="135573" y="3989070"/>
            <a:ext cx="1558608" cy="1724978"/>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4" name="Rectangle"/>
          <p:cNvSpPr/>
          <p:nvPr/>
        </p:nvSpPr>
        <p:spPr>
          <a:xfrm>
            <a:off x="729348" y="452098"/>
            <a:ext cx="9140723" cy="8933"/>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325120" y="87630"/>
            <a:ext cx="9949815" cy="4140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并行迁移-集群扩容速率数倍/数十倍提升优化实践</a:t>
            </a:r>
            <a:r>
              <a:rPr lang="en-US" altLang="zh-CN" sz="2250">
                <a:sym typeface="+mn-ea"/>
              </a:rPr>
              <a:t>-</a:t>
            </a:r>
            <a:r>
              <a:rPr lang="zh-CN" altLang="en-US" sz="2250">
                <a:sym typeface="+mn-ea"/>
              </a:rPr>
              <a:t>优化前</a:t>
            </a:r>
            <a:endParaRPr lang="zh-CN" altLang="en-US" sz="2250" smtClean="0">
              <a:sym typeface="+mn-ea"/>
            </a:endParaRPr>
          </a:p>
        </p:txBody>
      </p:sp>
      <p:sp>
        <p:nvSpPr>
          <p:cNvPr id="207" name="直接箭头连接符 10"/>
          <p:cNvSpPr/>
          <p:nvPr/>
        </p:nvSpPr>
        <p:spPr>
          <a:xfrm flipH="1">
            <a:off x="1010603" y="1274763"/>
            <a:ext cx="635" cy="1047750"/>
          </a:xfrm>
          <a:prstGeom prst="line">
            <a:avLst/>
          </a:prstGeom>
          <a:ln w="25400">
            <a:solidFill>
              <a:schemeClr val="accent1"/>
            </a:solidFill>
            <a:headEnd type="triangle"/>
            <a:tailEnd type="triangle"/>
          </a:ln>
        </p:spPr>
        <p:txBody>
          <a:bodyPr lIns="32145" tIns="32145" rIns="32145" bIns="32145"/>
          <a:lstStyle/>
          <a:p>
            <a:endParaRPr sz="1265"/>
          </a:p>
        </p:txBody>
      </p:sp>
      <p:sp>
        <p:nvSpPr>
          <p:cNvPr id="218" name="直接箭头连接符 21"/>
          <p:cNvSpPr/>
          <p:nvPr/>
        </p:nvSpPr>
        <p:spPr>
          <a:xfrm rot="19320000" flipH="1">
            <a:off x="511175" y="4806315"/>
            <a:ext cx="569595" cy="140018"/>
          </a:xfrm>
          <a:prstGeom prst="line">
            <a:avLst/>
          </a:prstGeom>
          <a:ln w="25400">
            <a:solidFill>
              <a:schemeClr val="accent1"/>
            </a:solidFill>
            <a:headEnd type="triangle"/>
            <a:tailEnd type="triangle"/>
          </a:ln>
        </p:spPr>
        <p:txBody>
          <a:bodyPr lIns="32145" tIns="32145" rIns="32145" bIns="32145"/>
          <a:lstStyle/>
          <a:p>
            <a:endParaRPr sz="1265"/>
          </a:p>
        </p:txBody>
      </p:sp>
      <p:sp>
        <p:nvSpPr>
          <p:cNvPr id="273" name="直接箭头连接符 68"/>
          <p:cNvSpPr/>
          <p:nvPr/>
        </p:nvSpPr>
        <p:spPr>
          <a:xfrm flipH="1">
            <a:off x="1358900" y="914718"/>
            <a:ext cx="8511223" cy="1480820"/>
          </a:xfrm>
          <a:prstGeom prst="line">
            <a:avLst/>
          </a:prstGeom>
          <a:ln w="25400">
            <a:solidFill>
              <a:schemeClr val="accent1"/>
            </a:solidFill>
            <a:headEnd type="triangle"/>
            <a:tailEnd type="triangle"/>
          </a:ln>
        </p:spPr>
        <p:txBody>
          <a:bodyPr lIns="32145" tIns="32145" rIns="32145" bIns="32145"/>
          <a:lstStyle/>
          <a:p>
            <a:endParaRPr sz="1265"/>
          </a:p>
        </p:txBody>
      </p:sp>
      <p:sp>
        <p:nvSpPr>
          <p:cNvPr id="275" name="左右箭头 70"/>
          <p:cNvSpPr/>
          <p:nvPr/>
        </p:nvSpPr>
        <p:spPr>
          <a:xfrm>
            <a:off x="1729740" y="4771708"/>
            <a:ext cx="343853" cy="126365"/>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9" name="圆角矩形 20"/>
          <p:cNvGrpSpPr/>
          <p:nvPr/>
        </p:nvGrpSpPr>
        <p:grpSpPr>
          <a:xfrm>
            <a:off x="671513" y="4079875"/>
            <a:ext cx="687070" cy="522605"/>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141156"/>
              <a:ext cx="695540" cy="25108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15" name="直接箭头连接符 21"/>
          <p:cNvSpPr/>
          <p:nvPr/>
        </p:nvSpPr>
        <p:spPr>
          <a:xfrm rot="15660000" flipH="1">
            <a:off x="936308" y="4796790"/>
            <a:ext cx="525780" cy="140653"/>
          </a:xfrm>
          <a:prstGeom prst="line">
            <a:avLst/>
          </a:prstGeom>
          <a:ln w="25400">
            <a:solidFill>
              <a:schemeClr val="accent1"/>
            </a:solidFill>
            <a:headEnd type="triangle"/>
            <a:tailEnd type="triangle"/>
          </a:ln>
        </p:spPr>
        <p:txBody>
          <a:bodyPr lIns="32145" tIns="32145" rIns="32145" bIns="32145"/>
          <a:p>
            <a:endParaRPr sz="1265"/>
          </a:p>
        </p:txBody>
      </p:sp>
      <p:grpSp>
        <p:nvGrpSpPr>
          <p:cNvPr id="32" name="圆角矩形 3"/>
          <p:cNvGrpSpPr/>
          <p:nvPr/>
        </p:nvGrpSpPr>
        <p:grpSpPr>
          <a:xfrm>
            <a:off x="173355" y="4629785"/>
            <a:ext cx="519430" cy="294005"/>
            <a:chOff x="0" y="-1"/>
            <a:chExt cx="1054100" cy="349042"/>
          </a:xfrm>
        </p:grpSpPr>
        <p:sp>
          <p:nvSpPr>
            <p:cNvPr id="3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shard1</a:t>
              </a:r>
              <a:endParaRPr lang="en-US" sz="900"/>
            </a:p>
          </p:txBody>
        </p:sp>
      </p:grpSp>
      <p:grpSp>
        <p:nvGrpSpPr>
          <p:cNvPr id="41" name="圆角矩形 3"/>
          <p:cNvGrpSpPr/>
          <p:nvPr/>
        </p:nvGrpSpPr>
        <p:grpSpPr>
          <a:xfrm>
            <a:off x="605790" y="914938"/>
            <a:ext cx="844233" cy="359611"/>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35841"/>
              <a:ext cx="1020026" cy="277352"/>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latin typeface="Consolas" panose="020B0609020204030204"/>
                  <a:ea typeface="Consolas" panose="020B0609020204030204"/>
                  <a:cs typeface="Consolas" panose="020B0609020204030204"/>
                  <a:sym typeface="+mn-ea"/>
                </a:rPr>
                <a:t>clients</a:t>
              </a:r>
              <a:endParaRPr lang="en-US" sz="1405">
                <a:latin typeface="Consolas" panose="020B0609020204030204"/>
                <a:ea typeface="Consolas" panose="020B0609020204030204"/>
                <a:cs typeface="Consolas" panose="020B0609020204030204"/>
              </a:endParaRPr>
            </a:p>
          </p:txBody>
        </p:sp>
      </p:grpSp>
      <p:grpSp>
        <p:nvGrpSpPr>
          <p:cNvPr id="50" name="圆角矩形 20"/>
          <p:cNvGrpSpPr/>
          <p:nvPr/>
        </p:nvGrpSpPr>
        <p:grpSpPr>
          <a:xfrm>
            <a:off x="628650" y="2322709"/>
            <a:ext cx="748348" cy="501895"/>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78374"/>
              <a:ext cx="695540" cy="176652"/>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t>mongos1</a:t>
              </a:r>
              <a:endParaRPr lang="en-US" sz="1200"/>
            </a:p>
          </p:txBody>
        </p:sp>
      </p:grpSp>
      <p:grpSp>
        <p:nvGrpSpPr>
          <p:cNvPr id="74" name="圆角矩形 20"/>
          <p:cNvGrpSpPr/>
          <p:nvPr/>
        </p:nvGrpSpPr>
        <p:grpSpPr>
          <a:xfrm>
            <a:off x="222250" y="5137785"/>
            <a:ext cx="591503" cy="489585"/>
            <a:chOff x="-28905" y="92172"/>
            <a:chExt cx="758525" cy="349058"/>
          </a:xfrm>
        </p:grpSpPr>
        <p:sp>
          <p:nvSpPr>
            <p:cNvPr id="7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6" name="Mongod"/>
            <p:cNvSpPr txBox="1"/>
            <p:nvPr/>
          </p:nvSpPr>
          <p:spPr>
            <a:xfrm>
              <a:off x="-28905" y="132689"/>
              <a:ext cx="695540" cy="26801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77" name="圆角矩形 20"/>
          <p:cNvGrpSpPr/>
          <p:nvPr/>
        </p:nvGrpSpPr>
        <p:grpSpPr>
          <a:xfrm>
            <a:off x="986473" y="5126038"/>
            <a:ext cx="624205" cy="513080"/>
            <a:chOff x="-28905" y="92172"/>
            <a:chExt cx="758525" cy="349058"/>
          </a:xfrm>
        </p:grpSpPr>
        <p:sp>
          <p:nvSpPr>
            <p:cNvPr id="7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9" name="Mongod"/>
            <p:cNvSpPr txBox="1"/>
            <p:nvPr/>
          </p:nvSpPr>
          <p:spPr>
            <a:xfrm>
              <a:off x="-28905" y="138825"/>
              <a:ext cx="695540" cy="25574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sp>
        <p:nvSpPr>
          <p:cNvPr id="81" name="圆角矩形 17"/>
          <p:cNvSpPr/>
          <p:nvPr/>
        </p:nvSpPr>
        <p:spPr>
          <a:xfrm>
            <a:off x="2073593" y="4004628"/>
            <a:ext cx="1560513" cy="1724978"/>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84" name="直接箭头连接符 10"/>
          <p:cNvSpPr/>
          <p:nvPr/>
        </p:nvSpPr>
        <p:spPr>
          <a:xfrm>
            <a:off x="3036253" y="1296353"/>
            <a:ext cx="19685" cy="970598"/>
          </a:xfrm>
          <a:prstGeom prst="line">
            <a:avLst/>
          </a:prstGeom>
          <a:ln w="25400">
            <a:solidFill>
              <a:schemeClr val="accent1"/>
            </a:solidFill>
            <a:headEnd type="triangle"/>
            <a:tailEnd type="triangle"/>
          </a:ln>
        </p:spPr>
        <p:txBody>
          <a:bodyPr lIns="32145" tIns="32145" rIns="32145" bIns="32145"/>
          <a:lstStyle/>
          <a:p>
            <a:endParaRPr sz="1265"/>
          </a:p>
        </p:txBody>
      </p:sp>
      <p:sp>
        <p:nvSpPr>
          <p:cNvPr id="85" name="直接箭头连接符 21"/>
          <p:cNvSpPr/>
          <p:nvPr/>
        </p:nvSpPr>
        <p:spPr>
          <a:xfrm rot="19320000" flipH="1">
            <a:off x="2487930" y="4812665"/>
            <a:ext cx="571183" cy="139065"/>
          </a:xfrm>
          <a:prstGeom prst="line">
            <a:avLst/>
          </a:prstGeom>
          <a:ln w="25400">
            <a:solidFill>
              <a:schemeClr val="accent1"/>
            </a:solidFill>
            <a:headEnd type="triangle"/>
            <a:tailEnd type="triangle"/>
          </a:ln>
        </p:spPr>
        <p:txBody>
          <a:bodyPr lIns="32145" tIns="32145" rIns="32145" bIns="32145"/>
          <a:lstStyle/>
          <a:p>
            <a:endParaRPr sz="1265"/>
          </a:p>
        </p:txBody>
      </p:sp>
      <p:sp>
        <p:nvSpPr>
          <p:cNvPr id="86" name="直接箭头连接符 68"/>
          <p:cNvSpPr/>
          <p:nvPr/>
        </p:nvSpPr>
        <p:spPr>
          <a:xfrm>
            <a:off x="986155" y="2824798"/>
            <a:ext cx="318" cy="466408"/>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88" name="圆角矩形 20"/>
          <p:cNvGrpSpPr/>
          <p:nvPr/>
        </p:nvGrpSpPr>
        <p:grpSpPr>
          <a:xfrm>
            <a:off x="2609533" y="4085908"/>
            <a:ext cx="687070" cy="522605"/>
            <a:chOff x="-28905" y="92172"/>
            <a:chExt cx="758525" cy="349058"/>
          </a:xfrm>
        </p:grpSpPr>
        <p:sp>
          <p:nvSpPr>
            <p:cNvPr id="8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0" name="Mongod"/>
            <p:cNvSpPr txBox="1"/>
            <p:nvPr/>
          </p:nvSpPr>
          <p:spPr>
            <a:xfrm>
              <a:off x="-28905" y="141156"/>
              <a:ext cx="695540" cy="25108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91" name="直接箭头连接符 21"/>
          <p:cNvSpPr/>
          <p:nvPr/>
        </p:nvSpPr>
        <p:spPr>
          <a:xfrm rot="15660000" flipH="1">
            <a:off x="2929890" y="4743133"/>
            <a:ext cx="549275" cy="291783"/>
          </a:xfrm>
          <a:prstGeom prst="line">
            <a:avLst/>
          </a:prstGeom>
          <a:ln w="25400">
            <a:solidFill>
              <a:schemeClr val="accent1"/>
            </a:solidFill>
            <a:headEnd type="triangle"/>
            <a:tailEnd type="triangle"/>
          </a:ln>
        </p:spPr>
        <p:txBody>
          <a:bodyPr lIns="32145" tIns="32145" rIns="32145" bIns="32145"/>
          <a:p>
            <a:endParaRPr sz="1265"/>
          </a:p>
        </p:txBody>
      </p:sp>
      <p:grpSp>
        <p:nvGrpSpPr>
          <p:cNvPr id="95" name="圆角矩形 3"/>
          <p:cNvGrpSpPr/>
          <p:nvPr/>
        </p:nvGrpSpPr>
        <p:grpSpPr>
          <a:xfrm>
            <a:off x="2656523" y="879153"/>
            <a:ext cx="775970" cy="356886"/>
            <a:chOff x="0" y="-1"/>
            <a:chExt cx="1054100" cy="349042"/>
          </a:xfrm>
        </p:grpSpPr>
        <p:sp>
          <p:nvSpPr>
            <p:cNvPr id="9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7" name="Client"/>
            <p:cNvSpPr txBox="1"/>
            <p:nvPr/>
          </p:nvSpPr>
          <p:spPr>
            <a:xfrm>
              <a:off x="17037" y="34783"/>
              <a:ext cx="1020026" cy="2794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latin typeface="Consolas" panose="020B0609020204030204"/>
                  <a:ea typeface="Consolas" panose="020B0609020204030204"/>
                  <a:cs typeface="Consolas" panose="020B0609020204030204"/>
                  <a:sym typeface="+mn-ea"/>
                </a:rPr>
                <a:t>client</a:t>
              </a:r>
              <a:endParaRPr lang="en-US" sz="1405">
                <a:latin typeface="Consolas" panose="020B0609020204030204"/>
                <a:ea typeface="Consolas" panose="020B0609020204030204"/>
                <a:cs typeface="Consolas" panose="020B0609020204030204"/>
              </a:endParaRPr>
            </a:p>
          </p:txBody>
        </p:sp>
      </p:grpSp>
      <p:grpSp>
        <p:nvGrpSpPr>
          <p:cNvPr id="98" name="圆角矩形 20"/>
          <p:cNvGrpSpPr/>
          <p:nvPr/>
        </p:nvGrpSpPr>
        <p:grpSpPr>
          <a:xfrm>
            <a:off x="2671128" y="2322709"/>
            <a:ext cx="748348" cy="501895"/>
            <a:chOff x="-1" y="92172"/>
            <a:chExt cx="729621" cy="349058"/>
          </a:xfrm>
          <a:solidFill>
            <a:schemeClr val="accent1">
              <a:lumMod val="20000"/>
              <a:lumOff val="80000"/>
            </a:schemeClr>
          </a:solidFill>
        </p:grpSpPr>
        <p:sp>
          <p:nvSpPr>
            <p:cNvPr id="99"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0" name="Mongod"/>
            <p:cNvSpPr txBox="1"/>
            <p:nvPr/>
          </p:nvSpPr>
          <p:spPr>
            <a:xfrm>
              <a:off x="16231" y="178374"/>
              <a:ext cx="695540" cy="176652"/>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t>mongos2</a:t>
              </a:r>
              <a:endParaRPr lang="en-US" sz="1200"/>
            </a:p>
          </p:txBody>
        </p:sp>
      </p:grpSp>
      <p:grpSp>
        <p:nvGrpSpPr>
          <p:cNvPr id="101" name="圆角矩形 20"/>
          <p:cNvGrpSpPr/>
          <p:nvPr/>
        </p:nvGrpSpPr>
        <p:grpSpPr>
          <a:xfrm>
            <a:off x="2160270" y="5153343"/>
            <a:ext cx="591820" cy="413703"/>
            <a:chOff x="-28905" y="92172"/>
            <a:chExt cx="758525" cy="349058"/>
          </a:xfrm>
        </p:grpSpPr>
        <p:sp>
          <p:nvSpPr>
            <p:cNvPr id="10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3" name="Mongod"/>
            <p:cNvSpPr txBox="1"/>
            <p:nvPr/>
          </p:nvSpPr>
          <p:spPr>
            <a:xfrm>
              <a:off x="-28905" y="108107"/>
              <a:ext cx="695540" cy="31717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104" name="圆角矩形 20"/>
          <p:cNvGrpSpPr/>
          <p:nvPr/>
        </p:nvGrpSpPr>
        <p:grpSpPr>
          <a:xfrm>
            <a:off x="3041333" y="5158423"/>
            <a:ext cx="535940" cy="441643"/>
            <a:chOff x="-28905" y="92172"/>
            <a:chExt cx="758525" cy="349058"/>
          </a:xfrm>
        </p:grpSpPr>
        <p:sp>
          <p:nvSpPr>
            <p:cNvPr id="10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6" name="Mongod"/>
            <p:cNvSpPr txBox="1"/>
            <p:nvPr/>
          </p:nvSpPr>
          <p:spPr>
            <a:xfrm>
              <a:off x="-28905" y="118141"/>
              <a:ext cx="695540" cy="297113"/>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sp>
        <p:nvSpPr>
          <p:cNvPr id="107" name="左右箭头 70"/>
          <p:cNvSpPr/>
          <p:nvPr/>
        </p:nvSpPr>
        <p:spPr>
          <a:xfrm>
            <a:off x="3646805" y="4700588"/>
            <a:ext cx="453390" cy="90805"/>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08" name="圆角矩形 17"/>
          <p:cNvSpPr/>
          <p:nvPr/>
        </p:nvSpPr>
        <p:spPr>
          <a:xfrm>
            <a:off x="4145280" y="3959543"/>
            <a:ext cx="1537335" cy="1724978"/>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12" name="直接箭头连接符 21"/>
          <p:cNvSpPr/>
          <p:nvPr/>
        </p:nvSpPr>
        <p:spPr>
          <a:xfrm rot="19320000" flipH="1">
            <a:off x="4442460" y="4804093"/>
            <a:ext cx="664845" cy="111125"/>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114" name="圆角矩形 20"/>
          <p:cNvGrpSpPr/>
          <p:nvPr/>
        </p:nvGrpSpPr>
        <p:grpSpPr>
          <a:xfrm>
            <a:off x="4665345" y="4043363"/>
            <a:ext cx="683578" cy="499110"/>
            <a:chOff x="-28905" y="92172"/>
            <a:chExt cx="758525" cy="349058"/>
          </a:xfrm>
        </p:grpSpPr>
        <p:sp>
          <p:nvSpPr>
            <p:cNvPr id="11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6" name="Mongod"/>
            <p:cNvSpPr txBox="1"/>
            <p:nvPr/>
          </p:nvSpPr>
          <p:spPr>
            <a:xfrm>
              <a:off x="-28905" y="135247"/>
              <a:ext cx="695540" cy="26290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117" name="直接箭头连接符 21"/>
          <p:cNvSpPr/>
          <p:nvPr/>
        </p:nvSpPr>
        <p:spPr>
          <a:xfrm rot="15660000" flipH="1">
            <a:off x="4891723" y="4769168"/>
            <a:ext cx="560388" cy="159703"/>
          </a:xfrm>
          <a:prstGeom prst="line">
            <a:avLst/>
          </a:prstGeom>
          <a:ln w="25400">
            <a:solidFill>
              <a:schemeClr val="accent1"/>
            </a:solidFill>
            <a:headEnd type="triangle"/>
            <a:tailEnd type="triangle"/>
          </a:ln>
        </p:spPr>
        <p:txBody>
          <a:bodyPr lIns="32145" tIns="32145" rIns="32145" bIns="32145"/>
          <a:p>
            <a:endParaRPr sz="1265"/>
          </a:p>
        </p:txBody>
      </p:sp>
      <p:grpSp>
        <p:nvGrpSpPr>
          <p:cNvPr id="127" name="圆角矩形 20"/>
          <p:cNvGrpSpPr/>
          <p:nvPr/>
        </p:nvGrpSpPr>
        <p:grpSpPr>
          <a:xfrm>
            <a:off x="4231958" y="5108258"/>
            <a:ext cx="591503" cy="472758"/>
            <a:chOff x="-28905" y="92172"/>
            <a:chExt cx="758525" cy="349058"/>
          </a:xfrm>
        </p:grpSpPr>
        <p:sp>
          <p:nvSpPr>
            <p:cNvPr id="12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9" name="Mongod"/>
            <p:cNvSpPr txBox="1"/>
            <p:nvPr/>
          </p:nvSpPr>
          <p:spPr>
            <a:xfrm>
              <a:off x="-28905" y="127919"/>
              <a:ext cx="695540" cy="27755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130" name="圆角矩形 20"/>
          <p:cNvGrpSpPr/>
          <p:nvPr/>
        </p:nvGrpSpPr>
        <p:grpSpPr>
          <a:xfrm>
            <a:off x="5049203" y="5117004"/>
            <a:ext cx="555943" cy="454957"/>
            <a:chOff x="-28905" y="92172"/>
            <a:chExt cx="758525" cy="349058"/>
          </a:xfrm>
        </p:grpSpPr>
        <p:sp>
          <p:nvSpPr>
            <p:cNvPr id="131"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2" name="Mongod"/>
            <p:cNvSpPr txBox="1"/>
            <p:nvPr/>
          </p:nvSpPr>
          <p:spPr>
            <a:xfrm>
              <a:off x="-28905" y="122488"/>
              <a:ext cx="695540" cy="28841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133" name="圆角矩形 3"/>
          <p:cNvGrpSpPr/>
          <p:nvPr/>
        </p:nvGrpSpPr>
        <p:grpSpPr>
          <a:xfrm>
            <a:off x="2124710" y="4635818"/>
            <a:ext cx="519430" cy="294005"/>
            <a:chOff x="0" y="-1"/>
            <a:chExt cx="1054100" cy="349042"/>
          </a:xfrm>
        </p:grpSpPr>
        <p:sp>
          <p:nvSpPr>
            <p:cNvPr id="134"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5"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shard2</a:t>
              </a:r>
              <a:endParaRPr lang="en-US" sz="900"/>
            </a:p>
          </p:txBody>
        </p:sp>
      </p:grpSp>
      <p:grpSp>
        <p:nvGrpSpPr>
          <p:cNvPr id="136" name="圆角矩形 3"/>
          <p:cNvGrpSpPr/>
          <p:nvPr/>
        </p:nvGrpSpPr>
        <p:grpSpPr>
          <a:xfrm>
            <a:off x="4180523" y="4538027"/>
            <a:ext cx="519430" cy="345440"/>
            <a:chOff x="0" y="-30534"/>
            <a:chExt cx="1054100" cy="410105"/>
          </a:xfrm>
        </p:grpSpPr>
        <p:sp>
          <p:nvSpPr>
            <p:cNvPr id="137"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8" name="Client"/>
            <p:cNvSpPr txBox="1"/>
            <p:nvPr/>
          </p:nvSpPr>
          <p:spPr>
            <a:xfrm>
              <a:off x="17037" y="-30534"/>
              <a:ext cx="1020026" cy="41010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shard_n</a:t>
              </a:r>
              <a:endParaRPr lang="en-US" sz="900"/>
            </a:p>
          </p:txBody>
        </p:sp>
      </p:grpSp>
      <p:grpSp>
        <p:nvGrpSpPr>
          <p:cNvPr id="139" name="圆角矩形 3"/>
          <p:cNvGrpSpPr/>
          <p:nvPr/>
        </p:nvGrpSpPr>
        <p:grpSpPr>
          <a:xfrm>
            <a:off x="3660140" y="4231640"/>
            <a:ext cx="461645" cy="294005"/>
            <a:chOff x="0" y="-1"/>
            <a:chExt cx="1054100" cy="349042"/>
          </a:xfrm>
        </p:grpSpPr>
        <p:sp>
          <p:nvSpPr>
            <p:cNvPr id="140"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1"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a:t>
              </a:r>
              <a:endParaRPr lang="en-US" sz="900"/>
            </a:p>
          </p:txBody>
        </p:sp>
      </p:grpSp>
      <p:sp>
        <p:nvSpPr>
          <p:cNvPr id="145" name="圆角矩形 17"/>
          <p:cNvSpPr/>
          <p:nvPr/>
        </p:nvSpPr>
        <p:spPr>
          <a:xfrm>
            <a:off x="6257608" y="3948113"/>
            <a:ext cx="1558608" cy="1724978"/>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48" name="直接箭头连接符 21"/>
          <p:cNvSpPr/>
          <p:nvPr/>
        </p:nvSpPr>
        <p:spPr>
          <a:xfrm rot="19320000" flipH="1">
            <a:off x="6633210" y="4765358"/>
            <a:ext cx="569595" cy="140018"/>
          </a:xfrm>
          <a:prstGeom prst="line">
            <a:avLst/>
          </a:prstGeom>
          <a:ln w="25400">
            <a:solidFill>
              <a:schemeClr val="accent1"/>
            </a:solidFill>
            <a:headEnd type="triangle"/>
            <a:tailEnd type="triangle"/>
          </a:ln>
        </p:spPr>
        <p:txBody>
          <a:bodyPr lIns="32145" tIns="32145" rIns="32145" bIns="32145"/>
          <a:lstStyle/>
          <a:p>
            <a:endParaRPr sz="1265"/>
          </a:p>
        </p:txBody>
      </p:sp>
      <p:sp>
        <p:nvSpPr>
          <p:cNvPr id="150" name="左右箭头 70"/>
          <p:cNvSpPr/>
          <p:nvPr/>
        </p:nvSpPr>
        <p:spPr>
          <a:xfrm>
            <a:off x="7851775" y="4730750"/>
            <a:ext cx="343853" cy="126365"/>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151" name="圆角矩形 20"/>
          <p:cNvGrpSpPr/>
          <p:nvPr/>
        </p:nvGrpSpPr>
        <p:grpSpPr>
          <a:xfrm>
            <a:off x="6793548" y="4038918"/>
            <a:ext cx="687070" cy="522605"/>
            <a:chOff x="-28905" y="92172"/>
            <a:chExt cx="758525" cy="349058"/>
          </a:xfrm>
        </p:grpSpPr>
        <p:sp>
          <p:nvSpPr>
            <p:cNvPr id="15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53" name="Mongod"/>
            <p:cNvSpPr txBox="1"/>
            <p:nvPr/>
          </p:nvSpPr>
          <p:spPr>
            <a:xfrm>
              <a:off x="-28905" y="141156"/>
              <a:ext cx="695540" cy="25108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154" name="直接箭头连接符 21"/>
          <p:cNvSpPr/>
          <p:nvPr/>
        </p:nvSpPr>
        <p:spPr>
          <a:xfrm rot="15660000" flipH="1">
            <a:off x="7058343" y="4755833"/>
            <a:ext cx="525780" cy="140653"/>
          </a:xfrm>
          <a:prstGeom prst="line">
            <a:avLst/>
          </a:prstGeom>
          <a:ln w="25400">
            <a:solidFill>
              <a:schemeClr val="accent1"/>
            </a:solidFill>
            <a:headEnd type="triangle"/>
            <a:tailEnd type="triangle"/>
          </a:ln>
        </p:spPr>
        <p:txBody>
          <a:bodyPr lIns="32145" tIns="32145" rIns="32145" bIns="32145"/>
          <a:p>
            <a:endParaRPr sz="1265"/>
          </a:p>
        </p:txBody>
      </p:sp>
      <p:grpSp>
        <p:nvGrpSpPr>
          <p:cNvPr id="155" name="圆角矩形 3"/>
          <p:cNvGrpSpPr/>
          <p:nvPr/>
        </p:nvGrpSpPr>
        <p:grpSpPr>
          <a:xfrm>
            <a:off x="6295390" y="4563109"/>
            <a:ext cx="519430" cy="345440"/>
            <a:chOff x="0" y="-30534"/>
            <a:chExt cx="1054100" cy="410105"/>
          </a:xfrm>
        </p:grpSpPr>
        <p:sp>
          <p:nvSpPr>
            <p:cNvPr id="15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57" name="Client"/>
            <p:cNvSpPr txBox="1"/>
            <p:nvPr/>
          </p:nvSpPr>
          <p:spPr>
            <a:xfrm>
              <a:off x="17037" y="-30534"/>
              <a:ext cx="1020026" cy="41010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900">
                  <a:ea typeface="宋体" panose="02010600030101010101" pitchFamily="2" charset="-122"/>
                </a:rPr>
                <a:t>新增分片</a:t>
              </a:r>
              <a:r>
                <a:rPr lang="en-US" altLang="zh-CN" sz="900">
                  <a:ea typeface="宋体" panose="02010600030101010101" pitchFamily="2" charset="-122"/>
                </a:rPr>
                <a:t>1</a:t>
              </a:r>
              <a:endParaRPr lang="en-US" altLang="zh-CN" sz="900">
                <a:ea typeface="宋体" panose="02010600030101010101" pitchFamily="2" charset="-122"/>
              </a:endParaRPr>
            </a:p>
          </p:txBody>
        </p:sp>
      </p:grpSp>
      <p:grpSp>
        <p:nvGrpSpPr>
          <p:cNvPr id="164" name="圆角矩形 20"/>
          <p:cNvGrpSpPr/>
          <p:nvPr/>
        </p:nvGrpSpPr>
        <p:grpSpPr>
          <a:xfrm>
            <a:off x="6344285" y="5096828"/>
            <a:ext cx="591503" cy="489585"/>
            <a:chOff x="-28905" y="92172"/>
            <a:chExt cx="758525" cy="349058"/>
          </a:xfrm>
        </p:grpSpPr>
        <p:sp>
          <p:nvSpPr>
            <p:cNvPr id="16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66" name="Mongod"/>
            <p:cNvSpPr txBox="1"/>
            <p:nvPr/>
          </p:nvSpPr>
          <p:spPr>
            <a:xfrm>
              <a:off x="-28905" y="132689"/>
              <a:ext cx="695540" cy="26801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167" name="圆角矩形 20"/>
          <p:cNvGrpSpPr/>
          <p:nvPr/>
        </p:nvGrpSpPr>
        <p:grpSpPr>
          <a:xfrm>
            <a:off x="7108508" y="5085080"/>
            <a:ext cx="624205" cy="513080"/>
            <a:chOff x="-28905" y="92172"/>
            <a:chExt cx="758525" cy="349058"/>
          </a:xfrm>
        </p:grpSpPr>
        <p:sp>
          <p:nvSpPr>
            <p:cNvPr id="16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69" name="Mongod"/>
            <p:cNvSpPr txBox="1"/>
            <p:nvPr/>
          </p:nvSpPr>
          <p:spPr>
            <a:xfrm>
              <a:off x="-28905" y="138825"/>
              <a:ext cx="695540" cy="25574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sp>
        <p:nvSpPr>
          <p:cNvPr id="170" name="圆角矩形 17"/>
          <p:cNvSpPr/>
          <p:nvPr/>
        </p:nvSpPr>
        <p:spPr>
          <a:xfrm>
            <a:off x="8195628" y="3963670"/>
            <a:ext cx="1711008" cy="1724978"/>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72" name="直接箭头连接符 21"/>
          <p:cNvSpPr/>
          <p:nvPr/>
        </p:nvSpPr>
        <p:spPr>
          <a:xfrm rot="19320000" flipH="1">
            <a:off x="8609965" y="4771708"/>
            <a:ext cx="571183" cy="139065"/>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174" name="圆角矩形 20"/>
          <p:cNvGrpSpPr/>
          <p:nvPr/>
        </p:nvGrpSpPr>
        <p:grpSpPr>
          <a:xfrm>
            <a:off x="8731568" y="4044950"/>
            <a:ext cx="687070" cy="522605"/>
            <a:chOff x="-28905" y="92172"/>
            <a:chExt cx="758525" cy="349058"/>
          </a:xfrm>
        </p:grpSpPr>
        <p:sp>
          <p:nvSpPr>
            <p:cNvPr id="17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76" name="Mongod"/>
            <p:cNvSpPr txBox="1"/>
            <p:nvPr/>
          </p:nvSpPr>
          <p:spPr>
            <a:xfrm>
              <a:off x="-28905" y="141156"/>
              <a:ext cx="695540" cy="25108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178" name="直接箭头连接符 21"/>
          <p:cNvSpPr/>
          <p:nvPr/>
        </p:nvSpPr>
        <p:spPr>
          <a:xfrm rot="15660000" flipH="1">
            <a:off x="9051925" y="4702175"/>
            <a:ext cx="549275" cy="291783"/>
          </a:xfrm>
          <a:prstGeom prst="line">
            <a:avLst/>
          </a:prstGeom>
          <a:ln w="25400">
            <a:solidFill>
              <a:schemeClr val="accent1"/>
            </a:solidFill>
            <a:headEnd type="triangle"/>
            <a:tailEnd type="triangle"/>
          </a:ln>
        </p:spPr>
        <p:txBody>
          <a:bodyPr lIns="32145" tIns="32145" rIns="32145" bIns="32145"/>
          <a:p>
            <a:endParaRPr sz="1265"/>
          </a:p>
        </p:txBody>
      </p:sp>
      <p:grpSp>
        <p:nvGrpSpPr>
          <p:cNvPr id="192" name="圆角矩形 20"/>
          <p:cNvGrpSpPr/>
          <p:nvPr/>
        </p:nvGrpSpPr>
        <p:grpSpPr>
          <a:xfrm>
            <a:off x="8282305" y="5112385"/>
            <a:ext cx="591820" cy="413703"/>
            <a:chOff x="-28905" y="92172"/>
            <a:chExt cx="758525" cy="349058"/>
          </a:xfrm>
        </p:grpSpPr>
        <p:sp>
          <p:nvSpPr>
            <p:cNvPr id="19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96" name="Mongod"/>
            <p:cNvSpPr txBox="1"/>
            <p:nvPr/>
          </p:nvSpPr>
          <p:spPr>
            <a:xfrm>
              <a:off x="-28905" y="108107"/>
              <a:ext cx="695540" cy="31717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197" name="圆角矩形 20"/>
          <p:cNvGrpSpPr/>
          <p:nvPr/>
        </p:nvGrpSpPr>
        <p:grpSpPr>
          <a:xfrm>
            <a:off x="9220518" y="5117465"/>
            <a:ext cx="535940" cy="441643"/>
            <a:chOff x="-28905" y="92172"/>
            <a:chExt cx="758525" cy="349058"/>
          </a:xfrm>
        </p:grpSpPr>
        <p:sp>
          <p:nvSpPr>
            <p:cNvPr id="19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99" name="Mongod"/>
            <p:cNvSpPr txBox="1"/>
            <p:nvPr/>
          </p:nvSpPr>
          <p:spPr>
            <a:xfrm>
              <a:off x="-28905" y="118141"/>
              <a:ext cx="695540" cy="297113"/>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sp>
        <p:nvSpPr>
          <p:cNvPr id="200" name="左右箭头 70"/>
          <p:cNvSpPr/>
          <p:nvPr/>
        </p:nvSpPr>
        <p:spPr>
          <a:xfrm>
            <a:off x="9953943" y="4712018"/>
            <a:ext cx="453390" cy="90805"/>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201" name="圆角矩形 17"/>
          <p:cNvSpPr/>
          <p:nvPr/>
        </p:nvSpPr>
        <p:spPr>
          <a:xfrm>
            <a:off x="10452418" y="3970973"/>
            <a:ext cx="1525270" cy="1724978"/>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202" name="直接箭头连接符 10"/>
          <p:cNvSpPr/>
          <p:nvPr/>
        </p:nvSpPr>
        <p:spPr>
          <a:xfrm flipH="1">
            <a:off x="4777423" y="1298575"/>
            <a:ext cx="18733" cy="990283"/>
          </a:xfrm>
          <a:prstGeom prst="line">
            <a:avLst/>
          </a:prstGeom>
          <a:ln w="25400">
            <a:solidFill>
              <a:schemeClr val="accent1"/>
            </a:solidFill>
            <a:headEnd type="triangle"/>
            <a:tailEnd type="triangle"/>
          </a:ln>
        </p:spPr>
        <p:txBody>
          <a:bodyPr lIns="32145" tIns="32145" rIns="32145" bIns="32145"/>
          <a:lstStyle/>
          <a:p>
            <a:endParaRPr sz="1265"/>
          </a:p>
        </p:txBody>
      </p:sp>
      <p:sp>
        <p:nvSpPr>
          <p:cNvPr id="203" name="直接箭头连接符 21"/>
          <p:cNvSpPr/>
          <p:nvPr/>
        </p:nvSpPr>
        <p:spPr>
          <a:xfrm rot="19320000" flipH="1">
            <a:off x="10749598" y="4815523"/>
            <a:ext cx="664845" cy="111125"/>
          </a:xfrm>
          <a:prstGeom prst="line">
            <a:avLst/>
          </a:prstGeom>
          <a:ln w="25400">
            <a:solidFill>
              <a:schemeClr val="accent1"/>
            </a:solidFill>
            <a:headEnd type="triangle"/>
            <a:tailEnd type="triangle"/>
          </a:ln>
        </p:spPr>
        <p:txBody>
          <a:bodyPr lIns="32145" tIns="32145" rIns="32145" bIns="32145"/>
          <a:lstStyle/>
          <a:p>
            <a:endParaRPr sz="1265"/>
          </a:p>
        </p:txBody>
      </p:sp>
      <p:sp>
        <p:nvSpPr>
          <p:cNvPr id="204" name="直接箭头连接符 68"/>
          <p:cNvSpPr/>
          <p:nvPr/>
        </p:nvSpPr>
        <p:spPr>
          <a:xfrm flipH="1">
            <a:off x="5291773" y="1534478"/>
            <a:ext cx="4578350" cy="1016953"/>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205" name="圆角矩形 20"/>
          <p:cNvGrpSpPr/>
          <p:nvPr/>
        </p:nvGrpSpPr>
        <p:grpSpPr>
          <a:xfrm>
            <a:off x="10972483" y="4054793"/>
            <a:ext cx="683578" cy="499110"/>
            <a:chOff x="-28905" y="92172"/>
            <a:chExt cx="758525" cy="349058"/>
          </a:xfrm>
        </p:grpSpPr>
        <p:sp>
          <p:nvSpPr>
            <p:cNvPr id="206"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09" name="Mongod"/>
            <p:cNvSpPr txBox="1"/>
            <p:nvPr/>
          </p:nvSpPr>
          <p:spPr>
            <a:xfrm>
              <a:off x="-28905" y="135247"/>
              <a:ext cx="695540" cy="26290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210" name="直接箭头连接符 21"/>
          <p:cNvSpPr/>
          <p:nvPr/>
        </p:nvSpPr>
        <p:spPr>
          <a:xfrm rot="15660000" flipH="1">
            <a:off x="11198860" y="4780598"/>
            <a:ext cx="560388" cy="159703"/>
          </a:xfrm>
          <a:prstGeom prst="line">
            <a:avLst/>
          </a:prstGeom>
          <a:ln w="25400">
            <a:solidFill>
              <a:schemeClr val="accent1"/>
            </a:solidFill>
            <a:headEnd type="triangle"/>
            <a:tailEnd type="triangle"/>
          </a:ln>
        </p:spPr>
        <p:txBody>
          <a:bodyPr lIns="32145" tIns="32145" rIns="32145" bIns="32145"/>
          <a:p>
            <a:endParaRPr sz="1265"/>
          </a:p>
        </p:txBody>
      </p:sp>
      <p:grpSp>
        <p:nvGrpSpPr>
          <p:cNvPr id="211" name="圆角矩形 3"/>
          <p:cNvGrpSpPr/>
          <p:nvPr/>
        </p:nvGrpSpPr>
        <p:grpSpPr>
          <a:xfrm>
            <a:off x="4464050" y="879153"/>
            <a:ext cx="775970" cy="356886"/>
            <a:chOff x="0" y="-1"/>
            <a:chExt cx="1054100" cy="349042"/>
          </a:xfrm>
        </p:grpSpPr>
        <p:sp>
          <p:nvSpPr>
            <p:cNvPr id="21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3" name="Client"/>
            <p:cNvSpPr txBox="1"/>
            <p:nvPr/>
          </p:nvSpPr>
          <p:spPr>
            <a:xfrm>
              <a:off x="17037" y="34783"/>
              <a:ext cx="1020026" cy="2794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latin typeface="Consolas" panose="020B0609020204030204"/>
                  <a:ea typeface="Consolas" panose="020B0609020204030204"/>
                  <a:cs typeface="Consolas" panose="020B0609020204030204"/>
                  <a:sym typeface="+mn-ea"/>
                </a:rPr>
                <a:t>client</a:t>
              </a:r>
              <a:endParaRPr lang="en-US" sz="1405">
                <a:latin typeface="Consolas" panose="020B0609020204030204"/>
                <a:ea typeface="Consolas" panose="020B0609020204030204"/>
                <a:cs typeface="Consolas" panose="020B0609020204030204"/>
              </a:endParaRPr>
            </a:p>
          </p:txBody>
        </p:sp>
      </p:grpSp>
      <p:grpSp>
        <p:nvGrpSpPr>
          <p:cNvPr id="214" name="圆角矩形 20"/>
          <p:cNvGrpSpPr/>
          <p:nvPr/>
        </p:nvGrpSpPr>
        <p:grpSpPr>
          <a:xfrm>
            <a:off x="4382135" y="2322830"/>
            <a:ext cx="856933" cy="469583"/>
            <a:chOff x="-1" y="92172"/>
            <a:chExt cx="729621" cy="349058"/>
          </a:xfrm>
          <a:solidFill>
            <a:schemeClr val="accent1">
              <a:lumMod val="20000"/>
              <a:lumOff val="80000"/>
            </a:schemeClr>
          </a:solidFill>
        </p:grpSpPr>
        <p:sp>
          <p:nvSpPr>
            <p:cNvPr id="21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6" name="Mongod"/>
            <p:cNvSpPr txBox="1"/>
            <p:nvPr/>
          </p:nvSpPr>
          <p:spPr>
            <a:xfrm>
              <a:off x="16231" y="172296"/>
              <a:ext cx="695540" cy="188808"/>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t>mongos_n</a:t>
              </a:r>
              <a:endParaRPr lang="en-US" sz="1200"/>
            </a:p>
          </p:txBody>
        </p:sp>
      </p:grpSp>
      <p:grpSp>
        <p:nvGrpSpPr>
          <p:cNvPr id="217" name="圆角矩形 20"/>
          <p:cNvGrpSpPr/>
          <p:nvPr/>
        </p:nvGrpSpPr>
        <p:grpSpPr>
          <a:xfrm>
            <a:off x="10539095" y="5119688"/>
            <a:ext cx="591503" cy="472758"/>
            <a:chOff x="-28905" y="92172"/>
            <a:chExt cx="758525" cy="349058"/>
          </a:xfrm>
        </p:grpSpPr>
        <p:sp>
          <p:nvSpPr>
            <p:cNvPr id="21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20" name="Mongod"/>
            <p:cNvSpPr txBox="1"/>
            <p:nvPr/>
          </p:nvSpPr>
          <p:spPr>
            <a:xfrm>
              <a:off x="-28905" y="127919"/>
              <a:ext cx="695540" cy="27755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221" name="圆角矩形 20"/>
          <p:cNvGrpSpPr/>
          <p:nvPr/>
        </p:nvGrpSpPr>
        <p:grpSpPr>
          <a:xfrm>
            <a:off x="11356340" y="5128434"/>
            <a:ext cx="555943" cy="454957"/>
            <a:chOff x="-28905" y="92172"/>
            <a:chExt cx="758525" cy="349058"/>
          </a:xfrm>
        </p:grpSpPr>
        <p:sp>
          <p:nvSpPr>
            <p:cNvPr id="22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23" name="Mongod"/>
            <p:cNvSpPr txBox="1"/>
            <p:nvPr/>
          </p:nvSpPr>
          <p:spPr>
            <a:xfrm>
              <a:off x="-28905" y="122488"/>
              <a:ext cx="695540" cy="28841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224" name="圆角矩形 3"/>
          <p:cNvGrpSpPr/>
          <p:nvPr/>
        </p:nvGrpSpPr>
        <p:grpSpPr>
          <a:xfrm>
            <a:off x="8246745" y="4569142"/>
            <a:ext cx="519430" cy="345440"/>
            <a:chOff x="0" y="-30534"/>
            <a:chExt cx="1054100" cy="410105"/>
          </a:xfrm>
        </p:grpSpPr>
        <p:sp>
          <p:nvSpPr>
            <p:cNvPr id="22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26" name="Client"/>
            <p:cNvSpPr txBox="1"/>
            <p:nvPr/>
          </p:nvSpPr>
          <p:spPr>
            <a:xfrm>
              <a:off x="17037" y="-30534"/>
              <a:ext cx="1020026" cy="41010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900">
                  <a:ea typeface="宋体" panose="02010600030101010101" pitchFamily="2" charset="-122"/>
                </a:rPr>
                <a:t>新增分片</a:t>
              </a:r>
              <a:r>
                <a:rPr lang="en-US" altLang="zh-CN" sz="900">
                  <a:ea typeface="宋体" panose="02010600030101010101" pitchFamily="2" charset="-122"/>
                </a:rPr>
                <a:t>2</a:t>
              </a:r>
              <a:endParaRPr lang="en-US" altLang="zh-CN" sz="900">
                <a:ea typeface="宋体" panose="02010600030101010101" pitchFamily="2" charset="-122"/>
              </a:endParaRPr>
            </a:p>
          </p:txBody>
        </p:sp>
      </p:grpSp>
      <p:grpSp>
        <p:nvGrpSpPr>
          <p:cNvPr id="227" name="圆角矩形 3"/>
          <p:cNvGrpSpPr/>
          <p:nvPr/>
        </p:nvGrpSpPr>
        <p:grpSpPr>
          <a:xfrm>
            <a:off x="10487660" y="4549457"/>
            <a:ext cx="519430" cy="345440"/>
            <a:chOff x="0" y="-30534"/>
            <a:chExt cx="1054100" cy="410106"/>
          </a:xfrm>
        </p:grpSpPr>
        <p:sp>
          <p:nvSpPr>
            <p:cNvPr id="22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29" name="Client"/>
            <p:cNvSpPr txBox="1"/>
            <p:nvPr/>
          </p:nvSpPr>
          <p:spPr>
            <a:xfrm>
              <a:off x="17037" y="-30534"/>
              <a:ext cx="1020026" cy="410106"/>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900">
                  <a:ea typeface="宋体" panose="02010600030101010101" pitchFamily="2" charset="-122"/>
                </a:rPr>
                <a:t>新增分片</a:t>
              </a:r>
              <a:r>
                <a:rPr lang="en-US" altLang="zh-CN" sz="900">
                  <a:ea typeface="宋体" panose="02010600030101010101" pitchFamily="2" charset="-122"/>
                </a:rPr>
                <a:t>n</a:t>
              </a:r>
              <a:endParaRPr lang="en-US" altLang="zh-CN" sz="900">
                <a:ea typeface="宋体" panose="02010600030101010101" pitchFamily="2" charset="-122"/>
              </a:endParaRPr>
            </a:p>
          </p:txBody>
        </p:sp>
      </p:grpSp>
      <p:grpSp>
        <p:nvGrpSpPr>
          <p:cNvPr id="230" name="圆角矩形 3"/>
          <p:cNvGrpSpPr/>
          <p:nvPr/>
        </p:nvGrpSpPr>
        <p:grpSpPr>
          <a:xfrm>
            <a:off x="9945688" y="4243070"/>
            <a:ext cx="461645" cy="294005"/>
            <a:chOff x="0" y="-1"/>
            <a:chExt cx="1054100" cy="349042"/>
          </a:xfrm>
        </p:grpSpPr>
        <p:sp>
          <p:nvSpPr>
            <p:cNvPr id="231"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2"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a:t>
              </a:r>
              <a:endParaRPr lang="en-US" sz="900"/>
            </a:p>
          </p:txBody>
        </p:sp>
      </p:grpSp>
      <p:grpSp>
        <p:nvGrpSpPr>
          <p:cNvPr id="245" name="圆角矩形 3"/>
          <p:cNvGrpSpPr/>
          <p:nvPr/>
        </p:nvGrpSpPr>
        <p:grpSpPr>
          <a:xfrm>
            <a:off x="1897063" y="3492182"/>
            <a:ext cx="1519238" cy="337188"/>
            <a:chOff x="0" y="-1"/>
            <a:chExt cx="1054100" cy="349042"/>
          </a:xfrm>
        </p:grpSpPr>
        <p:sp>
          <p:nvSpPr>
            <p:cNvPr id="24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47" name="Client"/>
            <p:cNvSpPr txBox="1"/>
            <p:nvPr/>
          </p:nvSpPr>
          <p:spPr>
            <a:xfrm>
              <a:off x="17037" y="11503"/>
              <a:ext cx="1020026" cy="326033"/>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00">
                  <a:ea typeface="宋体" panose="02010600030101010101" pitchFamily="2" charset="-122"/>
                </a:rPr>
                <a:t>  </a:t>
              </a:r>
              <a:r>
                <a:rPr lang="zh-CN" altLang="en-US" sz="1600">
                  <a:ea typeface="宋体" panose="02010600030101010101" pitchFamily="2" charset="-122"/>
                </a:rPr>
                <a:t>源分片列表</a:t>
              </a:r>
              <a:endParaRPr lang="zh-CN" altLang="en-US" sz="1600">
                <a:ea typeface="宋体" panose="02010600030101010101" pitchFamily="2" charset="-122"/>
              </a:endParaRPr>
            </a:p>
          </p:txBody>
        </p:sp>
      </p:grpSp>
      <p:sp>
        <p:nvSpPr>
          <p:cNvPr id="251" name="圆角矩形 17"/>
          <p:cNvSpPr/>
          <p:nvPr/>
        </p:nvSpPr>
        <p:spPr>
          <a:xfrm>
            <a:off x="9954895" y="653415"/>
            <a:ext cx="1711008" cy="1613535"/>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252" name="直接箭头连接符 21"/>
          <p:cNvSpPr/>
          <p:nvPr/>
        </p:nvSpPr>
        <p:spPr>
          <a:xfrm rot="19320000" flipH="1">
            <a:off x="10369233" y="1417638"/>
            <a:ext cx="571183" cy="139065"/>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253" name="圆角矩形 20"/>
          <p:cNvGrpSpPr/>
          <p:nvPr/>
        </p:nvGrpSpPr>
        <p:grpSpPr>
          <a:xfrm>
            <a:off x="10490835" y="690880"/>
            <a:ext cx="687070" cy="522605"/>
            <a:chOff x="-28905" y="92172"/>
            <a:chExt cx="758525" cy="349058"/>
          </a:xfrm>
        </p:grpSpPr>
        <p:sp>
          <p:nvSpPr>
            <p:cNvPr id="25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55" name="Mongod"/>
            <p:cNvSpPr txBox="1"/>
            <p:nvPr/>
          </p:nvSpPr>
          <p:spPr>
            <a:xfrm>
              <a:off x="-28905" y="141156"/>
              <a:ext cx="695540" cy="25108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256" name="直接箭头连接符 21"/>
          <p:cNvSpPr/>
          <p:nvPr/>
        </p:nvSpPr>
        <p:spPr>
          <a:xfrm rot="15660000" flipH="1">
            <a:off x="10811193" y="1348105"/>
            <a:ext cx="549275" cy="291783"/>
          </a:xfrm>
          <a:prstGeom prst="line">
            <a:avLst/>
          </a:prstGeom>
          <a:ln w="25400">
            <a:solidFill>
              <a:schemeClr val="accent1"/>
            </a:solidFill>
            <a:headEnd type="triangle"/>
            <a:tailEnd type="triangle"/>
          </a:ln>
        </p:spPr>
        <p:txBody>
          <a:bodyPr lIns="32145" tIns="32145" rIns="32145" bIns="32145"/>
          <a:p>
            <a:endParaRPr sz="1265"/>
          </a:p>
        </p:txBody>
      </p:sp>
      <p:grpSp>
        <p:nvGrpSpPr>
          <p:cNvPr id="257" name="圆角矩形 20"/>
          <p:cNvGrpSpPr/>
          <p:nvPr/>
        </p:nvGrpSpPr>
        <p:grpSpPr>
          <a:xfrm>
            <a:off x="10041573" y="1758315"/>
            <a:ext cx="591820" cy="413703"/>
            <a:chOff x="-28905" y="92172"/>
            <a:chExt cx="758525" cy="349058"/>
          </a:xfrm>
        </p:grpSpPr>
        <p:sp>
          <p:nvSpPr>
            <p:cNvPr id="25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59" name="Mongod"/>
            <p:cNvSpPr txBox="1"/>
            <p:nvPr/>
          </p:nvSpPr>
          <p:spPr>
            <a:xfrm>
              <a:off x="-28905" y="108107"/>
              <a:ext cx="695540" cy="31717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260" name="圆角矩形 20"/>
          <p:cNvGrpSpPr/>
          <p:nvPr/>
        </p:nvGrpSpPr>
        <p:grpSpPr>
          <a:xfrm>
            <a:off x="10979785" y="1763395"/>
            <a:ext cx="535940" cy="441643"/>
            <a:chOff x="-28905" y="92172"/>
            <a:chExt cx="758525" cy="349058"/>
          </a:xfrm>
        </p:grpSpPr>
        <p:sp>
          <p:nvSpPr>
            <p:cNvPr id="261"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62" name="Mongod"/>
            <p:cNvSpPr txBox="1"/>
            <p:nvPr/>
          </p:nvSpPr>
          <p:spPr>
            <a:xfrm>
              <a:off x="-28905" y="118141"/>
              <a:ext cx="695540" cy="297113"/>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263" name="圆角矩形 3"/>
          <p:cNvGrpSpPr/>
          <p:nvPr/>
        </p:nvGrpSpPr>
        <p:grpSpPr>
          <a:xfrm>
            <a:off x="10006013" y="1240790"/>
            <a:ext cx="519430" cy="294005"/>
            <a:chOff x="0" y="-1"/>
            <a:chExt cx="1054100" cy="349042"/>
          </a:xfrm>
        </p:grpSpPr>
        <p:sp>
          <p:nvSpPr>
            <p:cNvPr id="264"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65"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config</a:t>
              </a:r>
              <a:endParaRPr lang="en-US" sz="900"/>
            </a:p>
          </p:txBody>
        </p:sp>
      </p:grpSp>
      <p:sp>
        <p:nvSpPr>
          <p:cNvPr id="266" name="直接箭头连接符 68"/>
          <p:cNvSpPr/>
          <p:nvPr/>
        </p:nvSpPr>
        <p:spPr>
          <a:xfrm flipH="1">
            <a:off x="3420110" y="1050290"/>
            <a:ext cx="6450330" cy="1345248"/>
          </a:xfrm>
          <a:prstGeom prst="line">
            <a:avLst/>
          </a:prstGeom>
          <a:ln w="25400">
            <a:solidFill>
              <a:schemeClr val="accent1"/>
            </a:solidFill>
            <a:headEnd type="triangle"/>
            <a:tailEnd type="triangle"/>
          </a:ln>
        </p:spPr>
        <p:txBody>
          <a:bodyPr lIns="32145" tIns="32145" rIns="32145" bIns="32145"/>
          <a:p>
            <a:endParaRPr sz="1265"/>
          </a:p>
        </p:txBody>
      </p:sp>
      <p:sp>
        <p:nvSpPr>
          <p:cNvPr id="267" name="直接箭头连接符 68"/>
          <p:cNvSpPr/>
          <p:nvPr/>
        </p:nvSpPr>
        <p:spPr>
          <a:xfrm flipH="1">
            <a:off x="3017520" y="2889885"/>
            <a:ext cx="318" cy="401320"/>
          </a:xfrm>
          <a:prstGeom prst="line">
            <a:avLst/>
          </a:prstGeom>
          <a:ln w="25400">
            <a:solidFill>
              <a:schemeClr val="accent1"/>
            </a:solidFill>
            <a:headEnd type="triangle"/>
            <a:tailEnd type="triangle"/>
          </a:ln>
        </p:spPr>
        <p:txBody>
          <a:bodyPr lIns="32145" tIns="32145" rIns="32145" bIns="32145"/>
          <a:p>
            <a:endParaRPr sz="1265"/>
          </a:p>
        </p:txBody>
      </p:sp>
      <p:sp>
        <p:nvSpPr>
          <p:cNvPr id="268" name="直接箭头连接符 68"/>
          <p:cNvSpPr/>
          <p:nvPr/>
        </p:nvSpPr>
        <p:spPr>
          <a:xfrm rot="20940000" flipH="1">
            <a:off x="4737418" y="2828290"/>
            <a:ext cx="74295" cy="401320"/>
          </a:xfrm>
          <a:prstGeom prst="line">
            <a:avLst/>
          </a:prstGeom>
          <a:ln w="25400">
            <a:solidFill>
              <a:schemeClr val="accent1"/>
            </a:solidFill>
            <a:headEnd type="triangle"/>
            <a:tailEnd type="triangle"/>
          </a:ln>
        </p:spPr>
        <p:txBody>
          <a:bodyPr lIns="32145" tIns="32145" rIns="32145" bIns="32145"/>
          <a:p>
            <a:endParaRPr sz="1265"/>
          </a:p>
        </p:txBody>
      </p:sp>
      <p:grpSp>
        <p:nvGrpSpPr>
          <p:cNvPr id="269" name="圆角矩形 3"/>
          <p:cNvGrpSpPr/>
          <p:nvPr/>
        </p:nvGrpSpPr>
        <p:grpSpPr>
          <a:xfrm>
            <a:off x="8117840" y="3491032"/>
            <a:ext cx="1818005" cy="339487"/>
            <a:chOff x="0" y="-1"/>
            <a:chExt cx="1054100" cy="349042"/>
          </a:xfrm>
        </p:grpSpPr>
        <p:sp>
          <p:nvSpPr>
            <p:cNvPr id="270"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1" name="Client"/>
            <p:cNvSpPr txBox="1"/>
            <p:nvPr/>
          </p:nvSpPr>
          <p:spPr>
            <a:xfrm>
              <a:off x="17037" y="12607"/>
              <a:ext cx="1020026" cy="32382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00">
                  <a:ea typeface="宋体" panose="02010600030101010101" pitchFamily="2" charset="-122"/>
                </a:rPr>
                <a:t>扩容新增分片列表</a:t>
              </a:r>
              <a:endParaRPr lang="zh-CN" altLang="en-US" sz="1600">
                <a:ea typeface="宋体" panose="02010600030101010101" pitchFamily="2" charset="-122"/>
              </a:endParaRPr>
            </a:p>
          </p:txBody>
        </p:sp>
      </p:grpSp>
      <p:grpSp>
        <p:nvGrpSpPr>
          <p:cNvPr id="272" name="圆角矩形 3"/>
          <p:cNvGrpSpPr/>
          <p:nvPr/>
        </p:nvGrpSpPr>
        <p:grpSpPr>
          <a:xfrm>
            <a:off x="3667443" y="2508250"/>
            <a:ext cx="461645" cy="294005"/>
            <a:chOff x="0" y="-1"/>
            <a:chExt cx="1054100" cy="349042"/>
          </a:xfrm>
        </p:grpSpPr>
        <p:sp>
          <p:nvSpPr>
            <p:cNvPr id="27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80"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a:t>
              </a:r>
              <a:endParaRPr lang="en-US" sz="900"/>
            </a:p>
          </p:txBody>
        </p:sp>
      </p:grpSp>
      <p:grpSp>
        <p:nvGrpSpPr>
          <p:cNvPr id="281" name="圆角矩形 3"/>
          <p:cNvGrpSpPr/>
          <p:nvPr/>
        </p:nvGrpSpPr>
        <p:grpSpPr>
          <a:xfrm>
            <a:off x="6686550" y="2681288"/>
            <a:ext cx="2230438" cy="429260"/>
            <a:chOff x="0" y="-1"/>
            <a:chExt cx="1054100" cy="349042"/>
          </a:xfrm>
        </p:grpSpPr>
        <p:sp>
          <p:nvSpPr>
            <p:cNvPr id="28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17859" tIns="17859" rIns="17859" bIns="17859" numCol="1" anchor="ctr">
              <a:noAutofit/>
            </a:bodyPr>
            <a:lstStyle/>
            <a:p>
              <a:pPr>
                <a:defRPr>
                  <a:latin typeface="Helvetica Neue Medium"/>
                  <a:ea typeface="Helvetica Neue Medium"/>
                  <a:cs typeface="Helvetica Neue Medium"/>
                  <a:sym typeface="Helvetica Neue Medium"/>
                </a:defRPr>
              </a:pPr>
              <a:endParaRPr sz="635"/>
            </a:p>
          </p:txBody>
        </p:sp>
        <p:sp>
          <p:nvSpPr>
            <p:cNvPr id="283" name="Client"/>
            <p:cNvSpPr txBox="1"/>
            <p:nvPr/>
          </p:nvSpPr>
          <p:spPr>
            <a:xfrm>
              <a:off x="17037" y="85709"/>
              <a:ext cx="1020026" cy="177619"/>
            </a:xfrm>
            <a:prstGeom prst="rect">
              <a:avLst/>
            </a:prstGeom>
            <a:noFill/>
            <a:ln w="12700" cap="flat">
              <a:noFill/>
              <a:miter lim="400000"/>
            </a:ln>
            <a:effectLst/>
          </p:spPr>
          <p:txBody>
            <a:bodyPr wrap="square" lIns="17859" tIns="17859" rIns="17859" bIns="17859"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200"/>
                <a:t> oppo</a:t>
              </a:r>
              <a:r>
                <a:rPr lang="zh-CN" altLang="en-US" sz="1200"/>
                <a:t>互联网</a:t>
              </a:r>
              <a:r>
                <a:rPr lang="en-US" altLang="zh-CN" sz="1200"/>
                <a:t>mongodb:</a:t>
              </a:r>
              <a:r>
                <a:rPr lang="zh-CN" altLang="en-US" sz="1200"/>
                <a:t>杨亚洲</a:t>
              </a:r>
              <a:endParaRPr lang="zh-CN" altLang="en-US" sz="1200"/>
            </a:p>
          </p:txBody>
        </p:sp>
      </p:grpSp>
      <p:grpSp>
        <p:nvGrpSpPr>
          <p:cNvPr id="3" name="圆角矩形 3"/>
          <p:cNvGrpSpPr/>
          <p:nvPr/>
        </p:nvGrpSpPr>
        <p:grpSpPr>
          <a:xfrm>
            <a:off x="6140450" y="879475"/>
            <a:ext cx="2230438" cy="260668"/>
            <a:chOff x="0" y="-1"/>
            <a:chExt cx="1054100" cy="349042"/>
          </a:xfrm>
        </p:grpSpPr>
        <p:sp>
          <p:nvSpPr>
            <p:cNvPr id="4"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17859" tIns="17859" rIns="17859" bIns="17859" numCol="1" anchor="ctr">
              <a:noAutofit/>
            </a:bodyPr>
            <a:lstStyle/>
            <a:p>
              <a:pPr>
                <a:defRPr>
                  <a:latin typeface="Helvetica Neue Medium"/>
                  <a:ea typeface="Helvetica Neue Medium"/>
                  <a:cs typeface="Helvetica Neue Medium"/>
                  <a:sym typeface="Helvetica Neue Medium"/>
                </a:defRPr>
              </a:pPr>
              <a:endParaRPr sz="635"/>
            </a:p>
          </p:txBody>
        </p:sp>
        <p:sp>
          <p:nvSpPr>
            <p:cNvPr id="5" name="Client"/>
            <p:cNvSpPr txBox="1"/>
            <p:nvPr/>
          </p:nvSpPr>
          <p:spPr>
            <a:xfrm>
              <a:off x="17037" y="28269"/>
              <a:ext cx="1020026" cy="292498"/>
            </a:xfrm>
            <a:prstGeom prst="rect">
              <a:avLst/>
            </a:prstGeom>
            <a:noFill/>
            <a:ln w="12700" cap="flat">
              <a:noFill/>
              <a:miter lim="400000"/>
            </a:ln>
            <a:effectLst/>
          </p:spPr>
          <p:txBody>
            <a:bodyPr wrap="square" lIns="17859" tIns="17859" rIns="17859" bIns="17859"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200"/>
                <a:t>mongos</a:t>
              </a:r>
              <a:r>
                <a:rPr lang="zh-CN" altLang="en-US" sz="1200"/>
                <a:t>竞争获取分布式锁</a:t>
              </a:r>
              <a:endParaRPr lang="zh-CN" altLang="en-US" sz="1200"/>
            </a:p>
          </p:txBody>
        </p:sp>
      </p:grpSp>
      <p:cxnSp>
        <p:nvCxnSpPr>
          <p:cNvPr id="7" name="曲线连接符 6"/>
          <p:cNvCxnSpPr/>
          <p:nvPr/>
        </p:nvCxnSpPr>
        <p:spPr>
          <a:xfrm rot="5400000" flipH="1" flipV="1">
            <a:off x="5717540" y="2758440"/>
            <a:ext cx="9208" cy="6102350"/>
          </a:xfrm>
          <a:prstGeom prst="curvedConnector3">
            <a:avLst>
              <a:gd name="adj1" fmla="val -4129310"/>
            </a:avLst>
          </a:prstGeom>
          <a:noFill/>
          <a:ln w="3175" cap="flat" cmpd="sng">
            <a:solidFill>
              <a:schemeClr val="accent1"/>
            </a:solidFill>
            <a:prstDash val="solid"/>
            <a:round/>
            <a:tailEnd type="triangle" w="lg" len="lg"/>
          </a:ln>
          <a:effectLst/>
        </p:spPr>
        <p:style>
          <a:lnRef idx="0">
            <a:srgbClr val="FFFFFF"/>
          </a:lnRef>
          <a:fillRef idx="0">
            <a:srgbClr val="FFFFFF"/>
          </a:fillRef>
          <a:effectRef idx="0">
            <a:srgbClr val="FFFFFF"/>
          </a:effectRef>
          <a:fontRef idx="none"/>
        </p:style>
      </p:cxnSp>
      <p:sp>
        <p:nvSpPr>
          <p:cNvPr id="109" name="文本占位符 108"/>
          <p:cNvSpPr>
            <a:spLocks noGrp="1"/>
          </p:cNvSpPr>
          <p:nvPr>
            <p:ph type="body" sz="quarter" idx="1"/>
          </p:nvPr>
        </p:nvSpPr>
        <p:spPr>
          <a:xfrm>
            <a:off x="181293" y="6386513"/>
            <a:ext cx="10610215" cy="675005"/>
          </a:xfrm>
        </p:spPr>
        <p:txBody>
          <a:bodyPr>
            <a:noAutofit/>
          </a:bodyPr>
          <a:p>
            <a:pPr algn="l"/>
            <a:r>
              <a:rPr lang="zh-CN" altLang="en-US" sz="1265">
                <a:ea typeface="宋体" panose="02010600030101010101" pitchFamily="2" charset="-122"/>
              </a:rPr>
              <a:t>迁移过程：</a:t>
            </a:r>
            <a:endParaRPr lang="zh-CN" altLang="en-US" sz="1265">
              <a:ea typeface="宋体" panose="02010600030101010101" pitchFamily="2" charset="-122"/>
            </a:endParaRPr>
          </a:p>
          <a:p>
            <a:pPr algn="l"/>
            <a:r>
              <a:rPr lang="en-US" sz="1265">
                <a:ea typeface="宋体" panose="02010600030101010101" pitchFamily="2" charset="-122"/>
              </a:rPr>
              <a:t>1. </a:t>
            </a:r>
            <a:r>
              <a:rPr lang="zh-CN" altLang="en-US" sz="1265">
                <a:ea typeface="宋体" panose="02010600030101010101" pitchFamily="2" charset="-122"/>
              </a:rPr>
              <a:t>多个</a:t>
            </a:r>
            <a:r>
              <a:rPr lang="en-US" altLang="zh-CN" sz="1265">
                <a:ea typeface="宋体" panose="02010600030101010101" pitchFamily="2" charset="-122"/>
              </a:rPr>
              <a:t>mongos</a:t>
            </a:r>
            <a:r>
              <a:rPr lang="zh-CN" altLang="en-US" sz="1265">
                <a:ea typeface="宋体" panose="02010600030101010101" pitchFamily="2" charset="-122"/>
              </a:rPr>
              <a:t>代理竞争分布式锁，获取锁成功的代理选择源分片列表中的一个分片进行</a:t>
            </a:r>
            <a:r>
              <a:rPr lang="en-US" altLang="zh-CN" sz="1265">
                <a:ea typeface="宋体" panose="02010600030101010101" pitchFamily="2" charset="-122"/>
              </a:rPr>
              <a:t>moveChunk</a:t>
            </a:r>
            <a:r>
              <a:rPr lang="zh-CN" altLang="en-US" sz="1265">
                <a:ea typeface="宋体" panose="02010600030101010101" pitchFamily="2" charset="-122"/>
              </a:rPr>
              <a:t>操作。注意：同一时刻只会迁移一个分片的数据。</a:t>
            </a:r>
            <a:endParaRPr lang="zh-CN" altLang="en-US" sz="1265">
              <a:ea typeface="宋体" panose="02010600030101010101" pitchFamily="2" charset="-122"/>
            </a:endParaRPr>
          </a:p>
          <a:p>
            <a:pPr algn="l"/>
            <a:r>
              <a:rPr lang="en-US" altLang="zh-CN" sz="1265">
                <a:ea typeface="宋体" panose="02010600030101010101" pitchFamily="2" charset="-122"/>
                <a:sym typeface="+mn-ea"/>
              </a:rPr>
              <a:t>2.</a:t>
            </a:r>
            <a:r>
              <a:rPr lang="en-US" altLang="zh-CN" sz="1265" b="1">
                <a:ea typeface="宋体" panose="02010600030101010101" pitchFamily="2" charset="-122"/>
                <a:sym typeface="+mn-ea"/>
              </a:rPr>
              <a:t> </a:t>
            </a:r>
            <a:r>
              <a:rPr lang="zh-CN" altLang="en-US" sz="1265" b="1">
                <a:ea typeface="宋体" panose="02010600030101010101" pitchFamily="2" charset="-122"/>
                <a:sym typeface="+mn-ea"/>
              </a:rPr>
              <a:t>缺陷：由于同一个时刻只会有一个</a:t>
            </a:r>
            <a:r>
              <a:rPr lang="en-US" altLang="zh-CN" sz="1265" b="1">
                <a:ea typeface="宋体" panose="02010600030101010101" pitchFamily="2" charset="-122"/>
                <a:sym typeface="+mn-ea"/>
              </a:rPr>
              <a:t>mongos</a:t>
            </a:r>
            <a:r>
              <a:rPr lang="zh-CN" altLang="en-US" sz="1265" b="1">
                <a:ea typeface="宋体" panose="02010600030101010101" pitchFamily="2" charset="-122"/>
                <a:sym typeface="+mn-ea"/>
              </a:rPr>
              <a:t>代理获取锁成功，</a:t>
            </a:r>
            <a:r>
              <a:rPr lang="en-US" altLang="zh-CN" sz="1265" b="1">
                <a:ea typeface="宋体" panose="02010600030101010101" pitchFamily="2" charset="-122"/>
                <a:sym typeface="+mn-ea"/>
              </a:rPr>
              <a:t>mongos</a:t>
            </a:r>
            <a:r>
              <a:rPr lang="zh-CN" altLang="en-US" sz="1265" b="1">
                <a:ea typeface="宋体" panose="02010600030101010101" pitchFamily="2" charset="-122"/>
                <a:sym typeface="+mn-ea"/>
              </a:rPr>
              <a:t>触发</a:t>
            </a:r>
            <a:r>
              <a:rPr lang="en-US" altLang="zh-CN" sz="1265" b="1">
                <a:ea typeface="宋体" panose="02010600030101010101" pitchFamily="2" charset="-122"/>
                <a:sym typeface="+mn-ea"/>
              </a:rPr>
              <a:t>moveChunk</a:t>
            </a:r>
            <a:r>
              <a:rPr lang="zh-CN" altLang="en-US" sz="1265" b="1">
                <a:ea typeface="宋体" panose="02010600030101010101" pitchFamily="2" charset="-122"/>
                <a:sym typeface="+mn-ea"/>
              </a:rPr>
              <a:t>同一时刻只能迁移一个块，所以迁移速度很慢。</a:t>
            </a:r>
            <a:endParaRPr lang="zh-CN" altLang="en-US" sz="1265" b="1">
              <a:ea typeface="宋体" panose="02010600030101010101" pitchFamily="2" charset="-122"/>
              <a:sym typeface="+mn-ea"/>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圆角矩形 63"/>
          <p:cNvSpPr/>
          <p:nvPr/>
        </p:nvSpPr>
        <p:spPr>
          <a:xfrm>
            <a:off x="2599501" y="3297079"/>
            <a:ext cx="7814370" cy="2440930"/>
          </a:xfrm>
          <a:prstGeom prst="roundRect">
            <a:avLst>
              <a:gd name="adj" fmla="val 5592"/>
            </a:avLst>
          </a:prstGeom>
          <a:solidFill>
            <a:srgbClr val="FFE0DC"/>
          </a:solidFill>
          <a:ln>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2" name="圆角矩形 17"/>
          <p:cNvSpPr/>
          <p:nvPr/>
        </p:nvSpPr>
        <p:spPr>
          <a:xfrm>
            <a:off x="2761129" y="3502908"/>
            <a:ext cx="3234333" cy="2069902"/>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4" name="Rectangle"/>
          <p:cNvSpPr/>
          <p:nvPr/>
        </p:nvSpPr>
        <p:spPr>
          <a:xfrm>
            <a:off x="1525638" y="633073"/>
            <a:ext cx="9140723" cy="8933"/>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1328420" y="140335"/>
            <a:ext cx="8797290" cy="7569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方案一：主从高可用多活方案</a:t>
            </a:r>
            <a:r>
              <a:rPr lang="en-US" altLang="zh-CN" sz="2250">
                <a:sym typeface="+mn-ea"/>
              </a:rPr>
              <a:t>(</a:t>
            </a:r>
            <a:r>
              <a:rPr lang="zh-CN" altLang="en-US" sz="2250">
                <a:sym typeface="+mn-ea"/>
              </a:rPr>
              <a:t>三个机房服务器资源充足</a:t>
            </a:r>
            <a:r>
              <a:rPr lang="en-US" altLang="zh-CN" sz="2250">
                <a:sym typeface="+mn-ea"/>
              </a:rPr>
              <a:t>)</a:t>
            </a:r>
            <a:endParaRPr lang="en-US" altLang="zh-CN" sz="2250">
              <a:sym typeface="+mn-ea"/>
            </a:endParaRPr>
          </a:p>
          <a:p>
            <a:endParaRPr sz="2250" smtClean="0"/>
          </a:p>
        </p:txBody>
      </p:sp>
      <p:sp>
        <p:nvSpPr>
          <p:cNvPr id="186" name="圆角矩形 2"/>
          <p:cNvSpPr/>
          <p:nvPr/>
        </p:nvSpPr>
        <p:spPr>
          <a:xfrm>
            <a:off x="2648168" y="828020"/>
            <a:ext cx="7665244" cy="667941"/>
          </a:xfrm>
          <a:prstGeom prst="roundRect">
            <a:avLst>
              <a:gd name="adj" fmla="val 16667"/>
            </a:avLst>
          </a:prstGeom>
          <a:solidFill>
            <a:srgbClr val="D9D9D9"/>
          </a:solidFill>
          <a:ln w="25400">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93" name="文本框 7"/>
          <p:cNvSpPr txBox="1"/>
          <p:nvPr/>
        </p:nvSpPr>
        <p:spPr>
          <a:xfrm>
            <a:off x="4526082" y="1178142"/>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194" name="圆角矩形 8"/>
          <p:cNvSpPr/>
          <p:nvPr/>
        </p:nvSpPr>
        <p:spPr>
          <a:xfrm>
            <a:off x="2602180" y="2135773"/>
            <a:ext cx="7694712" cy="637580"/>
          </a:xfrm>
          <a:prstGeom prst="roundRect">
            <a:avLst>
              <a:gd name="adj" fmla="val 16667"/>
            </a:avLst>
          </a:prstGeom>
          <a:solidFill>
            <a:srgbClr val="DCC205"/>
          </a:solidFill>
          <a:ln>
            <a:solidFill>
              <a:srgbClr val="FFC000"/>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95" name="文本框 12"/>
          <p:cNvSpPr txBox="1"/>
          <p:nvPr/>
        </p:nvSpPr>
        <p:spPr>
          <a:xfrm>
            <a:off x="4496614" y="2332305"/>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207" name="直接箭头连接符 10"/>
          <p:cNvSpPr/>
          <p:nvPr/>
        </p:nvSpPr>
        <p:spPr>
          <a:xfrm flipH="1">
            <a:off x="4243457" y="1570970"/>
            <a:ext cx="893" cy="504974"/>
          </a:xfrm>
          <a:prstGeom prst="line">
            <a:avLst/>
          </a:prstGeom>
          <a:ln w="25400">
            <a:solidFill>
              <a:schemeClr val="accent1"/>
            </a:solidFill>
            <a:headEnd type="triangle"/>
            <a:tailEnd type="triangle"/>
          </a:ln>
        </p:spPr>
        <p:txBody>
          <a:bodyPr lIns="32145" tIns="32145" rIns="32145" bIns="32145"/>
          <a:lstStyle/>
          <a:p>
            <a:endParaRPr sz="1265"/>
          </a:p>
        </p:txBody>
      </p:sp>
      <p:sp>
        <p:nvSpPr>
          <p:cNvPr id="208" name="直接箭头连接符 11"/>
          <p:cNvSpPr/>
          <p:nvPr/>
        </p:nvSpPr>
        <p:spPr>
          <a:xfrm flipH="1">
            <a:off x="8597126" y="1535698"/>
            <a:ext cx="4018" cy="557659"/>
          </a:xfrm>
          <a:prstGeom prst="line">
            <a:avLst/>
          </a:prstGeom>
          <a:ln w="25400">
            <a:solidFill>
              <a:schemeClr val="accent1"/>
            </a:solidFill>
            <a:headEnd type="triangle"/>
            <a:tailEnd type="triangle"/>
          </a:ln>
        </p:spPr>
        <p:txBody>
          <a:bodyPr lIns="32145" tIns="32145" rIns="32145" bIns="32145"/>
          <a:lstStyle/>
          <a:p>
            <a:endParaRPr sz="1265"/>
          </a:p>
        </p:txBody>
      </p:sp>
      <p:sp>
        <p:nvSpPr>
          <p:cNvPr id="218" name="直接箭头连接符 21"/>
          <p:cNvSpPr/>
          <p:nvPr/>
        </p:nvSpPr>
        <p:spPr>
          <a:xfrm rot="19320000" flipH="1" flipV="1">
            <a:off x="3567926" y="4513302"/>
            <a:ext cx="738485" cy="49560"/>
          </a:xfrm>
          <a:prstGeom prst="line">
            <a:avLst/>
          </a:prstGeom>
          <a:ln w="25400">
            <a:solidFill>
              <a:schemeClr val="accent1"/>
            </a:solidFill>
            <a:headEnd type="triangle"/>
            <a:tailEnd type="triangle"/>
          </a:ln>
        </p:spPr>
        <p:txBody>
          <a:bodyPr lIns="32145" tIns="32145" rIns="32145" bIns="32145"/>
          <a:lstStyle/>
          <a:p>
            <a:endParaRPr sz="1265"/>
          </a:p>
        </p:txBody>
      </p:sp>
      <p:sp>
        <p:nvSpPr>
          <p:cNvPr id="273" name="直接箭头连接符 68"/>
          <p:cNvSpPr/>
          <p:nvPr/>
        </p:nvSpPr>
        <p:spPr>
          <a:xfrm flipH="1">
            <a:off x="4243457" y="2842558"/>
            <a:ext cx="446" cy="427732"/>
          </a:xfrm>
          <a:prstGeom prst="line">
            <a:avLst/>
          </a:prstGeom>
          <a:ln w="25400">
            <a:solidFill>
              <a:schemeClr val="accent1"/>
            </a:solidFill>
            <a:headEnd type="triangle"/>
            <a:tailEnd type="triangle"/>
          </a:ln>
        </p:spPr>
        <p:txBody>
          <a:bodyPr lIns="32145" tIns="32145" rIns="32145" bIns="32145"/>
          <a:lstStyle/>
          <a:p>
            <a:endParaRPr sz="1265"/>
          </a:p>
        </p:txBody>
      </p:sp>
      <p:sp>
        <p:nvSpPr>
          <p:cNvPr id="274" name="直接箭头连接符 69"/>
          <p:cNvSpPr/>
          <p:nvPr/>
        </p:nvSpPr>
        <p:spPr>
          <a:xfrm flipH="1">
            <a:off x="8601144" y="2842558"/>
            <a:ext cx="4018" cy="428179"/>
          </a:xfrm>
          <a:prstGeom prst="line">
            <a:avLst/>
          </a:prstGeom>
          <a:ln w="25400">
            <a:solidFill>
              <a:schemeClr val="accent1"/>
            </a:solidFill>
            <a:headEnd type="triangle"/>
            <a:tailEnd type="triangle"/>
          </a:ln>
        </p:spPr>
        <p:txBody>
          <a:bodyPr lIns="32145" tIns="32145" rIns="32145" bIns="32145"/>
          <a:lstStyle/>
          <a:p>
            <a:endParaRPr sz="1265"/>
          </a:p>
        </p:txBody>
      </p:sp>
      <p:sp>
        <p:nvSpPr>
          <p:cNvPr id="275" name="左右箭头 70"/>
          <p:cNvSpPr/>
          <p:nvPr/>
        </p:nvSpPr>
        <p:spPr>
          <a:xfrm>
            <a:off x="6195039" y="4436953"/>
            <a:ext cx="506315" cy="202260"/>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279" name="圆角矩形 72"/>
          <p:cNvGrpSpPr/>
          <p:nvPr/>
        </p:nvGrpSpPr>
        <p:grpSpPr>
          <a:xfrm>
            <a:off x="1753414" y="3717469"/>
            <a:ext cx="755898" cy="404468"/>
            <a:chOff x="-2" y="3281"/>
            <a:chExt cx="707397" cy="349040"/>
          </a:xfrm>
        </p:grpSpPr>
        <p:sp>
          <p:nvSpPr>
            <p:cNvPr id="277"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8"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sz="1690"/>
                <a:t>存储</a:t>
              </a:r>
              <a:r>
                <a:rPr sz="1690"/>
                <a:t>层</a:t>
              </a:r>
              <a:endParaRPr sz="1690"/>
            </a:p>
          </p:txBody>
        </p:sp>
      </p:grpSp>
      <p:grpSp>
        <p:nvGrpSpPr>
          <p:cNvPr id="3" name="圆角矩形 20"/>
          <p:cNvGrpSpPr/>
          <p:nvPr/>
        </p:nvGrpSpPr>
        <p:grpSpPr>
          <a:xfrm>
            <a:off x="2975888" y="4776923"/>
            <a:ext cx="1134517" cy="590312"/>
            <a:chOff x="-1" y="92172"/>
            <a:chExt cx="729621" cy="349058"/>
          </a:xfrm>
        </p:grpSpPr>
        <p:sp>
          <p:nvSpPr>
            <p:cNvPr id="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B</a:t>
              </a:r>
              <a:r>
                <a:rPr lang="zh-CN" altLang="en-US" sz="1405">
                  <a:ea typeface="宋体" panose="02010600030101010101" pitchFamily="2" charset="-122"/>
                  <a:sym typeface="+mn-ea"/>
                </a:rPr>
                <a:t>机房</a:t>
              </a:r>
              <a:r>
                <a:rPr lang="en-US" sz="1405">
                  <a:sym typeface="+mn-ea"/>
                </a:rPr>
                <a:t>mongod</a:t>
              </a:r>
              <a:endParaRPr sz="1405"/>
            </a:p>
          </p:txBody>
        </p:sp>
      </p:grpSp>
      <p:grpSp>
        <p:nvGrpSpPr>
          <p:cNvPr id="9" name="圆角矩形 20"/>
          <p:cNvGrpSpPr/>
          <p:nvPr/>
        </p:nvGrpSpPr>
        <p:grpSpPr>
          <a:xfrm>
            <a:off x="3766316" y="3717862"/>
            <a:ext cx="1179461" cy="590312"/>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118758"/>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A</a:t>
              </a:r>
              <a:r>
                <a:rPr lang="zh-CN" altLang="en-US" sz="1405">
                  <a:ea typeface="宋体" panose="02010600030101010101" pitchFamily="2" charset="-122"/>
                  <a:sym typeface="+mn-ea"/>
                </a:rPr>
                <a:t>机房</a:t>
              </a:r>
              <a:r>
                <a:rPr lang="en-US" sz="1405">
                  <a:sym typeface="+mn-ea"/>
                </a:rPr>
                <a:t>mongod</a:t>
              </a:r>
              <a:endParaRPr sz="1405"/>
            </a:p>
          </p:txBody>
        </p:sp>
      </p:grpSp>
      <p:grpSp>
        <p:nvGrpSpPr>
          <p:cNvPr id="12" name="圆角矩形 20"/>
          <p:cNvGrpSpPr/>
          <p:nvPr/>
        </p:nvGrpSpPr>
        <p:grpSpPr>
          <a:xfrm>
            <a:off x="4546173" y="4785406"/>
            <a:ext cx="1134517" cy="590312"/>
            <a:chOff x="-1" y="92172"/>
            <a:chExt cx="729621" cy="349058"/>
          </a:xfrm>
        </p:grpSpPr>
        <p:sp>
          <p:nvSpPr>
            <p:cNvPr id="1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C</a:t>
              </a:r>
              <a:r>
                <a:rPr lang="zh-CN" altLang="en-US" sz="1405">
                  <a:ea typeface="宋体" panose="02010600030101010101" pitchFamily="2" charset="-122"/>
                  <a:sym typeface="+mn-ea"/>
                </a:rPr>
                <a:t>机房</a:t>
              </a:r>
              <a:r>
                <a:rPr lang="en-US" sz="1405">
                  <a:sym typeface="+mn-ea"/>
                </a:rPr>
                <a:t>mongod</a:t>
              </a:r>
              <a:endParaRPr sz="1405"/>
            </a:p>
          </p:txBody>
        </p:sp>
      </p:grpSp>
      <p:sp>
        <p:nvSpPr>
          <p:cNvPr id="15" name="直接箭头连接符 21"/>
          <p:cNvSpPr/>
          <p:nvPr/>
        </p:nvSpPr>
        <p:spPr>
          <a:xfrm rot="15660000" flipH="1">
            <a:off x="4578767" y="4273094"/>
            <a:ext cx="480417" cy="538460"/>
          </a:xfrm>
          <a:prstGeom prst="line">
            <a:avLst/>
          </a:prstGeom>
          <a:ln w="25400">
            <a:solidFill>
              <a:schemeClr val="accent1"/>
            </a:solidFill>
            <a:headEnd type="triangle"/>
            <a:tailEnd type="triangle"/>
          </a:ln>
        </p:spPr>
        <p:txBody>
          <a:bodyPr lIns="32145" tIns="32145" rIns="32145" bIns="32145"/>
          <a:p>
            <a:endParaRPr sz="1265"/>
          </a:p>
        </p:txBody>
      </p:sp>
      <p:sp>
        <p:nvSpPr>
          <p:cNvPr id="16" name="圆角矩形 17"/>
          <p:cNvSpPr/>
          <p:nvPr/>
        </p:nvSpPr>
        <p:spPr>
          <a:xfrm>
            <a:off x="6990229" y="3510052"/>
            <a:ext cx="3234333" cy="2069902"/>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7" name="直接箭头连接符 21"/>
          <p:cNvSpPr/>
          <p:nvPr/>
        </p:nvSpPr>
        <p:spPr>
          <a:xfrm rot="19320000" flipH="1" flipV="1">
            <a:off x="7842568" y="4513302"/>
            <a:ext cx="738485" cy="49560"/>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18" name="圆角矩形 20"/>
          <p:cNvGrpSpPr/>
          <p:nvPr/>
        </p:nvGrpSpPr>
        <p:grpSpPr>
          <a:xfrm>
            <a:off x="7250529" y="4776923"/>
            <a:ext cx="1134517" cy="590312"/>
            <a:chOff x="-1" y="92172"/>
            <a:chExt cx="729621" cy="349058"/>
          </a:xfrm>
        </p:grpSpPr>
        <p:sp>
          <p:nvSpPr>
            <p:cNvPr id="1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0"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B</a:t>
              </a:r>
              <a:r>
                <a:rPr lang="zh-CN" altLang="en-US" sz="1405">
                  <a:ea typeface="宋体" panose="02010600030101010101" pitchFamily="2" charset="-122"/>
                  <a:sym typeface="+mn-ea"/>
                </a:rPr>
                <a:t>机房</a:t>
              </a:r>
              <a:r>
                <a:rPr lang="en-US" sz="1405">
                  <a:sym typeface="+mn-ea"/>
                </a:rPr>
                <a:t>mongod</a:t>
              </a:r>
              <a:endParaRPr sz="1405"/>
            </a:p>
          </p:txBody>
        </p:sp>
      </p:grpSp>
      <p:grpSp>
        <p:nvGrpSpPr>
          <p:cNvPr id="21" name="圆角矩形 20"/>
          <p:cNvGrpSpPr/>
          <p:nvPr/>
        </p:nvGrpSpPr>
        <p:grpSpPr>
          <a:xfrm>
            <a:off x="7996605" y="3717862"/>
            <a:ext cx="1134517" cy="590312"/>
            <a:chOff x="-1" y="92172"/>
            <a:chExt cx="729621" cy="349058"/>
          </a:xfrm>
        </p:grpSpPr>
        <p:sp>
          <p:nvSpPr>
            <p:cNvPr id="2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A</a:t>
              </a:r>
              <a:r>
                <a:rPr lang="zh-CN" altLang="en-US" sz="1405">
                  <a:ea typeface="宋体" panose="02010600030101010101" pitchFamily="2" charset="-122"/>
                  <a:sym typeface="+mn-ea"/>
                </a:rPr>
                <a:t>机房</a:t>
              </a:r>
              <a:r>
                <a:rPr lang="en-US" sz="1405">
                  <a:sym typeface="+mn-ea"/>
                </a:rPr>
                <a:t>mongod</a:t>
              </a:r>
              <a:endParaRPr sz="1405"/>
            </a:p>
          </p:txBody>
        </p:sp>
      </p:grpSp>
      <p:grpSp>
        <p:nvGrpSpPr>
          <p:cNvPr id="24" name="圆角矩形 20"/>
          <p:cNvGrpSpPr/>
          <p:nvPr/>
        </p:nvGrpSpPr>
        <p:grpSpPr>
          <a:xfrm>
            <a:off x="8820815" y="4785406"/>
            <a:ext cx="1134517" cy="590312"/>
            <a:chOff x="-1" y="92172"/>
            <a:chExt cx="729621" cy="349058"/>
          </a:xfrm>
        </p:grpSpPr>
        <p:sp>
          <p:nvSpPr>
            <p:cNvPr id="2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6"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C</a:t>
              </a:r>
              <a:r>
                <a:rPr lang="zh-CN" altLang="en-US" sz="1405">
                  <a:ea typeface="宋体" panose="02010600030101010101" pitchFamily="2" charset="-122"/>
                  <a:sym typeface="+mn-ea"/>
                </a:rPr>
                <a:t>机房</a:t>
              </a:r>
              <a:r>
                <a:rPr lang="en-US" sz="1405">
                  <a:sym typeface="+mn-ea"/>
                </a:rPr>
                <a:t>mongod</a:t>
              </a:r>
              <a:endParaRPr sz="1405"/>
            </a:p>
          </p:txBody>
        </p:sp>
      </p:grpSp>
      <p:sp>
        <p:nvSpPr>
          <p:cNvPr id="27" name="直接箭头连接符 21"/>
          <p:cNvSpPr/>
          <p:nvPr/>
        </p:nvSpPr>
        <p:spPr>
          <a:xfrm rot="15660000" flipH="1">
            <a:off x="8853408" y="4273094"/>
            <a:ext cx="480417" cy="538460"/>
          </a:xfrm>
          <a:prstGeom prst="line">
            <a:avLst/>
          </a:prstGeom>
          <a:ln w="25400">
            <a:solidFill>
              <a:schemeClr val="accent1"/>
            </a:solidFill>
            <a:headEnd type="triangle"/>
            <a:tailEnd type="triangle"/>
          </a:ln>
        </p:spPr>
        <p:txBody>
          <a:bodyPr lIns="32145" tIns="32145" rIns="32145" bIns="32145"/>
          <a:p>
            <a:endParaRPr sz="1265"/>
          </a:p>
        </p:txBody>
      </p:sp>
      <p:grpSp>
        <p:nvGrpSpPr>
          <p:cNvPr id="28" name="圆角矩形 3"/>
          <p:cNvGrpSpPr/>
          <p:nvPr/>
        </p:nvGrpSpPr>
        <p:grpSpPr>
          <a:xfrm>
            <a:off x="8126085" y="974515"/>
            <a:ext cx="873323" cy="374155"/>
            <a:chOff x="0" y="-1"/>
            <a:chExt cx="1054100" cy="349042"/>
          </a:xfrm>
        </p:grpSpPr>
        <p:sp>
          <p:nvSpPr>
            <p:cNvPr id="29"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0"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32" name="圆角矩形 3"/>
          <p:cNvGrpSpPr/>
          <p:nvPr/>
        </p:nvGrpSpPr>
        <p:grpSpPr>
          <a:xfrm>
            <a:off x="2849086" y="3608056"/>
            <a:ext cx="917079" cy="291554"/>
            <a:chOff x="0" y="-1"/>
            <a:chExt cx="1054100" cy="349042"/>
          </a:xfrm>
        </p:grpSpPr>
        <p:sp>
          <p:nvSpPr>
            <p:cNvPr id="3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Client"/>
            <p:cNvSpPr txBox="1"/>
            <p:nvPr/>
          </p:nvSpPr>
          <p:spPr>
            <a:xfrm>
              <a:off x="17037" y="3472"/>
              <a:ext cx="1020026" cy="342093"/>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shard-1</a:t>
              </a:r>
              <a:endParaRPr lang="en-US" sz="1405"/>
            </a:p>
          </p:txBody>
        </p:sp>
      </p:grpSp>
      <p:grpSp>
        <p:nvGrpSpPr>
          <p:cNvPr id="189" name="圆角矩形 3"/>
          <p:cNvGrpSpPr/>
          <p:nvPr/>
        </p:nvGrpSpPr>
        <p:grpSpPr>
          <a:xfrm>
            <a:off x="9278461" y="3610957"/>
            <a:ext cx="861268" cy="291554"/>
            <a:chOff x="0" y="-1"/>
            <a:chExt cx="1054100" cy="349042"/>
          </a:xfrm>
        </p:grpSpPr>
        <p:sp>
          <p:nvSpPr>
            <p:cNvPr id="187"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8" name="Client"/>
            <p:cNvSpPr txBox="1"/>
            <p:nvPr/>
          </p:nvSpPr>
          <p:spPr>
            <a:xfrm>
              <a:off x="17037" y="3472"/>
              <a:ext cx="1020026" cy="342093"/>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shard-n</a:t>
              </a:r>
              <a:endParaRPr lang="en-US" sz="1405"/>
            </a:p>
          </p:txBody>
        </p:sp>
      </p:grpSp>
      <p:sp>
        <p:nvSpPr>
          <p:cNvPr id="35" name="文本框 12"/>
          <p:cNvSpPr txBox="1"/>
          <p:nvPr/>
        </p:nvSpPr>
        <p:spPr>
          <a:xfrm>
            <a:off x="8825280" y="2416691"/>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grpSp>
        <p:nvGrpSpPr>
          <p:cNvPr id="41" name="圆角矩形 3"/>
          <p:cNvGrpSpPr/>
          <p:nvPr/>
        </p:nvGrpSpPr>
        <p:grpSpPr>
          <a:xfrm>
            <a:off x="3807490" y="972332"/>
            <a:ext cx="873323" cy="374155"/>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44" name="圆角矩形 72"/>
          <p:cNvGrpSpPr/>
          <p:nvPr/>
        </p:nvGrpSpPr>
        <p:grpSpPr>
          <a:xfrm>
            <a:off x="1779756" y="2148970"/>
            <a:ext cx="755898" cy="404468"/>
            <a:chOff x="-2" y="3281"/>
            <a:chExt cx="707397" cy="349040"/>
          </a:xfrm>
        </p:grpSpPr>
        <p:sp>
          <p:nvSpPr>
            <p:cNvPr id="4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6"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代理层</a:t>
              </a:r>
              <a:endParaRPr lang="zh-CN" altLang="en-US" sz="1690"/>
            </a:p>
          </p:txBody>
        </p:sp>
      </p:grpSp>
      <p:grpSp>
        <p:nvGrpSpPr>
          <p:cNvPr id="47" name="圆角矩形 72"/>
          <p:cNvGrpSpPr/>
          <p:nvPr/>
        </p:nvGrpSpPr>
        <p:grpSpPr>
          <a:xfrm>
            <a:off x="1779756" y="956857"/>
            <a:ext cx="755898" cy="404468"/>
            <a:chOff x="-2" y="3281"/>
            <a:chExt cx="707397" cy="349040"/>
          </a:xfrm>
        </p:grpSpPr>
        <p:sp>
          <p:nvSpPr>
            <p:cNvPr id="4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9"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客户端</a:t>
              </a:r>
              <a:endParaRPr lang="zh-CN" altLang="en-US" sz="1690"/>
            </a:p>
          </p:txBody>
        </p:sp>
      </p:grpSp>
      <p:grpSp>
        <p:nvGrpSpPr>
          <p:cNvPr id="50" name="圆角矩形 20"/>
          <p:cNvGrpSpPr/>
          <p:nvPr/>
        </p:nvGrpSpPr>
        <p:grpSpPr>
          <a:xfrm>
            <a:off x="3748514" y="2168813"/>
            <a:ext cx="1154847" cy="571500"/>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mongos</a:t>
              </a:r>
              <a:endParaRPr lang="en-US" sz="1405"/>
            </a:p>
          </p:txBody>
        </p:sp>
      </p:grpSp>
      <p:grpSp>
        <p:nvGrpSpPr>
          <p:cNvPr id="54" name="圆角矩形 20"/>
          <p:cNvGrpSpPr/>
          <p:nvPr/>
        </p:nvGrpSpPr>
        <p:grpSpPr>
          <a:xfrm>
            <a:off x="5871994" y="2178635"/>
            <a:ext cx="1154847" cy="571500"/>
            <a:chOff x="-1" y="92172"/>
            <a:chExt cx="729621" cy="349058"/>
          </a:xfrm>
          <a:solidFill>
            <a:schemeClr val="accent1">
              <a:lumMod val="20000"/>
              <a:lumOff val="80000"/>
            </a:schemeClr>
          </a:solidFill>
        </p:grpSpPr>
        <p:sp>
          <p:nvSpPr>
            <p:cNvPr id="5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6" name="Mongod"/>
            <p:cNvSpPr txBox="1"/>
            <p:nvPr/>
          </p:nvSpPr>
          <p:spPr>
            <a:xfrm>
              <a:off x="16231" y="179438"/>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mongos</a:t>
              </a:r>
              <a:endParaRPr lang="en-US" sz="1405"/>
            </a:p>
          </p:txBody>
        </p:sp>
      </p:grpSp>
      <p:grpSp>
        <p:nvGrpSpPr>
          <p:cNvPr id="57" name="圆角矩形 20"/>
          <p:cNvGrpSpPr/>
          <p:nvPr/>
        </p:nvGrpSpPr>
        <p:grpSpPr>
          <a:xfrm>
            <a:off x="7997259" y="2178635"/>
            <a:ext cx="1154847" cy="571500"/>
            <a:chOff x="-1" y="92172"/>
            <a:chExt cx="729621" cy="349058"/>
          </a:xfrm>
          <a:solidFill>
            <a:schemeClr val="accent1">
              <a:lumMod val="20000"/>
              <a:lumOff val="80000"/>
            </a:schemeClr>
          </a:solidFill>
        </p:grpSpPr>
        <p:sp>
          <p:nvSpPr>
            <p:cNvPr id="58"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9" name="Mongod"/>
            <p:cNvSpPr txBox="1"/>
            <p:nvPr/>
          </p:nvSpPr>
          <p:spPr>
            <a:xfrm>
              <a:off x="16231" y="179438"/>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mongos</a:t>
              </a:r>
              <a:endParaRPr lang="en-US" sz="1405"/>
            </a:p>
          </p:txBody>
        </p:sp>
      </p:grpSp>
      <p:sp>
        <p:nvSpPr>
          <p:cNvPr id="2" name="直接箭头连接符 68"/>
          <p:cNvSpPr/>
          <p:nvPr/>
        </p:nvSpPr>
        <p:spPr>
          <a:xfrm flipH="1">
            <a:off x="6447542" y="2842558"/>
            <a:ext cx="446" cy="427732"/>
          </a:xfrm>
          <a:prstGeom prst="line">
            <a:avLst/>
          </a:prstGeom>
          <a:ln w="25400">
            <a:solidFill>
              <a:schemeClr val="accent1"/>
            </a:solidFill>
            <a:headEnd type="triangle"/>
            <a:tailEnd type="triangle"/>
          </a:ln>
        </p:spPr>
        <p:txBody>
          <a:bodyPr lIns="32145" tIns="32145" rIns="32145" bIns="32145"/>
          <a:p>
            <a:endParaRPr sz="1265"/>
          </a:p>
        </p:txBody>
      </p:sp>
      <p:grpSp>
        <p:nvGrpSpPr>
          <p:cNvPr id="6" name="圆角矩形 3"/>
          <p:cNvGrpSpPr/>
          <p:nvPr/>
        </p:nvGrpSpPr>
        <p:grpSpPr>
          <a:xfrm>
            <a:off x="5994430" y="965347"/>
            <a:ext cx="873323" cy="374155"/>
            <a:chOff x="0" y="-1"/>
            <a:chExt cx="1054100" cy="349042"/>
          </a:xfrm>
        </p:grpSpPr>
        <p:sp>
          <p:nvSpPr>
            <p:cNvPr id="7"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sp>
        <p:nvSpPr>
          <p:cNvPr id="36" name="直接箭头连接符 10"/>
          <p:cNvSpPr/>
          <p:nvPr/>
        </p:nvSpPr>
        <p:spPr>
          <a:xfrm flipH="1">
            <a:off x="6430397" y="1570970"/>
            <a:ext cx="893" cy="504974"/>
          </a:xfrm>
          <a:prstGeom prst="line">
            <a:avLst/>
          </a:prstGeom>
          <a:ln w="25400">
            <a:solidFill>
              <a:schemeClr val="accent1"/>
            </a:solidFill>
            <a:headEnd type="triangle"/>
            <a:tailEnd type="triangle"/>
          </a:ln>
        </p:spPr>
        <p:txBody>
          <a:bodyPr lIns="32145" tIns="32145" rIns="32145" bIns="32145"/>
          <a:p>
            <a:endParaRPr sz="1265"/>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圆角矩形 63"/>
          <p:cNvSpPr/>
          <p:nvPr/>
        </p:nvSpPr>
        <p:spPr>
          <a:xfrm>
            <a:off x="2599501" y="3297079"/>
            <a:ext cx="7814370" cy="2440930"/>
          </a:xfrm>
          <a:prstGeom prst="roundRect">
            <a:avLst>
              <a:gd name="adj" fmla="val 5592"/>
            </a:avLst>
          </a:prstGeom>
          <a:solidFill>
            <a:srgbClr val="FFE0DC"/>
          </a:solidFill>
          <a:ln>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2" name="圆角矩形 17"/>
          <p:cNvSpPr/>
          <p:nvPr/>
        </p:nvSpPr>
        <p:spPr>
          <a:xfrm>
            <a:off x="2761129" y="3502908"/>
            <a:ext cx="3234333" cy="2069902"/>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6" name="圆角矩形 2"/>
          <p:cNvSpPr/>
          <p:nvPr/>
        </p:nvSpPr>
        <p:spPr>
          <a:xfrm>
            <a:off x="2648168" y="828020"/>
            <a:ext cx="7665244" cy="667941"/>
          </a:xfrm>
          <a:prstGeom prst="roundRect">
            <a:avLst>
              <a:gd name="adj" fmla="val 16667"/>
            </a:avLst>
          </a:prstGeom>
          <a:solidFill>
            <a:srgbClr val="D9D9D9"/>
          </a:solidFill>
          <a:ln w="25400">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93" name="文本框 7"/>
          <p:cNvSpPr txBox="1"/>
          <p:nvPr/>
        </p:nvSpPr>
        <p:spPr>
          <a:xfrm>
            <a:off x="4526082" y="1178142"/>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194" name="圆角矩形 8"/>
          <p:cNvSpPr/>
          <p:nvPr/>
        </p:nvSpPr>
        <p:spPr>
          <a:xfrm>
            <a:off x="2602180" y="2135773"/>
            <a:ext cx="7694712" cy="637580"/>
          </a:xfrm>
          <a:prstGeom prst="roundRect">
            <a:avLst>
              <a:gd name="adj" fmla="val 16667"/>
            </a:avLst>
          </a:prstGeom>
          <a:solidFill>
            <a:srgbClr val="DCC205"/>
          </a:solidFill>
          <a:ln>
            <a:solidFill>
              <a:srgbClr val="FFC000"/>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95" name="文本框 12"/>
          <p:cNvSpPr txBox="1"/>
          <p:nvPr/>
        </p:nvSpPr>
        <p:spPr>
          <a:xfrm>
            <a:off x="4496614" y="2332305"/>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207" name="直接箭头连接符 10"/>
          <p:cNvSpPr/>
          <p:nvPr/>
        </p:nvSpPr>
        <p:spPr>
          <a:xfrm flipH="1">
            <a:off x="4243457" y="1570970"/>
            <a:ext cx="893" cy="504974"/>
          </a:xfrm>
          <a:prstGeom prst="line">
            <a:avLst/>
          </a:prstGeom>
          <a:ln w="25400">
            <a:solidFill>
              <a:schemeClr val="accent1"/>
            </a:solidFill>
            <a:headEnd type="triangle"/>
            <a:tailEnd type="triangle"/>
          </a:ln>
        </p:spPr>
        <p:txBody>
          <a:bodyPr lIns="32145" tIns="32145" rIns="32145" bIns="32145"/>
          <a:lstStyle/>
          <a:p>
            <a:endParaRPr sz="1265"/>
          </a:p>
        </p:txBody>
      </p:sp>
      <p:sp>
        <p:nvSpPr>
          <p:cNvPr id="208" name="直接箭头连接符 11"/>
          <p:cNvSpPr/>
          <p:nvPr/>
        </p:nvSpPr>
        <p:spPr>
          <a:xfrm flipH="1">
            <a:off x="8597126" y="1535698"/>
            <a:ext cx="4018" cy="557659"/>
          </a:xfrm>
          <a:prstGeom prst="line">
            <a:avLst/>
          </a:prstGeom>
          <a:ln w="25400">
            <a:solidFill>
              <a:schemeClr val="accent1"/>
            </a:solidFill>
            <a:headEnd type="triangle"/>
            <a:tailEnd type="triangle"/>
          </a:ln>
        </p:spPr>
        <p:txBody>
          <a:bodyPr lIns="32145" tIns="32145" rIns="32145" bIns="32145"/>
          <a:lstStyle/>
          <a:p>
            <a:endParaRPr sz="1265"/>
          </a:p>
        </p:txBody>
      </p:sp>
      <p:sp>
        <p:nvSpPr>
          <p:cNvPr id="218" name="直接箭头连接符 21"/>
          <p:cNvSpPr/>
          <p:nvPr/>
        </p:nvSpPr>
        <p:spPr>
          <a:xfrm rot="19320000" flipH="1" flipV="1">
            <a:off x="3567926" y="4513302"/>
            <a:ext cx="738485" cy="49560"/>
          </a:xfrm>
          <a:prstGeom prst="line">
            <a:avLst/>
          </a:prstGeom>
          <a:ln w="25400">
            <a:solidFill>
              <a:schemeClr val="accent1"/>
            </a:solidFill>
            <a:headEnd type="triangle"/>
            <a:tailEnd type="triangle"/>
          </a:ln>
        </p:spPr>
        <p:txBody>
          <a:bodyPr lIns="32145" tIns="32145" rIns="32145" bIns="32145"/>
          <a:lstStyle/>
          <a:p>
            <a:endParaRPr sz="1265"/>
          </a:p>
        </p:txBody>
      </p:sp>
      <p:sp>
        <p:nvSpPr>
          <p:cNvPr id="273" name="直接箭头连接符 68"/>
          <p:cNvSpPr/>
          <p:nvPr/>
        </p:nvSpPr>
        <p:spPr>
          <a:xfrm flipH="1">
            <a:off x="4243457" y="2842558"/>
            <a:ext cx="446" cy="427732"/>
          </a:xfrm>
          <a:prstGeom prst="line">
            <a:avLst/>
          </a:prstGeom>
          <a:ln w="25400">
            <a:solidFill>
              <a:schemeClr val="accent1"/>
            </a:solidFill>
            <a:headEnd type="triangle"/>
            <a:tailEnd type="triangle"/>
          </a:ln>
        </p:spPr>
        <p:txBody>
          <a:bodyPr lIns="32145" tIns="32145" rIns="32145" bIns="32145"/>
          <a:lstStyle/>
          <a:p>
            <a:endParaRPr sz="1265"/>
          </a:p>
        </p:txBody>
      </p:sp>
      <p:sp>
        <p:nvSpPr>
          <p:cNvPr id="274" name="直接箭头连接符 69"/>
          <p:cNvSpPr/>
          <p:nvPr/>
        </p:nvSpPr>
        <p:spPr>
          <a:xfrm flipH="1">
            <a:off x="8601144" y="2842558"/>
            <a:ext cx="4018" cy="428179"/>
          </a:xfrm>
          <a:prstGeom prst="line">
            <a:avLst/>
          </a:prstGeom>
          <a:ln w="25400">
            <a:solidFill>
              <a:schemeClr val="accent1"/>
            </a:solidFill>
            <a:headEnd type="triangle"/>
            <a:tailEnd type="triangle"/>
          </a:ln>
        </p:spPr>
        <p:txBody>
          <a:bodyPr lIns="32145" tIns="32145" rIns="32145" bIns="32145"/>
          <a:lstStyle/>
          <a:p>
            <a:endParaRPr sz="1265"/>
          </a:p>
        </p:txBody>
      </p:sp>
      <p:sp>
        <p:nvSpPr>
          <p:cNvPr id="275" name="左右箭头 70"/>
          <p:cNvSpPr/>
          <p:nvPr/>
        </p:nvSpPr>
        <p:spPr>
          <a:xfrm>
            <a:off x="6195039" y="4436953"/>
            <a:ext cx="506315" cy="202260"/>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279" name="圆角矩形 72"/>
          <p:cNvGrpSpPr/>
          <p:nvPr/>
        </p:nvGrpSpPr>
        <p:grpSpPr>
          <a:xfrm>
            <a:off x="1753414" y="3717469"/>
            <a:ext cx="755898" cy="404468"/>
            <a:chOff x="-2" y="3281"/>
            <a:chExt cx="707397" cy="349040"/>
          </a:xfrm>
        </p:grpSpPr>
        <p:sp>
          <p:nvSpPr>
            <p:cNvPr id="277"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8"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sz="1690"/>
                <a:t>存储</a:t>
              </a:r>
              <a:r>
                <a:rPr sz="1690"/>
                <a:t>层</a:t>
              </a:r>
              <a:endParaRPr sz="1690"/>
            </a:p>
          </p:txBody>
        </p:sp>
      </p:grpSp>
      <p:grpSp>
        <p:nvGrpSpPr>
          <p:cNvPr id="3" name="圆角矩形 20"/>
          <p:cNvGrpSpPr/>
          <p:nvPr/>
        </p:nvGrpSpPr>
        <p:grpSpPr>
          <a:xfrm>
            <a:off x="2975888" y="4776923"/>
            <a:ext cx="1134517" cy="590312"/>
            <a:chOff x="-1" y="92172"/>
            <a:chExt cx="729621" cy="349058"/>
          </a:xfrm>
          <a:solidFill>
            <a:schemeClr val="accent3"/>
          </a:solidFill>
        </p:grpSpPr>
        <p:sp>
          <p:nvSpPr>
            <p:cNvPr id="4"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Mongod"/>
            <p:cNvSpPr txBox="1"/>
            <p:nvPr/>
          </p:nvSpPr>
          <p:spPr>
            <a:xfrm>
              <a:off x="17039" y="200614"/>
              <a:ext cx="695540" cy="13217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endParaRPr sz="1000"/>
            </a:p>
          </p:txBody>
        </p:sp>
      </p:grpSp>
      <p:sp>
        <p:nvSpPr>
          <p:cNvPr id="15" name="直接箭头连接符 21"/>
          <p:cNvSpPr/>
          <p:nvPr/>
        </p:nvSpPr>
        <p:spPr>
          <a:xfrm rot="15660000" flipH="1">
            <a:off x="4578767" y="4273094"/>
            <a:ext cx="480417" cy="538460"/>
          </a:xfrm>
          <a:prstGeom prst="line">
            <a:avLst/>
          </a:prstGeom>
          <a:ln w="25400">
            <a:solidFill>
              <a:schemeClr val="accent1"/>
            </a:solidFill>
            <a:headEnd type="triangle"/>
            <a:tailEnd type="triangle"/>
          </a:ln>
        </p:spPr>
        <p:txBody>
          <a:bodyPr lIns="32145" tIns="32145" rIns="32145" bIns="32145"/>
          <a:p>
            <a:endParaRPr sz="1265"/>
          </a:p>
        </p:txBody>
      </p:sp>
      <p:sp>
        <p:nvSpPr>
          <p:cNvPr id="16" name="圆角矩形 17"/>
          <p:cNvSpPr/>
          <p:nvPr/>
        </p:nvSpPr>
        <p:spPr>
          <a:xfrm>
            <a:off x="6990229" y="3510052"/>
            <a:ext cx="3234333" cy="2069902"/>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7" name="直接箭头连接符 21"/>
          <p:cNvSpPr/>
          <p:nvPr/>
        </p:nvSpPr>
        <p:spPr>
          <a:xfrm rot="19320000" flipH="1" flipV="1">
            <a:off x="7842568" y="4513302"/>
            <a:ext cx="738485" cy="49560"/>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21" name="圆角矩形 20"/>
          <p:cNvGrpSpPr/>
          <p:nvPr/>
        </p:nvGrpSpPr>
        <p:grpSpPr>
          <a:xfrm>
            <a:off x="7996605" y="3717862"/>
            <a:ext cx="1134517" cy="590312"/>
            <a:chOff x="-1" y="92172"/>
            <a:chExt cx="729621" cy="349058"/>
          </a:xfrm>
        </p:grpSpPr>
        <p:sp>
          <p:nvSpPr>
            <p:cNvPr id="2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 name="Mongod"/>
            <p:cNvSpPr txBox="1"/>
            <p:nvPr/>
          </p:nvSpPr>
          <p:spPr>
            <a:xfrm>
              <a:off x="17039" y="182215"/>
              <a:ext cx="695540" cy="168967"/>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endParaRPr sz="1405"/>
            </a:p>
          </p:txBody>
        </p:sp>
      </p:grpSp>
      <p:grpSp>
        <p:nvGrpSpPr>
          <p:cNvPr id="24" name="圆角矩形 20"/>
          <p:cNvGrpSpPr/>
          <p:nvPr/>
        </p:nvGrpSpPr>
        <p:grpSpPr>
          <a:xfrm>
            <a:off x="8820815" y="4785406"/>
            <a:ext cx="1134517" cy="590312"/>
            <a:chOff x="-1" y="92172"/>
            <a:chExt cx="729621" cy="349058"/>
          </a:xfrm>
        </p:grpSpPr>
        <p:sp>
          <p:nvSpPr>
            <p:cNvPr id="2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6" name="Mongod"/>
            <p:cNvSpPr txBox="1"/>
            <p:nvPr/>
          </p:nvSpPr>
          <p:spPr>
            <a:xfrm>
              <a:off x="17039" y="182215"/>
              <a:ext cx="695540" cy="168967"/>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endParaRPr sz="1405"/>
            </a:p>
          </p:txBody>
        </p:sp>
      </p:grpSp>
      <p:sp>
        <p:nvSpPr>
          <p:cNvPr id="27" name="直接箭头连接符 21"/>
          <p:cNvSpPr/>
          <p:nvPr/>
        </p:nvSpPr>
        <p:spPr>
          <a:xfrm rot="15660000" flipH="1">
            <a:off x="8853408" y="4273094"/>
            <a:ext cx="480417" cy="538460"/>
          </a:xfrm>
          <a:prstGeom prst="line">
            <a:avLst/>
          </a:prstGeom>
          <a:ln w="25400">
            <a:solidFill>
              <a:schemeClr val="accent1"/>
            </a:solidFill>
            <a:headEnd type="triangle"/>
            <a:tailEnd type="triangle"/>
          </a:ln>
        </p:spPr>
        <p:txBody>
          <a:bodyPr lIns="32145" tIns="32145" rIns="32145" bIns="32145"/>
          <a:p>
            <a:endParaRPr sz="1265"/>
          </a:p>
        </p:txBody>
      </p:sp>
      <p:grpSp>
        <p:nvGrpSpPr>
          <p:cNvPr id="28" name="圆角矩形 3"/>
          <p:cNvGrpSpPr/>
          <p:nvPr/>
        </p:nvGrpSpPr>
        <p:grpSpPr>
          <a:xfrm>
            <a:off x="8126085" y="1028490"/>
            <a:ext cx="873323" cy="374155"/>
            <a:chOff x="0" y="-1"/>
            <a:chExt cx="1054100" cy="349042"/>
          </a:xfrm>
        </p:grpSpPr>
        <p:sp>
          <p:nvSpPr>
            <p:cNvPr id="29"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0"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32" name="圆角矩形 3"/>
          <p:cNvGrpSpPr/>
          <p:nvPr/>
        </p:nvGrpSpPr>
        <p:grpSpPr>
          <a:xfrm>
            <a:off x="2849086" y="3608056"/>
            <a:ext cx="917079" cy="291554"/>
            <a:chOff x="0" y="-1"/>
            <a:chExt cx="1054100" cy="349042"/>
          </a:xfrm>
        </p:grpSpPr>
        <p:sp>
          <p:nvSpPr>
            <p:cNvPr id="3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Client"/>
            <p:cNvSpPr txBox="1"/>
            <p:nvPr/>
          </p:nvSpPr>
          <p:spPr>
            <a:xfrm>
              <a:off x="17037" y="3472"/>
              <a:ext cx="1020026" cy="342093"/>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shard-1</a:t>
              </a:r>
              <a:endParaRPr lang="en-US" sz="1405"/>
            </a:p>
          </p:txBody>
        </p:sp>
      </p:grpSp>
      <p:grpSp>
        <p:nvGrpSpPr>
          <p:cNvPr id="189" name="圆角矩形 3"/>
          <p:cNvGrpSpPr/>
          <p:nvPr/>
        </p:nvGrpSpPr>
        <p:grpSpPr>
          <a:xfrm>
            <a:off x="9278461" y="3610957"/>
            <a:ext cx="861268" cy="291554"/>
            <a:chOff x="0" y="-1"/>
            <a:chExt cx="1054100" cy="349042"/>
          </a:xfrm>
        </p:grpSpPr>
        <p:sp>
          <p:nvSpPr>
            <p:cNvPr id="187"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8" name="Client"/>
            <p:cNvSpPr txBox="1"/>
            <p:nvPr/>
          </p:nvSpPr>
          <p:spPr>
            <a:xfrm>
              <a:off x="17037" y="3472"/>
              <a:ext cx="1020026" cy="342094"/>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shard-2</a:t>
              </a:r>
              <a:endParaRPr lang="en-US" sz="1405"/>
            </a:p>
          </p:txBody>
        </p:sp>
      </p:grpSp>
      <p:sp>
        <p:nvSpPr>
          <p:cNvPr id="35" name="文本框 12"/>
          <p:cNvSpPr txBox="1"/>
          <p:nvPr/>
        </p:nvSpPr>
        <p:spPr>
          <a:xfrm>
            <a:off x="8825280" y="2416691"/>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grpSp>
        <p:nvGrpSpPr>
          <p:cNvPr id="41" name="圆角矩形 3"/>
          <p:cNvGrpSpPr/>
          <p:nvPr/>
        </p:nvGrpSpPr>
        <p:grpSpPr>
          <a:xfrm>
            <a:off x="3820190" y="994557"/>
            <a:ext cx="873323" cy="374155"/>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44" name="圆角矩形 72"/>
          <p:cNvGrpSpPr/>
          <p:nvPr/>
        </p:nvGrpSpPr>
        <p:grpSpPr>
          <a:xfrm>
            <a:off x="1779756" y="2148970"/>
            <a:ext cx="755898" cy="404468"/>
            <a:chOff x="-2" y="3281"/>
            <a:chExt cx="707397" cy="349040"/>
          </a:xfrm>
        </p:grpSpPr>
        <p:sp>
          <p:nvSpPr>
            <p:cNvPr id="4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6"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代理层</a:t>
              </a:r>
              <a:endParaRPr lang="zh-CN" altLang="en-US" sz="1690"/>
            </a:p>
          </p:txBody>
        </p:sp>
      </p:grpSp>
      <p:grpSp>
        <p:nvGrpSpPr>
          <p:cNvPr id="47" name="圆角矩形 72"/>
          <p:cNvGrpSpPr/>
          <p:nvPr/>
        </p:nvGrpSpPr>
        <p:grpSpPr>
          <a:xfrm>
            <a:off x="1779756" y="956857"/>
            <a:ext cx="755898" cy="404468"/>
            <a:chOff x="-2" y="3281"/>
            <a:chExt cx="707397" cy="349040"/>
          </a:xfrm>
        </p:grpSpPr>
        <p:sp>
          <p:nvSpPr>
            <p:cNvPr id="4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9"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客户端</a:t>
              </a:r>
              <a:endParaRPr lang="zh-CN" altLang="en-US" sz="1690"/>
            </a:p>
          </p:txBody>
        </p:sp>
      </p:grpSp>
      <p:grpSp>
        <p:nvGrpSpPr>
          <p:cNvPr id="50" name="圆角矩形 20"/>
          <p:cNvGrpSpPr/>
          <p:nvPr/>
        </p:nvGrpSpPr>
        <p:grpSpPr>
          <a:xfrm>
            <a:off x="3748514" y="2168813"/>
            <a:ext cx="1154847" cy="571500"/>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13891"/>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A</a:t>
              </a:r>
              <a:r>
                <a:rPr lang="zh-CN" altLang="en-US" sz="1405">
                  <a:ea typeface="宋体" panose="02010600030101010101" pitchFamily="2" charset="-122"/>
                </a:rPr>
                <a:t>机房</a:t>
              </a:r>
              <a:r>
                <a:rPr lang="en-US" sz="1405"/>
                <a:t>mongos</a:t>
              </a:r>
              <a:endParaRPr lang="en-US" sz="1405"/>
            </a:p>
          </p:txBody>
        </p:sp>
      </p:grpSp>
      <p:grpSp>
        <p:nvGrpSpPr>
          <p:cNvPr id="54" name="圆角矩形 20"/>
          <p:cNvGrpSpPr/>
          <p:nvPr/>
        </p:nvGrpSpPr>
        <p:grpSpPr>
          <a:xfrm>
            <a:off x="5871994" y="2178635"/>
            <a:ext cx="1154847" cy="571500"/>
            <a:chOff x="-1" y="92172"/>
            <a:chExt cx="729621" cy="349058"/>
          </a:xfrm>
          <a:solidFill>
            <a:schemeClr val="accent1">
              <a:lumMod val="20000"/>
              <a:lumOff val="80000"/>
            </a:schemeClr>
          </a:solidFill>
        </p:grpSpPr>
        <p:sp>
          <p:nvSpPr>
            <p:cNvPr id="5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6" name="Mongod"/>
            <p:cNvSpPr txBox="1"/>
            <p:nvPr/>
          </p:nvSpPr>
          <p:spPr>
            <a:xfrm>
              <a:off x="16231" y="113892"/>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ea typeface="宋体" panose="02010600030101010101" pitchFamily="2" charset="-122"/>
                  <a:sym typeface="+mn-ea"/>
                </a:rPr>
                <a:t>B</a:t>
              </a:r>
              <a:r>
                <a:rPr lang="zh-CN" altLang="en-US" sz="1405">
                  <a:ea typeface="宋体" panose="02010600030101010101" pitchFamily="2" charset="-122"/>
                  <a:sym typeface="+mn-ea"/>
                </a:rPr>
                <a:t>机房</a:t>
              </a:r>
              <a:r>
                <a:rPr lang="en-US" sz="1405">
                  <a:sym typeface="+mn-ea"/>
                </a:rPr>
                <a:t>mongos</a:t>
              </a:r>
              <a:endParaRPr lang="en-US" sz="1405"/>
            </a:p>
          </p:txBody>
        </p:sp>
      </p:grpSp>
      <p:grpSp>
        <p:nvGrpSpPr>
          <p:cNvPr id="57" name="圆角矩形 20"/>
          <p:cNvGrpSpPr/>
          <p:nvPr/>
        </p:nvGrpSpPr>
        <p:grpSpPr>
          <a:xfrm>
            <a:off x="7997259" y="2178635"/>
            <a:ext cx="1154847" cy="571500"/>
            <a:chOff x="-1" y="92172"/>
            <a:chExt cx="729621" cy="349058"/>
          </a:xfrm>
          <a:solidFill>
            <a:schemeClr val="accent1">
              <a:lumMod val="20000"/>
              <a:lumOff val="80000"/>
            </a:schemeClr>
          </a:solidFill>
        </p:grpSpPr>
        <p:sp>
          <p:nvSpPr>
            <p:cNvPr id="58"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9" name="Mongod"/>
            <p:cNvSpPr txBox="1"/>
            <p:nvPr/>
          </p:nvSpPr>
          <p:spPr>
            <a:xfrm>
              <a:off x="16231" y="113892"/>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ea typeface="宋体" panose="02010600030101010101" pitchFamily="2" charset="-122"/>
                  <a:sym typeface="+mn-ea"/>
                </a:rPr>
                <a:t>C</a:t>
              </a:r>
              <a:r>
                <a:rPr lang="zh-CN" altLang="en-US" sz="1405">
                  <a:ea typeface="宋体" panose="02010600030101010101" pitchFamily="2" charset="-122"/>
                  <a:sym typeface="+mn-ea"/>
                </a:rPr>
                <a:t>机房</a:t>
              </a:r>
              <a:r>
                <a:rPr lang="en-US" sz="1405">
                  <a:sym typeface="+mn-ea"/>
                </a:rPr>
                <a:t>mongos</a:t>
              </a:r>
              <a:endParaRPr lang="en-US" sz="1405"/>
            </a:p>
          </p:txBody>
        </p:sp>
      </p:grpSp>
      <p:sp>
        <p:nvSpPr>
          <p:cNvPr id="2" name="直接箭头连接符 68"/>
          <p:cNvSpPr/>
          <p:nvPr/>
        </p:nvSpPr>
        <p:spPr>
          <a:xfrm flipH="1">
            <a:off x="6447542" y="2842558"/>
            <a:ext cx="446" cy="427732"/>
          </a:xfrm>
          <a:prstGeom prst="line">
            <a:avLst/>
          </a:prstGeom>
          <a:ln w="25400">
            <a:solidFill>
              <a:schemeClr val="accent1"/>
            </a:solidFill>
            <a:headEnd type="triangle"/>
            <a:tailEnd type="triangle"/>
          </a:ln>
        </p:spPr>
        <p:txBody>
          <a:bodyPr lIns="32145" tIns="32145" rIns="32145" bIns="32145"/>
          <a:p>
            <a:endParaRPr sz="1265"/>
          </a:p>
        </p:txBody>
      </p:sp>
      <p:grpSp>
        <p:nvGrpSpPr>
          <p:cNvPr id="6" name="圆角矩形 3"/>
          <p:cNvGrpSpPr/>
          <p:nvPr/>
        </p:nvGrpSpPr>
        <p:grpSpPr>
          <a:xfrm>
            <a:off x="6013480" y="1014242"/>
            <a:ext cx="873323" cy="374155"/>
            <a:chOff x="0" y="-1"/>
            <a:chExt cx="1054100" cy="349042"/>
          </a:xfrm>
        </p:grpSpPr>
        <p:sp>
          <p:nvSpPr>
            <p:cNvPr id="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1"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sp>
        <p:nvSpPr>
          <p:cNvPr id="36" name="直接箭头连接符 10"/>
          <p:cNvSpPr/>
          <p:nvPr/>
        </p:nvSpPr>
        <p:spPr>
          <a:xfrm flipH="1">
            <a:off x="6425317" y="1588115"/>
            <a:ext cx="893" cy="504974"/>
          </a:xfrm>
          <a:prstGeom prst="line">
            <a:avLst/>
          </a:prstGeom>
          <a:ln w="25400">
            <a:solidFill>
              <a:schemeClr val="accent1"/>
            </a:solidFill>
            <a:headEnd type="triangle"/>
            <a:tailEnd type="triangle"/>
          </a:ln>
        </p:spPr>
        <p:txBody>
          <a:bodyPr lIns="32145" tIns="32145" rIns="32145" bIns="32145"/>
          <a:p>
            <a:endParaRPr sz="1265"/>
          </a:p>
        </p:txBody>
      </p:sp>
      <p:grpSp>
        <p:nvGrpSpPr>
          <p:cNvPr id="60" name="圆角矩形 20"/>
          <p:cNvGrpSpPr/>
          <p:nvPr/>
        </p:nvGrpSpPr>
        <p:grpSpPr>
          <a:xfrm>
            <a:off x="4499888" y="4777558"/>
            <a:ext cx="1134517" cy="590312"/>
            <a:chOff x="-1" y="92172"/>
            <a:chExt cx="729621" cy="349058"/>
          </a:xfrm>
          <a:solidFill>
            <a:schemeClr val="accent3"/>
          </a:solidFill>
        </p:grpSpPr>
        <p:sp>
          <p:nvSpPr>
            <p:cNvPr id="6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2" name="Mongod"/>
            <p:cNvSpPr txBox="1"/>
            <p:nvPr/>
          </p:nvSpPr>
          <p:spPr>
            <a:xfrm>
              <a:off x="17039" y="200614"/>
              <a:ext cx="695540" cy="13217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endParaRPr sz="1000"/>
            </a:p>
          </p:txBody>
        </p:sp>
      </p:grpSp>
      <p:grpSp>
        <p:nvGrpSpPr>
          <p:cNvPr id="63" name="圆角矩形 20"/>
          <p:cNvGrpSpPr/>
          <p:nvPr/>
        </p:nvGrpSpPr>
        <p:grpSpPr>
          <a:xfrm>
            <a:off x="3810913" y="3641543"/>
            <a:ext cx="1134517" cy="590312"/>
            <a:chOff x="-1" y="92172"/>
            <a:chExt cx="729621" cy="349058"/>
          </a:xfrm>
          <a:solidFill>
            <a:schemeClr val="accent3"/>
          </a:solidFill>
        </p:grpSpPr>
        <p:sp>
          <p:nvSpPr>
            <p:cNvPr id="64"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5" name="Mongod"/>
            <p:cNvSpPr txBox="1"/>
            <p:nvPr/>
          </p:nvSpPr>
          <p:spPr>
            <a:xfrm>
              <a:off x="17039" y="200614"/>
              <a:ext cx="695540" cy="13217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t>mongod</a:t>
              </a:r>
              <a:endParaRPr lang="en-US" sz="1000"/>
            </a:p>
          </p:txBody>
        </p:sp>
      </p:grpSp>
      <p:grpSp>
        <p:nvGrpSpPr>
          <p:cNvPr id="66" name="圆角矩形 20"/>
          <p:cNvGrpSpPr/>
          <p:nvPr/>
        </p:nvGrpSpPr>
        <p:grpSpPr>
          <a:xfrm>
            <a:off x="7409865" y="4787202"/>
            <a:ext cx="1134517" cy="590312"/>
            <a:chOff x="-1" y="92172"/>
            <a:chExt cx="729621" cy="349058"/>
          </a:xfrm>
        </p:grpSpPr>
        <p:sp>
          <p:nvSpPr>
            <p:cNvPr id="6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8" name="Mongod"/>
            <p:cNvSpPr txBox="1"/>
            <p:nvPr/>
          </p:nvSpPr>
          <p:spPr>
            <a:xfrm>
              <a:off x="17039" y="182215"/>
              <a:ext cx="695540" cy="168967"/>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endParaRPr sz="1405"/>
            </a:p>
          </p:txBody>
        </p:sp>
      </p:gr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圆角矩形 63"/>
          <p:cNvSpPr/>
          <p:nvPr/>
        </p:nvSpPr>
        <p:spPr>
          <a:xfrm>
            <a:off x="613410" y="3270250"/>
            <a:ext cx="11511915" cy="3484245"/>
          </a:xfrm>
          <a:prstGeom prst="roundRect">
            <a:avLst>
              <a:gd name="adj" fmla="val 5592"/>
            </a:avLst>
          </a:prstGeom>
          <a:solidFill>
            <a:srgbClr val="FFE0DC"/>
          </a:solidFill>
          <a:ln>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2" name="圆角矩形 17"/>
          <p:cNvSpPr/>
          <p:nvPr/>
        </p:nvSpPr>
        <p:spPr>
          <a:xfrm>
            <a:off x="956459" y="3770243"/>
            <a:ext cx="3234333" cy="2069902"/>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6" name="圆角矩形 2"/>
          <p:cNvSpPr/>
          <p:nvPr/>
        </p:nvSpPr>
        <p:spPr>
          <a:xfrm>
            <a:off x="2648168" y="828020"/>
            <a:ext cx="7665244" cy="667941"/>
          </a:xfrm>
          <a:prstGeom prst="roundRect">
            <a:avLst>
              <a:gd name="adj" fmla="val 16667"/>
            </a:avLst>
          </a:prstGeom>
          <a:solidFill>
            <a:srgbClr val="D9D9D9"/>
          </a:solidFill>
          <a:ln w="25400">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93" name="文本框 7"/>
          <p:cNvSpPr txBox="1"/>
          <p:nvPr/>
        </p:nvSpPr>
        <p:spPr>
          <a:xfrm>
            <a:off x="4526082" y="1178142"/>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194" name="圆角矩形 8"/>
          <p:cNvSpPr/>
          <p:nvPr/>
        </p:nvSpPr>
        <p:spPr>
          <a:xfrm>
            <a:off x="2602180" y="2135773"/>
            <a:ext cx="7694712" cy="637580"/>
          </a:xfrm>
          <a:prstGeom prst="roundRect">
            <a:avLst>
              <a:gd name="adj" fmla="val 16667"/>
            </a:avLst>
          </a:prstGeom>
          <a:solidFill>
            <a:srgbClr val="DCC205"/>
          </a:solidFill>
          <a:ln>
            <a:solidFill>
              <a:srgbClr val="FFC000"/>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95" name="文本框 12"/>
          <p:cNvSpPr txBox="1"/>
          <p:nvPr/>
        </p:nvSpPr>
        <p:spPr>
          <a:xfrm>
            <a:off x="4496614" y="2332305"/>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207" name="直接箭头连接符 10"/>
          <p:cNvSpPr/>
          <p:nvPr/>
        </p:nvSpPr>
        <p:spPr>
          <a:xfrm flipH="1">
            <a:off x="4243457" y="1570970"/>
            <a:ext cx="893" cy="504974"/>
          </a:xfrm>
          <a:prstGeom prst="line">
            <a:avLst/>
          </a:prstGeom>
          <a:ln w="25400">
            <a:solidFill>
              <a:schemeClr val="accent1"/>
            </a:solidFill>
            <a:headEnd type="triangle"/>
            <a:tailEnd type="triangle"/>
          </a:ln>
        </p:spPr>
        <p:txBody>
          <a:bodyPr lIns="32145" tIns="32145" rIns="32145" bIns="32145"/>
          <a:lstStyle/>
          <a:p>
            <a:endParaRPr sz="1265"/>
          </a:p>
        </p:txBody>
      </p:sp>
      <p:sp>
        <p:nvSpPr>
          <p:cNvPr id="208" name="直接箭头连接符 11"/>
          <p:cNvSpPr/>
          <p:nvPr/>
        </p:nvSpPr>
        <p:spPr>
          <a:xfrm flipH="1">
            <a:off x="8597126" y="1535698"/>
            <a:ext cx="4018" cy="557659"/>
          </a:xfrm>
          <a:prstGeom prst="line">
            <a:avLst/>
          </a:prstGeom>
          <a:ln w="25400">
            <a:solidFill>
              <a:schemeClr val="accent1"/>
            </a:solidFill>
            <a:headEnd type="triangle"/>
            <a:tailEnd type="triangle"/>
          </a:ln>
        </p:spPr>
        <p:txBody>
          <a:bodyPr lIns="32145" tIns="32145" rIns="32145" bIns="32145"/>
          <a:lstStyle/>
          <a:p>
            <a:endParaRPr sz="1265"/>
          </a:p>
        </p:txBody>
      </p:sp>
      <p:sp>
        <p:nvSpPr>
          <p:cNvPr id="218" name="直接箭头连接符 21"/>
          <p:cNvSpPr/>
          <p:nvPr/>
        </p:nvSpPr>
        <p:spPr>
          <a:xfrm rot="19320000" flipH="1" flipV="1">
            <a:off x="1763256" y="4780637"/>
            <a:ext cx="738485" cy="49560"/>
          </a:xfrm>
          <a:prstGeom prst="line">
            <a:avLst/>
          </a:prstGeom>
          <a:ln w="25400">
            <a:solidFill>
              <a:schemeClr val="accent1"/>
            </a:solidFill>
            <a:headEnd type="triangle"/>
            <a:tailEnd type="triangle"/>
          </a:ln>
        </p:spPr>
        <p:txBody>
          <a:bodyPr lIns="32145" tIns="32145" rIns="32145" bIns="32145"/>
          <a:lstStyle/>
          <a:p>
            <a:endParaRPr sz="1265"/>
          </a:p>
        </p:txBody>
      </p:sp>
      <p:sp>
        <p:nvSpPr>
          <p:cNvPr id="273" name="直接箭头连接符 68"/>
          <p:cNvSpPr/>
          <p:nvPr/>
        </p:nvSpPr>
        <p:spPr>
          <a:xfrm flipH="1">
            <a:off x="4243457" y="2842558"/>
            <a:ext cx="446" cy="427732"/>
          </a:xfrm>
          <a:prstGeom prst="line">
            <a:avLst/>
          </a:prstGeom>
          <a:ln w="25400">
            <a:solidFill>
              <a:schemeClr val="accent1"/>
            </a:solidFill>
            <a:headEnd type="triangle"/>
            <a:tailEnd type="triangle"/>
          </a:ln>
        </p:spPr>
        <p:txBody>
          <a:bodyPr lIns="32145" tIns="32145" rIns="32145" bIns="32145"/>
          <a:lstStyle/>
          <a:p>
            <a:endParaRPr sz="1265"/>
          </a:p>
        </p:txBody>
      </p:sp>
      <p:sp>
        <p:nvSpPr>
          <p:cNvPr id="274" name="直接箭头连接符 69"/>
          <p:cNvSpPr/>
          <p:nvPr/>
        </p:nvSpPr>
        <p:spPr>
          <a:xfrm flipH="1">
            <a:off x="8601144" y="2842558"/>
            <a:ext cx="4018" cy="428179"/>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279" name="圆角矩形 72"/>
          <p:cNvGrpSpPr/>
          <p:nvPr/>
        </p:nvGrpSpPr>
        <p:grpSpPr>
          <a:xfrm>
            <a:off x="788214" y="3330754"/>
            <a:ext cx="755898" cy="404468"/>
            <a:chOff x="-2" y="3281"/>
            <a:chExt cx="707397" cy="349040"/>
          </a:xfrm>
        </p:grpSpPr>
        <p:sp>
          <p:nvSpPr>
            <p:cNvPr id="277"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8"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sz="1690"/>
                <a:t>存储</a:t>
              </a:r>
              <a:r>
                <a:rPr sz="1690"/>
                <a:t>层</a:t>
              </a:r>
              <a:endParaRPr sz="1690"/>
            </a:p>
          </p:txBody>
        </p:sp>
      </p:grpSp>
      <p:grpSp>
        <p:nvGrpSpPr>
          <p:cNvPr id="3" name="圆角矩形 20"/>
          <p:cNvGrpSpPr/>
          <p:nvPr/>
        </p:nvGrpSpPr>
        <p:grpSpPr>
          <a:xfrm>
            <a:off x="1171218" y="5044258"/>
            <a:ext cx="1134517" cy="590312"/>
            <a:chOff x="-1" y="92172"/>
            <a:chExt cx="729621" cy="349058"/>
          </a:xfrm>
          <a:solidFill>
            <a:schemeClr val="accent3"/>
          </a:solidFill>
        </p:grpSpPr>
        <p:sp>
          <p:nvSpPr>
            <p:cNvPr id="4"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Mongod"/>
            <p:cNvSpPr txBox="1"/>
            <p:nvPr/>
          </p:nvSpPr>
          <p:spPr>
            <a:xfrm>
              <a:off x="17039" y="200614"/>
              <a:ext cx="695540" cy="13217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endParaRPr sz="1000"/>
            </a:p>
          </p:txBody>
        </p:sp>
      </p:grpSp>
      <p:sp>
        <p:nvSpPr>
          <p:cNvPr id="15" name="直接箭头连接符 21"/>
          <p:cNvSpPr/>
          <p:nvPr/>
        </p:nvSpPr>
        <p:spPr>
          <a:xfrm rot="15660000" flipH="1">
            <a:off x="2774097" y="4540429"/>
            <a:ext cx="480417" cy="538460"/>
          </a:xfrm>
          <a:prstGeom prst="line">
            <a:avLst/>
          </a:prstGeom>
          <a:ln w="25400">
            <a:solidFill>
              <a:schemeClr val="accent1"/>
            </a:solidFill>
            <a:headEnd type="triangle"/>
            <a:tailEnd type="triangle"/>
          </a:ln>
        </p:spPr>
        <p:txBody>
          <a:bodyPr lIns="32145" tIns="32145" rIns="32145" bIns="32145"/>
          <a:p>
            <a:endParaRPr sz="1265"/>
          </a:p>
        </p:txBody>
      </p:sp>
      <p:sp>
        <p:nvSpPr>
          <p:cNvPr id="16" name="圆角矩形 17"/>
          <p:cNvSpPr/>
          <p:nvPr/>
        </p:nvSpPr>
        <p:spPr>
          <a:xfrm>
            <a:off x="4784874" y="3769767"/>
            <a:ext cx="3234333" cy="2069902"/>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7" name="直接箭头连接符 21"/>
          <p:cNvSpPr/>
          <p:nvPr/>
        </p:nvSpPr>
        <p:spPr>
          <a:xfrm rot="19320000" flipH="1" flipV="1">
            <a:off x="5637213" y="4773017"/>
            <a:ext cx="738485" cy="49560"/>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21" name="圆角矩形 20"/>
          <p:cNvGrpSpPr/>
          <p:nvPr/>
        </p:nvGrpSpPr>
        <p:grpSpPr>
          <a:xfrm>
            <a:off x="5791250" y="3977577"/>
            <a:ext cx="1134517" cy="590312"/>
            <a:chOff x="-1" y="92172"/>
            <a:chExt cx="729621" cy="349058"/>
          </a:xfrm>
        </p:grpSpPr>
        <p:sp>
          <p:nvSpPr>
            <p:cNvPr id="2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 name="Mongod"/>
            <p:cNvSpPr txBox="1"/>
            <p:nvPr/>
          </p:nvSpPr>
          <p:spPr>
            <a:xfrm>
              <a:off x="17039" y="182215"/>
              <a:ext cx="695540" cy="168967"/>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endParaRPr sz="1405"/>
            </a:p>
          </p:txBody>
        </p:sp>
      </p:grpSp>
      <p:grpSp>
        <p:nvGrpSpPr>
          <p:cNvPr id="24" name="圆角矩形 20"/>
          <p:cNvGrpSpPr/>
          <p:nvPr/>
        </p:nvGrpSpPr>
        <p:grpSpPr>
          <a:xfrm>
            <a:off x="6615460" y="5045121"/>
            <a:ext cx="1134517" cy="590312"/>
            <a:chOff x="-1" y="92172"/>
            <a:chExt cx="729621" cy="349058"/>
          </a:xfrm>
        </p:grpSpPr>
        <p:sp>
          <p:nvSpPr>
            <p:cNvPr id="2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6" name="Mongod"/>
            <p:cNvSpPr txBox="1"/>
            <p:nvPr/>
          </p:nvSpPr>
          <p:spPr>
            <a:xfrm>
              <a:off x="17039" y="182215"/>
              <a:ext cx="695540" cy="168967"/>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endParaRPr sz="1405"/>
            </a:p>
          </p:txBody>
        </p:sp>
      </p:grpSp>
      <p:sp>
        <p:nvSpPr>
          <p:cNvPr id="27" name="直接箭头连接符 21"/>
          <p:cNvSpPr/>
          <p:nvPr/>
        </p:nvSpPr>
        <p:spPr>
          <a:xfrm rot="15660000" flipH="1">
            <a:off x="6648053" y="4532809"/>
            <a:ext cx="480417" cy="538460"/>
          </a:xfrm>
          <a:prstGeom prst="line">
            <a:avLst/>
          </a:prstGeom>
          <a:ln w="25400">
            <a:solidFill>
              <a:schemeClr val="accent1"/>
            </a:solidFill>
            <a:headEnd type="triangle"/>
            <a:tailEnd type="triangle"/>
          </a:ln>
        </p:spPr>
        <p:txBody>
          <a:bodyPr lIns="32145" tIns="32145" rIns="32145" bIns="32145"/>
          <a:p>
            <a:endParaRPr sz="1265"/>
          </a:p>
        </p:txBody>
      </p:sp>
      <p:grpSp>
        <p:nvGrpSpPr>
          <p:cNvPr id="28" name="圆角矩形 3"/>
          <p:cNvGrpSpPr/>
          <p:nvPr/>
        </p:nvGrpSpPr>
        <p:grpSpPr>
          <a:xfrm>
            <a:off x="8126085" y="1028490"/>
            <a:ext cx="873323" cy="374155"/>
            <a:chOff x="0" y="-1"/>
            <a:chExt cx="1054100" cy="349042"/>
          </a:xfrm>
        </p:grpSpPr>
        <p:sp>
          <p:nvSpPr>
            <p:cNvPr id="29"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0"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32" name="圆角矩形 3"/>
          <p:cNvGrpSpPr/>
          <p:nvPr/>
        </p:nvGrpSpPr>
        <p:grpSpPr>
          <a:xfrm>
            <a:off x="1044416" y="3875391"/>
            <a:ext cx="917079" cy="291554"/>
            <a:chOff x="0" y="-1"/>
            <a:chExt cx="1054100" cy="349042"/>
          </a:xfrm>
        </p:grpSpPr>
        <p:sp>
          <p:nvSpPr>
            <p:cNvPr id="3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Client"/>
            <p:cNvSpPr txBox="1"/>
            <p:nvPr/>
          </p:nvSpPr>
          <p:spPr>
            <a:xfrm>
              <a:off x="17037" y="3472"/>
              <a:ext cx="1020026" cy="342093"/>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shard-1</a:t>
              </a:r>
              <a:endParaRPr lang="en-US" sz="1405"/>
            </a:p>
          </p:txBody>
        </p:sp>
      </p:grpSp>
      <p:grpSp>
        <p:nvGrpSpPr>
          <p:cNvPr id="189" name="圆角矩形 3"/>
          <p:cNvGrpSpPr/>
          <p:nvPr/>
        </p:nvGrpSpPr>
        <p:grpSpPr>
          <a:xfrm>
            <a:off x="7073106" y="3870672"/>
            <a:ext cx="861268" cy="291554"/>
            <a:chOff x="0" y="-1"/>
            <a:chExt cx="1054100" cy="349042"/>
          </a:xfrm>
        </p:grpSpPr>
        <p:sp>
          <p:nvSpPr>
            <p:cNvPr id="187"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8" name="Client"/>
            <p:cNvSpPr txBox="1"/>
            <p:nvPr/>
          </p:nvSpPr>
          <p:spPr>
            <a:xfrm>
              <a:off x="17037" y="3472"/>
              <a:ext cx="1020026" cy="342094"/>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shard-2</a:t>
              </a:r>
              <a:endParaRPr lang="en-US" sz="1405"/>
            </a:p>
          </p:txBody>
        </p:sp>
      </p:grpSp>
      <p:sp>
        <p:nvSpPr>
          <p:cNvPr id="35" name="文本框 12"/>
          <p:cNvSpPr txBox="1"/>
          <p:nvPr/>
        </p:nvSpPr>
        <p:spPr>
          <a:xfrm>
            <a:off x="8825280" y="2416691"/>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grpSp>
        <p:nvGrpSpPr>
          <p:cNvPr id="41" name="圆角矩形 3"/>
          <p:cNvGrpSpPr/>
          <p:nvPr/>
        </p:nvGrpSpPr>
        <p:grpSpPr>
          <a:xfrm>
            <a:off x="3820190" y="994557"/>
            <a:ext cx="873323" cy="374155"/>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44" name="圆角矩形 72"/>
          <p:cNvGrpSpPr/>
          <p:nvPr/>
        </p:nvGrpSpPr>
        <p:grpSpPr>
          <a:xfrm>
            <a:off x="1779756" y="2148970"/>
            <a:ext cx="755898" cy="404468"/>
            <a:chOff x="-2" y="3281"/>
            <a:chExt cx="707397" cy="349040"/>
          </a:xfrm>
        </p:grpSpPr>
        <p:sp>
          <p:nvSpPr>
            <p:cNvPr id="4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6"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代理层</a:t>
              </a:r>
              <a:endParaRPr lang="zh-CN" altLang="en-US" sz="1690"/>
            </a:p>
          </p:txBody>
        </p:sp>
      </p:grpSp>
      <p:grpSp>
        <p:nvGrpSpPr>
          <p:cNvPr id="47" name="圆角矩形 72"/>
          <p:cNvGrpSpPr/>
          <p:nvPr/>
        </p:nvGrpSpPr>
        <p:grpSpPr>
          <a:xfrm>
            <a:off x="1779756" y="956857"/>
            <a:ext cx="755898" cy="404468"/>
            <a:chOff x="-2" y="3281"/>
            <a:chExt cx="707397" cy="349040"/>
          </a:xfrm>
        </p:grpSpPr>
        <p:sp>
          <p:nvSpPr>
            <p:cNvPr id="4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9"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客户端</a:t>
              </a:r>
              <a:endParaRPr lang="zh-CN" altLang="en-US" sz="1690"/>
            </a:p>
          </p:txBody>
        </p:sp>
      </p:grpSp>
      <p:grpSp>
        <p:nvGrpSpPr>
          <p:cNvPr id="50" name="圆角矩形 20"/>
          <p:cNvGrpSpPr/>
          <p:nvPr/>
        </p:nvGrpSpPr>
        <p:grpSpPr>
          <a:xfrm>
            <a:off x="3748514" y="2168813"/>
            <a:ext cx="1154847" cy="571500"/>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mongos</a:t>
              </a:r>
              <a:endParaRPr lang="en-US" sz="1405"/>
            </a:p>
          </p:txBody>
        </p:sp>
      </p:grpSp>
      <p:grpSp>
        <p:nvGrpSpPr>
          <p:cNvPr id="54" name="圆角矩形 20"/>
          <p:cNvGrpSpPr/>
          <p:nvPr/>
        </p:nvGrpSpPr>
        <p:grpSpPr>
          <a:xfrm>
            <a:off x="5871994" y="2178635"/>
            <a:ext cx="1154847" cy="571500"/>
            <a:chOff x="-1" y="92172"/>
            <a:chExt cx="729621" cy="349058"/>
          </a:xfrm>
          <a:solidFill>
            <a:schemeClr val="accent1">
              <a:lumMod val="20000"/>
              <a:lumOff val="80000"/>
            </a:schemeClr>
          </a:solidFill>
        </p:grpSpPr>
        <p:sp>
          <p:nvSpPr>
            <p:cNvPr id="5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6" name="Mongod"/>
            <p:cNvSpPr txBox="1"/>
            <p:nvPr/>
          </p:nvSpPr>
          <p:spPr>
            <a:xfrm>
              <a:off x="16231" y="179438"/>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mongos</a:t>
              </a:r>
              <a:endParaRPr lang="en-US" sz="1405"/>
            </a:p>
          </p:txBody>
        </p:sp>
      </p:grpSp>
      <p:grpSp>
        <p:nvGrpSpPr>
          <p:cNvPr id="57" name="圆角矩形 20"/>
          <p:cNvGrpSpPr/>
          <p:nvPr/>
        </p:nvGrpSpPr>
        <p:grpSpPr>
          <a:xfrm>
            <a:off x="7997259" y="2178635"/>
            <a:ext cx="1154847" cy="571500"/>
            <a:chOff x="-1" y="92172"/>
            <a:chExt cx="729621" cy="349058"/>
          </a:xfrm>
          <a:solidFill>
            <a:schemeClr val="accent1">
              <a:lumMod val="20000"/>
              <a:lumOff val="80000"/>
            </a:schemeClr>
          </a:solidFill>
        </p:grpSpPr>
        <p:sp>
          <p:nvSpPr>
            <p:cNvPr id="58"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9" name="Mongod"/>
            <p:cNvSpPr txBox="1"/>
            <p:nvPr/>
          </p:nvSpPr>
          <p:spPr>
            <a:xfrm>
              <a:off x="16231" y="179438"/>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mongos</a:t>
              </a:r>
              <a:endParaRPr lang="en-US" sz="1405"/>
            </a:p>
          </p:txBody>
        </p:sp>
      </p:grpSp>
      <p:sp>
        <p:nvSpPr>
          <p:cNvPr id="2" name="直接箭头连接符 68"/>
          <p:cNvSpPr/>
          <p:nvPr/>
        </p:nvSpPr>
        <p:spPr>
          <a:xfrm flipH="1">
            <a:off x="6447542" y="2842558"/>
            <a:ext cx="446" cy="427732"/>
          </a:xfrm>
          <a:prstGeom prst="line">
            <a:avLst/>
          </a:prstGeom>
          <a:ln w="25400">
            <a:solidFill>
              <a:schemeClr val="accent1"/>
            </a:solidFill>
            <a:headEnd type="triangle"/>
            <a:tailEnd type="triangle"/>
          </a:ln>
        </p:spPr>
        <p:txBody>
          <a:bodyPr lIns="32145" tIns="32145" rIns="32145" bIns="32145"/>
          <a:p>
            <a:endParaRPr sz="1265"/>
          </a:p>
        </p:txBody>
      </p:sp>
      <p:grpSp>
        <p:nvGrpSpPr>
          <p:cNvPr id="6" name="圆角矩形 3"/>
          <p:cNvGrpSpPr/>
          <p:nvPr/>
        </p:nvGrpSpPr>
        <p:grpSpPr>
          <a:xfrm>
            <a:off x="6013480" y="1014242"/>
            <a:ext cx="873323" cy="374155"/>
            <a:chOff x="0" y="-1"/>
            <a:chExt cx="1054100" cy="349042"/>
          </a:xfrm>
        </p:grpSpPr>
        <p:sp>
          <p:nvSpPr>
            <p:cNvPr id="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1"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sp>
        <p:nvSpPr>
          <p:cNvPr id="36" name="直接箭头连接符 10"/>
          <p:cNvSpPr/>
          <p:nvPr/>
        </p:nvSpPr>
        <p:spPr>
          <a:xfrm flipH="1">
            <a:off x="6425317" y="1588115"/>
            <a:ext cx="893" cy="504974"/>
          </a:xfrm>
          <a:prstGeom prst="line">
            <a:avLst/>
          </a:prstGeom>
          <a:ln w="25400">
            <a:solidFill>
              <a:schemeClr val="accent1"/>
            </a:solidFill>
            <a:headEnd type="triangle"/>
            <a:tailEnd type="triangle"/>
          </a:ln>
        </p:spPr>
        <p:txBody>
          <a:bodyPr lIns="32145" tIns="32145" rIns="32145" bIns="32145"/>
          <a:p>
            <a:endParaRPr sz="1265"/>
          </a:p>
        </p:txBody>
      </p:sp>
      <p:grpSp>
        <p:nvGrpSpPr>
          <p:cNvPr id="60" name="圆角矩形 20"/>
          <p:cNvGrpSpPr/>
          <p:nvPr/>
        </p:nvGrpSpPr>
        <p:grpSpPr>
          <a:xfrm>
            <a:off x="2695218" y="5044893"/>
            <a:ext cx="1134517" cy="590312"/>
            <a:chOff x="-1" y="92172"/>
            <a:chExt cx="729621" cy="349058"/>
          </a:xfrm>
          <a:solidFill>
            <a:schemeClr val="accent3"/>
          </a:solidFill>
        </p:grpSpPr>
        <p:sp>
          <p:nvSpPr>
            <p:cNvPr id="6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2" name="Mongod"/>
            <p:cNvSpPr txBox="1"/>
            <p:nvPr/>
          </p:nvSpPr>
          <p:spPr>
            <a:xfrm>
              <a:off x="17039" y="200614"/>
              <a:ext cx="695540" cy="13217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endParaRPr sz="1000"/>
            </a:p>
          </p:txBody>
        </p:sp>
      </p:grpSp>
      <p:grpSp>
        <p:nvGrpSpPr>
          <p:cNvPr id="63" name="圆角矩形 20"/>
          <p:cNvGrpSpPr/>
          <p:nvPr/>
        </p:nvGrpSpPr>
        <p:grpSpPr>
          <a:xfrm>
            <a:off x="2006243" y="3908878"/>
            <a:ext cx="1134517" cy="590312"/>
            <a:chOff x="-1" y="92172"/>
            <a:chExt cx="729621" cy="349058"/>
          </a:xfrm>
          <a:solidFill>
            <a:schemeClr val="accent3"/>
          </a:solidFill>
        </p:grpSpPr>
        <p:sp>
          <p:nvSpPr>
            <p:cNvPr id="64"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5" name="Mongod"/>
            <p:cNvSpPr txBox="1"/>
            <p:nvPr/>
          </p:nvSpPr>
          <p:spPr>
            <a:xfrm>
              <a:off x="17039" y="200614"/>
              <a:ext cx="695540" cy="13217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endParaRPr sz="1000"/>
            </a:p>
          </p:txBody>
        </p:sp>
      </p:grpSp>
      <p:grpSp>
        <p:nvGrpSpPr>
          <p:cNvPr id="66" name="圆角矩形 20"/>
          <p:cNvGrpSpPr/>
          <p:nvPr/>
        </p:nvGrpSpPr>
        <p:grpSpPr>
          <a:xfrm>
            <a:off x="5204510" y="5046917"/>
            <a:ext cx="1134517" cy="590312"/>
            <a:chOff x="-1" y="92172"/>
            <a:chExt cx="729621" cy="349058"/>
          </a:xfrm>
        </p:grpSpPr>
        <p:sp>
          <p:nvSpPr>
            <p:cNvPr id="6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8" name="Mongod"/>
            <p:cNvSpPr txBox="1"/>
            <p:nvPr/>
          </p:nvSpPr>
          <p:spPr>
            <a:xfrm>
              <a:off x="17039" y="182215"/>
              <a:ext cx="695540" cy="168967"/>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endParaRPr sz="1405"/>
            </a:p>
          </p:txBody>
        </p:sp>
      </p:grpSp>
      <p:sp>
        <p:nvSpPr>
          <p:cNvPr id="7" name="圆角矩形 17"/>
          <p:cNvSpPr/>
          <p:nvPr/>
        </p:nvSpPr>
        <p:spPr>
          <a:xfrm>
            <a:off x="8587889" y="3774688"/>
            <a:ext cx="3234333" cy="2069902"/>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9" name="直接箭头连接符 21"/>
          <p:cNvSpPr/>
          <p:nvPr/>
        </p:nvSpPr>
        <p:spPr>
          <a:xfrm rot="19320000" flipH="1" flipV="1">
            <a:off x="9394686" y="4785082"/>
            <a:ext cx="738485" cy="49560"/>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10" name="圆角矩形 20"/>
          <p:cNvGrpSpPr/>
          <p:nvPr/>
        </p:nvGrpSpPr>
        <p:grpSpPr>
          <a:xfrm>
            <a:off x="8802648" y="5048703"/>
            <a:ext cx="1134517" cy="590312"/>
            <a:chOff x="-1" y="92172"/>
            <a:chExt cx="729621" cy="349058"/>
          </a:xfrm>
          <a:solidFill>
            <a:schemeClr val="accent3"/>
          </a:solidFill>
        </p:grpSpPr>
        <p:sp>
          <p:nvSpPr>
            <p:cNvPr id="1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 name="Mongod"/>
            <p:cNvSpPr txBox="1"/>
            <p:nvPr/>
          </p:nvSpPr>
          <p:spPr>
            <a:xfrm>
              <a:off x="17039" y="182215"/>
              <a:ext cx="695540" cy="168967"/>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endParaRPr sz="1000"/>
            </a:p>
          </p:txBody>
        </p:sp>
      </p:grpSp>
      <p:sp>
        <p:nvSpPr>
          <p:cNvPr id="13" name="直接箭头连接符 21"/>
          <p:cNvSpPr/>
          <p:nvPr/>
        </p:nvSpPr>
        <p:spPr>
          <a:xfrm rot="15660000" flipH="1">
            <a:off x="10405527" y="4544874"/>
            <a:ext cx="480417" cy="538460"/>
          </a:xfrm>
          <a:prstGeom prst="line">
            <a:avLst/>
          </a:prstGeom>
          <a:ln w="25400">
            <a:solidFill>
              <a:schemeClr val="accent1"/>
            </a:solidFill>
            <a:headEnd type="triangle"/>
            <a:tailEnd type="triangle"/>
          </a:ln>
        </p:spPr>
        <p:txBody>
          <a:bodyPr lIns="32145" tIns="32145" rIns="32145" bIns="32145"/>
          <a:p>
            <a:endParaRPr sz="1265"/>
          </a:p>
        </p:txBody>
      </p:sp>
      <p:grpSp>
        <p:nvGrpSpPr>
          <p:cNvPr id="14" name="圆角矩形 3"/>
          <p:cNvGrpSpPr/>
          <p:nvPr/>
        </p:nvGrpSpPr>
        <p:grpSpPr>
          <a:xfrm>
            <a:off x="8675846" y="3879836"/>
            <a:ext cx="917079" cy="291554"/>
            <a:chOff x="0" y="-1"/>
            <a:chExt cx="1054100" cy="349042"/>
          </a:xfrm>
        </p:grpSpPr>
        <p:sp>
          <p:nvSpPr>
            <p:cNvPr id="1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9" name="Client"/>
            <p:cNvSpPr txBox="1"/>
            <p:nvPr/>
          </p:nvSpPr>
          <p:spPr>
            <a:xfrm>
              <a:off x="17037" y="3472"/>
              <a:ext cx="1020026" cy="342094"/>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shard-3</a:t>
              </a:r>
              <a:endParaRPr lang="en-US" sz="1405"/>
            </a:p>
          </p:txBody>
        </p:sp>
      </p:grpSp>
      <p:grpSp>
        <p:nvGrpSpPr>
          <p:cNvPr id="20" name="圆角矩形 20"/>
          <p:cNvGrpSpPr/>
          <p:nvPr/>
        </p:nvGrpSpPr>
        <p:grpSpPr>
          <a:xfrm>
            <a:off x="10326648" y="5049338"/>
            <a:ext cx="1134517" cy="590312"/>
            <a:chOff x="-1" y="92172"/>
            <a:chExt cx="729621" cy="349058"/>
          </a:xfrm>
          <a:solidFill>
            <a:schemeClr val="accent3"/>
          </a:solidFill>
        </p:grpSpPr>
        <p:sp>
          <p:nvSpPr>
            <p:cNvPr id="37"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8" name="Mongod"/>
            <p:cNvSpPr txBox="1"/>
            <p:nvPr/>
          </p:nvSpPr>
          <p:spPr>
            <a:xfrm>
              <a:off x="17039" y="182215"/>
              <a:ext cx="695540" cy="168967"/>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endParaRPr sz="1000"/>
            </a:p>
          </p:txBody>
        </p:sp>
      </p:grpSp>
      <p:grpSp>
        <p:nvGrpSpPr>
          <p:cNvPr id="39" name="圆角矩形 20"/>
          <p:cNvGrpSpPr/>
          <p:nvPr/>
        </p:nvGrpSpPr>
        <p:grpSpPr>
          <a:xfrm>
            <a:off x="9637673" y="3913323"/>
            <a:ext cx="1134517" cy="590312"/>
            <a:chOff x="-1" y="92172"/>
            <a:chExt cx="729621" cy="349058"/>
          </a:xfrm>
          <a:solidFill>
            <a:schemeClr val="accent3"/>
          </a:solidFill>
        </p:grpSpPr>
        <p:sp>
          <p:nvSpPr>
            <p:cNvPr id="40"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9" name="Mongod"/>
            <p:cNvSpPr txBox="1"/>
            <p:nvPr/>
          </p:nvSpPr>
          <p:spPr>
            <a:xfrm>
              <a:off x="17039" y="200614"/>
              <a:ext cx="695540" cy="13217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endParaRPr sz="1000"/>
            </a:p>
          </p:txBody>
        </p:sp>
      </p:grpSp>
      <p:grpSp>
        <p:nvGrpSpPr>
          <p:cNvPr id="281" name="圆角矩形 3"/>
          <p:cNvGrpSpPr/>
          <p:nvPr/>
        </p:nvGrpSpPr>
        <p:grpSpPr>
          <a:xfrm>
            <a:off x="5365115" y="240983"/>
            <a:ext cx="2230438" cy="429260"/>
            <a:chOff x="0" y="-1"/>
            <a:chExt cx="1054100" cy="349042"/>
          </a:xfrm>
        </p:grpSpPr>
        <p:sp>
          <p:nvSpPr>
            <p:cNvPr id="28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17859" tIns="17859" rIns="17859" bIns="17859" numCol="1" anchor="ctr">
              <a:noAutofit/>
            </a:bodyPr>
            <a:lstStyle/>
            <a:p>
              <a:pPr>
                <a:defRPr>
                  <a:latin typeface="Helvetica Neue Medium"/>
                  <a:ea typeface="Helvetica Neue Medium"/>
                  <a:cs typeface="Helvetica Neue Medium"/>
                  <a:sym typeface="Helvetica Neue Medium"/>
                </a:defRPr>
              </a:pPr>
              <a:endParaRPr sz="635"/>
            </a:p>
          </p:txBody>
        </p:sp>
        <p:sp>
          <p:nvSpPr>
            <p:cNvPr id="283" name="Client"/>
            <p:cNvSpPr txBox="1"/>
            <p:nvPr/>
          </p:nvSpPr>
          <p:spPr>
            <a:xfrm>
              <a:off x="17037" y="85709"/>
              <a:ext cx="1020026" cy="177619"/>
            </a:xfrm>
            <a:prstGeom prst="rect">
              <a:avLst/>
            </a:prstGeom>
            <a:noFill/>
            <a:ln w="12700" cap="flat">
              <a:noFill/>
              <a:miter lim="400000"/>
            </a:ln>
            <a:effectLst/>
          </p:spPr>
          <p:txBody>
            <a:bodyPr wrap="square" lIns="17859" tIns="17859" rIns="17859" bIns="17859"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200"/>
                <a:t> oppo</a:t>
              </a:r>
              <a:r>
                <a:rPr lang="zh-CN" altLang="en-US" sz="1200"/>
                <a:t>互联网</a:t>
              </a:r>
              <a:r>
                <a:rPr lang="en-US" altLang="zh-CN" sz="1200"/>
                <a:t>mongodb:</a:t>
              </a:r>
              <a:r>
                <a:rPr lang="zh-CN" altLang="en-US" sz="1200"/>
                <a:t>杨亚洲</a:t>
              </a:r>
              <a:endParaRPr lang="zh-CN" altLang="en-US" sz="1200"/>
            </a:p>
          </p:txBody>
        </p:sp>
      </p:grpSp>
      <p:grpSp>
        <p:nvGrpSpPr>
          <p:cNvPr id="70" name="圆角矩形 3"/>
          <p:cNvGrpSpPr/>
          <p:nvPr/>
        </p:nvGrpSpPr>
        <p:grpSpPr>
          <a:xfrm>
            <a:off x="1059180" y="5979795"/>
            <a:ext cx="2688590" cy="676910"/>
            <a:chOff x="0" y="-1"/>
            <a:chExt cx="1054100" cy="349042"/>
          </a:xfrm>
        </p:grpSpPr>
        <p:sp>
          <p:nvSpPr>
            <p:cNvPr id="71"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17859" tIns="17859" rIns="17859" bIns="17859" numCol="1" anchor="ctr">
              <a:noAutofit/>
            </a:bodyPr>
            <a:lstStyle/>
            <a:p>
              <a:pPr>
                <a:defRPr>
                  <a:latin typeface="Helvetica Neue Medium"/>
                  <a:ea typeface="Helvetica Neue Medium"/>
                  <a:cs typeface="Helvetica Neue Medium"/>
                  <a:sym typeface="Helvetica Neue Medium"/>
                </a:defRPr>
              </a:pPr>
              <a:endParaRPr sz="635"/>
            </a:p>
          </p:txBody>
        </p:sp>
        <p:sp>
          <p:nvSpPr>
            <p:cNvPr id="72" name="Client"/>
            <p:cNvSpPr txBox="1"/>
            <p:nvPr/>
          </p:nvSpPr>
          <p:spPr>
            <a:xfrm>
              <a:off x="17037" y="23900"/>
              <a:ext cx="1020026" cy="301237"/>
            </a:xfrm>
            <a:prstGeom prst="rect">
              <a:avLst/>
            </a:prstGeom>
            <a:noFill/>
            <a:ln w="12700" cap="flat">
              <a:noFill/>
              <a:miter lim="400000"/>
            </a:ln>
            <a:effectLst/>
          </p:spPr>
          <p:txBody>
            <a:bodyPr wrap="square" lIns="17859" tIns="17859" rIns="17859" bIns="17859"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200"/>
                <a:t>1.</a:t>
              </a:r>
              <a:r>
                <a:rPr lang="zh-CN" altLang="en-US" sz="1200"/>
                <a:t>分片</a:t>
              </a:r>
              <a:r>
                <a:rPr lang="en-US" altLang="zh-CN" sz="1200"/>
                <a:t>1</a:t>
              </a:r>
              <a:r>
                <a:rPr lang="zh-CN" altLang="en-US" sz="1200"/>
                <a:t>为feeds_content库主分片</a:t>
              </a:r>
              <a:endParaRPr lang="zh-CN" altLang="en-US" sz="1200"/>
            </a:p>
            <a:p>
              <a:r>
                <a:rPr lang="en-US" altLang="zh-CN" sz="1200"/>
                <a:t>2.</a:t>
              </a:r>
              <a:r>
                <a:rPr lang="zh-CN" altLang="en-US" sz="1200"/>
                <a:t>存储约</a:t>
              </a:r>
              <a:r>
                <a:rPr lang="en-US" altLang="zh-CN" sz="1200"/>
                <a:t>10</a:t>
              </a:r>
              <a:r>
                <a:rPr lang="zh-CN" altLang="en-US" sz="1200"/>
                <a:t>亿级数据</a:t>
              </a:r>
              <a:endParaRPr lang="zh-CN" altLang="en-US" sz="1200"/>
            </a:p>
            <a:p>
              <a:r>
                <a:rPr lang="en-US" altLang="zh-CN" sz="1200"/>
                <a:t>3.</a:t>
              </a:r>
              <a:r>
                <a:rPr lang="zh-CN" altLang="en-US" sz="1200"/>
                <a:t>该分片</a:t>
              </a:r>
              <a:r>
                <a:rPr lang="en-US" altLang="zh-CN" sz="1200"/>
                <a:t>3</a:t>
              </a:r>
              <a:r>
                <a:rPr lang="zh-CN" altLang="en-US" sz="1200"/>
                <a:t>个节点都是高</a:t>
              </a:r>
              <a:r>
                <a:rPr lang="en-US" altLang="zh-CN" sz="1200"/>
                <a:t>IO</a:t>
              </a:r>
              <a:r>
                <a:rPr lang="zh-CN" altLang="en-US" sz="1200"/>
                <a:t>磁盘</a:t>
              </a:r>
              <a:endParaRPr lang="zh-CN" altLang="en-US" sz="1200"/>
            </a:p>
          </p:txBody>
        </p:sp>
      </p:grpSp>
      <p:grpSp>
        <p:nvGrpSpPr>
          <p:cNvPr id="73" name="圆角矩形 3"/>
          <p:cNvGrpSpPr/>
          <p:nvPr/>
        </p:nvGrpSpPr>
        <p:grpSpPr>
          <a:xfrm>
            <a:off x="5025390" y="6026150"/>
            <a:ext cx="2688590" cy="676910"/>
            <a:chOff x="0" y="-1"/>
            <a:chExt cx="1054100" cy="349042"/>
          </a:xfrm>
        </p:grpSpPr>
        <p:sp>
          <p:nvSpPr>
            <p:cNvPr id="74"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17859" tIns="17859" rIns="17859" bIns="17859" numCol="1" anchor="ctr">
              <a:noAutofit/>
            </a:bodyPr>
            <a:lstStyle/>
            <a:p>
              <a:pPr>
                <a:defRPr>
                  <a:latin typeface="Helvetica Neue Medium"/>
                  <a:ea typeface="Helvetica Neue Medium"/>
                  <a:cs typeface="Helvetica Neue Medium"/>
                  <a:sym typeface="Helvetica Neue Medium"/>
                </a:defRPr>
              </a:pPr>
              <a:endParaRPr sz="635"/>
            </a:p>
          </p:txBody>
        </p:sp>
        <p:sp>
          <p:nvSpPr>
            <p:cNvPr id="75" name="Client"/>
            <p:cNvSpPr txBox="1"/>
            <p:nvPr/>
          </p:nvSpPr>
          <p:spPr>
            <a:xfrm>
              <a:off x="17037" y="23900"/>
              <a:ext cx="1020026" cy="301237"/>
            </a:xfrm>
            <a:prstGeom prst="rect">
              <a:avLst/>
            </a:prstGeom>
            <a:noFill/>
            <a:ln w="12700" cap="flat">
              <a:noFill/>
              <a:miter lim="400000"/>
            </a:ln>
            <a:effectLst/>
          </p:spPr>
          <p:txBody>
            <a:bodyPr wrap="square" lIns="17859" tIns="17859" rIns="17859" bIns="17859"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200"/>
                <a:t>1.</a:t>
              </a:r>
              <a:r>
                <a:rPr lang="zh-CN" altLang="en-US" sz="1200"/>
                <a:t>该分片</a:t>
              </a:r>
              <a:r>
                <a:rPr lang="en-US" altLang="zh-CN" sz="1200"/>
                <a:t>2</a:t>
              </a:r>
              <a:r>
                <a:rPr lang="zh-CN" altLang="en-US" sz="1200"/>
                <a:t>包含有部分启用分片功能的表数据</a:t>
              </a:r>
              <a:endParaRPr lang="zh-CN" altLang="en-US" sz="1200"/>
            </a:p>
            <a:p>
              <a:r>
                <a:rPr lang="en-US" altLang="zh-CN" sz="1200"/>
                <a:t>2.</a:t>
              </a:r>
              <a:r>
                <a:rPr lang="zh-CN" altLang="en-US" sz="1200"/>
                <a:t>资源比较浪费，考虑下掉该分片</a:t>
              </a:r>
              <a:endParaRPr lang="zh-CN" altLang="en-US" sz="1200"/>
            </a:p>
          </p:txBody>
        </p:sp>
      </p:grpSp>
      <p:grpSp>
        <p:nvGrpSpPr>
          <p:cNvPr id="76" name="圆角矩形 3"/>
          <p:cNvGrpSpPr/>
          <p:nvPr/>
        </p:nvGrpSpPr>
        <p:grpSpPr>
          <a:xfrm>
            <a:off x="8468360" y="6033418"/>
            <a:ext cx="3354070" cy="649680"/>
            <a:chOff x="0" y="-1"/>
            <a:chExt cx="1054100" cy="349042"/>
          </a:xfrm>
        </p:grpSpPr>
        <p:sp>
          <p:nvSpPr>
            <p:cNvPr id="77"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17859" tIns="17859" rIns="17859" bIns="17859" numCol="1" anchor="ctr">
              <a:noAutofit/>
            </a:bodyPr>
            <a:lstStyle/>
            <a:p>
              <a:pPr>
                <a:defRPr>
                  <a:latin typeface="Helvetica Neue Medium"/>
                  <a:ea typeface="Helvetica Neue Medium"/>
                  <a:cs typeface="Helvetica Neue Medium"/>
                  <a:sym typeface="Helvetica Neue Medium"/>
                </a:defRPr>
              </a:pPr>
              <a:endParaRPr sz="635"/>
            </a:p>
          </p:txBody>
        </p:sp>
        <p:sp>
          <p:nvSpPr>
            <p:cNvPr id="78" name="Client"/>
            <p:cNvSpPr txBox="1"/>
            <p:nvPr/>
          </p:nvSpPr>
          <p:spPr>
            <a:xfrm>
              <a:off x="17037" y="17588"/>
              <a:ext cx="1020026" cy="313863"/>
            </a:xfrm>
            <a:prstGeom prst="rect">
              <a:avLst/>
            </a:prstGeom>
            <a:noFill/>
            <a:ln w="12700" cap="flat">
              <a:noFill/>
              <a:miter lim="400000"/>
            </a:ln>
            <a:effectLst/>
          </p:spPr>
          <p:txBody>
            <a:bodyPr wrap="square" lIns="17859" tIns="17859" rIns="17859" bIns="17859"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200">
                  <a:sym typeface="+mn-ea"/>
                </a:rPr>
                <a:t>1.</a:t>
              </a:r>
              <a:r>
                <a:rPr lang="zh-CN" altLang="en-US" sz="1200">
                  <a:sym typeface="+mn-ea"/>
                </a:rPr>
                <a:t>分片</a:t>
              </a:r>
              <a:r>
                <a:rPr lang="en-US" altLang="zh-CN" sz="1200">
                  <a:sym typeface="+mn-ea"/>
                </a:rPr>
                <a:t>3</a:t>
              </a:r>
              <a:r>
                <a:rPr lang="zh-CN" altLang="en-US" sz="1200">
                  <a:sym typeface="+mn-ea"/>
                </a:rPr>
                <a:t>为userbucket库</a:t>
              </a:r>
              <a:r>
                <a:rPr lang="en-US" altLang="zh-CN" sz="1200">
                  <a:sym typeface="+mn-ea"/>
                </a:rPr>
                <a:t>(300</a:t>
              </a:r>
              <a:r>
                <a:rPr lang="zh-CN" altLang="en-US" sz="1200">
                  <a:sym typeface="+mn-ea"/>
                </a:rPr>
                <a:t>条数据</a:t>
              </a:r>
              <a:r>
                <a:rPr lang="en-US" altLang="zh-CN" sz="1200">
                  <a:sym typeface="+mn-ea"/>
                </a:rPr>
                <a:t>)</a:t>
              </a:r>
              <a:r>
                <a:rPr lang="zh-CN" altLang="en-US" sz="1200">
                  <a:sym typeface="+mn-ea"/>
                </a:rPr>
                <a:t>主分片</a:t>
              </a:r>
              <a:endParaRPr lang="zh-CN" altLang="en-US" sz="1200"/>
            </a:p>
            <a:p>
              <a:r>
                <a:rPr lang="en-US" altLang="zh-CN" sz="1200">
                  <a:sym typeface="+mn-ea"/>
                </a:rPr>
                <a:t>2.</a:t>
              </a:r>
              <a:r>
                <a:rPr lang="zh-CN" altLang="en-US" sz="1200">
                  <a:sym typeface="+mn-ea"/>
                </a:rPr>
                <a:t>该分片含有启用分片的表的部分数据</a:t>
              </a:r>
              <a:endParaRPr lang="zh-CN" altLang="en-US" sz="1200">
                <a:sym typeface="+mn-ea"/>
              </a:endParaRPr>
            </a:p>
            <a:p>
              <a:r>
                <a:rPr lang="en-US" altLang="zh-CN" sz="1200">
                  <a:sym typeface="+mn-ea"/>
                </a:rPr>
                <a:t>3.</a:t>
              </a:r>
              <a:r>
                <a:rPr lang="zh-CN" altLang="en-US" sz="1200">
                  <a:sym typeface="+mn-ea"/>
                </a:rPr>
                <a:t>该分片部分机器为低</a:t>
              </a:r>
              <a:r>
                <a:rPr lang="en-US" altLang="zh-CN" sz="1200">
                  <a:sym typeface="+mn-ea"/>
                </a:rPr>
                <a:t>IO</a:t>
              </a:r>
              <a:r>
                <a:rPr lang="zh-CN" altLang="en-US" sz="1200">
                  <a:sym typeface="+mn-ea"/>
                </a:rPr>
                <a:t>磁盘，因此考虑下掉</a:t>
              </a:r>
              <a:endParaRPr lang="zh-CN" altLang="en-US" sz="1200">
                <a:sym typeface="+mn-ea"/>
              </a:endParaRPr>
            </a:p>
          </p:txBody>
        </p:sp>
      </p:gr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圆角矩形 63"/>
          <p:cNvSpPr/>
          <p:nvPr/>
        </p:nvSpPr>
        <p:spPr>
          <a:xfrm>
            <a:off x="613410" y="3270250"/>
            <a:ext cx="11511915" cy="2820670"/>
          </a:xfrm>
          <a:prstGeom prst="roundRect">
            <a:avLst>
              <a:gd name="adj" fmla="val 5592"/>
            </a:avLst>
          </a:prstGeom>
          <a:solidFill>
            <a:srgbClr val="FFE0DC"/>
          </a:solidFill>
          <a:ln>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2" name="圆角矩形 17"/>
          <p:cNvSpPr/>
          <p:nvPr/>
        </p:nvSpPr>
        <p:spPr>
          <a:xfrm>
            <a:off x="956459" y="3770243"/>
            <a:ext cx="3234333" cy="2069902"/>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6" name="圆角矩形 2"/>
          <p:cNvSpPr/>
          <p:nvPr/>
        </p:nvSpPr>
        <p:spPr>
          <a:xfrm>
            <a:off x="1536065" y="158750"/>
            <a:ext cx="10501630" cy="668020"/>
          </a:xfrm>
          <a:prstGeom prst="roundRect">
            <a:avLst>
              <a:gd name="adj" fmla="val 16667"/>
            </a:avLst>
          </a:prstGeom>
          <a:solidFill>
            <a:srgbClr val="D9D9D9"/>
          </a:solidFill>
          <a:ln w="25400">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93" name="文本框 7"/>
          <p:cNvSpPr txBox="1"/>
          <p:nvPr/>
        </p:nvSpPr>
        <p:spPr>
          <a:xfrm>
            <a:off x="2690932" y="508852"/>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194" name="圆角矩形 8"/>
          <p:cNvSpPr/>
          <p:nvPr/>
        </p:nvSpPr>
        <p:spPr>
          <a:xfrm>
            <a:off x="1715135" y="1466215"/>
            <a:ext cx="3749040" cy="810895"/>
          </a:xfrm>
          <a:prstGeom prst="roundRect">
            <a:avLst>
              <a:gd name="adj" fmla="val 16667"/>
            </a:avLst>
          </a:prstGeom>
          <a:solidFill>
            <a:srgbClr val="DCC205"/>
          </a:solidFill>
          <a:ln>
            <a:solidFill>
              <a:srgbClr val="FFC000"/>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95" name="文本框 12"/>
          <p:cNvSpPr txBox="1"/>
          <p:nvPr/>
        </p:nvSpPr>
        <p:spPr>
          <a:xfrm>
            <a:off x="2661464" y="1663015"/>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207" name="直接箭头连接符 10"/>
          <p:cNvSpPr/>
          <p:nvPr/>
        </p:nvSpPr>
        <p:spPr>
          <a:xfrm flipH="1">
            <a:off x="2408307" y="901680"/>
            <a:ext cx="893" cy="504974"/>
          </a:xfrm>
          <a:prstGeom prst="line">
            <a:avLst/>
          </a:prstGeom>
          <a:ln w="25400">
            <a:solidFill>
              <a:schemeClr val="accent1"/>
            </a:solidFill>
            <a:headEnd type="triangle"/>
            <a:tailEnd type="triangle"/>
          </a:ln>
        </p:spPr>
        <p:txBody>
          <a:bodyPr lIns="32145" tIns="32145" rIns="32145" bIns="32145"/>
          <a:lstStyle/>
          <a:p>
            <a:endParaRPr sz="1265"/>
          </a:p>
        </p:txBody>
      </p:sp>
      <p:sp>
        <p:nvSpPr>
          <p:cNvPr id="208" name="直接箭头连接符 11"/>
          <p:cNvSpPr/>
          <p:nvPr/>
        </p:nvSpPr>
        <p:spPr>
          <a:xfrm flipH="1">
            <a:off x="6761976" y="866408"/>
            <a:ext cx="4018" cy="557659"/>
          </a:xfrm>
          <a:prstGeom prst="line">
            <a:avLst/>
          </a:prstGeom>
          <a:ln w="25400">
            <a:solidFill>
              <a:schemeClr val="accent1"/>
            </a:solidFill>
            <a:headEnd type="triangle"/>
            <a:tailEnd type="triangle"/>
          </a:ln>
        </p:spPr>
        <p:txBody>
          <a:bodyPr lIns="32145" tIns="32145" rIns="32145" bIns="32145"/>
          <a:lstStyle/>
          <a:p>
            <a:endParaRPr sz="1265"/>
          </a:p>
        </p:txBody>
      </p:sp>
      <p:sp>
        <p:nvSpPr>
          <p:cNvPr id="218" name="直接箭头连接符 21"/>
          <p:cNvSpPr/>
          <p:nvPr/>
        </p:nvSpPr>
        <p:spPr>
          <a:xfrm rot="19320000" flipH="1" flipV="1">
            <a:off x="1763256" y="4780637"/>
            <a:ext cx="738485" cy="49560"/>
          </a:xfrm>
          <a:prstGeom prst="line">
            <a:avLst/>
          </a:prstGeom>
          <a:ln w="25400">
            <a:solidFill>
              <a:schemeClr val="accent1"/>
            </a:solidFill>
            <a:headEnd type="triangle"/>
            <a:tailEnd type="triangle"/>
          </a:ln>
        </p:spPr>
        <p:txBody>
          <a:bodyPr lIns="32145" tIns="32145" rIns="32145" bIns="32145"/>
          <a:lstStyle/>
          <a:p>
            <a:endParaRPr sz="1265"/>
          </a:p>
        </p:txBody>
      </p:sp>
      <p:sp>
        <p:nvSpPr>
          <p:cNvPr id="274" name="直接箭头连接符 69"/>
          <p:cNvSpPr/>
          <p:nvPr/>
        </p:nvSpPr>
        <p:spPr>
          <a:xfrm flipH="1">
            <a:off x="6690429" y="1892598"/>
            <a:ext cx="4018" cy="428179"/>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279" name="圆角矩形 72"/>
          <p:cNvGrpSpPr/>
          <p:nvPr/>
        </p:nvGrpSpPr>
        <p:grpSpPr>
          <a:xfrm>
            <a:off x="788214" y="3330754"/>
            <a:ext cx="755898" cy="404468"/>
            <a:chOff x="-2" y="3281"/>
            <a:chExt cx="707397" cy="349040"/>
          </a:xfrm>
        </p:grpSpPr>
        <p:sp>
          <p:nvSpPr>
            <p:cNvPr id="277"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8"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sz="1690"/>
                <a:t>存储</a:t>
              </a:r>
              <a:r>
                <a:rPr sz="1690"/>
                <a:t>层</a:t>
              </a:r>
              <a:endParaRPr sz="1690"/>
            </a:p>
          </p:txBody>
        </p:sp>
      </p:grpSp>
      <p:grpSp>
        <p:nvGrpSpPr>
          <p:cNvPr id="3" name="圆角矩形 20"/>
          <p:cNvGrpSpPr/>
          <p:nvPr/>
        </p:nvGrpSpPr>
        <p:grpSpPr>
          <a:xfrm>
            <a:off x="1171218" y="5044258"/>
            <a:ext cx="1134517" cy="590312"/>
            <a:chOff x="-1" y="92172"/>
            <a:chExt cx="729621" cy="349058"/>
          </a:xfrm>
          <a:solidFill>
            <a:schemeClr val="accent3"/>
          </a:solidFill>
        </p:grpSpPr>
        <p:sp>
          <p:nvSpPr>
            <p:cNvPr id="4"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Mongod"/>
            <p:cNvSpPr txBox="1"/>
            <p:nvPr/>
          </p:nvSpPr>
          <p:spPr>
            <a:xfrm>
              <a:off x="17039" y="200614"/>
              <a:ext cx="695540" cy="13217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endParaRPr sz="1000"/>
            </a:p>
          </p:txBody>
        </p:sp>
      </p:grpSp>
      <p:sp>
        <p:nvSpPr>
          <p:cNvPr id="15" name="直接箭头连接符 21"/>
          <p:cNvSpPr/>
          <p:nvPr/>
        </p:nvSpPr>
        <p:spPr>
          <a:xfrm rot="15660000" flipH="1">
            <a:off x="2774097" y="4540429"/>
            <a:ext cx="480417" cy="538460"/>
          </a:xfrm>
          <a:prstGeom prst="line">
            <a:avLst/>
          </a:prstGeom>
          <a:ln w="25400">
            <a:solidFill>
              <a:schemeClr val="accent1"/>
            </a:solidFill>
            <a:headEnd type="triangle"/>
            <a:tailEnd type="triangle"/>
          </a:ln>
        </p:spPr>
        <p:txBody>
          <a:bodyPr lIns="32145" tIns="32145" rIns="32145" bIns="32145"/>
          <a:p>
            <a:endParaRPr sz="1265"/>
          </a:p>
        </p:txBody>
      </p:sp>
      <p:sp>
        <p:nvSpPr>
          <p:cNvPr id="16" name="圆角矩形 17"/>
          <p:cNvSpPr/>
          <p:nvPr/>
        </p:nvSpPr>
        <p:spPr>
          <a:xfrm>
            <a:off x="4784874" y="3769767"/>
            <a:ext cx="3234333" cy="2069902"/>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7" name="直接箭头连接符 21"/>
          <p:cNvSpPr/>
          <p:nvPr/>
        </p:nvSpPr>
        <p:spPr>
          <a:xfrm rot="19320000" flipH="1" flipV="1">
            <a:off x="5637213" y="4773017"/>
            <a:ext cx="738485" cy="49560"/>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21" name="圆角矩形 20"/>
          <p:cNvGrpSpPr/>
          <p:nvPr/>
        </p:nvGrpSpPr>
        <p:grpSpPr>
          <a:xfrm>
            <a:off x="5791250" y="3977577"/>
            <a:ext cx="1134517" cy="590312"/>
            <a:chOff x="-1" y="92172"/>
            <a:chExt cx="729621" cy="349058"/>
          </a:xfrm>
        </p:grpSpPr>
        <p:sp>
          <p:nvSpPr>
            <p:cNvPr id="2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 name="Mongod"/>
            <p:cNvSpPr txBox="1"/>
            <p:nvPr/>
          </p:nvSpPr>
          <p:spPr>
            <a:xfrm>
              <a:off x="17039" y="182215"/>
              <a:ext cx="695540" cy="168967"/>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endParaRPr sz="1405"/>
            </a:p>
          </p:txBody>
        </p:sp>
      </p:grpSp>
      <p:grpSp>
        <p:nvGrpSpPr>
          <p:cNvPr id="24" name="圆角矩形 20"/>
          <p:cNvGrpSpPr/>
          <p:nvPr/>
        </p:nvGrpSpPr>
        <p:grpSpPr>
          <a:xfrm>
            <a:off x="6615460" y="5045121"/>
            <a:ext cx="1134517" cy="590312"/>
            <a:chOff x="-1" y="92172"/>
            <a:chExt cx="729621" cy="349058"/>
          </a:xfrm>
        </p:grpSpPr>
        <p:sp>
          <p:nvSpPr>
            <p:cNvPr id="2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6" name="Mongod"/>
            <p:cNvSpPr txBox="1"/>
            <p:nvPr/>
          </p:nvSpPr>
          <p:spPr>
            <a:xfrm>
              <a:off x="17039" y="182215"/>
              <a:ext cx="695540" cy="168967"/>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endParaRPr sz="1405"/>
            </a:p>
          </p:txBody>
        </p:sp>
      </p:grpSp>
      <p:sp>
        <p:nvSpPr>
          <p:cNvPr id="27" name="直接箭头连接符 21"/>
          <p:cNvSpPr/>
          <p:nvPr/>
        </p:nvSpPr>
        <p:spPr>
          <a:xfrm rot="15660000" flipH="1">
            <a:off x="6648053" y="4532809"/>
            <a:ext cx="480417" cy="538460"/>
          </a:xfrm>
          <a:prstGeom prst="line">
            <a:avLst/>
          </a:prstGeom>
          <a:ln w="25400">
            <a:solidFill>
              <a:schemeClr val="accent1"/>
            </a:solidFill>
            <a:headEnd type="triangle"/>
            <a:tailEnd type="triangle"/>
          </a:ln>
        </p:spPr>
        <p:txBody>
          <a:bodyPr lIns="32145" tIns="32145" rIns="32145" bIns="32145"/>
          <a:p>
            <a:endParaRPr sz="1265"/>
          </a:p>
        </p:txBody>
      </p:sp>
      <p:grpSp>
        <p:nvGrpSpPr>
          <p:cNvPr id="28" name="圆角矩形 3"/>
          <p:cNvGrpSpPr/>
          <p:nvPr/>
        </p:nvGrpSpPr>
        <p:grpSpPr>
          <a:xfrm>
            <a:off x="6290935" y="359200"/>
            <a:ext cx="873323" cy="374155"/>
            <a:chOff x="0" y="-1"/>
            <a:chExt cx="1054100" cy="349042"/>
          </a:xfrm>
        </p:grpSpPr>
        <p:sp>
          <p:nvSpPr>
            <p:cNvPr id="29"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0"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32" name="圆角矩形 3"/>
          <p:cNvGrpSpPr/>
          <p:nvPr/>
        </p:nvGrpSpPr>
        <p:grpSpPr>
          <a:xfrm>
            <a:off x="1044416" y="3875391"/>
            <a:ext cx="917079" cy="291554"/>
            <a:chOff x="0" y="-1"/>
            <a:chExt cx="1054100" cy="349042"/>
          </a:xfrm>
        </p:grpSpPr>
        <p:sp>
          <p:nvSpPr>
            <p:cNvPr id="3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Client"/>
            <p:cNvSpPr txBox="1"/>
            <p:nvPr/>
          </p:nvSpPr>
          <p:spPr>
            <a:xfrm>
              <a:off x="17037" y="3472"/>
              <a:ext cx="1020026" cy="342093"/>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shard-1</a:t>
              </a:r>
              <a:endParaRPr lang="en-US" sz="1405"/>
            </a:p>
          </p:txBody>
        </p:sp>
      </p:grpSp>
      <p:grpSp>
        <p:nvGrpSpPr>
          <p:cNvPr id="189" name="圆角矩形 3"/>
          <p:cNvGrpSpPr/>
          <p:nvPr/>
        </p:nvGrpSpPr>
        <p:grpSpPr>
          <a:xfrm>
            <a:off x="7073106" y="3870672"/>
            <a:ext cx="861268" cy="291554"/>
            <a:chOff x="0" y="-1"/>
            <a:chExt cx="1054100" cy="349042"/>
          </a:xfrm>
        </p:grpSpPr>
        <p:sp>
          <p:nvSpPr>
            <p:cNvPr id="187"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8" name="Client"/>
            <p:cNvSpPr txBox="1"/>
            <p:nvPr/>
          </p:nvSpPr>
          <p:spPr>
            <a:xfrm>
              <a:off x="17037" y="3472"/>
              <a:ext cx="1020026" cy="342094"/>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shard-2</a:t>
              </a:r>
              <a:endParaRPr lang="en-US" sz="1405"/>
            </a:p>
          </p:txBody>
        </p:sp>
      </p:grpSp>
      <p:sp>
        <p:nvSpPr>
          <p:cNvPr id="35" name="文本框 12"/>
          <p:cNvSpPr txBox="1"/>
          <p:nvPr/>
        </p:nvSpPr>
        <p:spPr>
          <a:xfrm>
            <a:off x="6914565" y="1466731"/>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grpSp>
        <p:nvGrpSpPr>
          <p:cNvPr id="41" name="圆角矩形 3"/>
          <p:cNvGrpSpPr/>
          <p:nvPr/>
        </p:nvGrpSpPr>
        <p:grpSpPr>
          <a:xfrm>
            <a:off x="1985040" y="325267"/>
            <a:ext cx="873323" cy="374155"/>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44" name="圆角矩形 72"/>
          <p:cNvGrpSpPr/>
          <p:nvPr/>
        </p:nvGrpSpPr>
        <p:grpSpPr>
          <a:xfrm>
            <a:off x="667871" y="1479680"/>
            <a:ext cx="755898" cy="404468"/>
            <a:chOff x="-2" y="3281"/>
            <a:chExt cx="707397" cy="349040"/>
          </a:xfrm>
        </p:grpSpPr>
        <p:sp>
          <p:nvSpPr>
            <p:cNvPr id="4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6"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代理层</a:t>
              </a:r>
              <a:endParaRPr lang="zh-CN" altLang="en-US" sz="1690"/>
            </a:p>
          </p:txBody>
        </p:sp>
      </p:grpSp>
      <p:grpSp>
        <p:nvGrpSpPr>
          <p:cNvPr id="47" name="圆角矩形 72"/>
          <p:cNvGrpSpPr/>
          <p:nvPr/>
        </p:nvGrpSpPr>
        <p:grpSpPr>
          <a:xfrm>
            <a:off x="667871" y="287567"/>
            <a:ext cx="755898" cy="404468"/>
            <a:chOff x="-2" y="3281"/>
            <a:chExt cx="707397" cy="349040"/>
          </a:xfrm>
        </p:grpSpPr>
        <p:sp>
          <p:nvSpPr>
            <p:cNvPr id="4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9"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客户端</a:t>
              </a:r>
              <a:endParaRPr lang="zh-CN" altLang="en-US" sz="1690"/>
            </a:p>
          </p:txBody>
        </p:sp>
      </p:grpSp>
      <p:grpSp>
        <p:nvGrpSpPr>
          <p:cNvPr id="50" name="圆角矩形 20"/>
          <p:cNvGrpSpPr/>
          <p:nvPr/>
        </p:nvGrpSpPr>
        <p:grpSpPr>
          <a:xfrm>
            <a:off x="1913364" y="1596678"/>
            <a:ext cx="1154847" cy="571500"/>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mongos</a:t>
              </a:r>
              <a:endParaRPr lang="en-US" sz="1405"/>
            </a:p>
          </p:txBody>
        </p:sp>
      </p:grpSp>
      <p:grpSp>
        <p:nvGrpSpPr>
          <p:cNvPr id="54" name="圆角矩形 20"/>
          <p:cNvGrpSpPr/>
          <p:nvPr/>
        </p:nvGrpSpPr>
        <p:grpSpPr>
          <a:xfrm>
            <a:off x="4036844" y="1595705"/>
            <a:ext cx="1154847" cy="571500"/>
            <a:chOff x="-1" y="92172"/>
            <a:chExt cx="729621" cy="349058"/>
          </a:xfrm>
          <a:solidFill>
            <a:schemeClr val="accent1">
              <a:lumMod val="20000"/>
              <a:lumOff val="80000"/>
            </a:schemeClr>
          </a:solidFill>
        </p:grpSpPr>
        <p:sp>
          <p:nvSpPr>
            <p:cNvPr id="5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6" name="Mongod"/>
            <p:cNvSpPr txBox="1"/>
            <p:nvPr/>
          </p:nvSpPr>
          <p:spPr>
            <a:xfrm>
              <a:off x="16231" y="179438"/>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mongos</a:t>
              </a:r>
              <a:endParaRPr lang="en-US" sz="1405"/>
            </a:p>
          </p:txBody>
        </p:sp>
      </p:grpSp>
      <p:sp>
        <p:nvSpPr>
          <p:cNvPr id="2" name="直接箭头连接符 68"/>
          <p:cNvSpPr/>
          <p:nvPr/>
        </p:nvSpPr>
        <p:spPr>
          <a:xfrm flipH="1">
            <a:off x="2722245" y="2320925"/>
            <a:ext cx="792480" cy="1414145"/>
          </a:xfrm>
          <a:prstGeom prst="line">
            <a:avLst/>
          </a:prstGeom>
          <a:ln w="25400">
            <a:solidFill>
              <a:schemeClr val="accent1"/>
            </a:solidFill>
            <a:headEnd type="triangle"/>
            <a:tailEnd type="triangle"/>
          </a:ln>
        </p:spPr>
        <p:txBody>
          <a:bodyPr lIns="32145" tIns="32145" rIns="32145" bIns="32145"/>
          <a:p>
            <a:endParaRPr sz="1265"/>
          </a:p>
        </p:txBody>
      </p:sp>
      <p:grpSp>
        <p:nvGrpSpPr>
          <p:cNvPr id="6" name="圆角矩形 3"/>
          <p:cNvGrpSpPr/>
          <p:nvPr/>
        </p:nvGrpSpPr>
        <p:grpSpPr>
          <a:xfrm>
            <a:off x="4178330" y="344952"/>
            <a:ext cx="873323" cy="374155"/>
            <a:chOff x="0" y="-1"/>
            <a:chExt cx="1054100" cy="349042"/>
          </a:xfrm>
        </p:grpSpPr>
        <p:sp>
          <p:nvSpPr>
            <p:cNvPr id="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1"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sp>
        <p:nvSpPr>
          <p:cNvPr id="36" name="直接箭头连接符 10"/>
          <p:cNvSpPr/>
          <p:nvPr/>
        </p:nvSpPr>
        <p:spPr>
          <a:xfrm flipH="1">
            <a:off x="4590167" y="918825"/>
            <a:ext cx="893" cy="504974"/>
          </a:xfrm>
          <a:prstGeom prst="line">
            <a:avLst/>
          </a:prstGeom>
          <a:ln w="25400">
            <a:solidFill>
              <a:schemeClr val="accent1"/>
            </a:solidFill>
            <a:headEnd type="triangle"/>
            <a:tailEnd type="triangle"/>
          </a:ln>
        </p:spPr>
        <p:txBody>
          <a:bodyPr lIns="32145" tIns="32145" rIns="32145" bIns="32145"/>
          <a:p>
            <a:endParaRPr sz="1265"/>
          </a:p>
        </p:txBody>
      </p:sp>
      <p:grpSp>
        <p:nvGrpSpPr>
          <p:cNvPr id="60" name="圆角矩形 20"/>
          <p:cNvGrpSpPr/>
          <p:nvPr/>
        </p:nvGrpSpPr>
        <p:grpSpPr>
          <a:xfrm>
            <a:off x="2695218" y="5044893"/>
            <a:ext cx="1134517" cy="590312"/>
            <a:chOff x="-1" y="92172"/>
            <a:chExt cx="729621" cy="349058"/>
          </a:xfrm>
          <a:solidFill>
            <a:schemeClr val="accent3"/>
          </a:solidFill>
        </p:grpSpPr>
        <p:sp>
          <p:nvSpPr>
            <p:cNvPr id="6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2" name="Mongod"/>
            <p:cNvSpPr txBox="1"/>
            <p:nvPr/>
          </p:nvSpPr>
          <p:spPr>
            <a:xfrm>
              <a:off x="17039" y="200614"/>
              <a:ext cx="695540" cy="13217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endParaRPr sz="1000"/>
            </a:p>
          </p:txBody>
        </p:sp>
      </p:grpSp>
      <p:grpSp>
        <p:nvGrpSpPr>
          <p:cNvPr id="63" name="圆角矩形 20"/>
          <p:cNvGrpSpPr/>
          <p:nvPr/>
        </p:nvGrpSpPr>
        <p:grpSpPr>
          <a:xfrm>
            <a:off x="2006243" y="3908878"/>
            <a:ext cx="1134517" cy="590312"/>
            <a:chOff x="-1" y="92172"/>
            <a:chExt cx="729621" cy="349058"/>
          </a:xfrm>
          <a:solidFill>
            <a:schemeClr val="accent3"/>
          </a:solidFill>
        </p:grpSpPr>
        <p:sp>
          <p:nvSpPr>
            <p:cNvPr id="64"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5" name="Mongod"/>
            <p:cNvSpPr txBox="1"/>
            <p:nvPr/>
          </p:nvSpPr>
          <p:spPr>
            <a:xfrm>
              <a:off x="17039" y="200614"/>
              <a:ext cx="695540" cy="13217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endParaRPr sz="1000"/>
            </a:p>
          </p:txBody>
        </p:sp>
      </p:grpSp>
      <p:grpSp>
        <p:nvGrpSpPr>
          <p:cNvPr id="66" name="圆角矩形 20"/>
          <p:cNvGrpSpPr/>
          <p:nvPr/>
        </p:nvGrpSpPr>
        <p:grpSpPr>
          <a:xfrm>
            <a:off x="5204510" y="5046917"/>
            <a:ext cx="1134517" cy="590312"/>
            <a:chOff x="-1" y="92172"/>
            <a:chExt cx="729621" cy="349058"/>
          </a:xfrm>
        </p:grpSpPr>
        <p:sp>
          <p:nvSpPr>
            <p:cNvPr id="6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8" name="Mongod"/>
            <p:cNvSpPr txBox="1"/>
            <p:nvPr/>
          </p:nvSpPr>
          <p:spPr>
            <a:xfrm>
              <a:off x="17039" y="182215"/>
              <a:ext cx="695540" cy="168967"/>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endParaRPr sz="1405"/>
            </a:p>
          </p:txBody>
        </p:sp>
      </p:grpSp>
      <p:sp>
        <p:nvSpPr>
          <p:cNvPr id="7" name="圆角矩形 17"/>
          <p:cNvSpPr/>
          <p:nvPr/>
        </p:nvSpPr>
        <p:spPr>
          <a:xfrm>
            <a:off x="8587889" y="3774688"/>
            <a:ext cx="3234333" cy="2069902"/>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9" name="直接箭头连接符 21"/>
          <p:cNvSpPr/>
          <p:nvPr/>
        </p:nvSpPr>
        <p:spPr>
          <a:xfrm rot="19320000" flipH="1" flipV="1">
            <a:off x="9394686" y="4785082"/>
            <a:ext cx="738485" cy="49560"/>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10" name="圆角矩形 20"/>
          <p:cNvGrpSpPr/>
          <p:nvPr/>
        </p:nvGrpSpPr>
        <p:grpSpPr>
          <a:xfrm>
            <a:off x="8802648" y="5048703"/>
            <a:ext cx="1134517" cy="590312"/>
            <a:chOff x="-1" y="92172"/>
            <a:chExt cx="729621" cy="349058"/>
          </a:xfrm>
          <a:solidFill>
            <a:schemeClr val="accent3"/>
          </a:solidFill>
        </p:grpSpPr>
        <p:sp>
          <p:nvSpPr>
            <p:cNvPr id="1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 name="Mongod"/>
            <p:cNvSpPr txBox="1"/>
            <p:nvPr/>
          </p:nvSpPr>
          <p:spPr>
            <a:xfrm>
              <a:off x="17039" y="182215"/>
              <a:ext cx="695540" cy="168967"/>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endParaRPr sz="1000"/>
            </a:p>
          </p:txBody>
        </p:sp>
      </p:grpSp>
      <p:sp>
        <p:nvSpPr>
          <p:cNvPr id="13" name="直接箭头连接符 21"/>
          <p:cNvSpPr/>
          <p:nvPr/>
        </p:nvSpPr>
        <p:spPr>
          <a:xfrm rot="15660000" flipH="1">
            <a:off x="10405527" y="4544874"/>
            <a:ext cx="480417" cy="538460"/>
          </a:xfrm>
          <a:prstGeom prst="line">
            <a:avLst/>
          </a:prstGeom>
          <a:ln w="25400">
            <a:solidFill>
              <a:schemeClr val="accent1"/>
            </a:solidFill>
            <a:headEnd type="triangle"/>
            <a:tailEnd type="triangle"/>
          </a:ln>
        </p:spPr>
        <p:txBody>
          <a:bodyPr lIns="32145" tIns="32145" rIns="32145" bIns="32145"/>
          <a:p>
            <a:endParaRPr sz="1265"/>
          </a:p>
        </p:txBody>
      </p:sp>
      <p:grpSp>
        <p:nvGrpSpPr>
          <p:cNvPr id="14" name="圆角矩形 3"/>
          <p:cNvGrpSpPr/>
          <p:nvPr/>
        </p:nvGrpSpPr>
        <p:grpSpPr>
          <a:xfrm>
            <a:off x="8675846" y="3879836"/>
            <a:ext cx="917079" cy="291554"/>
            <a:chOff x="0" y="-1"/>
            <a:chExt cx="1054100" cy="349042"/>
          </a:xfrm>
        </p:grpSpPr>
        <p:sp>
          <p:nvSpPr>
            <p:cNvPr id="1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9" name="Client"/>
            <p:cNvSpPr txBox="1"/>
            <p:nvPr/>
          </p:nvSpPr>
          <p:spPr>
            <a:xfrm>
              <a:off x="17037" y="3472"/>
              <a:ext cx="1020026" cy="342094"/>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shard-3</a:t>
              </a:r>
              <a:endParaRPr lang="en-US" sz="1405"/>
            </a:p>
          </p:txBody>
        </p:sp>
      </p:grpSp>
      <p:grpSp>
        <p:nvGrpSpPr>
          <p:cNvPr id="20" name="圆角矩形 20"/>
          <p:cNvGrpSpPr/>
          <p:nvPr/>
        </p:nvGrpSpPr>
        <p:grpSpPr>
          <a:xfrm>
            <a:off x="10326648" y="5049338"/>
            <a:ext cx="1134517" cy="590312"/>
            <a:chOff x="-1" y="92172"/>
            <a:chExt cx="729621" cy="349058"/>
          </a:xfrm>
          <a:solidFill>
            <a:schemeClr val="accent3"/>
          </a:solidFill>
        </p:grpSpPr>
        <p:sp>
          <p:nvSpPr>
            <p:cNvPr id="37"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8" name="Mongod"/>
            <p:cNvSpPr txBox="1"/>
            <p:nvPr/>
          </p:nvSpPr>
          <p:spPr>
            <a:xfrm>
              <a:off x="17039" y="182215"/>
              <a:ext cx="695540" cy="168967"/>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endParaRPr sz="1000"/>
            </a:p>
          </p:txBody>
        </p:sp>
      </p:grpSp>
      <p:grpSp>
        <p:nvGrpSpPr>
          <p:cNvPr id="39" name="圆角矩形 20"/>
          <p:cNvGrpSpPr/>
          <p:nvPr/>
        </p:nvGrpSpPr>
        <p:grpSpPr>
          <a:xfrm>
            <a:off x="9637673" y="3913323"/>
            <a:ext cx="1134517" cy="590312"/>
            <a:chOff x="-1" y="92172"/>
            <a:chExt cx="729621" cy="349058"/>
          </a:xfrm>
          <a:solidFill>
            <a:schemeClr val="accent3"/>
          </a:solidFill>
        </p:grpSpPr>
        <p:sp>
          <p:nvSpPr>
            <p:cNvPr id="40"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9" name="Mongod"/>
            <p:cNvSpPr txBox="1"/>
            <p:nvPr/>
          </p:nvSpPr>
          <p:spPr>
            <a:xfrm>
              <a:off x="17039" y="200614"/>
              <a:ext cx="695540" cy="13217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endParaRPr sz="1000"/>
            </a:p>
          </p:txBody>
        </p:sp>
      </p:grpSp>
      <p:sp>
        <p:nvSpPr>
          <p:cNvPr id="79" name="圆角矩形 8"/>
          <p:cNvSpPr/>
          <p:nvPr/>
        </p:nvSpPr>
        <p:spPr>
          <a:xfrm>
            <a:off x="6229350" y="1509395"/>
            <a:ext cx="3707130" cy="810895"/>
          </a:xfrm>
          <a:prstGeom prst="roundRect">
            <a:avLst>
              <a:gd name="adj" fmla="val 16667"/>
            </a:avLst>
          </a:prstGeom>
          <a:solidFill>
            <a:srgbClr val="DCC205"/>
          </a:solidFill>
          <a:ln>
            <a:solidFill>
              <a:srgbClr val="FFC000"/>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80" name="文本框 12"/>
          <p:cNvSpPr txBox="1"/>
          <p:nvPr/>
        </p:nvSpPr>
        <p:spPr>
          <a:xfrm>
            <a:off x="7175679" y="1706195"/>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grpSp>
        <p:nvGrpSpPr>
          <p:cNvPr id="82" name="圆角矩形 20"/>
          <p:cNvGrpSpPr/>
          <p:nvPr/>
        </p:nvGrpSpPr>
        <p:grpSpPr>
          <a:xfrm>
            <a:off x="6427579" y="1618268"/>
            <a:ext cx="1154847" cy="571500"/>
            <a:chOff x="-1" y="92172"/>
            <a:chExt cx="729621" cy="349058"/>
          </a:xfrm>
          <a:solidFill>
            <a:schemeClr val="accent1">
              <a:lumMod val="20000"/>
              <a:lumOff val="80000"/>
            </a:schemeClr>
          </a:solidFill>
        </p:grpSpPr>
        <p:sp>
          <p:nvSpPr>
            <p:cNvPr id="83"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4"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mongos</a:t>
              </a:r>
              <a:endParaRPr lang="en-US" sz="1405"/>
            </a:p>
          </p:txBody>
        </p:sp>
      </p:grpSp>
      <p:grpSp>
        <p:nvGrpSpPr>
          <p:cNvPr id="85" name="圆角矩形 20"/>
          <p:cNvGrpSpPr/>
          <p:nvPr/>
        </p:nvGrpSpPr>
        <p:grpSpPr>
          <a:xfrm>
            <a:off x="8551059" y="1595705"/>
            <a:ext cx="1154847" cy="571500"/>
            <a:chOff x="-1" y="92172"/>
            <a:chExt cx="729621" cy="349058"/>
          </a:xfrm>
          <a:solidFill>
            <a:schemeClr val="accent1">
              <a:lumMod val="20000"/>
              <a:lumOff val="80000"/>
            </a:schemeClr>
          </a:solidFill>
        </p:grpSpPr>
        <p:sp>
          <p:nvSpPr>
            <p:cNvPr id="86"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7" name="Mongod"/>
            <p:cNvSpPr txBox="1"/>
            <p:nvPr/>
          </p:nvSpPr>
          <p:spPr>
            <a:xfrm>
              <a:off x="16231" y="179438"/>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mongos</a:t>
              </a:r>
              <a:endParaRPr lang="en-US" sz="1405"/>
            </a:p>
          </p:txBody>
        </p:sp>
      </p:grpSp>
      <p:sp>
        <p:nvSpPr>
          <p:cNvPr id="91" name="直接箭头连接符 68"/>
          <p:cNvSpPr/>
          <p:nvPr/>
        </p:nvSpPr>
        <p:spPr>
          <a:xfrm>
            <a:off x="8144510" y="2355850"/>
            <a:ext cx="1925955" cy="1340485"/>
          </a:xfrm>
          <a:prstGeom prst="line">
            <a:avLst/>
          </a:prstGeom>
          <a:ln w="25400">
            <a:solidFill>
              <a:schemeClr val="accent1"/>
            </a:solidFill>
            <a:headEnd type="triangle"/>
            <a:tailEnd type="triangle"/>
          </a:ln>
        </p:spPr>
        <p:txBody>
          <a:bodyPr lIns="32145" tIns="32145" rIns="32145" bIns="32145"/>
          <a:p>
            <a:endParaRPr sz="1265"/>
          </a:p>
        </p:txBody>
      </p:sp>
      <p:sp>
        <p:nvSpPr>
          <p:cNvPr id="92" name="直接箭头连接符 11"/>
          <p:cNvSpPr/>
          <p:nvPr/>
        </p:nvSpPr>
        <p:spPr>
          <a:xfrm flipH="1">
            <a:off x="9021941" y="874663"/>
            <a:ext cx="4018" cy="557659"/>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93" name="圆角矩形 3"/>
          <p:cNvGrpSpPr/>
          <p:nvPr/>
        </p:nvGrpSpPr>
        <p:grpSpPr>
          <a:xfrm>
            <a:off x="8550900" y="367455"/>
            <a:ext cx="873323" cy="374155"/>
            <a:chOff x="0" y="-1"/>
            <a:chExt cx="1054100" cy="349042"/>
          </a:xfrm>
        </p:grpSpPr>
        <p:sp>
          <p:nvSpPr>
            <p:cNvPr id="94"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5"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96" name="圆角矩形 3"/>
          <p:cNvGrpSpPr/>
          <p:nvPr/>
        </p:nvGrpSpPr>
        <p:grpSpPr>
          <a:xfrm>
            <a:off x="2844165" y="876300"/>
            <a:ext cx="1459230" cy="556260"/>
            <a:chOff x="0" y="-1"/>
            <a:chExt cx="1054100" cy="349042"/>
          </a:xfrm>
        </p:grpSpPr>
        <p:sp>
          <p:nvSpPr>
            <p:cNvPr id="97"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8" name="Client"/>
            <p:cNvSpPr txBox="1"/>
            <p:nvPr/>
          </p:nvSpPr>
          <p:spPr>
            <a:xfrm>
              <a:off x="17037" y="17531"/>
              <a:ext cx="1020026" cy="313978"/>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405"/>
                <a:t>这几个代理强</a:t>
              </a:r>
              <a:endParaRPr lang="zh-CN" altLang="en-US" sz="1405"/>
            </a:p>
            <a:p>
              <a:r>
                <a:rPr lang="zh-CN" altLang="en-US" sz="1405"/>
                <a:t>制刷新路由</a:t>
              </a:r>
              <a:endParaRPr lang="zh-CN" altLang="en-US" sz="1405"/>
            </a:p>
          </p:txBody>
        </p:sp>
      </p:grpSp>
      <p:grpSp>
        <p:nvGrpSpPr>
          <p:cNvPr id="99" name="圆角矩形 3"/>
          <p:cNvGrpSpPr/>
          <p:nvPr/>
        </p:nvGrpSpPr>
        <p:grpSpPr>
          <a:xfrm>
            <a:off x="7195185" y="895350"/>
            <a:ext cx="1459230" cy="556260"/>
            <a:chOff x="0" y="-1"/>
            <a:chExt cx="1054100" cy="349042"/>
          </a:xfrm>
        </p:grpSpPr>
        <p:sp>
          <p:nvSpPr>
            <p:cNvPr id="100"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1" name="Client"/>
            <p:cNvSpPr txBox="1"/>
            <p:nvPr/>
          </p:nvSpPr>
          <p:spPr>
            <a:xfrm>
              <a:off x="17037" y="17531"/>
              <a:ext cx="1020026" cy="313978"/>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405"/>
                <a:t>集群监控漏掉了</a:t>
              </a:r>
              <a:endParaRPr lang="zh-CN" altLang="en-US" sz="1405"/>
            </a:p>
            <a:p>
              <a:r>
                <a:rPr lang="zh-CN" altLang="en-US" sz="1405"/>
                <a:t>路由未刷新</a:t>
              </a:r>
              <a:endParaRPr lang="zh-CN" altLang="en-US" sz="1405"/>
            </a:p>
          </p:txBody>
        </p:sp>
      </p:grpSp>
      <p:grpSp>
        <p:nvGrpSpPr>
          <p:cNvPr id="124" name="圆角矩形 20"/>
          <p:cNvGrpSpPr/>
          <p:nvPr/>
        </p:nvGrpSpPr>
        <p:grpSpPr>
          <a:xfrm>
            <a:off x="1044575" y="2543962"/>
            <a:ext cx="1995170" cy="544530"/>
            <a:chOff x="-1" y="92172"/>
            <a:chExt cx="729621" cy="349058"/>
          </a:xfrm>
          <a:solidFill>
            <a:schemeClr val="accent1">
              <a:lumMod val="20000"/>
              <a:lumOff val="80000"/>
            </a:schemeClr>
          </a:solidFill>
        </p:grpSpPr>
        <p:sp>
          <p:nvSpPr>
            <p:cNvPr id="12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6" name="Mongod"/>
            <p:cNvSpPr txBox="1"/>
            <p:nvPr/>
          </p:nvSpPr>
          <p:spPr>
            <a:xfrm>
              <a:off x="16231" y="126673"/>
              <a:ext cx="695540" cy="280051"/>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200"/>
                <a:t>路由信息正确，指向</a:t>
              </a:r>
              <a:r>
                <a:rPr lang="en-US" altLang="zh-CN" sz="1200"/>
                <a:t>movePrimary</a:t>
              </a:r>
              <a:r>
                <a:rPr lang="zh-CN" altLang="en-US" sz="1200"/>
                <a:t>后正确路由</a:t>
              </a:r>
              <a:endParaRPr lang="zh-CN" altLang="en-US" sz="1200"/>
            </a:p>
          </p:txBody>
        </p:sp>
      </p:grpSp>
      <p:grpSp>
        <p:nvGrpSpPr>
          <p:cNvPr id="102" name="圆角矩形 20"/>
          <p:cNvGrpSpPr/>
          <p:nvPr/>
        </p:nvGrpSpPr>
        <p:grpSpPr>
          <a:xfrm>
            <a:off x="6409055" y="2543962"/>
            <a:ext cx="1995170" cy="544530"/>
            <a:chOff x="-1" y="92172"/>
            <a:chExt cx="729621" cy="349058"/>
          </a:xfrm>
          <a:solidFill>
            <a:schemeClr val="accent1">
              <a:lumMod val="20000"/>
              <a:lumOff val="80000"/>
            </a:schemeClr>
          </a:solidFill>
        </p:grpSpPr>
        <p:sp>
          <p:nvSpPr>
            <p:cNvPr id="103"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4" name="Mongod"/>
            <p:cNvSpPr txBox="1"/>
            <p:nvPr/>
          </p:nvSpPr>
          <p:spPr>
            <a:xfrm>
              <a:off x="16231" y="126673"/>
              <a:ext cx="695540" cy="280052"/>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200"/>
                <a:t>路由错误，还是指向</a:t>
              </a:r>
              <a:r>
                <a:rPr lang="en-US" altLang="zh-CN" sz="1200"/>
                <a:t>movePrimary</a:t>
              </a:r>
              <a:r>
                <a:rPr lang="zh-CN" altLang="en-US" sz="1200"/>
                <a:t>前错误路由</a:t>
              </a:r>
              <a:endParaRPr lang="zh-CN" altLang="en-US" sz="1200"/>
            </a:p>
          </p:txBody>
        </p:sp>
      </p:gr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圆角矩形 63"/>
          <p:cNvSpPr/>
          <p:nvPr/>
        </p:nvSpPr>
        <p:spPr>
          <a:xfrm>
            <a:off x="17145" y="3291205"/>
            <a:ext cx="12146280" cy="2644775"/>
          </a:xfrm>
          <a:prstGeom prst="roundRect">
            <a:avLst>
              <a:gd name="adj" fmla="val 5592"/>
            </a:avLst>
          </a:prstGeom>
          <a:solidFill>
            <a:srgbClr val="FFE0DC"/>
          </a:solidFill>
          <a:ln>
            <a:solidFill>
              <a:srgbClr val="D9D9D9"/>
            </a:solidFill>
          </a:ln>
        </p:spPr>
        <p:txBody>
          <a:bodyPr lIns="17859" tIns="17859" rIns="17859" bIns="17859" anchor="ctr"/>
          <a:p>
            <a:pPr>
              <a:defRPr>
                <a:latin typeface="Helvetica Neue Medium"/>
                <a:ea typeface="Helvetica Neue Medium"/>
                <a:cs typeface="Helvetica Neue Medium"/>
                <a:sym typeface="Helvetica Neue Medium"/>
              </a:defRPr>
            </a:pPr>
            <a:endParaRPr sz="635"/>
          </a:p>
        </p:txBody>
      </p:sp>
      <p:sp>
        <p:nvSpPr>
          <p:cNvPr id="243" name="圆角矩形 17"/>
          <p:cNvSpPr/>
          <p:nvPr/>
        </p:nvSpPr>
        <p:spPr>
          <a:xfrm>
            <a:off x="5972175" y="3388678"/>
            <a:ext cx="6085840" cy="2407285"/>
          </a:xfrm>
          <a:prstGeom prst="roundRect">
            <a:avLst>
              <a:gd name="adj" fmla="val 4429"/>
            </a:avLst>
          </a:prstGeom>
          <a:solidFill>
            <a:srgbClr val="FFC000"/>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242" name="圆角矩形 17"/>
          <p:cNvSpPr/>
          <p:nvPr/>
        </p:nvSpPr>
        <p:spPr>
          <a:xfrm>
            <a:off x="70803" y="3388995"/>
            <a:ext cx="5683885" cy="2416175"/>
          </a:xfrm>
          <a:prstGeom prst="roundRect">
            <a:avLst>
              <a:gd name="adj" fmla="val 4429"/>
            </a:avLst>
          </a:prstGeom>
          <a:solidFill>
            <a:srgbClr val="FFC000"/>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182" name="圆角矩形 17"/>
          <p:cNvSpPr/>
          <p:nvPr/>
        </p:nvSpPr>
        <p:spPr>
          <a:xfrm>
            <a:off x="135573" y="3989070"/>
            <a:ext cx="1558608" cy="1724978"/>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207" name="直接箭头连接符 10"/>
          <p:cNvSpPr/>
          <p:nvPr/>
        </p:nvSpPr>
        <p:spPr>
          <a:xfrm flipH="1">
            <a:off x="1010603" y="1274763"/>
            <a:ext cx="635" cy="1047750"/>
          </a:xfrm>
          <a:prstGeom prst="line">
            <a:avLst/>
          </a:prstGeom>
          <a:ln w="25400">
            <a:solidFill>
              <a:schemeClr val="accent1"/>
            </a:solidFill>
            <a:headEnd type="triangle"/>
            <a:tailEnd type="triangle"/>
          </a:ln>
        </p:spPr>
        <p:txBody>
          <a:bodyPr lIns="32145" tIns="32145" rIns="32145" bIns="32145"/>
          <a:lstStyle/>
          <a:p>
            <a:endParaRPr sz="1265"/>
          </a:p>
        </p:txBody>
      </p:sp>
      <p:sp>
        <p:nvSpPr>
          <p:cNvPr id="218" name="直接箭头连接符 21"/>
          <p:cNvSpPr/>
          <p:nvPr/>
        </p:nvSpPr>
        <p:spPr>
          <a:xfrm rot="19320000" flipH="1">
            <a:off x="511175" y="4806315"/>
            <a:ext cx="569595" cy="140018"/>
          </a:xfrm>
          <a:prstGeom prst="line">
            <a:avLst/>
          </a:prstGeom>
          <a:ln w="25400">
            <a:solidFill>
              <a:schemeClr val="accent1"/>
            </a:solidFill>
            <a:headEnd type="triangle"/>
            <a:tailEnd type="triangle"/>
          </a:ln>
        </p:spPr>
        <p:txBody>
          <a:bodyPr lIns="32145" tIns="32145" rIns="32145" bIns="32145"/>
          <a:lstStyle/>
          <a:p>
            <a:endParaRPr sz="1265"/>
          </a:p>
        </p:txBody>
      </p:sp>
      <p:sp>
        <p:nvSpPr>
          <p:cNvPr id="273" name="直接箭头连接符 68"/>
          <p:cNvSpPr/>
          <p:nvPr/>
        </p:nvSpPr>
        <p:spPr>
          <a:xfrm flipH="1">
            <a:off x="1358900" y="914718"/>
            <a:ext cx="8511223" cy="1480820"/>
          </a:xfrm>
          <a:prstGeom prst="line">
            <a:avLst/>
          </a:prstGeom>
          <a:ln w="25400">
            <a:solidFill>
              <a:schemeClr val="accent1"/>
            </a:solidFill>
            <a:headEnd type="triangle"/>
            <a:tailEnd type="triangle"/>
          </a:ln>
        </p:spPr>
        <p:txBody>
          <a:bodyPr lIns="32145" tIns="32145" rIns="32145" bIns="32145"/>
          <a:lstStyle/>
          <a:p>
            <a:endParaRPr sz="1265"/>
          </a:p>
        </p:txBody>
      </p:sp>
      <p:sp>
        <p:nvSpPr>
          <p:cNvPr id="275" name="左右箭头 70"/>
          <p:cNvSpPr/>
          <p:nvPr/>
        </p:nvSpPr>
        <p:spPr>
          <a:xfrm>
            <a:off x="1729740" y="4771708"/>
            <a:ext cx="343853" cy="126365"/>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9" name="圆角矩形 20"/>
          <p:cNvGrpSpPr/>
          <p:nvPr/>
        </p:nvGrpSpPr>
        <p:grpSpPr>
          <a:xfrm>
            <a:off x="671513" y="4079875"/>
            <a:ext cx="687070" cy="522605"/>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141156"/>
              <a:ext cx="695540" cy="25108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15" name="直接箭头连接符 21"/>
          <p:cNvSpPr/>
          <p:nvPr/>
        </p:nvSpPr>
        <p:spPr>
          <a:xfrm rot="15660000" flipH="1">
            <a:off x="936308" y="4796790"/>
            <a:ext cx="525780" cy="140653"/>
          </a:xfrm>
          <a:prstGeom prst="line">
            <a:avLst/>
          </a:prstGeom>
          <a:ln w="25400">
            <a:solidFill>
              <a:schemeClr val="accent1"/>
            </a:solidFill>
            <a:headEnd type="triangle"/>
            <a:tailEnd type="triangle"/>
          </a:ln>
        </p:spPr>
        <p:txBody>
          <a:bodyPr lIns="32145" tIns="32145" rIns="32145" bIns="32145"/>
          <a:p>
            <a:endParaRPr sz="1265"/>
          </a:p>
        </p:txBody>
      </p:sp>
      <p:grpSp>
        <p:nvGrpSpPr>
          <p:cNvPr id="32" name="圆角矩形 3"/>
          <p:cNvGrpSpPr/>
          <p:nvPr/>
        </p:nvGrpSpPr>
        <p:grpSpPr>
          <a:xfrm>
            <a:off x="173355" y="4629785"/>
            <a:ext cx="519430" cy="294005"/>
            <a:chOff x="0" y="-1"/>
            <a:chExt cx="1054100" cy="349042"/>
          </a:xfrm>
        </p:grpSpPr>
        <p:sp>
          <p:nvSpPr>
            <p:cNvPr id="3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shard1</a:t>
              </a:r>
              <a:endParaRPr lang="en-US" sz="900"/>
            </a:p>
          </p:txBody>
        </p:sp>
      </p:grpSp>
      <p:grpSp>
        <p:nvGrpSpPr>
          <p:cNvPr id="41" name="圆角矩形 3"/>
          <p:cNvGrpSpPr/>
          <p:nvPr/>
        </p:nvGrpSpPr>
        <p:grpSpPr>
          <a:xfrm>
            <a:off x="605790" y="914938"/>
            <a:ext cx="844233" cy="359611"/>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35841"/>
              <a:ext cx="1020026" cy="277352"/>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latin typeface="Consolas" panose="020B0609020204030204"/>
                  <a:ea typeface="Consolas" panose="020B0609020204030204"/>
                  <a:cs typeface="Consolas" panose="020B0609020204030204"/>
                  <a:sym typeface="+mn-ea"/>
                </a:rPr>
                <a:t>clients</a:t>
              </a:r>
              <a:endParaRPr lang="en-US" sz="1405">
                <a:latin typeface="Consolas" panose="020B0609020204030204"/>
                <a:ea typeface="Consolas" panose="020B0609020204030204"/>
                <a:cs typeface="Consolas" panose="020B0609020204030204"/>
              </a:endParaRPr>
            </a:p>
          </p:txBody>
        </p:sp>
      </p:grpSp>
      <p:grpSp>
        <p:nvGrpSpPr>
          <p:cNvPr id="50" name="圆角矩形 20"/>
          <p:cNvGrpSpPr/>
          <p:nvPr/>
        </p:nvGrpSpPr>
        <p:grpSpPr>
          <a:xfrm>
            <a:off x="628650" y="2322709"/>
            <a:ext cx="748348" cy="501895"/>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78374"/>
              <a:ext cx="695540" cy="176652"/>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t>mongos1</a:t>
              </a:r>
              <a:endParaRPr lang="en-US" sz="1200"/>
            </a:p>
          </p:txBody>
        </p:sp>
      </p:grpSp>
      <p:grpSp>
        <p:nvGrpSpPr>
          <p:cNvPr id="74" name="圆角矩形 20"/>
          <p:cNvGrpSpPr/>
          <p:nvPr/>
        </p:nvGrpSpPr>
        <p:grpSpPr>
          <a:xfrm>
            <a:off x="222250" y="5137785"/>
            <a:ext cx="591503" cy="489585"/>
            <a:chOff x="-28905" y="92172"/>
            <a:chExt cx="758525" cy="349058"/>
          </a:xfrm>
        </p:grpSpPr>
        <p:sp>
          <p:nvSpPr>
            <p:cNvPr id="7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6" name="Mongod"/>
            <p:cNvSpPr txBox="1"/>
            <p:nvPr/>
          </p:nvSpPr>
          <p:spPr>
            <a:xfrm>
              <a:off x="-28905" y="132689"/>
              <a:ext cx="695540" cy="26801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77" name="圆角矩形 20"/>
          <p:cNvGrpSpPr/>
          <p:nvPr/>
        </p:nvGrpSpPr>
        <p:grpSpPr>
          <a:xfrm>
            <a:off x="986473" y="5126038"/>
            <a:ext cx="624205" cy="513080"/>
            <a:chOff x="-28905" y="92172"/>
            <a:chExt cx="758525" cy="349058"/>
          </a:xfrm>
        </p:grpSpPr>
        <p:sp>
          <p:nvSpPr>
            <p:cNvPr id="7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9" name="Mongod"/>
            <p:cNvSpPr txBox="1"/>
            <p:nvPr/>
          </p:nvSpPr>
          <p:spPr>
            <a:xfrm>
              <a:off x="-28905" y="138825"/>
              <a:ext cx="695540" cy="25574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sp>
        <p:nvSpPr>
          <p:cNvPr id="81" name="圆角矩形 17"/>
          <p:cNvSpPr/>
          <p:nvPr/>
        </p:nvSpPr>
        <p:spPr>
          <a:xfrm>
            <a:off x="2073593" y="4004628"/>
            <a:ext cx="1560513" cy="1724978"/>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84" name="直接箭头连接符 10"/>
          <p:cNvSpPr/>
          <p:nvPr/>
        </p:nvSpPr>
        <p:spPr>
          <a:xfrm>
            <a:off x="3036253" y="1296353"/>
            <a:ext cx="19685" cy="970598"/>
          </a:xfrm>
          <a:prstGeom prst="line">
            <a:avLst/>
          </a:prstGeom>
          <a:ln w="25400">
            <a:solidFill>
              <a:schemeClr val="accent1"/>
            </a:solidFill>
            <a:headEnd type="triangle"/>
            <a:tailEnd type="triangle"/>
          </a:ln>
        </p:spPr>
        <p:txBody>
          <a:bodyPr lIns="32145" tIns="32145" rIns="32145" bIns="32145"/>
          <a:lstStyle/>
          <a:p>
            <a:endParaRPr sz="1265"/>
          </a:p>
        </p:txBody>
      </p:sp>
      <p:sp>
        <p:nvSpPr>
          <p:cNvPr id="85" name="直接箭头连接符 21"/>
          <p:cNvSpPr/>
          <p:nvPr/>
        </p:nvSpPr>
        <p:spPr>
          <a:xfrm rot="19320000" flipH="1">
            <a:off x="2487930" y="4812665"/>
            <a:ext cx="571183" cy="139065"/>
          </a:xfrm>
          <a:prstGeom prst="line">
            <a:avLst/>
          </a:prstGeom>
          <a:ln w="25400">
            <a:solidFill>
              <a:schemeClr val="accent1"/>
            </a:solidFill>
            <a:headEnd type="triangle"/>
            <a:tailEnd type="triangle"/>
          </a:ln>
        </p:spPr>
        <p:txBody>
          <a:bodyPr lIns="32145" tIns="32145" rIns="32145" bIns="32145"/>
          <a:lstStyle/>
          <a:p>
            <a:endParaRPr sz="1265"/>
          </a:p>
        </p:txBody>
      </p:sp>
      <p:sp>
        <p:nvSpPr>
          <p:cNvPr id="86" name="直接箭头连接符 68"/>
          <p:cNvSpPr/>
          <p:nvPr/>
        </p:nvSpPr>
        <p:spPr>
          <a:xfrm>
            <a:off x="986155" y="2824798"/>
            <a:ext cx="318" cy="466408"/>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88" name="圆角矩形 20"/>
          <p:cNvGrpSpPr/>
          <p:nvPr/>
        </p:nvGrpSpPr>
        <p:grpSpPr>
          <a:xfrm>
            <a:off x="2609533" y="4085908"/>
            <a:ext cx="687070" cy="522605"/>
            <a:chOff x="-28905" y="92172"/>
            <a:chExt cx="758525" cy="349058"/>
          </a:xfrm>
        </p:grpSpPr>
        <p:sp>
          <p:nvSpPr>
            <p:cNvPr id="8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0" name="Mongod"/>
            <p:cNvSpPr txBox="1"/>
            <p:nvPr/>
          </p:nvSpPr>
          <p:spPr>
            <a:xfrm>
              <a:off x="-28905" y="141156"/>
              <a:ext cx="695540" cy="25108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91" name="直接箭头连接符 21"/>
          <p:cNvSpPr/>
          <p:nvPr/>
        </p:nvSpPr>
        <p:spPr>
          <a:xfrm rot="15660000" flipH="1">
            <a:off x="2929890" y="4743133"/>
            <a:ext cx="549275" cy="291783"/>
          </a:xfrm>
          <a:prstGeom prst="line">
            <a:avLst/>
          </a:prstGeom>
          <a:ln w="25400">
            <a:solidFill>
              <a:schemeClr val="accent1"/>
            </a:solidFill>
            <a:headEnd type="triangle"/>
            <a:tailEnd type="triangle"/>
          </a:ln>
        </p:spPr>
        <p:txBody>
          <a:bodyPr lIns="32145" tIns="32145" rIns="32145" bIns="32145"/>
          <a:p>
            <a:endParaRPr sz="1265"/>
          </a:p>
        </p:txBody>
      </p:sp>
      <p:grpSp>
        <p:nvGrpSpPr>
          <p:cNvPr id="95" name="圆角矩形 3"/>
          <p:cNvGrpSpPr/>
          <p:nvPr/>
        </p:nvGrpSpPr>
        <p:grpSpPr>
          <a:xfrm>
            <a:off x="2656523" y="879153"/>
            <a:ext cx="775970" cy="356886"/>
            <a:chOff x="0" y="-1"/>
            <a:chExt cx="1054100" cy="349042"/>
          </a:xfrm>
        </p:grpSpPr>
        <p:sp>
          <p:nvSpPr>
            <p:cNvPr id="9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7" name="Client"/>
            <p:cNvSpPr txBox="1"/>
            <p:nvPr/>
          </p:nvSpPr>
          <p:spPr>
            <a:xfrm>
              <a:off x="17037" y="34783"/>
              <a:ext cx="1020026" cy="2794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latin typeface="Consolas" panose="020B0609020204030204"/>
                  <a:ea typeface="Consolas" panose="020B0609020204030204"/>
                  <a:cs typeface="Consolas" panose="020B0609020204030204"/>
                  <a:sym typeface="+mn-ea"/>
                </a:rPr>
                <a:t>client</a:t>
              </a:r>
              <a:endParaRPr lang="en-US" sz="1405">
                <a:latin typeface="Consolas" panose="020B0609020204030204"/>
                <a:ea typeface="Consolas" panose="020B0609020204030204"/>
                <a:cs typeface="Consolas" panose="020B0609020204030204"/>
              </a:endParaRPr>
            </a:p>
          </p:txBody>
        </p:sp>
      </p:grpSp>
      <p:grpSp>
        <p:nvGrpSpPr>
          <p:cNvPr id="98" name="圆角矩形 20"/>
          <p:cNvGrpSpPr/>
          <p:nvPr/>
        </p:nvGrpSpPr>
        <p:grpSpPr>
          <a:xfrm>
            <a:off x="2671128" y="2322709"/>
            <a:ext cx="748348" cy="501895"/>
            <a:chOff x="-1" y="92172"/>
            <a:chExt cx="729621" cy="349058"/>
          </a:xfrm>
          <a:solidFill>
            <a:schemeClr val="accent1">
              <a:lumMod val="20000"/>
              <a:lumOff val="80000"/>
            </a:schemeClr>
          </a:solidFill>
        </p:grpSpPr>
        <p:sp>
          <p:nvSpPr>
            <p:cNvPr id="99"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0" name="Mongod"/>
            <p:cNvSpPr txBox="1"/>
            <p:nvPr/>
          </p:nvSpPr>
          <p:spPr>
            <a:xfrm>
              <a:off x="16231" y="178374"/>
              <a:ext cx="695540" cy="176652"/>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t>mongos2</a:t>
              </a:r>
              <a:endParaRPr lang="en-US" sz="1200"/>
            </a:p>
          </p:txBody>
        </p:sp>
      </p:grpSp>
      <p:grpSp>
        <p:nvGrpSpPr>
          <p:cNvPr id="101" name="圆角矩形 20"/>
          <p:cNvGrpSpPr/>
          <p:nvPr/>
        </p:nvGrpSpPr>
        <p:grpSpPr>
          <a:xfrm>
            <a:off x="2160270" y="5153343"/>
            <a:ext cx="591820" cy="413703"/>
            <a:chOff x="-28905" y="92172"/>
            <a:chExt cx="758525" cy="349058"/>
          </a:xfrm>
        </p:grpSpPr>
        <p:sp>
          <p:nvSpPr>
            <p:cNvPr id="10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3" name="Mongod"/>
            <p:cNvSpPr txBox="1"/>
            <p:nvPr/>
          </p:nvSpPr>
          <p:spPr>
            <a:xfrm>
              <a:off x="-28905" y="108107"/>
              <a:ext cx="695540" cy="31717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104" name="圆角矩形 20"/>
          <p:cNvGrpSpPr/>
          <p:nvPr/>
        </p:nvGrpSpPr>
        <p:grpSpPr>
          <a:xfrm>
            <a:off x="3041333" y="5158423"/>
            <a:ext cx="535940" cy="441643"/>
            <a:chOff x="-28905" y="92172"/>
            <a:chExt cx="758525" cy="349058"/>
          </a:xfrm>
        </p:grpSpPr>
        <p:sp>
          <p:nvSpPr>
            <p:cNvPr id="10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6" name="Mongod"/>
            <p:cNvSpPr txBox="1"/>
            <p:nvPr/>
          </p:nvSpPr>
          <p:spPr>
            <a:xfrm>
              <a:off x="-28905" y="118141"/>
              <a:ext cx="695540" cy="297113"/>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sp>
        <p:nvSpPr>
          <p:cNvPr id="107" name="左右箭头 70"/>
          <p:cNvSpPr/>
          <p:nvPr/>
        </p:nvSpPr>
        <p:spPr>
          <a:xfrm>
            <a:off x="3646805" y="4700588"/>
            <a:ext cx="453390" cy="90805"/>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08" name="圆角矩形 17"/>
          <p:cNvSpPr/>
          <p:nvPr/>
        </p:nvSpPr>
        <p:spPr>
          <a:xfrm>
            <a:off x="4145280" y="3959543"/>
            <a:ext cx="1537335" cy="1724978"/>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12" name="直接箭头连接符 21"/>
          <p:cNvSpPr/>
          <p:nvPr/>
        </p:nvSpPr>
        <p:spPr>
          <a:xfrm rot="19320000" flipH="1">
            <a:off x="4442460" y="4804093"/>
            <a:ext cx="664845" cy="111125"/>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114" name="圆角矩形 20"/>
          <p:cNvGrpSpPr/>
          <p:nvPr/>
        </p:nvGrpSpPr>
        <p:grpSpPr>
          <a:xfrm>
            <a:off x="4665345" y="4043363"/>
            <a:ext cx="683578" cy="499110"/>
            <a:chOff x="-28905" y="92172"/>
            <a:chExt cx="758525" cy="349058"/>
          </a:xfrm>
        </p:grpSpPr>
        <p:sp>
          <p:nvSpPr>
            <p:cNvPr id="11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6" name="Mongod"/>
            <p:cNvSpPr txBox="1"/>
            <p:nvPr/>
          </p:nvSpPr>
          <p:spPr>
            <a:xfrm>
              <a:off x="-28905" y="135247"/>
              <a:ext cx="695540" cy="26290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117" name="直接箭头连接符 21"/>
          <p:cNvSpPr/>
          <p:nvPr/>
        </p:nvSpPr>
        <p:spPr>
          <a:xfrm rot="15660000" flipH="1">
            <a:off x="4891723" y="4769168"/>
            <a:ext cx="560388" cy="159703"/>
          </a:xfrm>
          <a:prstGeom prst="line">
            <a:avLst/>
          </a:prstGeom>
          <a:ln w="25400">
            <a:solidFill>
              <a:schemeClr val="accent1"/>
            </a:solidFill>
            <a:headEnd type="triangle"/>
            <a:tailEnd type="triangle"/>
          </a:ln>
        </p:spPr>
        <p:txBody>
          <a:bodyPr lIns="32145" tIns="32145" rIns="32145" bIns="32145"/>
          <a:p>
            <a:endParaRPr sz="1265"/>
          </a:p>
        </p:txBody>
      </p:sp>
      <p:grpSp>
        <p:nvGrpSpPr>
          <p:cNvPr id="127" name="圆角矩形 20"/>
          <p:cNvGrpSpPr/>
          <p:nvPr/>
        </p:nvGrpSpPr>
        <p:grpSpPr>
          <a:xfrm>
            <a:off x="4231958" y="5108258"/>
            <a:ext cx="591503" cy="472758"/>
            <a:chOff x="-28905" y="92172"/>
            <a:chExt cx="758525" cy="349058"/>
          </a:xfrm>
        </p:grpSpPr>
        <p:sp>
          <p:nvSpPr>
            <p:cNvPr id="12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9" name="Mongod"/>
            <p:cNvSpPr txBox="1"/>
            <p:nvPr/>
          </p:nvSpPr>
          <p:spPr>
            <a:xfrm>
              <a:off x="-28905" y="127919"/>
              <a:ext cx="695540" cy="27755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130" name="圆角矩形 20"/>
          <p:cNvGrpSpPr/>
          <p:nvPr/>
        </p:nvGrpSpPr>
        <p:grpSpPr>
          <a:xfrm>
            <a:off x="5049203" y="5117004"/>
            <a:ext cx="555943" cy="454957"/>
            <a:chOff x="-28905" y="92172"/>
            <a:chExt cx="758525" cy="349058"/>
          </a:xfrm>
        </p:grpSpPr>
        <p:sp>
          <p:nvSpPr>
            <p:cNvPr id="131"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2" name="Mongod"/>
            <p:cNvSpPr txBox="1"/>
            <p:nvPr/>
          </p:nvSpPr>
          <p:spPr>
            <a:xfrm>
              <a:off x="-28905" y="122488"/>
              <a:ext cx="695540" cy="28841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133" name="圆角矩形 3"/>
          <p:cNvGrpSpPr/>
          <p:nvPr/>
        </p:nvGrpSpPr>
        <p:grpSpPr>
          <a:xfrm>
            <a:off x="2124710" y="4635818"/>
            <a:ext cx="519430" cy="294005"/>
            <a:chOff x="0" y="-1"/>
            <a:chExt cx="1054100" cy="349042"/>
          </a:xfrm>
        </p:grpSpPr>
        <p:sp>
          <p:nvSpPr>
            <p:cNvPr id="134"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5"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shard2</a:t>
              </a:r>
              <a:endParaRPr lang="en-US" sz="900"/>
            </a:p>
          </p:txBody>
        </p:sp>
      </p:grpSp>
      <p:grpSp>
        <p:nvGrpSpPr>
          <p:cNvPr id="136" name="圆角矩形 3"/>
          <p:cNvGrpSpPr/>
          <p:nvPr/>
        </p:nvGrpSpPr>
        <p:grpSpPr>
          <a:xfrm>
            <a:off x="4180523" y="4538027"/>
            <a:ext cx="519430" cy="345440"/>
            <a:chOff x="0" y="-30534"/>
            <a:chExt cx="1054100" cy="410105"/>
          </a:xfrm>
        </p:grpSpPr>
        <p:sp>
          <p:nvSpPr>
            <p:cNvPr id="137"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8" name="Client"/>
            <p:cNvSpPr txBox="1"/>
            <p:nvPr/>
          </p:nvSpPr>
          <p:spPr>
            <a:xfrm>
              <a:off x="17037" y="-30534"/>
              <a:ext cx="1020026" cy="41010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shard_n</a:t>
              </a:r>
              <a:endParaRPr lang="en-US" sz="900"/>
            </a:p>
          </p:txBody>
        </p:sp>
      </p:grpSp>
      <p:grpSp>
        <p:nvGrpSpPr>
          <p:cNvPr id="139" name="圆角矩形 3"/>
          <p:cNvGrpSpPr/>
          <p:nvPr/>
        </p:nvGrpSpPr>
        <p:grpSpPr>
          <a:xfrm>
            <a:off x="3660140" y="4231640"/>
            <a:ext cx="461645" cy="294005"/>
            <a:chOff x="0" y="-1"/>
            <a:chExt cx="1054100" cy="349042"/>
          </a:xfrm>
        </p:grpSpPr>
        <p:sp>
          <p:nvSpPr>
            <p:cNvPr id="140"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1"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a:t>
              </a:r>
              <a:endParaRPr lang="en-US" sz="900"/>
            </a:p>
          </p:txBody>
        </p:sp>
      </p:grpSp>
      <p:sp>
        <p:nvSpPr>
          <p:cNvPr id="145" name="圆角矩形 17"/>
          <p:cNvSpPr/>
          <p:nvPr/>
        </p:nvSpPr>
        <p:spPr>
          <a:xfrm>
            <a:off x="6257608" y="3948113"/>
            <a:ext cx="1558608" cy="1724978"/>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48" name="直接箭头连接符 21"/>
          <p:cNvSpPr/>
          <p:nvPr/>
        </p:nvSpPr>
        <p:spPr>
          <a:xfrm rot="19320000" flipH="1">
            <a:off x="6633210" y="4765358"/>
            <a:ext cx="569595" cy="140018"/>
          </a:xfrm>
          <a:prstGeom prst="line">
            <a:avLst/>
          </a:prstGeom>
          <a:ln w="25400">
            <a:solidFill>
              <a:schemeClr val="accent1"/>
            </a:solidFill>
            <a:headEnd type="triangle"/>
            <a:tailEnd type="triangle"/>
          </a:ln>
        </p:spPr>
        <p:txBody>
          <a:bodyPr lIns="32145" tIns="32145" rIns="32145" bIns="32145"/>
          <a:lstStyle/>
          <a:p>
            <a:endParaRPr sz="1265"/>
          </a:p>
        </p:txBody>
      </p:sp>
      <p:sp>
        <p:nvSpPr>
          <p:cNvPr id="150" name="左右箭头 70"/>
          <p:cNvSpPr/>
          <p:nvPr/>
        </p:nvSpPr>
        <p:spPr>
          <a:xfrm>
            <a:off x="7851775" y="4730750"/>
            <a:ext cx="343853" cy="126365"/>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151" name="圆角矩形 20"/>
          <p:cNvGrpSpPr/>
          <p:nvPr/>
        </p:nvGrpSpPr>
        <p:grpSpPr>
          <a:xfrm>
            <a:off x="6793548" y="4038918"/>
            <a:ext cx="687070" cy="522605"/>
            <a:chOff x="-28905" y="92172"/>
            <a:chExt cx="758525" cy="349058"/>
          </a:xfrm>
        </p:grpSpPr>
        <p:sp>
          <p:nvSpPr>
            <p:cNvPr id="15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53" name="Mongod"/>
            <p:cNvSpPr txBox="1"/>
            <p:nvPr/>
          </p:nvSpPr>
          <p:spPr>
            <a:xfrm>
              <a:off x="-28905" y="141156"/>
              <a:ext cx="695540" cy="25108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154" name="直接箭头连接符 21"/>
          <p:cNvSpPr/>
          <p:nvPr/>
        </p:nvSpPr>
        <p:spPr>
          <a:xfrm rot="15660000" flipH="1">
            <a:off x="7058343" y="4755833"/>
            <a:ext cx="525780" cy="140653"/>
          </a:xfrm>
          <a:prstGeom prst="line">
            <a:avLst/>
          </a:prstGeom>
          <a:ln w="25400">
            <a:solidFill>
              <a:schemeClr val="accent1"/>
            </a:solidFill>
            <a:headEnd type="triangle"/>
            <a:tailEnd type="triangle"/>
          </a:ln>
        </p:spPr>
        <p:txBody>
          <a:bodyPr lIns="32145" tIns="32145" rIns="32145" bIns="32145"/>
          <a:p>
            <a:endParaRPr sz="1265"/>
          </a:p>
        </p:txBody>
      </p:sp>
      <p:grpSp>
        <p:nvGrpSpPr>
          <p:cNvPr id="155" name="圆角矩形 3"/>
          <p:cNvGrpSpPr/>
          <p:nvPr/>
        </p:nvGrpSpPr>
        <p:grpSpPr>
          <a:xfrm>
            <a:off x="6295390" y="4563109"/>
            <a:ext cx="519430" cy="345440"/>
            <a:chOff x="0" y="-30534"/>
            <a:chExt cx="1054100" cy="410105"/>
          </a:xfrm>
        </p:grpSpPr>
        <p:sp>
          <p:nvSpPr>
            <p:cNvPr id="15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57" name="Client"/>
            <p:cNvSpPr txBox="1"/>
            <p:nvPr/>
          </p:nvSpPr>
          <p:spPr>
            <a:xfrm>
              <a:off x="17037" y="-30534"/>
              <a:ext cx="1020026" cy="41010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900">
                  <a:ea typeface="宋体" panose="02010600030101010101" pitchFamily="2" charset="-122"/>
                </a:rPr>
                <a:t>新增分片</a:t>
              </a:r>
              <a:r>
                <a:rPr lang="en-US" altLang="zh-CN" sz="900">
                  <a:ea typeface="宋体" panose="02010600030101010101" pitchFamily="2" charset="-122"/>
                </a:rPr>
                <a:t>1</a:t>
              </a:r>
              <a:endParaRPr lang="en-US" altLang="zh-CN" sz="900">
                <a:ea typeface="宋体" panose="02010600030101010101" pitchFamily="2" charset="-122"/>
              </a:endParaRPr>
            </a:p>
          </p:txBody>
        </p:sp>
      </p:grpSp>
      <p:grpSp>
        <p:nvGrpSpPr>
          <p:cNvPr id="164" name="圆角矩形 20"/>
          <p:cNvGrpSpPr/>
          <p:nvPr/>
        </p:nvGrpSpPr>
        <p:grpSpPr>
          <a:xfrm>
            <a:off x="6344285" y="5096828"/>
            <a:ext cx="591503" cy="489585"/>
            <a:chOff x="-28905" y="92172"/>
            <a:chExt cx="758525" cy="349058"/>
          </a:xfrm>
        </p:grpSpPr>
        <p:sp>
          <p:nvSpPr>
            <p:cNvPr id="16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66" name="Mongod"/>
            <p:cNvSpPr txBox="1"/>
            <p:nvPr/>
          </p:nvSpPr>
          <p:spPr>
            <a:xfrm>
              <a:off x="-28905" y="132689"/>
              <a:ext cx="695540" cy="26801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167" name="圆角矩形 20"/>
          <p:cNvGrpSpPr/>
          <p:nvPr/>
        </p:nvGrpSpPr>
        <p:grpSpPr>
          <a:xfrm>
            <a:off x="7108508" y="5085080"/>
            <a:ext cx="624205" cy="513080"/>
            <a:chOff x="-28905" y="92172"/>
            <a:chExt cx="758525" cy="349058"/>
          </a:xfrm>
        </p:grpSpPr>
        <p:sp>
          <p:nvSpPr>
            <p:cNvPr id="16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69" name="Mongod"/>
            <p:cNvSpPr txBox="1"/>
            <p:nvPr/>
          </p:nvSpPr>
          <p:spPr>
            <a:xfrm>
              <a:off x="-28905" y="138825"/>
              <a:ext cx="695540" cy="25574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sp>
        <p:nvSpPr>
          <p:cNvPr id="170" name="圆角矩形 17"/>
          <p:cNvSpPr/>
          <p:nvPr/>
        </p:nvSpPr>
        <p:spPr>
          <a:xfrm>
            <a:off x="8195628" y="3963670"/>
            <a:ext cx="1711008" cy="1724978"/>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72" name="直接箭头连接符 21"/>
          <p:cNvSpPr/>
          <p:nvPr/>
        </p:nvSpPr>
        <p:spPr>
          <a:xfrm rot="19320000" flipH="1">
            <a:off x="8609965" y="4771708"/>
            <a:ext cx="571183" cy="139065"/>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174" name="圆角矩形 20"/>
          <p:cNvGrpSpPr/>
          <p:nvPr/>
        </p:nvGrpSpPr>
        <p:grpSpPr>
          <a:xfrm>
            <a:off x="8731568" y="4044950"/>
            <a:ext cx="687070" cy="522605"/>
            <a:chOff x="-28905" y="92172"/>
            <a:chExt cx="758525" cy="349058"/>
          </a:xfrm>
        </p:grpSpPr>
        <p:sp>
          <p:nvSpPr>
            <p:cNvPr id="17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76" name="Mongod"/>
            <p:cNvSpPr txBox="1"/>
            <p:nvPr/>
          </p:nvSpPr>
          <p:spPr>
            <a:xfrm>
              <a:off x="-28905" y="141156"/>
              <a:ext cx="695540" cy="25108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178" name="直接箭头连接符 21"/>
          <p:cNvSpPr/>
          <p:nvPr/>
        </p:nvSpPr>
        <p:spPr>
          <a:xfrm rot="15660000" flipH="1">
            <a:off x="9051925" y="4702175"/>
            <a:ext cx="549275" cy="291783"/>
          </a:xfrm>
          <a:prstGeom prst="line">
            <a:avLst/>
          </a:prstGeom>
          <a:ln w="25400">
            <a:solidFill>
              <a:schemeClr val="accent1"/>
            </a:solidFill>
            <a:headEnd type="triangle"/>
            <a:tailEnd type="triangle"/>
          </a:ln>
        </p:spPr>
        <p:txBody>
          <a:bodyPr lIns="32145" tIns="32145" rIns="32145" bIns="32145"/>
          <a:p>
            <a:endParaRPr sz="1265"/>
          </a:p>
        </p:txBody>
      </p:sp>
      <p:grpSp>
        <p:nvGrpSpPr>
          <p:cNvPr id="192" name="圆角矩形 20"/>
          <p:cNvGrpSpPr/>
          <p:nvPr/>
        </p:nvGrpSpPr>
        <p:grpSpPr>
          <a:xfrm>
            <a:off x="8282305" y="5112385"/>
            <a:ext cx="591820" cy="413703"/>
            <a:chOff x="-28905" y="92172"/>
            <a:chExt cx="758525" cy="349058"/>
          </a:xfrm>
        </p:grpSpPr>
        <p:sp>
          <p:nvSpPr>
            <p:cNvPr id="19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96" name="Mongod"/>
            <p:cNvSpPr txBox="1"/>
            <p:nvPr/>
          </p:nvSpPr>
          <p:spPr>
            <a:xfrm>
              <a:off x="-28905" y="108107"/>
              <a:ext cx="695540" cy="31717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197" name="圆角矩形 20"/>
          <p:cNvGrpSpPr/>
          <p:nvPr/>
        </p:nvGrpSpPr>
        <p:grpSpPr>
          <a:xfrm>
            <a:off x="9220518" y="5117465"/>
            <a:ext cx="535940" cy="441643"/>
            <a:chOff x="-28905" y="92172"/>
            <a:chExt cx="758525" cy="349058"/>
          </a:xfrm>
        </p:grpSpPr>
        <p:sp>
          <p:nvSpPr>
            <p:cNvPr id="19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99" name="Mongod"/>
            <p:cNvSpPr txBox="1"/>
            <p:nvPr/>
          </p:nvSpPr>
          <p:spPr>
            <a:xfrm>
              <a:off x="-28905" y="118141"/>
              <a:ext cx="695540" cy="297113"/>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sp>
        <p:nvSpPr>
          <p:cNvPr id="200" name="左右箭头 70"/>
          <p:cNvSpPr/>
          <p:nvPr/>
        </p:nvSpPr>
        <p:spPr>
          <a:xfrm>
            <a:off x="9953943" y="4712018"/>
            <a:ext cx="453390" cy="90805"/>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201" name="圆角矩形 17"/>
          <p:cNvSpPr/>
          <p:nvPr/>
        </p:nvSpPr>
        <p:spPr>
          <a:xfrm>
            <a:off x="10452418" y="3970973"/>
            <a:ext cx="1525270" cy="1724978"/>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202" name="直接箭头连接符 10"/>
          <p:cNvSpPr/>
          <p:nvPr/>
        </p:nvSpPr>
        <p:spPr>
          <a:xfrm flipH="1">
            <a:off x="4777423" y="1298575"/>
            <a:ext cx="18733" cy="990283"/>
          </a:xfrm>
          <a:prstGeom prst="line">
            <a:avLst/>
          </a:prstGeom>
          <a:ln w="25400">
            <a:solidFill>
              <a:schemeClr val="accent1"/>
            </a:solidFill>
            <a:headEnd type="triangle"/>
            <a:tailEnd type="triangle"/>
          </a:ln>
        </p:spPr>
        <p:txBody>
          <a:bodyPr lIns="32145" tIns="32145" rIns="32145" bIns="32145"/>
          <a:lstStyle/>
          <a:p>
            <a:endParaRPr sz="1265"/>
          </a:p>
        </p:txBody>
      </p:sp>
      <p:sp>
        <p:nvSpPr>
          <p:cNvPr id="203" name="直接箭头连接符 21"/>
          <p:cNvSpPr/>
          <p:nvPr/>
        </p:nvSpPr>
        <p:spPr>
          <a:xfrm rot="19320000" flipH="1">
            <a:off x="10749598" y="4815523"/>
            <a:ext cx="664845" cy="111125"/>
          </a:xfrm>
          <a:prstGeom prst="line">
            <a:avLst/>
          </a:prstGeom>
          <a:ln w="25400">
            <a:solidFill>
              <a:schemeClr val="accent1"/>
            </a:solidFill>
            <a:headEnd type="triangle"/>
            <a:tailEnd type="triangle"/>
          </a:ln>
        </p:spPr>
        <p:txBody>
          <a:bodyPr lIns="32145" tIns="32145" rIns="32145" bIns="32145"/>
          <a:lstStyle/>
          <a:p>
            <a:endParaRPr sz="1265"/>
          </a:p>
        </p:txBody>
      </p:sp>
      <p:sp>
        <p:nvSpPr>
          <p:cNvPr id="204" name="直接箭头连接符 68"/>
          <p:cNvSpPr/>
          <p:nvPr/>
        </p:nvSpPr>
        <p:spPr>
          <a:xfrm flipH="1">
            <a:off x="5291773" y="1534478"/>
            <a:ext cx="4578350" cy="1016953"/>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205" name="圆角矩形 20"/>
          <p:cNvGrpSpPr/>
          <p:nvPr/>
        </p:nvGrpSpPr>
        <p:grpSpPr>
          <a:xfrm>
            <a:off x="10972483" y="4054793"/>
            <a:ext cx="683578" cy="499110"/>
            <a:chOff x="-28905" y="92172"/>
            <a:chExt cx="758525" cy="349058"/>
          </a:xfrm>
        </p:grpSpPr>
        <p:sp>
          <p:nvSpPr>
            <p:cNvPr id="206"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09" name="Mongod"/>
            <p:cNvSpPr txBox="1"/>
            <p:nvPr/>
          </p:nvSpPr>
          <p:spPr>
            <a:xfrm>
              <a:off x="-28905" y="135247"/>
              <a:ext cx="695540" cy="26290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210" name="直接箭头连接符 21"/>
          <p:cNvSpPr/>
          <p:nvPr/>
        </p:nvSpPr>
        <p:spPr>
          <a:xfrm rot="15660000" flipH="1">
            <a:off x="11198860" y="4780598"/>
            <a:ext cx="560388" cy="159703"/>
          </a:xfrm>
          <a:prstGeom prst="line">
            <a:avLst/>
          </a:prstGeom>
          <a:ln w="25400">
            <a:solidFill>
              <a:schemeClr val="accent1"/>
            </a:solidFill>
            <a:headEnd type="triangle"/>
            <a:tailEnd type="triangle"/>
          </a:ln>
        </p:spPr>
        <p:txBody>
          <a:bodyPr lIns="32145" tIns="32145" rIns="32145" bIns="32145"/>
          <a:p>
            <a:endParaRPr sz="1265"/>
          </a:p>
        </p:txBody>
      </p:sp>
      <p:grpSp>
        <p:nvGrpSpPr>
          <p:cNvPr id="211" name="圆角矩形 3"/>
          <p:cNvGrpSpPr/>
          <p:nvPr/>
        </p:nvGrpSpPr>
        <p:grpSpPr>
          <a:xfrm>
            <a:off x="4464050" y="879153"/>
            <a:ext cx="775970" cy="356886"/>
            <a:chOff x="0" y="-1"/>
            <a:chExt cx="1054100" cy="349042"/>
          </a:xfrm>
        </p:grpSpPr>
        <p:sp>
          <p:nvSpPr>
            <p:cNvPr id="21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3" name="Client"/>
            <p:cNvSpPr txBox="1"/>
            <p:nvPr/>
          </p:nvSpPr>
          <p:spPr>
            <a:xfrm>
              <a:off x="17037" y="34783"/>
              <a:ext cx="1020026" cy="2794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latin typeface="Consolas" panose="020B0609020204030204"/>
                  <a:ea typeface="Consolas" panose="020B0609020204030204"/>
                  <a:cs typeface="Consolas" panose="020B0609020204030204"/>
                  <a:sym typeface="+mn-ea"/>
                </a:rPr>
                <a:t>client</a:t>
              </a:r>
              <a:endParaRPr lang="en-US" sz="1405">
                <a:latin typeface="Consolas" panose="020B0609020204030204"/>
                <a:ea typeface="Consolas" panose="020B0609020204030204"/>
                <a:cs typeface="Consolas" panose="020B0609020204030204"/>
              </a:endParaRPr>
            </a:p>
          </p:txBody>
        </p:sp>
      </p:grpSp>
      <p:grpSp>
        <p:nvGrpSpPr>
          <p:cNvPr id="214" name="圆角矩形 20"/>
          <p:cNvGrpSpPr/>
          <p:nvPr/>
        </p:nvGrpSpPr>
        <p:grpSpPr>
          <a:xfrm>
            <a:off x="4382135" y="2322830"/>
            <a:ext cx="856933" cy="469583"/>
            <a:chOff x="-1" y="92172"/>
            <a:chExt cx="729621" cy="349058"/>
          </a:xfrm>
          <a:solidFill>
            <a:schemeClr val="accent1">
              <a:lumMod val="20000"/>
              <a:lumOff val="80000"/>
            </a:schemeClr>
          </a:solidFill>
        </p:grpSpPr>
        <p:sp>
          <p:nvSpPr>
            <p:cNvPr id="21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6" name="Mongod"/>
            <p:cNvSpPr txBox="1"/>
            <p:nvPr/>
          </p:nvSpPr>
          <p:spPr>
            <a:xfrm>
              <a:off x="16231" y="172296"/>
              <a:ext cx="695540" cy="188808"/>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t>mongos_n</a:t>
              </a:r>
              <a:endParaRPr lang="en-US" sz="1200"/>
            </a:p>
          </p:txBody>
        </p:sp>
      </p:grpSp>
      <p:grpSp>
        <p:nvGrpSpPr>
          <p:cNvPr id="217" name="圆角矩形 20"/>
          <p:cNvGrpSpPr/>
          <p:nvPr/>
        </p:nvGrpSpPr>
        <p:grpSpPr>
          <a:xfrm>
            <a:off x="10539095" y="5119688"/>
            <a:ext cx="591503" cy="472758"/>
            <a:chOff x="-28905" y="92172"/>
            <a:chExt cx="758525" cy="349058"/>
          </a:xfrm>
        </p:grpSpPr>
        <p:sp>
          <p:nvSpPr>
            <p:cNvPr id="21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20" name="Mongod"/>
            <p:cNvSpPr txBox="1"/>
            <p:nvPr/>
          </p:nvSpPr>
          <p:spPr>
            <a:xfrm>
              <a:off x="-28905" y="127919"/>
              <a:ext cx="695540" cy="27755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221" name="圆角矩形 20"/>
          <p:cNvGrpSpPr/>
          <p:nvPr/>
        </p:nvGrpSpPr>
        <p:grpSpPr>
          <a:xfrm>
            <a:off x="11356340" y="5128434"/>
            <a:ext cx="555943" cy="454957"/>
            <a:chOff x="-28905" y="92172"/>
            <a:chExt cx="758525" cy="349058"/>
          </a:xfrm>
        </p:grpSpPr>
        <p:sp>
          <p:nvSpPr>
            <p:cNvPr id="22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23" name="Mongod"/>
            <p:cNvSpPr txBox="1"/>
            <p:nvPr/>
          </p:nvSpPr>
          <p:spPr>
            <a:xfrm>
              <a:off x="-28905" y="122488"/>
              <a:ext cx="695540" cy="28841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224" name="圆角矩形 3"/>
          <p:cNvGrpSpPr/>
          <p:nvPr/>
        </p:nvGrpSpPr>
        <p:grpSpPr>
          <a:xfrm>
            <a:off x="8246745" y="4569142"/>
            <a:ext cx="519430" cy="345440"/>
            <a:chOff x="0" y="-30534"/>
            <a:chExt cx="1054100" cy="410105"/>
          </a:xfrm>
        </p:grpSpPr>
        <p:sp>
          <p:nvSpPr>
            <p:cNvPr id="22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26" name="Client"/>
            <p:cNvSpPr txBox="1"/>
            <p:nvPr/>
          </p:nvSpPr>
          <p:spPr>
            <a:xfrm>
              <a:off x="17037" y="-30534"/>
              <a:ext cx="1020026" cy="41010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900">
                  <a:ea typeface="宋体" panose="02010600030101010101" pitchFamily="2" charset="-122"/>
                </a:rPr>
                <a:t>新增分片</a:t>
              </a:r>
              <a:r>
                <a:rPr lang="en-US" altLang="zh-CN" sz="900">
                  <a:ea typeface="宋体" panose="02010600030101010101" pitchFamily="2" charset="-122"/>
                </a:rPr>
                <a:t>2</a:t>
              </a:r>
              <a:endParaRPr lang="en-US" altLang="zh-CN" sz="900">
                <a:ea typeface="宋体" panose="02010600030101010101" pitchFamily="2" charset="-122"/>
              </a:endParaRPr>
            </a:p>
          </p:txBody>
        </p:sp>
      </p:grpSp>
      <p:grpSp>
        <p:nvGrpSpPr>
          <p:cNvPr id="227" name="圆角矩形 3"/>
          <p:cNvGrpSpPr/>
          <p:nvPr/>
        </p:nvGrpSpPr>
        <p:grpSpPr>
          <a:xfrm>
            <a:off x="10487660" y="4549457"/>
            <a:ext cx="519430" cy="345440"/>
            <a:chOff x="0" y="-30534"/>
            <a:chExt cx="1054100" cy="410106"/>
          </a:xfrm>
        </p:grpSpPr>
        <p:sp>
          <p:nvSpPr>
            <p:cNvPr id="22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29" name="Client"/>
            <p:cNvSpPr txBox="1"/>
            <p:nvPr/>
          </p:nvSpPr>
          <p:spPr>
            <a:xfrm>
              <a:off x="17037" y="-30534"/>
              <a:ext cx="1020026" cy="410106"/>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900">
                  <a:ea typeface="宋体" panose="02010600030101010101" pitchFamily="2" charset="-122"/>
                </a:rPr>
                <a:t>新增分片</a:t>
              </a:r>
              <a:r>
                <a:rPr lang="en-US" altLang="zh-CN" sz="900">
                  <a:ea typeface="宋体" panose="02010600030101010101" pitchFamily="2" charset="-122"/>
                </a:rPr>
                <a:t>n</a:t>
              </a:r>
              <a:endParaRPr lang="en-US" altLang="zh-CN" sz="900">
                <a:ea typeface="宋体" panose="02010600030101010101" pitchFamily="2" charset="-122"/>
              </a:endParaRPr>
            </a:p>
          </p:txBody>
        </p:sp>
      </p:grpSp>
      <p:grpSp>
        <p:nvGrpSpPr>
          <p:cNvPr id="230" name="圆角矩形 3"/>
          <p:cNvGrpSpPr/>
          <p:nvPr/>
        </p:nvGrpSpPr>
        <p:grpSpPr>
          <a:xfrm>
            <a:off x="9945688" y="4243070"/>
            <a:ext cx="461645" cy="294005"/>
            <a:chOff x="0" y="-1"/>
            <a:chExt cx="1054100" cy="349042"/>
          </a:xfrm>
        </p:grpSpPr>
        <p:sp>
          <p:nvSpPr>
            <p:cNvPr id="231"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2"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a:t>
              </a:r>
              <a:endParaRPr lang="en-US" sz="900"/>
            </a:p>
          </p:txBody>
        </p:sp>
      </p:grpSp>
      <p:grpSp>
        <p:nvGrpSpPr>
          <p:cNvPr id="245" name="圆角矩形 3"/>
          <p:cNvGrpSpPr/>
          <p:nvPr/>
        </p:nvGrpSpPr>
        <p:grpSpPr>
          <a:xfrm>
            <a:off x="1897063" y="3492182"/>
            <a:ext cx="1519238" cy="337188"/>
            <a:chOff x="0" y="-1"/>
            <a:chExt cx="1054100" cy="349042"/>
          </a:xfrm>
        </p:grpSpPr>
        <p:sp>
          <p:nvSpPr>
            <p:cNvPr id="24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47" name="Client"/>
            <p:cNvSpPr txBox="1"/>
            <p:nvPr/>
          </p:nvSpPr>
          <p:spPr>
            <a:xfrm>
              <a:off x="17037" y="11503"/>
              <a:ext cx="1020026" cy="326033"/>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00">
                  <a:ea typeface="宋体" panose="02010600030101010101" pitchFamily="2" charset="-122"/>
                </a:rPr>
                <a:t>源分片列表</a:t>
              </a:r>
              <a:endParaRPr lang="zh-CN" altLang="en-US" sz="1600">
                <a:ea typeface="宋体" panose="02010600030101010101" pitchFamily="2" charset="-122"/>
              </a:endParaRPr>
            </a:p>
          </p:txBody>
        </p:sp>
      </p:grpSp>
      <p:sp>
        <p:nvSpPr>
          <p:cNvPr id="251" name="圆角矩形 17"/>
          <p:cNvSpPr/>
          <p:nvPr/>
        </p:nvSpPr>
        <p:spPr>
          <a:xfrm>
            <a:off x="9954895" y="653415"/>
            <a:ext cx="1711008" cy="1613535"/>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252" name="直接箭头连接符 21"/>
          <p:cNvSpPr/>
          <p:nvPr/>
        </p:nvSpPr>
        <p:spPr>
          <a:xfrm rot="19320000" flipH="1">
            <a:off x="10369233" y="1417638"/>
            <a:ext cx="571183" cy="139065"/>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253" name="圆角矩形 20"/>
          <p:cNvGrpSpPr/>
          <p:nvPr/>
        </p:nvGrpSpPr>
        <p:grpSpPr>
          <a:xfrm>
            <a:off x="10490835" y="690880"/>
            <a:ext cx="687070" cy="522605"/>
            <a:chOff x="-28905" y="92172"/>
            <a:chExt cx="758525" cy="349058"/>
          </a:xfrm>
        </p:grpSpPr>
        <p:sp>
          <p:nvSpPr>
            <p:cNvPr id="25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55" name="Mongod"/>
            <p:cNvSpPr txBox="1"/>
            <p:nvPr/>
          </p:nvSpPr>
          <p:spPr>
            <a:xfrm>
              <a:off x="-28905" y="141156"/>
              <a:ext cx="695540" cy="25108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256" name="直接箭头连接符 21"/>
          <p:cNvSpPr/>
          <p:nvPr/>
        </p:nvSpPr>
        <p:spPr>
          <a:xfrm rot="15660000" flipH="1">
            <a:off x="10811193" y="1348105"/>
            <a:ext cx="549275" cy="291783"/>
          </a:xfrm>
          <a:prstGeom prst="line">
            <a:avLst/>
          </a:prstGeom>
          <a:ln w="25400">
            <a:solidFill>
              <a:schemeClr val="accent1"/>
            </a:solidFill>
            <a:headEnd type="triangle"/>
            <a:tailEnd type="triangle"/>
          </a:ln>
        </p:spPr>
        <p:txBody>
          <a:bodyPr lIns="32145" tIns="32145" rIns="32145" bIns="32145"/>
          <a:p>
            <a:endParaRPr sz="1265"/>
          </a:p>
        </p:txBody>
      </p:sp>
      <p:grpSp>
        <p:nvGrpSpPr>
          <p:cNvPr id="257" name="圆角矩形 20"/>
          <p:cNvGrpSpPr/>
          <p:nvPr/>
        </p:nvGrpSpPr>
        <p:grpSpPr>
          <a:xfrm>
            <a:off x="10041573" y="1758315"/>
            <a:ext cx="591820" cy="413703"/>
            <a:chOff x="-28905" y="92172"/>
            <a:chExt cx="758525" cy="349058"/>
          </a:xfrm>
        </p:grpSpPr>
        <p:sp>
          <p:nvSpPr>
            <p:cNvPr id="25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59" name="Mongod"/>
            <p:cNvSpPr txBox="1"/>
            <p:nvPr/>
          </p:nvSpPr>
          <p:spPr>
            <a:xfrm>
              <a:off x="-28905" y="108107"/>
              <a:ext cx="695540" cy="31717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260" name="圆角矩形 20"/>
          <p:cNvGrpSpPr/>
          <p:nvPr/>
        </p:nvGrpSpPr>
        <p:grpSpPr>
          <a:xfrm>
            <a:off x="10979785" y="1763395"/>
            <a:ext cx="535940" cy="441643"/>
            <a:chOff x="-28905" y="92172"/>
            <a:chExt cx="758525" cy="349058"/>
          </a:xfrm>
        </p:grpSpPr>
        <p:sp>
          <p:nvSpPr>
            <p:cNvPr id="261"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62" name="Mongod"/>
            <p:cNvSpPr txBox="1"/>
            <p:nvPr/>
          </p:nvSpPr>
          <p:spPr>
            <a:xfrm>
              <a:off x="-28905" y="118141"/>
              <a:ext cx="695540" cy="297113"/>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263" name="圆角矩形 3"/>
          <p:cNvGrpSpPr/>
          <p:nvPr/>
        </p:nvGrpSpPr>
        <p:grpSpPr>
          <a:xfrm>
            <a:off x="10006013" y="1240790"/>
            <a:ext cx="519430" cy="294005"/>
            <a:chOff x="0" y="-1"/>
            <a:chExt cx="1054100" cy="349042"/>
          </a:xfrm>
        </p:grpSpPr>
        <p:sp>
          <p:nvSpPr>
            <p:cNvPr id="264"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65"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config</a:t>
              </a:r>
              <a:endParaRPr lang="en-US" sz="900"/>
            </a:p>
          </p:txBody>
        </p:sp>
      </p:grpSp>
      <p:sp>
        <p:nvSpPr>
          <p:cNvPr id="266" name="直接箭头连接符 68"/>
          <p:cNvSpPr/>
          <p:nvPr/>
        </p:nvSpPr>
        <p:spPr>
          <a:xfrm flipH="1">
            <a:off x="3420110" y="1050290"/>
            <a:ext cx="6450330" cy="1345248"/>
          </a:xfrm>
          <a:prstGeom prst="line">
            <a:avLst/>
          </a:prstGeom>
          <a:ln w="25400">
            <a:solidFill>
              <a:schemeClr val="accent1"/>
            </a:solidFill>
            <a:headEnd type="triangle"/>
            <a:tailEnd type="triangle"/>
          </a:ln>
        </p:spPr>
        <p:txBody>
          <a:bodyPr lIns="32145" tIns="32145" rIns="32145" bIns="32145"/>
          <a:p>
            <a:endParaRPr sz="1265"/>
          </a:p>
        </p:txBody>
      </p:sp>
      <p:sp>
        <p:nvSpPr>
          <p:cNvPr id="267" name="直接箭头连接符 68"/>
          <p:cNvSpPr/>
          <p:nvPr/>
        </p:nvSpPr>
        <p:spPr>
          <a:xfrm flipH="1">
            <a:off x="3017520" y="2889885"/>
            <a:ext cx="318" cy="401320"/>
          </a:xfrm>
          <a:prstGeom prst="line">
            <a:avLst/>
          </a:prstGeom>
          <a:ln w="25400">
            <a:solidFill>
              <a:schemeClr val="accent1"/>
            </a:solidFill>
            <a:headEnd type="triangle"/>
            <a:tailEnd type="triangle"/>
          </a:ln>
        </p:spPr>
        <p:txBody>
          <a:bodyPr lIns="32145" tIns="32145" rIns="32145" bIns="32145"/>
          <a:p>
            <a:endParaRPr sz="1265"/>
          </a:p>
        </p:txBody>
      </p:sp>
      <p:sp>
        <p:nvSpPr>
          <p:cNvPr id="268" name="直接箭头连接符 68"/>
          <p:cNvSpPr/>
          <p:nvPr/>
        </p:nvSpPr>
        <p:spPr>
          <a:xfrm rot="20940000" flipH="1">
            <a:off x="4737418" y="2828290"/>
            <a:ext cx="74295" cy="401320"/>
          </a:xfrm>
          <a:prstGeom prst="line">
            <a:avLst/>
          </a:prstGeom>
          <a:ln w="25400">
            <a:solidFill>
              <a:schemeClr val="accent1"/>
            </a:solidFill>
            <a:headEnd type="triangle"/>
            <a:tailEnd type="triangle"/>
          </a:ln>
        </p:spPr>
        <p:txBody>
          <a:bodyPr lIns="32145" tIns="32145" rIns="32145" bIns="32145"/>
          <a:p>
            <a:endParaRPr sz="1265"/>
          </a:p>
        </p:txBody>
      </p:sp>
      <p:grpSp>
        <p:nvGrpSpPr>
          <p:cNvPr id="269" name="圆角矩形 3"/>
          <p:cNvGrpSpPr/>
          <p:nvPr/>
        </p:nvGrpSpPr>
        <p:grpSpPr>
          <a:xfrm>
            <a:off x="8117840" y="3491032"/>
            <a:ext cx="1818005" cy="339487"/>
            <a:chOff x="0" y="-1"/>
            <a:chExt cx="1054100" cy="349042"/>
          </a:xfrm>
        </p:grpSpPr>
        <p:sp>
          <p:nvSpPr>
            <p:cNvPr id="270"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1" name="Client"/>
            <p:cNvSpPr txBox="1"/>
            <p:nvPr/>
          </p:nvSpPr>
          <p:spPr>
            <a:xfrm>
              <a:off x="17037" y="12607"/>
              <a:ext cx="1020026" cy="32382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00">
                  <a:ea typeface="宋体" panose="02010600030101010101" pitchFamily="2" charset="-122"/>
                </a:rPr>
                <a:t>扩容新增分片列表</a:t>
              </a:r>
              <a:endParaRPr lang="zh-CN" altLang="en-US" sz="1600">
                <a:ea typeface="宋体" panose="02010600030101010101" pitchFamily="2" charset="-122"/>
              </a:endParaRPr>
            </a:p>
          </p:txBody>
        </p:sp>
      </p:grpSp>
      <p:grpSp>
        <p:nvGrpSpPr>
          <p:cNvPr id="272" name="圆角矩形 3"/>
          <p:cNvGrpSpPr/>
          <p:nvPr/>
        </p:nvGrpSpPr>
        <p:grpSpPr>
          <a:xfrm>
            <a:off x="3667443" y="2508250"/>
            <a:ext cx="461645" cy="294005"/>
            <a:chOff x="0" y="-1"/>
            <a:chExt cx="1054100" cy="349042"/>
          </a:xfrm>
        </p:grpSpPr>
        <p:sp>
          <p:nvSpPr>
            <p:cNvPr id="27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80"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a:t>
              </a:r>
              <a:endParaRPr lang="en-US" sz="900"/>
            </a:p>
          </p:txBody>
        </p:sp>
      </p:grpSp>
      <p:cxnSp>
        <p:nvCxnSpPr>
          <p:cNvPr id="7" name="曲线连接符 6"/>
          <p:cNvCxnSpPr/>
          <p:nvPr/>
        </p:nvCxnSpPr>
        <p:spPr>
          <a:xfrm rot="5400000" flipH="1" flipV="1">
            <a:off x="5717540" y="2758440"/>
            <a:ext cx="9208" cy="6102350"/>
          </a:xfrm>
          <a:prstGeom prst="curvedConnector3">
            <a:avLst>
              <a:gd name="adj1" fmla="val -4129310"/>
            </a:avLst>
          </a:prstGeom>
          <a:noFill/>
          <a:ln w="3175" cap="flat" cmpd="sng">
            <a:solidFill>
              <a:schemeClr val="accent1"/>
            </a:solidFill>
            <a:prstDash val="solid"/>
            <a:round/>
            <a:tailEnd type="triangle" w="lg" len="lg"/>
          </a:ln>
          <a:effectLst/>
        </p:spPr>
        <p:style>
          <a:lnRef idx="0">
            <a:srgbClr val="FFFFFF"/>
          </a:lnRef>
          <a:fillRef idx="0">
            <a:srgbClr val="FFFFFF"/>
          </a:fillRef>
          <a:effectRef idx="0">
            <a:srgbClr val="FFFFFF"/>
          </a:effectRef>
          <a:fontRef idx="none"/>
        </p:style>
      </p:cxn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圆角矩形 17"/>
          <p:cNvSpPr/>
          <p:nvPr/>
        </p:nvSpPr>
        <p:spPr>
          <a:xfrm>
            <a:off x="150813" y="3272155"/>
            <a:ext cx="1558608" cy="1724978"/>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4" name="Rectangle"/>
          <p:cNvSpPr/>
          <p:nvPr/>
        </p:nvSpPr>
        <p:spPr>
          <a:xfrm>
            <a:off x="729348" y="560048"/>
            <a:ext cx="9140723" cy="8933"/>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325120" y="87630"/>
            <a:ext cx="9949815" cy="4140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方案三：异地三机房多活方案</a:t>
            </a:r>
            <a:r>
              <a:rPr lang="en-US" altLang="zh-CN" sz="2250">
                <a:sym typeface="+mn-ea"/>
              </a:rPr>
              <a:t>(1mongod+1mongod+1mongod</a:t>
            </a:r>
            <a:r>
              <a:rPr lang="zh-CN" altLang="en-US" sz="2250">
                <a:sym typeface="+mn-ea"/>
              </a:rPr>
              <a:t>方式</a:t>
            </a:r>
            <a:r>
              <a:rPr lang="en-US" altLang="zh-CN" sz="2250">
                <a:sym typeface="+mn-ea"/>
              </a:rPr>
              <a:t>)-</a:t>
            </a:r>
            <a:r>
              <a:rPr lang="zh-CN" altLang="en-US" sz="2250">
                <a:sym typeface="+mn-ea"/>
              </a:rPr>
              <a:t>解决跨机房写</a:t>
            </a:r>
            <a:endParaRPr sz="2250" smtClean="0"/>
          </a:p>
        </p:txBody>
      </p:sp>
      <p:sp>
        <p:nvSpPr>
          <p:cNvPr id="193" name="文本框 7"/>
          <p:cNvSpPr txBox="1"/>
          <p:nvPr/>
        </p:nvSpPr>
        <p:spPr>
          <a:xfrm>
            <a:off x="1531422" y="817145"/>
            <a:ext cx="628651" cy="264160"/>
          </a:xfrm>
          <a:prstGeom prst="rect">
            <a:avLst/>
          </a:prstGeom>
          <a:ln w="12700">
            <a:miter lim="400000"/>
          </a:ln>
        </p:spPr>
        <p:txBody>
          <a:bodyPr wrap="square"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207" name="直接箭头连接符 10"/>
          <p:cNvSpPr/>
          <p:nvPr/>
        </p:nvSpPr>
        <p:spPr>
          <a:xfrm flipH="1">
            <a:off x="1103313" y="1390333"/>
            <a:ext cx="635" cy="581025"/>
          </a:xfrm>
          <a:prstGeom prst="line">
            <a:avLst/>
          </a:prstGeom>
          <a:ln w="25400">
            <a:solidFill>
              <a:schemeClr val="accent1"/>
            </a:solidFill>
            <a:headEnd type="triangle"/>
            <a:tailEnd type="triangle"/>
          </a:ln>
        </p:spPr>
        <p:txBody>
          <a:bodyPr lIns="32145" tIns="32145" rIns="32145" bIns="32145"/>
          <a:lstStyle/>
          <a:p>
            <a:endParaRPr sz="1265"/>
          </a:p>
        </p:txBody>
      </p:sp>
      <p:sp>
        <p:nvSpPr>
          <p:cNvPr id="218" name="直接箭头连接符 21"/>
          <p:cNvSpPr/>
          <p:nvPr/>
        </p:nvSpPr>
        <p:spPr>
          <a:xfrm rot="19320000" flipH="1">
            <a:off x="526415" y="4089400"/>
            <a:ext cx="569595" cy="140018"/>
          </a:xfrm>
          <a:prstGeom prst="line">
            <a:avLst/>
          </a:prstGeom>
          <a:ln w="25400">
            <a:solidFill>
              <a:schemeClr val="accent1"/>
            </a:solidFill>
            <a:headEnd type="triangle"/>
            <a:tailEnd type="triangle"/>
          </a:ln>
        </p:spPr>
        <p:txBody>
          <a:bodyPr lIns="32145" tIns="32145" rIns="32145" bIns="32145"/>
          <a:lstStyle/>
          <a:p>
            <a:endParaRPr sz="1265"/>
          </a:p>
        </p:txBody>
      </p:sp>
      <p:sp>
        <p:nvSpPr>
          <p:cNvPr id="273" name="直接箭头连接符 68"/>
          <p:cNvSpPr/>
          <p:nvPr/>
        </p:nvSpPr>
        <p:spPr>
          <a:xfrm flipH="1">
            <a:off x="1083628" y="2527618"/>
            <a:ext cx="19685" cy="729933"/>
          </a:xfrm>
          <a:prstGeom prst="line">
            <a:avLst/>
          </a:prstGeom>
          <a:ln w="25400">
            <a:solidFill>
              <a:schemeClr val="accent1"/>
            </a:solidFill>
            <a:headEnd type="triangle"/>
            <a:tailEnd type="triangle"/>
          </a:ln>
        </p:spPr>
        <p:txBody>
          <a:bodyPr lIns="32145" tIns="32145" rIns="32145" bIns="32145"/>
          <a:lstStyle/>
          <a:p>
            <a:endParaRPr sz="1265"/>
          </a:p>
        </p:txBody>
      </p:sp>
      <p:sp>
        <p:nvSpPr>
          <p:cNvPr id="275" name="左右箭头 70"/>
          <p:cNvSpPr/>
          <p:nvPr/>
        </p:nvSpPr>
        <p:spPr>
          <a:xfrm>
            <a:off x="1744980" y="4054793"/>
            <a:ext cx="343853" cy="126365"/>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9" name="圆角矩形 20"/>
          <p:cNvGrpSpPr/>
          <p:nvPr/>
        </p:nvGrpSpPr>
        <p:grpSpPr>
          <a:xfrm>
            <a:off x="686753" y="3362960"/>
            <a:ext cx="687070" cy="522605"/>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141156"/>
              <a:ext cx="695540" cy="25108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15" name="直接箭头连接符 21"/>
          <p:cNvSpPr/>
          <p:nvPr/>
        </p:nvSpPr>
        <p:spPr>
          <a:xfrm rot="15660000" flipH="1">
            <a:off x="951548" y="4079875"/>
            <a:ext cx="525780" cy="140653"/>
          </a:xfrm>
          <a:prstGeom prst="line">
            <a:avLst/>
          </a:prstGeom>
          <a:ln w="25400">
            <a:solidFill>
              <a:schemeClr val="accent1"/>
            </a:solidFill>
            <a:headEnd type="triangle"/>
            <a:tailEnd type="triangle"/>
          </a:ln>
        </p:spPr>
        <p:txBody>
          <a:bodyPr lIns="32145" tIns="32145" rIns="32145" bIns="32145"/>
          <a:p>
            <a:endParaRPr sz="1265"/>
          </a:p>
        </p:txBody>
      </p:sp>
      <p:grpSp>
        <p:nvGrpSpPr>
          <p:cNvPr id="32" name="圆角矩形 3"/>
          <p:cNvGrpSpPr/>
          <p:nvPr/>
        </p:nvGrpSpPr>
        <p:grpSpPr>
          <a:xfrm>
            <a:off x="188595" y="3912870"/>
            <a:ext cx="519430" cy="294005"/>
            <a:chOff x="0" y="-1"/>
            <a:chExt cx="1054100" cy="349042"/>
          </a:xfrm>
        </p:grpSpPr>
        <p:sp>
          <p:nvSpPr>
            <p:cNvPr id="3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shard1</a:t>
              </a:r>
              <a:endParaRPr lang="en-US" sz="900"/>
            </a:p>
          </p:txBody>
        </p:sp>
      </p:grpSp>
      <p:grpSp>
        <p:nvGrpSpPr>
          <p:cNvPr id="41" name="圆角矩形 3"/>
          <p:cNvGrpSpPr/>
          <p:nvPr/>
        </p:nvGrpSpPr>
        <p:grpSpPr>
          <a:xfrm>
            <a:off x="686753" y="958753"/>
            <a:ext cx="844233" cy="359611"/>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35841"/>
              <a:ext cx="1020026" cy="277352"/>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latin typeface="Consolas" panose="020B0609020204030204"/>
                  <a:ea typeface="Consolas" panose="020B0609020204030204"/>
                  <a:cs typeface="Consolas" panose="020B0609020204030204"/>
                  <a:sym typeface="+mn-ea"/>
                </a:rPr>
                <a:t>clients</a:t>
              </a:r>
              <a:endParaRPr lang="en-US" sz="1405">
                <a:latin typeface="Consolas" panose="020B0609020204030204"/>
                <a:ea typeface="Consolas" panose="020B0609020204030204"/>
                <a:cs typeface="Consolas" panose="020B0609020204030204"/>
              </a:endParaRPr>
            </a:p>
          </p:txBody>
        </p:sp>
      </p:grpSp>
      <p:grpSp>
        <p:nvGrpSpPr>
          <p:cNvPr id="50" name="圆角矩形 20"/>
          <p:cNvGrpSpPr/>
          <p:nvPr/>
        </p:nvGrpSpPr>
        <p:grpSpPr>
          <a:xfrm>
            <a:off x="720408" y="1971236"/>
            <a:ext cx="748348" cy="501895"/>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78374"/>
              <a:ext cx="695540" cy="176652"/>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t>mongos1</a:t>
              </a:r>
              <a:endParaRPr lang="en-US" sz="1200"/>
            </a:p>
          </p:txBody>
        </p:sp>
      </p:grpSp>
      <p:grpSp>
        <p:nvGrpSpPr>
          <p:cNvPr id="74" name="圆角矩形 20"/>
          <p:cNvGrpSpPr/>
          <p:nvPr/>
        </p:nvGrpSpPr>
        <p:grpSpPr>
          <a:xfrm>
            <a:off x="237490" y="4420870"/>
            <a:ext cx="591503" cy="489585"/>
            <a:chOff x="-28905" y="92172"/>
            <a:chExt cx="758525" cy="349058"/>
          </a:xfrm>
        </p:grpSpPr>
        <p:sp>
          <p:nvSpPr>
            <p:cNvPr id="7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6" name="Mongod"/>
            <p:cNvSpPr txBox="1"/>
            <p:nvPr/>
          </p:nvSpPr>
          <p:spPr>
            <a:xfrm>
              <a:off x="-28905" y="132689"/>
              <a:ext cx="695540" cy="26801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77" name="圆角矩形 20"/>
          <p:cNvGrpSpPr/>
          <p:nvPr/>
        </p:nvGrpSpPr>
        <p:grpSpPr>
          <a:xfrm>
            <a:off x="1001713" y="4409123"/>
            <a:ext cx="624205" cy="513080"/>
            <a:chOff x="-28905" y="92172"/>
            <a:chExt cx="758525" cy="349058"/>
          </a:xfrm>
        </p:grpSpPr>
        <p:sp>
          <p:nvSpPr>
            <p:cNvPr id="7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9" name="Mongod"/>
            <p:cNvSpPr txBox="1"/>
            <p:nvPr/>
          </p:nvSpPr>
          <p:spPr>
            <a:xfrm>
              <a:off x="-28905" y="138825"/>
              <a:ext cx="695540" cy="25574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sp>
        <p:nvSpPr>
          <p:cNvPr id="81" name="圆角矩形 17"/>
          <p:cNvSpPr/>
          <p:nvPr/>
        </p:nvSpPr>
        <p:spPr>
          <a:xfrm>
            <a:off x="2088833" y="3287713"/>
            <a:ext cx="1560513" cy="1724978"/>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84" name="直接箭头连接符 10"/>
          <p:cNvSpPr/>
          <p:nvPr/>
        </p:nvSpPr>
        <p:spPr>
          <a:xfrm flipH="1">
            <a:off x="3041333" y="1405890"/>
            <a:ext cx="635" cy="581025"/>
          </a:xfrm>
          <a:prstGeom prst="line">
            <a:avLst/>
          </a:prstGeom>
          <a:ln w="25400">
            <a:solidFill>
              <a:schemeClr val="accent1"/>
            </a:solidFill>
            <a:headEnd type="triangle"/>
            <a:tailEnd type="triangle"/>
          </a:ln>
        </p:spPr>
        <p:txBody>
          <a:bodyPr lIns="32145" tIns="32145" rIns="32145" bIns="32145"/>
          <a:lstStyle/>
          <a:p>
            <a:endParaRPr sz="1265"/>
          </a:p>
        </p:txBody>
      </p:sp>
      <p:sp>
        <p:nvSpPr>
          <p:cNvPr id="85" name="直接箭头连接符 21"/>
          <p:cNvSpPr/>
          <p:nvPr/>
        </p:nvSpPr>
        <p:spPr>
          <a:xfrm rot="19320000" flipH="1">
            <a:off x="2503170" y="4095750"/>
            <a:ext cx="571183" cy="139065"/>
          </a:xfrm>
          <a:prstGeom prst="line">
            <a:avLst/>
          </a:prstGeom>
          <a:ln w="25400">
            <a:solidFill>
              <a:schemeClr val="accent1"/>
            </a:solidFill>
            <a:headEnd type="triangle"/>
            <a:tailEnd type="triangle"/>
          </a:ln>
        </p:spPr>
        <p:txBody>
          <a:bodyPr lIns="32145" tIns="32145" rIns="32145" bIns="32145"/>
          <a:lstStyle/>
          <a:p>
            <a:endParaRPr sz="1265"/>
          </a:p>
        </p:txBody>
      </p:sp>
      <p:sp>
        <p:nvSpPr>
          <p:cNvPr id="86" name="直接箭头连接符 68"/>
          <p:cNvSpPr/>
          <p:nvPr/>
        </p:nvSpPr>
        <p:spPr>
          <a:xfrm flipH="1">
            <a:off x="3021648" y="2543175"/>
            <a:ext cx="19685" cy="729933"/>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88" name="圆角矩形 20"/>
          <p:cNvGrpSpPr/>
          <p:nvPr/>
        </p:nvGrpSpPr>
        <p:grpSpPr>
          <a:xfrm>
            <a:off x="2624773" y="3368993"/>
            <a:ext cx="687070" cy="522605"/>
            <a:chOff x="-28905" y="92172"/>
            <a:chExt cx="758525" cy="349058"/>
          </a:xfrm>
        </p:grpSpPr>
        <p:sp>
          <p:nvSpPr>
            <p:cNvPr id="8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0" name="Mongod"/>
            <p:cNvSpPr txBox="1"/>
            <p:nvPr/>
          </p:nvSpPr>
          <p:spPr>
            <a:xfrm>
              <a:off x="-28905" y="141156"/>
              <a:ext cx="695540" cy="25108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91" name="直接箭头连接符 21"/>
          <p:cNvSpPr/>
          <p:nvPr/>
        </p:nvSpPr>
        <p:spPr>
          <a:xfrm rot="15660000" flipH="1">
            <a:off x="2945130" y="4026218"/>
            <a:ext cx="549275" cy="291783"/>
          </a:xfrm>
          <a:prstGeom prst="line">
            <a:avLst/>
          </a:prstGeom>
          <a:ln w="25400">
            <a:solidFill>
              <a:schemeClr val="accent1"/>
            </a:solidFill>
            <a:headEnd type="triangle"/>
            <a:tailEnd type="triangle"/>
          </a:ln>
        </p:spPr>
        <p:txBody>
          <a:bodyPr lIns="32145" tIns="32145" rIns="32145" bIns="32145"/>
          <a:p>
            <a:endParaRPr sz="1265"/>
          </a:p>
        </p:txBody>
      </p:sp>
      <p:grpSp>
        <p:nvGrpSpPr>
          <p:cNvPr id="95" name="圆角矩形 3"/>
          <p:cNvGrpSpPr/>
          <p:nvPr/>
        </p:nvGrpSpPr>
        <p:grpSpPr>
          <a:xfrm>
            <a:off x="2624773" y="973768"/>
            <a:ext cx="775970" cy="356886"/>
            <a:chOff x="0" y="-1"/>
            <a:chExt cx="1054100" cy="349042"/>
          </a:xfrm>
        </p:grpSpPr>
        <p:sp>
          <p:nvSpPr>
            <p:cNvPr id="9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7" name="Client"/>
            <p:cNvSpPr txBox="1"/>
            <p:nvPr/>
          </p:nvSpPr>
          <p:spPr>
            <a:xfrm>
              <a:off x="17037" y="34783"/>
              <a:ext cx="1020026" cy="2794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latin typeface="Consolas" panose="020B0609020204030204"/>
                  <a:ea typeface="Consolas" panose="020B0609020204030204"/>
                  <a:cs typeface="Consolas" panose="020B0609020204030204"/>
                  <a:sym typeface="+mn-ea"/>
                </a:rPr>
                <a:t>client</a:t>
              </a:r>
              <a:endParaRPr lang="en-US" sz="1405">
                <a:latin typeface="Consolas" panose="020B0609020204030204"/>
                <a:ea typeface="Consolas" panose="020B0609020204030204"/>
                <a:cs typeface="Consolas" panose="020B0609020204030204"/>
              </a:endParaRPr>
            </a:p>
          </p:txBody>
        </p:sp>
      </p:grpSp>
      <p:grpSp>
        <p:nvGrpSpPr>
          <p:cNvPr id="98" name="圆角矩形 20"/>
          <p:cNvGrpSpPr/>
          <p:nvPr/>
        </p:nvGrpSpPr>
        <p:grpSpPr>
          <a:xfrm>
            <a:off x="2658428" y="1986794"/>
            <a:ext cx="748348" cy="501895"/>
            <a:chOff x="-1" y="92172"/>
            <a:chExt cx="729621" cy="349058"/>
          </a:xfrm>
          <a:solidFill>
            <a:schemeClr val="accent1">
              <a:lumMod val="20000"/>
              <a:lumOff val="80000"/>
            </a:schemeClr>
          </a:solidFill>
        </p:grpSpPr>
        <p:sp>
          <p:nvSpPr>
            <p:cNvPr id="99"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0" name="Mongod"/>
            <p:cNvSpPr txBox="1"/>
            <p:nvPr/>
          </p:nvSpPr>
          <p:spPr>
            <a:xfrm>
              <a:off x="16231" y="178374"/>
              <a:ext cx="695540" cy="176652"/>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t>mongos2</a:t>
              </a:r>
              <a:endParaRPr lang="en-US" sz="1200"/>
            </a:p>
          </p:txBody>
        </p:sp>
      </p:grpSp>
      <p:grpSp>
        <p:nvGrpSpPr>
          <p:cNvPr id="101" name="圆角矩形 20"/>
          <p:cNvGrpSpPr/>
          <p:nvPr/>
        </p:nvGrpSpPr>
        <p:grpSpPr>
          <a:xfrm>
            <a:off x="2175510" y="4436428"/>
            <a:ext cx="591820" cy="413703"/>
            <a:chOff x="-28905" y="92172"/>
            <a:chExt cx="758525" cy="349058"/>
          </a:xfrm>
        </p:grpSpPr>
        <p:sp>
          <p:nvSpPr>
            <p:cNvPr id="10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3" name="Mongod"/>
            <p:cNvSpPr txBox="1"/>
            <p:nvPr/>
          </p:nvSpPr>
          <p:spPr>
            <a:xfrm>
              <a:off x="-28905" y="108107"/>
              <a:ext cx="695540" cy="31717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104" name="圆角矩形 20"/>
          <p:cNvGrpSpPr/>
          <p:nvPr/>
        </p:nvGrpSpPr>
        <p:grpSpPr>
          <a:xfrm>
            <a:off x="3056573" y="4441508"/>
            <a:ext cx="535940" cy="441643"/>
            <a:chOff x="-28905" y="92172"/>
            <a:chExt cx="758525" cy="349058"/>
          </a:xfrm>
        </p:grpSpPr>
        <p:sp>
          <p:nvSpPr>
            <p:cNvPr id="10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6" name="Mongod"/>
            <p:cNvSpPr txBox="1"/>
            <p:nvPr/>
          </p:nvSpPr>
          <p:spPr>
            <a:xfrm>
              <a:off x="-28905" y="118141"/>
              <a:ext cx="695540" cy="297113"/>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sp>
        <p:nvSpPr>
          <p:cNvPr id="107" name="左右箭头 70"/>
          <p:cNvSpPr/>
          <p:nvPr/>
        </p:nvSpPr>
        <p:spPr>
          <a:xfrm>
            <a:off x="3662045" y="3983673"/>
            <a:ext cx="453390" cy="90805"/>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08" name="圆角矩形 17"/>
          <p:cNvSpPr/>
          <p:nvPr/>
        </p:nvSpPr>
        <p:spPr>
          <a:xfrm>
            <a:off x="4160520" y="3242628"/>
            <a:ext cx="1580515" cy="1724978"/>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11" name="直接箭头连接符 10"/>
          <p:cNvSpPr/>
          <p:nvPr/>
        </p:nvSpPr>
        <p:spPr>
          <a:xfrm flipH="1">
            <a:off x="5004435" y="1353503"/>
            <a:ext cx="635" cy="581025"/>
          </a:xfrm>
          <a:prstGeom prst="line">
            <a:avLst/>
          </a:prstGeom>
          <a:ln w="25400">
            <a:solidFill>
              <a:schemeClr val="accent1"/>
            </a:solidFill>
            <a:headEnd type="triangle"/>
            <a:tailEnd type="triangle"/>
          </a:ln>
        </p:spPr>
        <p:txBody>
          <a:bodyPr lIns="32145" tIns="32145" rIns="32145" bIns="32145"/>
          <a:lstStyle/>
          <a:p>
            <a:endParaRPr sz="1265"/>
          </a:p>
        </p:txBody>
      </p:sp>
      <p:sp>
        <p:nvSpPr>
          <p:cNvPr id="112" name="直接箭头连接符 21"/>
          <p:cNvSpPr/>
          <p:nvPr/>
        </p:nvSpPr>
        <p:spPr>
          <a:xfrm rot="19320000" flipH="1">
            <a:off x="4457700" y="4087178"/>
            <a:ext cx="664845" cy="111125"/>
          </a:xfrm>
          <a:prstGeom prst="line">
            <a:avLst/>
          </a:prstGeom>
          <a:ln w="25400">
            <a:solidFill>
              <a:schemeClr val="accent1"/>
            </a:solidFill>
            <a:headEnd type="triangle"/>
            <a:tailEnd type="triangle"/>
          </a:ln>
        </p:spPr>
        <p:txBody>
          <a:bodyPr lIns="32145" tIns="32145" rIns="32145" bIns="32145"/>
          <a:lstStyle/>
          <a:p>
            <a:endParaRPr sz="1265"/>
          </a:p>
        </p:txBody>
      </p:sp>
      <p:sp>
        <p:nvSpPr>
          <p:cNvPr id="113" name="直接箭头连接符 68"/>
          <p:cNvSpPr/>
          <p:nvPr/>
        </p:nvSpPr>
        <p:spPr>
          <a:xfrm flipH="1">
            <a:off x="4984750" y="2490788"/>
            <a:ext cx="19685" cy="729933"/>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114" name="圆角矩形 20"/>
          <p:cNvGrpSpPr/>
          <p:nvPr/>
        </p:nvGrpSpPr>
        <p:grpSpPr>
          <a:xfrm>
            <a:off x="4680585" y="3326448"/>
            <a:ext cx="683578" cy="499110"/>
            <a:chOff x="-28905" y="92172"/>
            <a:chExt cx="758525" cy="349058"/>
          </a:xfrm>
        </p:grpSpPr>
        <p:sp>
          <p:nvSpPr>
            <p:cNvPr id="11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6" name="Mongod"/>
            <p:cNvSpPr txBox="1"/>
            <p:nvPr/>
          </p:nvSpPr>
          <p:spPr>
            <a:xfrm>
              <a:off x="-28905" y="135247"/>
              <a:ext cx="695540" cy="26290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117" name="直接箭头连接符 21"/>
          <p:cNvSpPr/>
          <p:nvPr/>
        </p:nvSpPr>
        <p:spPr>
          <a:xfrm rot="15660000" flipH="1">
            <a:off x="4906963" y="4052253"/>
            <a:ext cx="560388" cy="159703"/>
          </a:xfrm>
          <a:prstGeom prst="line">
            <a:avLst/>
          </a:prstGeom>
          <a:ln w="25400">
            <a:solidFill>
              <a:schemeClr val="accent1"/>
            </a:solidFill>
            <a:headEnd type="triangle"/>
            <a:tailEnd type="triangle"/>
          </a:ln>
        </p:spPr>
        <p:txBody>
          <a:bodyPr lIns="32145" tIns="32145" rIns="32145" bIns="32145"/>
          <a:p>
            <a:endParaRPr sz="1265"/>
          </a:p>
        </p:txBody>
      </p:sp>
      <p:grpSp>
        <p:nvGrpSpPr>
          <p:cNvPr id="121" name="圆角矩形 3"/>
          <p:cNvGrpSpPr/>
          <p:nvPr/>
        </p:nvGrpSpPr>
        <p:grpSpPr>
          <a:xfrm>
            <a:off x="4587875" y="921380"/>
            <a:ext cx="775970" cy="356886"/>
            <a:chOff x="0" y="-1"/>
            <a:chExt cx="1054100" cy="349042"/>
          </a:xfrm>
        </p:grpSpPr>
        <p:sp>
          <p:nvSpPr>
            <p:cNvPr id="12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3" name="Client"/>
            <p:cNvSpPr txBox="1"/>
            <p:nvPr/>
          </p:nvSpPr>
          <p:spPr>
            <a:xfrm>
              <a:off x="17037" y="34783"/>
              <a:ext cx="1020026" cy="2794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latin typeface="Consolas" panose="020B0609020204030204"/>
                  <a:ea typeface="Consolas" panose="020B0609020204030204"/>
                  <a:cs typeface="Consolas" panose="020B0609020204030204"/>
                  <a:sym typeface="+mn-ea"/>
                </a:rPr>
                <a:t>client</a:t>
              </a:r>
              <a:endParaRPr lang="en-US" sz="1405">
                <a:latin typeface="Consolas" panose="020B0609020204030204"/>
                <a:ea typeface="Consolas" panose="020B0609020204030204"/>
                <a:cs typeface="Consolas" panose="020B0609020204030204"/>
              </a:endParaRPr>
            </a:p>
          </p:txBody>
        </p:sp>
      </p:grpSp>
      <p:grpSp>
        <p:nvGrpSpPr>
          <p:cNvPr id="124" name="圆角矩形 20"/>
          <p:cNvGrpSpPr/>
          <p:nvPr/>
        </p:nvGrpSpPr>
        <p:grpSpPr>
          <a:xfrm>
            <a:off x="4621530" y="1977708"/>
            <a:ext cx="856933" cy="469583"/>
            <a:chOff x="-1" y="92172"/>
            <a:chExt cx="729621" cy="349058"/>
          </a:xfrm>
          <a:solidFill>
            <a:schemeClr val="accent1">
              <a:lumMod val="20000"/>
              <a:lumOff val="80000"/>
            </a:schemeClr>
          </a:solidFill>
        </p:grpSpPr>
        <p:sp>
          <p:nvSpPr>
            <p:cNvPr id="12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6" name="Mongod"/>
            <p:cNvSpPr txBox="1"/>
            <p:nvPr/>
          </p:nvSpPr>
          <p:spPr>
            <a:xfrm>
              <a:off x="16231" y="172296"/>
              <a:ext cx="695540" cy="188808"/>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t>mongos_n</a:t>
              </a:r>
              <a:endParaRPr lang="en-US" sz="1200"/>
            </a:p>
          </p:txBody>
        </p:sp>
      </p:grpSp>
      <p:grpSp>
        <p:nvGrpSpPr>
          <p:cNvPr id="127" name="圆角矩形 20"/>
          <p:cNvGrpSpPr/>
          <p:nvPr/>
        </p:nvGrpSpPr>
        <p:grpSpPr>
          <a:xfrm>
            <a:off x="4247198" y="4391343"/>
            <a:ext cx="591503" cy="472758"/>
            <a:chOff x="-28905" y="92172"/>
            <a:chExt cx="758525" cy="349058"/>
          </a:xfrm>
        </p:grpSpPr>
        <p:sp>
          <p:nvSpPr>
            <p:cNvPr id="12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9" name="Mongod"/>
            <p:cNvSpPr txBox="1"/>
            <p:nvPr/>
          </p:nvSpPr>
          <p:spPr>
            <a:xfrm>
              <a:off x="-28905" y="127919"/>
              <a:ext cx="695540" cy="27755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130" name="圆角矩形 20"/>
          <p:cNvGrpSpPr/>
          <p:nvPr/>
        </p:nvGrpSpPr>
        <p:grpSpPr>
          <a:xfrm>
            <a:off x="5064443" y="4400089"/>
            <a:ext cx="555943" cy="454957"/>
            <a:chOff x="-28905" y="92172"/>
            <a:chExt cx="758525" cy="349058"/>
          </a:xfrm>
        </p:grpSpPr>
        <p:sp>
          <p:nvSpPr>
            <p:cNvPr id="131"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2" name="Mongod"/>
            <p:cNvSpPr txBox="1"/>
            <p:nvPr/>
          </p:nvSpPr>
          <p:spPr>
            <a:xfrm>
              <a:off x="-28905" y="122488"/>
              <a:ext cx="695540" cy="28841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133" name="圆角矩形 3"/>
          <p:cNvGrpSpPr/>
          <p:nvPr/>
        </p:nvGrpSpPr>
        <p:grpSpPr>
          <a:xfrm>
            <a:off x="2139950" y="3918903"/>
            <a:ext cx="519430" cy="294005"/>
            <a:chOff x="0" y="-1"/>
            <a:chExt cx="1054100" cy="349042"/>
          </a:xfrm>
        </p:grpSpPr>
        <p:sp>
          <p:nvSpPr>
            <p:cNvPr id="134"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5"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shard2</a:t>
              </a:r>
              <a:endParaRPr lang="en-US" sz="900"/>
            </a:p>
          </p:txBody>
        </p:sp>
      </p:grpSp>
      <p:grpSp>
        <p:nvGrpSpPr>
          <p:cNvPr id="136" name="圆角矩形 3"/>
          <p:cNvGrpSpPr/>
          <p:nvPr/>
        </p:nvGrpSpPr>
        <p:grpSpPr>
          <a:xfrm>
            <a:off x="4195763" y="3821111"/>
            <a:ext cx="519430" cy="345440"/>
            <a:chOff x="0" y="-30534"/>
            <a:chExt cx="1054100" cy="410105"/>
          </a:xfrm>
        </p:grpSpPr>
        <p:sp>
          <p:nvSpPr>
            <p:cNvPr id="137"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8" name="Client"/>
            <p:cNvSpPr txBox="1"/>
            <p:nvPr/>
          </p:nvSpPr>
          <p:spPr>
            <a:xfrm>
              <a:off x="17037" y="-30534"/>
              <a:ext cx="1020026" cy="41010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shard_n</a:t>
              </a:r>
              <a:endParaRPr lang="en-US" sz="900"/>
            </a:p>
          </p:txBody>
        </p:sp>
      </p:grpSp>
      <p:grpSp>
        <p:nvGrpSpPr>
          <p:cNvPr id="139" name="圆角矩形 3"/>
          <p:cNvGrpSpPr/>
          <p:nvPr/>
        </p:nvGrpSpPr>
        <p:grpSpPr>
          <a:xfrm>
            <a:off x="3675380" y="3514725"/>
            <a:ext cx="461645" cy="294005"/>
            <a:chOff x="0" y="-1"/>
            <a:chExt cx="1054100" cy="349042"/>
          </a:xfrm>
        </p:grpSpPr>
        <p:sp>
          <p:nvSpPr>
            <p:cNvPr id="140"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1"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a:t>
              </a:r>
              <a:endParaRPr lang="en-US" sz="900"/>
            </a:p>
          </p:txBody>
        </p:sp>
      </p:grpSp>
      <p:grpSp>
        <p:nvGrpSpPr>
          <p:cNvPr id="142" name="圆角矩形 3"/>
          <p:cNvGrpSpPr/>
          <p:nvPr/>
        </p:nvGrpSpPr>
        <p:grpSpPr>
          <a:xfrm>
            <a:off x="3706178" y="2067878"/>
            <a:ext cx="461645" cy="294005"/>
            <a:chOff x="0" y="-1"/>
            <a:chExt cx="1054100" cy="349042"/>
          </a:xfrm>
        </p:grpSpPr>
        <p:sp>
          <p:nvSpPr>
            <p:cNvPr id="14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4"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a:t>
              </a:r>
              <a:endParaRPr lang="en-US" sz="900"/>
            </a:p>
          </p:txBody>
        </p:sp>
      </p:grpSp>
      <p:sp>
        <p:nvSpPr>
          <p:cNvPr id="145" name="圆角矩形 17"/>
          <p:cNvSpPr/>
          <p:nvPr/>
        </p:nvSpPr>
        <p:spPr>
          <a:xfrm>
            <a:off x="6380798" y="3317558"/>
            <a:ext cx="1558608" cy="1724978"/>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46" name="文本框 7"/>
          <p:cNvSpPr txBox="1"/>
          <p:nvPr/>
        </p:nvSpPr>
        <p:spPr>
          <a:xfrm>
            <a:off x="7761407" y="862547"/>
            <a:ext cx="628651" cy="264160"/>
          </a:xfrm>
          <a:prstGeom prst="rect">
            <a:avLst/>
          </a:prstGeom>
          <a:ln w="12700">
            <a:miter lim="400000"/>
          </a:ln>
        </p:spPr>
        <p:txBody>
          <a:bodyPr wrap="square"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147" name="直接箭头连接符 10"/>
          <p:cNvSpPr/>
          <p:nvPr/>
        </p:nvSpPr>
        <p:spPr>
          <a:xfrm flipH="1">
            <a:off x="7333298" y="1435735"/>
            <a:ext cx="635" cy="581025"/>
          </a:xfrm>
          <a:prstGeom prst="line">
            <a:avLst/>
          </a:prstGeom>
          <a:ln w="25400">
            <a:solidFill>
              <a:schemeClr val="accent1"/>
            </a:solidFill>
            <a:headEnd type="triangle"/>
            <a:tailEnd type="triangle"/>
          </a:ln>
        </p:spPr>
        <p:txBody>
          <a:bodyPr lIns="32145" tIns="32145" rIns="32145" bIns="32145"/>
          <a:lstStyle/>
          <a:p>
            <a:endParaRPr sz="1265"/>
          </a:p>
        </p:txBody>
      </p:sp>
      <p:sp>
        <p:nvSpPr>
          <p:cNvPr id="148" name="直接箭头连接符 21"/>
          <p:cNvSpPr/>
          <p:nvPr/>
        </p:nvSpPr>
        <p:spPr>
          <a:xfrm rot="19320000" flipH="1">
            <a:off x="6756400" y="4134803"/>
            <a:ext cx="569595" cy="140018"/>
          </a:xfrm>
          <a:prstGeom prst="line">
            <a:avLst/>
          </a:prstGeom>
          <a:ln w="25400">
            <a:solidFill>
              <a:schemeClr val="accent1"/>
            </a:solidFill>
            <a:headEnd type="triangle"/>
            <a:tailEnd type="triangle"/>
          </a:ln>
        </p:spPr>
        <p:txBody>
          <a:bodyPr lIns="32145" tIns="32145" rIns="32145" bIns="32145"/>
          <a:lstStyle/>
          <a:p>
            <a:endParaRPr sz="1265"/>
          </a:p>
        </p:txBody>
      </p:sp>
      <p:sp>
        <p:nvSpPr>
          <p:cNvPr id="149" name="直接箭头连接符 68"/>
          <p:cNvSpPr/>
          <p:nvPr/>
        </p:nvSpPr>
        <p:spPr>
          <a:xfrm flipH="1">
            <a:off x="7313613" y="2573020"/>
            <a:ext cx="19685" cy="729933"/>
          </a:xfrm>
          <a:prstGeom prst="line">
            <a:avLst/>
          </a:prstGeom>
          <a:ln w="25400">
            <a:solidFill>
              <a:schemeClr val="accent1"/>
            </a:solidFill>
            <a:headEnd type="triangle"/>
            <a:tailEnd type="triangle"/>
          </a:ln>
        </p:spPr>
        <p:txBody>
          <a:bodyPr lIns="32145" tIns="32145" rIns="32145" bIns="32145"/>
          <a:lstStyle/>
          <a:p>
            <a:endParaRPr sz="1265"/>
          </a:p>
        </p:txBody>
      </p:sp>
      <p:sp>
        <p:nvSpPr>
          <p:cNvPr id="150" name="左右箭头 70"/>
          <p:cNvSpPr/>
          <p:nvPr/>
        </p:nvSpPr>
        <p:spPr>
          <a:xfrm>
            <a:off x="7974965" y="4100195"/>
            <a:ext cx="343853" cy="126365"/>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151" name="圆角矩形 20"/>
          <p:cNvGrpSpPr/>
          <p:nvPr/>
        </p:nvGrpSpPr>
        <p:grpSpPr>
          <a:xfrm>
            <a:off x="6916738" y="3408363"/>
            <a:ext cx="687070" cy="522605"/>
            <a:chOff x="-28905" y="92172"/>
            <a:chExt cx="758525" cy="349058"/>
          </a:xfrm>
        </p:grpSpPr>
        <p:sp>
          <p:nvSpPr>
            <p:cNvPr id="15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53" name="Mongod"/>
            <p:cNvSpPr txBox="1"/>
            <p:nvPr/>
          </p:nvSpPr>
          <p:spPr>
            <a:xfrm>
              <a:off x="-28905" y="141156"/>
              <a:ext cx="695540" cy="25108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154" name="直接箭头连接符 21"/>
          <p:cNvSpPr/>
          <p:nvPr/>
        </p:nvSpPr>
        <p:spPr>
          <a:xfrm rot="15660000" flipH="1">
            <a:off x="7181533" y="4125278"/>
            <a:ext cx="525780" cy="140653"/>
          </a:xfrm>
          <a:prstGeom prst="line">
            <a:avLst/>
          </a:prstGeom>
          <a:ln w="25400">
            <a:solidFill>
              <a:schemeClr val="accent1"/>
            </a:solidFill>
            <a:headEnd type="triangle"/>
            <a:tailEnd type="triangle"/>
          </a:ln>
        </p:spPr>
        <p:txBody>
          <a:bodyPr lIns="32145" tIns="32145" rIns="32145" bIns="32145"/>
          <a:p>
            <a:endParaRPr sz="1265"/>
          </a:p>
        </p:txBody>
      </p:sp>
      <p:grpSp>
        <p:nvGrpSpPr>
          <p:cNvPr id="155" name="圆角矩形 3"/>
          <p:cNvGrpSpPr/>
          <p:nvPr/>
        </p:nvGrpSpPr>
        <p:grpSpPr>
          <a:xfrm>
            <a:off x="6418580" y="3958273"/>
            <a:ext cx="519430" cy="294005"/>
            <a:chOff x="0" y="-1"/>
            <a:chExt cx="1054100" cy="349042"/>
          </a:xfrm>
        </p:grpSpPr>
        <p:sp>
          <p:nvSpPr>
            <p:cNvPr id="15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57"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shard1</a:t>
              </a:r>
              <a:endParaRPr lang="en-US" sz="900"/>
            </a:p>
          </p:txBody>
        </p:sp>
      </p:grpSp>
      <p:grpSp>
        <p:nvGrpSpPr>
          <p:cNvPr id="158" name="圆角矩形 3"/>
          <p:cNvGrpSpPr/>
          <p:nvPr/>
        </p:nvGrpSpPr>
        <p:grpSpPr>
          <a:xfrm>
            <a:off x="6916738" y="1004156"/>
            <a:ext cx="844233" cy="359611"/>
            <a:chOff x="0" y="-1"/>
            <a:chExt cx="1054100" cy="349042"/>
          </a:xfrm>
        </p:grpSpPr>
        <p:sp>
          <p:nvSpPr>
            <p:cNvPr id="159"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60" name="Client"/>
            <p:cNvSpPr txBox="1"/>
            <p:nvPr/>
          </p:nvSpPr>
          <p:spPr>
            <a:xfrm>
              <a:off x="17037" y="35841"/>
              <a:ext cx="1020026" cy="277352"/>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latin typeface="Consolas" panose="020B0609020204030204"/>
                  <a:ea typeface="Consolas" panose="020B0609020204030204"/>
                  <a:cs typeface="Consolas" panose="020B0609020204030204"/>
                  <a:sym typeface="+mn-ea"/>
                </a:rPr>
                <a:t>clients</a:t>
              </a:r>
              <a:endParaRPr lang="en-US" sz="1405">
                <a:latin typeface="Consolas" panose="020B0609020204030204"/>
                <a:ea typeface="Consolas" panose="020B0609020204030204"/>
                <a:cs typeface="Consolas" panose="020B0609020204030204"/>
              </a:endParaRPr>
            </a:p>
          </p:txBody>
        </p:sp>
      </p:grpSp>
      <p:grpSp>
        <p:nvGrpSpPr>
          <p:cNvPr id="161" name="圆角矩形 20"/>
          <p:cNvGrpSpPr/>
          <p:nvPr/>
        </p:nvGrpSpPr>
        <p:grpSpPr>
          <a:xfrm>
            <a:off x="6950393" y="2016639"/>
            <a:ext cx="748348" cy="501895"/>
            <a:chOff x="-1" y="92172"/>
            <a:chExt cx="729621" cy="349058"/>
          </a:xfrm>
          <a:solidFill>
            <a:schemeClr val="accent1">
              <a:lumMod val="20000"/>
              <a:lumOff val="80000"/>
            </a:schemeClr>
          </a:solidFill>
        </p:grpSpPr>
        <p:sp>
          <p:nvSpPr>
            <p:cNvPr id="162"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63" name="Mongod"/>
            <p:cNvSpPr txBox="1"/>
            <p:nvPr/>
          </p:nvSpPr>
          <p:spPr>
            <a:xfrm>
              <a:off x="16231" y="178374"/>
              <a:ext cx="695540" cy="176652"/>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t>mongos1</a:t>
              </a:r>
              <a:endParaRPr lang="en-US" sz="1200"/>
            </a:p>
          </p:txBody>
        </p:sp>
      </p:grpSp>
      <p:grpSp>
        <p:nvGrpSpPr>
          <p:cNvPr id="164" name="圆角矩形 20"/>
          <p:cNvGrpSpPr/>
          <p:nvPr/>
        </p:nvGrpSpPr>
        <p:grpSpPr>
          <a:xfrm>
            <a:off x="6467475" y="4466273"/>
            <a:ext cx="591503" cy="489585"/>
            <a:chOff x="-28905" y="92172"/>
            <a:chExt cx="758525" cy="349058"/>
          </a:xfrm>
        </p:grpSpPr>
        <p:sp>
          <p:nvSpPr>
            <p:cNvPr id="16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66" name="Mongod"/>
            <p:cNvSpPr txBox="1"/>
            <p:nvPr/>
          </p:nvSpPr>
          <p:spPr>
            <a:xfrm>
              <a:off x="-28905" y="132689"/>
              <a:ext cx="695540" cy="26801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167" name="圆角矩形 20"/>
          <p:cNvGrpSpPr/>
          <p:nvPr/>
        </p:nvGrpSpPr>
        <p:grpSpPr>
          <a:xfrm>
            <a:off x="7231698" y="4454525"/>
            <a:ext cx="624205" cy="513080"/>
            <a:chOff x="-28905" y="92172"/>
            <a:chExt cx="758525" cy="349058"/>
          </a:xfrm>
        </p:grpSpPr>
        <p:sp>
          <p:nvSpPr>
            <p:cNvPr id="16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69" name="Mongod"/>
            <p:cNvSpPr txBox="1"/>
            <p:nvPr/>
          </p:nvSpPr>
          <p:spPr>
            <a:xfrm>
              <a:off x="-28905" y="138825"/>
              <a:ext cx="695540" cy="25574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sp>
        <p:nvSpPr>
          <p:cNvPr id="170" name="圆角矩形 17"/>
          <p:cNvSpPr/>
          <p:nvPr/>
        </p:nvSpPr>
        <p:spPr>
          <a:xfrm>
            <a:off x="8318818" y="3333115"/>
            <a:ext cx="1711008" cy="1724978"/>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71" name="直接箭头连接符 10"/>
          <p:cNvSpPr/>
          <p:nvPr/>
        </p:nvSpPr>
        <p:spPr>
          <a:xfrm flipH="1">
            <a:off x="9271318" y="1451293"/>
            <a:ext cx="635" cy="581025"/>
          </a:xfrm>
          <a:prstGeom prst="line">
            <a:avLst/>
          </a:prstGeom>
          <a:ln w="25400">
            <a:solidFill>
              <a:schemeClr val="accent1"/>
            </a:solidFill>
            <a:headEnd type="triangle"/>
            <a:tailEnd type="triangle"/>
          </a:ln>
        </p:spPr>
        <p:txBody>
          <a:bodyPr lIns="32145" tIns="32145" rIns="32145" bIns="32145"/>
          <a:lstStyle/>
          <a:p>
            <a:endParaRPr sz="1265"/>
          </a:p>
        </p:txBody>
      </p:sp>
      <p:sp>
        <p:nvSpPr>
          <p:cNvPr id="172" name="直接箭头连接符 21"/>
          <p:cNvSpPr/>
          <p:nvPr/>
        </p:nvSpPr>
        <p:spPr>
          <a:xfrm rot="19320000" flipH="1">
            <a:off x="8733155" y="4141153"/>
            <a:ext cx="571183" cy="139065"/>
          </a:xfrm>
          <a:prstGeom prst="line">
            <a:avLst/>
          </a:prstGeom>
          <a:ln w="25400">
            <a:solidFill>
              <a:schemeClr val="accent1"/>
            </a:solidFill>
            <a:headEnd type="triangle"/>
            <a:tailEnd type="triangle"/>
          </a:ln>
        </p:spPr>
        <p:txBody>
          <a:bodyPr lIns="32145" tIns="32145" rIns="32145" bIns="32145"/>
          <a:lstStyle/>
          <a:p>
            <a:endParaRPr sz="1265"/>
          </a:p>
        </p:txBody>
      </p:sp>
      <p:sp>
        <p:nvSpPr>
          <p:cNvPr id="173" name="直接箭头连接符 68"/>
          <p:cNvSpPr/>
          <p:nvPr/>
        </p:nvSpPr>
        <p:spPr>
          <a:xfrm flipH="1">
            <a:off x="9251633" y="2588578"/>
            <a:ext cx="19685" cy="729933"/>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174" name="圆角矩形 20"/>
          <p:cNvGrpSpPr/>
          <p:nvPr/>
        </p:nvGrpSpPr>
        <p:grpSpPr>
          <a:xfrm>
            <a:off x="8854758" y="3414395"/>
            <a:ext cx="687070" cy="522605"/>
            <a:chOff x="-28905" y="92172"/>
            <a:chExt cx="758525" cy="349058"/>
          </a:xfrm>
        </p:grpSpPr>
        <p:sp>
          <p:nvSpPr>
            <p:cNvPr id="17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76" name="Mongod"/>
            <p:cNvSpPr txBox="1"/>
            <p:nvPr/>
          </p:nvSpPr>
          <p:spPr>
            <a:xfrm>
              <a:off x="-28905" y="141156"/>
              <a:ext cx="695540" cy="25108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178" name="直接箭头连接符 21"/>
          <p:cNvSpPr/>
          <p:nvPr/>
        </p:nvSpPr>
        <p:spPr>
          <a:xfrm rot="15660000" flipH="1">
            <a:off x="9175115" y="4071620"/>
            <a:ext cx="549275" cy="291783"/>
          </a:xfrm>
          <a:prstGeom prst="line">
            <a:avLst/>
          </a:prstGeom>
          <a:ln w="25400">
            <a:solidFill>
              <a:schemeClr val="accent1"/>
            </a:solidFill>
            <a:headEnd type="triangle"/>
            <a:tailEnd type="triangle"/>
          </a:ln>
        </p:spPr>
        <p:txBody>
          <a:bodyPr lIns="32145" tIns="32145" rIns="32145" bIns="32145"/>
          <a:p>
            <a:endParaRPr sz="1265"/>
          </a:p>
        </p:txBody>
      </p:sp>
      <p:grpSp>
        <p:nvGrpSpPr>
          <p:cNvPr id="179" name="圆角矩形 3"/>
          <p:cNvGrpSpPr/>
          <p:nvPr/>
        </p:nvGrpSpPr>
        <p:grpSpPr>
          <a:xfrm>
            <a:off x="8854758" y="1019170"/>
            <a:ext cx="775970" cy="356886"/>
            <a:chOff x="0" y="-1"/>
            <a:chExt cx="1054100" cy="349042"/>
          </a:xfrm>
        </p:grpSpPr>
        <p:sp>
          <p:nvSpPr>
            <p:cNvPr id="180"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1" name="Client"/>
            <p:cNvSpPr txBox="1"/>
            <p:nvPr/>
          </p:nvSpPr>
          <p:spPr>
            <a:xfrm>
              <a:off x="17037" y="34783"/>
              <a:ext cx="1020026" cy="2794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latin typeface="Consolas" panose="020B0609020204030204"/>
                  <a:ea typeface="Consolas" panose="020B0609020204030204"/>
                  <a:cs typeface="Consolas" panose="020B0609020204030204"/>
                  <a:sym typeface="+mn-ea"/>
                </a:rPr>
                <a:t>client</a:t>
              </a:r>
              <a:endParaRPr lang="en-US" sz="1405">
                <a:latin typeface="Consolas" panose="020B0609020204030204"/>
                <a:ea typeface="Consolas" panose="020B0609020204030204"/>
                <a:cs typeface="Consolas" panose="020B0609020204030204"/>
              </a:endParaRPr>
            </a:p>
          </p:txBody>
        </p:sp>
      </p:grpSp>
      <p:grpSp>
        <p:nvGrpSpPr>
          <p:cNvPr id="186" name="圆角矩形 20"/>
          <p:cNvGrpSpPr/>
          <p:nvPr/>
        </p:nvGrpSpPr>
        <p:grpSpPr>
          <a:xfrm>
            <a:off x="8888413" y="2032196"/>
            <a:ext cx="748348" cy="501895"/>
            <a:chOff x="-1" y="92172"/>
            <a:chExt cx="729621" cy="349058"/>
          </a:xfrm>
          <a:solidFill>
            <a:schemeClr val="accent1">
              <a:lumMod val="20000"/>
              <a:lumOff val="80000"/>
            </a:schemeClr>
          </a:solidFill>
        </p:grpSpPr>
        <p:sp>
          <p:nvSpPr>
            <p:cNvPr id="190"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91" name="Mongod"/>
            <p:cNvSpPr txBox="1"/>
            <p:nvPr/>
          </p:nvSpPr>
          <p:spPr>
            <a:xfrm>
              <a:off x="16231" y="178374"/>
              <a:ext cx="695540" cy="176652"/>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t>mongos2</a:t>
              </a:r>
              <a:endParaRPr lang="en-US" sz="1200"/>
            </a:p>
          </p:txBody>
        </p:sp>
      </p:grpSp>
      <p:grpSp>
        <p:nvGrpSpPr>
          <p:cNvPr id="192" name="圆角矩形 20"/>
          <p:cNvGrpSpPr/>
          <p:nvPr/>
        </p:nvGrpSpPr>
        <p:grpSpPr>
          <a:xfrm>
            <a:off x="8405495" y="4481830"/>
            <a:ext cx="591820" cy="413703"/>
            <a:chOff x="-28905" y="92172"/>
            <a:chExt cx="758525" cy="349058"/>
          </a:xfrm>
        </p:grpSpPr>
        <p:sp>
          <p:nvSpPr>
            <p:cNvPr id="19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96" name="Mongod"/>
            <p:cNvSpPr txBox="1"/>
            <p:nvPr/>
          </p:nvSpPr>
          <p:spPr>
            <a:xfrm>
              <a:off x="-28905" y="108107"/>
              <a:ext cx="695540" cy="31717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197" name="圆角矩形 20"/>
          <p:cNvGrpSpPr/>
          <p:nvPr/>
        </p:nvGrpSpPr>
        <p:grpSpPr>
          <a:xfrm>
            <a:off x="9343708" y="4486910"/>
            <a:ext cx="535940" cy="441643"/>
            <a:chOff x="-28905" y="92172"/>
            <a:chExt cx="758525" cy="349058"/>
          </a:xfrm>
        </p:grpSpPr>
        <p:sp>
          <p:nvSpPr>
            <p:cNvPr id="198"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99" name="Mongod"/>
            <p:cNvSpPr txBox="1"/>
            <p:nvPr/>
          </p:nvSpPr>
          <p:spPr>
            <a:xfrm>
              <a:off x="-28905" y="118141"/>
              <a:ext cx="695540" cy="297113"/>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sp>
        <p:nvSpPr>
          <p:cNvPr id="200" name="左右箭头 70"/>
          <p:cNvSpPr/>
          <p:nvPr/>
        </p:nvSpPr>
        <p:spPr>
          <a:xfrm>
            <a:off x="10077133" y="4081463"/>
            <a:ext cx="453390" cy="90805"/>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201" name="圆角矩形 17"/>
          <p:cNvSpPr/>
          <p:nvPr/>
        </p:nvSpPr>
        <p:spPr>
          <a:xfrm>
            <a:off x="10575608" y="3340418"/>
            <a:ext cx="1580515" cy="1724978"/>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202" name="直接箭头连接符 10"/>
          <p:cNvSpPr/>
          <p:nvPr/>
        </p:nvSpPr>
        <p:spPr>
          <a:xfrm flipH="1">
            <a:off x="11419523" y="1451293"/>
            <a:ext cx="635" cy="581025"/>
          </a:xfrm>
          <a:prstGeom prst="line">
            <a:avLst/>
          </a:prstGeom>
          <a:ln w="25400">
            <a:solidFill>
              <a:schemeClr val="accent1"/>
            </a:solidFill>
            <a:headEnd type="triangle"/>
            <a:tailEnd type="triangle"/>
          </a:ln>
        </p:spPr>
        <p:txBody>
          <a:bodyPr lIns="32145" tIns="32145" rIns="32145" bIns="32145"/>
          <a:lstStyle/>
          <a:p>
            <a:endParaRPr sz="1265"/>
          </a:p>
        </p:txBody>
      </p:sp>
      <p:sp>
        <p:nvSpPr>
          <p:cNvPr id="203" name="直接箭头连接符 21"/>
          <p:cNvSpPr/>
          <p:nvPr/>
        </p:nvSpPr>
        <p:spPr>
          <a:xfrm rot="19320000" flipH="1">
            <a:off x="10872788" y="4184968"/>
            <a:ext cx="664845" cy="111125"/>
          </a:xfrm>
          <a:prstGeom prst="line">
            <a:avLst/>
          </a:prstGeom>
          <a:ln w="25400">
            <a:solidFill>
              <a:schemeClr val="accent1"/>
            </a:solidFill>
            <a:headEnd type="triangle"/>
            <a:tailEnd type="triangle"/>
          </a:ln>
        </p:spPr>
        <p:txBody>
          <a:bodyPr lIns="32145" tIns="32145" rIns="32145" bIns="32145"/>
          <a:lstStyle/>
          <a:p>
            <a:endParaRPr sz="1265"/>
          </a:p>
        </p:txBody>
      </p:sp>
      <p:sp>
        <p:nvSpPr>
          <p:cNvPr id="204" name="直接箭头连接符 68"/>
          <p:cNvSpPr/>
          <p:nvPr/>
        </p:nvSpPr>
        <p:spPr>
          <a:xfrm flipH="1">
            <a:off x="11399838" y="2588578"/>
            <a:ext cx="19685" cy="729933"/>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205" name="圆角矩形 20"/>
          <p:cNvGrpSpPr/>
          <p:nvPr/>
        </p:nvGrpSpPr>
        <p:grpSpPr>
          <a:xfrm>
            <a:off x="11095673" y="3424238"/>
            <a:ext cx="683578" cy="499110"/>
            <a:chOff x="-28905" y="92172"/>
            <a:chExt cx="758525" cy="349058"/>
          </a:xfrm>
        </p:grpSpPr>
        <p:sp>
          <p:nvSpPr>
            <p:cNvPr id="206"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09" name="Mongod"/>
            <p:cNvSpPr txBox="1"/>
            <p:nvPr/>
          </p:nvSpPr>
          <p:spPr>
            <a:xfrm>
              <a:off x="-28905" y="135247"/>
              <a:ext cx="695540" cy="26290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主</a:t>
              </a:r>
              <a:r>
                <a:rPr lang="en-US" sz="1000">
                  <a:sym typeface="+mn-ea"/>
                </a:rPr>
                <a:t>)</a:t>
              </a:r>
              <a:endParaRPr sz="1000"/>
            </a:p>
          </p:txBody>
        </p:sp>
      </p:grpSp>
      <p:sp>
        <p:nvSpPr>
          <p:cNvPr id="210" name="直接箭头连接符 21"/>
          <p:cNvSpPr/>
          <p:nvPr/>
        </p:nvSpPr>
        <p:spPr>
          <a:xfrm rot="15660000" flipH="1">
            <a:off x="11322050" y="4150043"/>
            <a:ext cx="560388" cy="159703"/>
          </a:xfrm>
          <a:prstGeom prst="line">
            <a:avLst/>
          </a:prstGeom>
          <a:ln w="25400">
            <a:solidFill>
              <a:schemeClr val="accent1"/>
            </a:solidFill>
            <a:headEnd type="triangle"/>
            <a:tailEnd type="triangle"/>
          </a:ln>
        </p:spPr>
        <p:txBody>
          <a:bodyPr lIns="32145" tIns="32145" rIns="32145" bIns="32145"/>
          <a:p>
            <a:endParaRPr sz="1265"/>
          </a:p>
        </p:txBody>
      </p:sp>
      <p:grpSp>
        <p:nvGrpSpPr>
          <p:cNvPr id="211" name="圆角矩形 3"/>
          <p:cNvGrpSpPr/>
          <p:nvPr/>
        </p:nvGrpSpPr>
        <p:grpSpPr>
          <a:xfrm>
            <a:off x="11002963" y="1019170"/>
            <a:ext cx="775970" cy="356886"/>
            <a:chOff x="0" y="-1"/>
            <a:chExt cx="1054100" cy="349042"/>
          </a:xfrm>
        </p:grpSpPr>
        <p:sp>
          <p:nvSpPr>
            <p:cNvPr id="21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3" name="Client"/>
            <p:cNvSpPr txBox="1"/>
            <p:nvPr/>
          </p:nvSpPr>
          <p:spPr>
            <a:xfrm>
              <a:off x="17037" y="34783"/>
              <a:ext cx="1020026" cy="2794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latin typeface="Consolas" panose="020B0609020204030204"/>
                  <a:ea typeface="Consolas" panose="020B0609020204030204"/>
                  <a:cs typeface="Consolas" panose="020B0609020204030204"/>
                  <a:sym typeface="+mn-ea"/>
                </a:rPr>
                <a:t>client</a:t>
              </a:r>
              <a:endParaRPr lang="en-US" sz="1405">
                <a:latin typeface="Consolas" panose="020B0609020204030204"/>
                <a:ea typeface="Consolas" panose="020B0609020204030204"/>
                <a:cs typeface="Consolas" panose="020B0609020204030204"/>
              </a:endParaRPr>
            </a:p>
          </p:txBody>
        </p:sp>
      </p:grpSp>
      <p:grpSp>
        <p:nvGrpSpPr>
          <p:cNvPr id="214" name="圆角矩形 20"/>
          <p:cNvGrpSpPr/>
          <p:nvPr/>
        </p:nvGrpSpPr>
        <p:grpSpPr>
          <a:xfrm>
            <a:off x="11036618" y="2032318"/>
            <a:ext cx="856933" cy="469583"/>
            <a:chOff x="-1" y="92172"/>
            <a:chExt cx="729621" cy="349058"/>
          </a:xfrm>
          <a:solidFill>
            <a:schemeClr val="accent1">
              <a:lumMod val="20000"/>
              <a:lumOff val="80000"/>
            </a:schemeClr>
          </a:solidFill>
        </p:grpSpPr>
        <p:sp>
          <p:nvSpPr>
            <p:cNvPr id="21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6" name="Mongod"/>
            <p:cNvSpPr txBox="1"/>
            <p:nvPr/>
          </p:nvSpPr>
          <p:spPr>
            <a:xfrm>
              <a:off x="16231" y="172296"/>
              <a:ext cx="695540" cy="188808"/>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t>mongos_n</a:t>
              </a:r>
              <a:endParaRPr lang="en-US" sz="1200"/>
            </a:p>
          </p:txBody>
        </p:sp>
      </p:grpSp>
      <p:grpSp>
        <p:nvGrpSpPr>
          <p:cNvPr id="217" name="圆角矩形 20"/>
          <p:cNvGrpSpPr/>
          <p:nvPr/>
        </p:nvGrpSpPr>
        <p:grpSpPr>
          <a:xfrm>
            <a:off x="10662285" y="4489133"/>
            <a:ext cx="591503" cy="472758"/>
            <a:chOff x="-28905" y="92172"/>
            <a:chExt cx="758525" cy="349058"/>
          </a:xfrm>
        </p:grpSpPr>
        <p:sp>
          <p:nvSpPr>
            <p:cNvPr id="21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20" name="Mongod"/>
            <p:cNvSpPr txBox="1"/>
            <p:nvPr/>
          </p:nvSpPr>
          <p:spPr>
            <a:xfrm>
              <a:off x="-28905" y="127919"/>
              <a:ext cx="695540" cy="27755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221" name="圆角矩形 20"/>
          <p:cNvGrpSpPr/>
          <p:nvPr/>
        </p:nvGrpSpPr>
        <p:grpSpPr>
          <a:xfrm>
            <a:off x="11479530" y="4497879"/>
            <a:ext cx="555943" cy="454957"/>
            <a:chOff x="-28905" y="92172"/>
            <a:chExt cx="758525" cy="349058"/>
          </a:xfrm>
        </p:grpSpPr>
        <p:sp>
          <p:nvSpPr>
            <p:cNvPr id="22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23" name="Mongod"/>
            <p:cNvSpPr txBox="1"/>
            <p:nvPr/>
          </p:nvSpPr>
          <p:spPr>
            <a:xfrm>
              <a:off x="-28905" y="122488"/>
              <a:ext cx="695540" cy="28841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000">
                  <a:sym typeface="+mn-ea"/>
                </a:rPr>
                <a:t>mongod(</a:t>
              </a:r>
              <a:r>
                <a:rPr lang="zh-CN" altLang="en-US" sz="1000">
                  <a:sym typeface="+mn-ea"/>
                </a:rPr>
                <a:t>从</a:t>
              </a:r>
              <a:r>
                <a:rPr lang="en-US" sz="1000">
                  <a:sym typeface="+mn-ea"/>
                </a:rPr>
                <a:t>)</a:t>
              </a:r>
              <a:endParaRPr sz="1000"/>
            </a:p>
          </p:txBody>
        </p:sp>
      </p:grpSp>
      <p:grpSp>
        <p:nvGrpSpPr>
          <p:cNvPr id="224" name="圆角矩形 3"/>
          <p:cNvGrpSpPr/>
          <p:nvPr/>
        </p:nvGrpSpPr>
        <p:grpSpPr>
          <a:xfrm>
            <a:off x="8369935" y="3964305"/>
            <a:ext cx="519430" cy="294005"/>
            <a:chOff x="0" y="-1"/>
            <a:chExt cx="1054100" cy="349042"/>
          </a:xfrm>
        </p:grpSpPr>
        <p:sp>
          <p:nvSpPr>
            <p:cNvPr id="22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26"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shard2</a:t>
              </a:r>
              <a:endParaRPr lang="en-US" sz="900"/>
            </a:p>
          </p:txBody>
        </p:sp>
      </p:grpSp>
      <p:grpSp>
        <p:nvGrpSpPr>
          <p:cNvPr id="227" name="圆角矩形 3"/>
          <p:cNvGrpSpPr/>
          <p:nvPr/>
        </p:nvGrpSpPr>
        <p:grpSpPr>
          <a:xfrm>
            <a:off x="10610850" y="3918901"/>
            <a:ext cx="519430" cy="345440"/>
            <a:chOff x="0" y="-30534"/>
            <a:chExt cx="1054100" cy="410105"/>
          </a:xfrm>
        </p:grpSpPr>
        <p:sp>
          <p:nvSpPr>
            <p:cNvPr id="22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29" name="Client"/>
            <p:cNvSpPr txBox="1"/>
            <p:nvPr/>
          </p:nvSpPr>
          <p:spPr>
            <a:xfrm>
              <a:off x="17037" y="-30534"/>
              <a:ext cx="1020026" cy="41010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shard_n</a:t>
              </a:r>
              <a:endParaRPr lang="en-US" sz="900"/>
            </a:p>
          </p:txBody>
        </p:sp>
      </p:grpSp>
      <p:grpSp>
        <p:nvGrpSpPr>
          <p:cNvPr id="230" name="圆角矩形 3"/>
          <p:cNvGrpSpPr/>
          <p:nvPr/>
        </p:nvGrpSpPr>
        <p:grpSpPr>
          <a:xfrm>
            <a:off x="10068878" y="3612515"/>
            <a:ext cx="461645" cy="294005"/>
            <a:chOff x="0" y="-1"/>
            <a:chExt cx="1054100" cy="349042"/>
          </a:xfrm>
        </p:grpSpPr>
        <p:sp>
          <p:nvSpPr>
            <p:cNvPr id="231"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2"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a:t>
              </a:r>
              <a:endParaRPr lang="en-US" sz="900"/>
            </a:p>
          </p:txBody>
        </p:sp>
      </p:grpSp>
      <p:grpSp>
        <p:nvGrpSpPr>
          <p:cNvPr id="233" name="圆角矩形 3"/>
          <p:cNvGrpSpPr/>
          <p:nvPr/>
        </p:nvGrpSpPr>
        <p:grpSpPr>
          <a:xfrm>
            <a:off x="10022205" y="2136140"/>
            <a:ext cx="461645" cy="294005"/>
            <a:chOff x="0" y="-1"/>
            <a:chExt cx="1054100" cy="349042"/>
          </a:xfrm>
        </p:grpSpPr>
        <p:sp>
          <p:nvSpPr>
            <p:cNvPr id="234"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5" name="Client"/>
            <p:cNvSpPr txBox="1"/>
            <p:nvPr/>
          </p:nvSpPr>
          <p:spPr>
            <a:xfrm>
              <a:off x="17037" y="50884"/>
              <a:ext cx="1020026" cy="24726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900"/>
                <a:t>.....</a:t>
              </a:r>
              <a:endParaRPr lang="en-US" sz="900"/>
            </a:p>
          </p:txBody>
        </p:sp>
      </p:gr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圆角矩形 17"/>
          <p:cNvSpPr/>
          <p:nvPr/>
        </p:nvSpPr>
        <p:spPr>
          <a:xfrm>
            <a:off x="7552690" y="561975"/>
            <a:ext cx="1823085" cy="622935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194" name="圆角矩形 8"/>
          <p:cNvSpPr/>
          <p:nvPr/>
        </p:nvSpPr>
        <p:spPr>
          <a:xfrm>
            <a:off x="7725410" y="2114550"/>
            <a:ext cx="1557655" cy="4598035"/>
          </a:xfrm>
          <a:prstGeom prst="roundRect">
            <a:avLst>
              <a:gd name="adj" fmla="val 16667"/>
            </a:avLst>
          </a:prstGeom>
          <a:solidFill>
            <a:srgbClr val="DCC205"/>
          </a:solidFill>
          <a:ln>
            <a:solidFill>
              <a:srgbClr val="FFC000"/>
            </a:solidFill>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41" name="圆角矩形 3"/>
          <p:cNvGrpSpPr/>
          <p:nvPr/>
        </p:nvGrpSpPr>
        <p:grpSpPr>
          <a:xfrm>
            <a:off x="218440" y="2820035"/>
            <a:ext cx="990600" cy="377825"/>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22876"/>
              <a:ext cx="1020026" cy="30328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sz="1690"/>
                <a:t>服务入口</a:t>
              </a:r>
              <a:endParaRPr lang="zh-CN" sz="1690"/>
            </a:p>
          </p:txBody>
        </p:sp>
      </p:grpSp>
      <p:grpSp>
        <p:nvGrpSpPr>
          <p:cNvPr id="50" name="圆角矩形 20"/>
          <p:cNvGrpSpPr/>
          <p:nvPr/>
        </p:nvGrpSpPr>
        <p:grpSpPr>
          <a:xfrm>
            <a:off x="7888714" y="675928"/>
            <a:ext cx="1154847" cy="571500"/>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find</a:t>
              </a:r>
              <a:endParaRPr lang="en-US" sz="1405"/>
            </a:p>
          </p:txBody>
        </p:sp>
      </p:grpSp>
      <p:grpSp>
        <p:nvGrpSpPr>
          <p:cNvPr id="83" name="圆角矩形 20"/>
          <p:cNvGrpSpPr/>
          <p:nvPr/>
        </p:nvGrpSpPr>
        <p:grpSpPr>
          <a:xfrm>
            <a:off x="1256805" y="3170344"/>
            <a:ext cx="1205725" cy="505256"/>
            <a:chOff x="-1" y="92172"/>
            <a:chExt cx="729621" cy="349058"/>
          </a:xfrm>
        </p:grpSpPr>
        <p:sp>
          <p:nvSpPr>
            <p:cNvPr id="8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5" name="Mongod"/>
            <p:cNvSpPr txBox="1"/>
            <p:nvPr/>
          </p:nvSpPr>
          <p:spPr>
            <a:xfrm>
              <a:off x="16822" y="168431"/>
              <a:ext cx="695540" cy="197411"/>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sym typeface="+mn-ea"/>
                </a:rPr>
                <a:t>通用头部解析</a:t>
              </a:r>
              <a:endParaRPr lang="zh-CN" altLang="en-US" sz="1405">
                <a:sym typeface="+mn-ea"/>
              </a:endParaRPr>
            </a:p>
          </p:txBody>
        </p:sp>
      </p:grpSp>
      <p:grpSp>
        <p:nvGrpSpPr>
          <p:cNvPr id="87" name="圆角矩形 72"/>
          <p:cNvGrpSpPr/>
          <p:nvPr/>
        </p:nvGrpSpPr>
        <p:grpSpPr>
          <a:xfrm>
            <a:off x="7646035" y="81280"/>
            <a:ext cx="1712595" cy="332105"/>
            <a:chOff x="-2" y="3281"/>
            <a:chExt cx="707397" cy="349040"/>
          </a:xfrm>
        </p:grpSpPr>
        <p:sp>
          <p:nvSpPr>
            <p:cNvPr id="8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9" name="引擎层"/>
            <p:cNvSpPr txBox="1"/>
            <p:nvPr/>
          </p:nvSpPr>
          <p:spPr>
            <a:xfrm>
              <a:off x="17038" y="5282"/>
              <a:ext cx="673317" cy="34503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全局命令 map表</a:t>
              </a:r>
              <a:endParaRPr lang="zh-CN" altLang="en-US" sz="1690"/>
            </a:p>
          </p:txBody>
        </p:sp>
      </p:grpSp>
      <p:cxnSp>
        <p:nvCxnSpPr>
          <p:cNvPr id="3" name="直接箭头连接符 2"/>
          <p:cNvCxnSpPr/>
          <p:nvPr/>
        </p:nvCxnSpPr>
        <p:spPr>
          <a:xfrm>
            <a:off x="151130" y="3392170"/>
            <a:ext cx="1057910" cy="381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13" name="直接箭头连接符 12"/>
          <p:cNvCxnSpPr/>
          <p:nvPr/>
        </p:nvCxnSpPr>
        <p:spPr>
          <a:xfrm flipV="1">
            <a:off x="2462530" y="3384550"/>
            <a:ext cx="415925" cy="1016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14" name="圆角矩形 20"/>
          <p:cNvGrpSpPr/>
          <p:nvPr/>
        </p:nvGrpSpPr>
        <p:grpSpPr>
          <a:xfrm>
            <a:off x="2850655" y="3172249"/>
            <a:ext cx="1205725" cy="505256"/>
            <a:chOff x="-1" y="92172"/>
            <a:chExt cx="729621" cy="349058"/>
          </a:xfrm>
        </p:grpSpPr>
        <p:sp>
          <p:nvSpPr>
            <p:cNvPr id="1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6" name="Mongod"/>
            <p:cNvSpPr txBox="1"/>
            <p:nvPr/>
          </p:nvSpPr>
          <p:spPr>
            <a:xfrm>
              <a:off x="16822" y="94292"/>
              <a:ext cx="695540" cy="34568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sym typeface="+mn-ea"/>
                </a:rPr>
                <a:t>opCode</a:t>
              </a:r>
              <a:r>
                <a:rPr lang="zh-CN" altLang="en-US" sz="1405">
                  <a:sym typeface="+mn-ea"/>
                </a:rPr>
                <a:t>操作码解析</a:t>
              </a:r>
              <a:endParaRPr lang="zh-CN" altLang="en-US" sz="1405">
                <a:sym typeface="+mn-ea"/>
              </a:endParaRPr>
            </a:p>
          </p:txBody>
        </p:sp>
      </p:grpSp>
      <p:cxnSp>
        <p:nvCxnSpPr>
          <p:cNvPr id="20" name="直接箭头连接符 19"/>
          <p:cNvCxnSpPr/>
          <p:nvPr/>
        </p:nvCxnSpPr>
        <p:spPr>
          <a:xfrm>
            <a:off x="4056380" y="3369945"/>
            <a:ext cx="377190" cy="381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21" name="圆角矩形 20"/>
          <p:cNvGrpSpPr/>
          <p:nvPr/>
        </p:nvGrpSpPr>
        <p:grpSpPr>
          <a:xfrm>
            <a:off x="4405770" y="3174154"/>
            <a:ext cx="1205725" cy="505256"/>
            <a:chOff x="-1" y="92172"/>
            <a:chExt cx="729621" cy="349058"/>
          </a:xfrm>
        </p:grpSpPr>
        <p:sp>
          <p:nvSpPr>
            <p:cNvPr id="2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 name="Mongod"/>
            <p:cNvSpPr txBox="1"/>
            <p:nvPr/>
          </p:nvSpPr>
          <p:spPr>
            <a:xfrm>
              <a:off x="16822" y="94292"/>
              <a:ext cx="695540" cy="34568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sym typeface="+mn-ea"/>
                </a:rPr>
                <a:t>生成</a:t>
              </a:r>
              <a:r>
                <a:rPr lang="en-US" altLang="zh-CN" sz="1405">
                  <a:sym typeface="+mn-ea"/>
                </a:rPr>
                <a:t>opCode</a:t>
              </a:r>
              <a:r>
                <a:rPr lang="zh-CN" altLang="en-US" sz="1405">
                  <a:sym typeface="+mn-ea"/>
                </a:rPr>
                <a:t>对应</a:t>
              </a:r>
              <a:r>
                <a:rPr lang="en-US" altLang="zh-CN" sz="1405">
                  <a:sym typeface="+mn-ea"/>
                </a:rPr>
                <a:t>OpMsg</a:t>
              </a:r>
              <a:r>
                <a:rPr lang="zh-CN" altLang="en-US" sz="1405">
                  <a:sym typeface="+mn-ea"/>
                </a:rPr>
                <a:t>类</a:t>
              </a:r>
              <a:endParaRPr lang="zh-CN" altLang="en-US" sz="1405">
                <a:sym typeface="+mn-ea"/>
              </a:endParaRPr>
            </a:p>
          </p:txBody>
        </p:sp>
      </p:grpSp>
      <p:cxnSp>
        <p:nvCxnSpPr>
          <p:cNvPr id="24" name="直接箭头连接符 23"/>
          <p:cNvCxnSpPr/>
          <p:nvPr/>
        </p:nvCxnSpPr>
        <p:spPr>
          <a:xfrm>
            <a:off x="5611495" y="3371215"/>
            <a:ext cx="431800" cy="1333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25" name="圆角矩形 20"/>
          <p:cNvGrpSpPr/>
          <p:nvPr/>
        </p:nvGrpSpPr>
        <p:grpSpPr>
          <a:xfrm>
            <a:off x="6015495" y="3176059"/>
            <a:ext cx="1205725" cy="505256"/>
            <a:chOff x="-1" y="92172"/>
            <a:chExt cx="729621" cy="349058"/>
          </a:xfrm>
        </p:grpSpPr>
        <p:sp>
          <p:nvSpPr>
            <p:cNvPr id="26"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 name="Mongod"/>
            <p:cNvSpPr txBox="1"/>
            <p:nvPr/>
          </p:nvSpPr>
          <p:spPr>
            <a:xfrm>
              <a:off x="16822" y="94292"/>
              <a:ext cx="695540" cy="34568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sym typeface="+mn-ea"/>
                </a:rPr>
                <a:t>从</a:t>
              </a:r>
              <a:r>
                <a:rPr lang="en-US" altLang="zh-CN" sz="1405">
                  <a:sym typeface="+mn-ea"/>
                </a:rPr>
                <a:t>OpMsg</a:t>
              </a:r>
              <a:r>
                <a:rPr lang="zh-CN" altLang="en-US" sz="1405">
                  <a:sym typeface="+mn-ea"/>
                </a:rPr>
                <a:t>类中获取命令名称</a:t>
              </a:r>
              <a:endParaRPr lang="zh-CN" altLang="en-US" sz="1405">
                <a:sym typeface="+mn-ea"/>
              </a:endParaRPr>
            </a:p>
          </p:txBody>
        </p:sp>
      </p:grpSp>
      <p:grpSp>
        <p:nvGrpSpPr>
          <p:cNvPr id="31" name="圆角矩形 20"/>
          <p:cNvGrpSpPr/>
          <p:nvPr/>
        </p:nvGrpSpPr>
        <p:grpSpPr>
          <a:xfrm>
            <a:off x="7888079" y="1439833"/>
            <a:ext cx="1154847" cy="571500"/>
            <a:chOff x="-1" y="92172"/>
            <a:chExt cx="729621" cy="349058"/>
          </a:xfrm>
          <a:solidFill>
            <a:schemeClr val="accent1">
              <a:lumMod val="20000"/>
              <a:lumOff val="80000"/>
            </a:schemeClr>
          </a:solidFill>
        </p:grpSpPr>
        <p:sp>
          <p:nvSpPr>
            <p:cNvPr id="66"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3"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getmore</a:t>
              </a:r>
              <a:endParaRPr lang="en-US" sz="1405"/>
            </a:p>
          </p:txBody>
        </p:sp>
      </p:grpSp>
      <p:grpSp>
        <p:nvGrpSpPr>
          <p:cNvPr id="78" name="圆角矩形 20"/>
          <p:cNvGrpSpPr/>
          <p:nvPr/>
        </p:nvGrpSpPr>
        <p:grpSpPr>
          <a:xfrm>
            <a:off x="7888079" y="2206278"/>
            <a:ext cx="1154847" cy="571500"/>
            <a:chOff x="-1" y="92172"/>
            <a:chExt cx="729621" cy="349058"/>
          </a:xfrm>
          <a:solidFill>
            <a:schemeClr val="accent1">
              <a:lumMod val="20000"/>
              <a:lumOff val="80000"/>
            </a:schemeClr>
          </a:solidFill>
        </p:grpSpPr>
        <p:sp>
          <p:nvSpPr>
            <p:cNvPr id="80"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1"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delete</a:t>
              </a:r>
              <a:endParaRPr lang="en-US" sz="1405"/>
            </a:p>
          </p:txBody>
        </p:sp>
      </p:grpSp>
      <p:grpSp>
        <p:nvGrpSpPr>
          <p:cNvPr id="82" name="圆角矩形 20"/>
          <p:cNvGrpSpPr/>
          <p:nvPr/>
        </p:nvGrpSpPr>
        <p:grpSpPr>
          <a:xfrm>
            <a:off x="7950835" y="5527675"/>
            <a:ext cx="1155065" cy="516890"/>
            <a:chOff x="-1" y="92172"/>
            <a:chExt cx="729621" cy="349058"/>
          </a:xfrm>
          <a:solidFill>
            <a:schemeClr val="accent1">
              <a:lumMod val="20000"/>
              <a:lumOff val="80000"/>
            </a:schemeClr>
          </a:solidFill>
        </p:grpSpPr>
        <p:sp>
          <p:nvSpPr>
            <p:cNvPr id="96"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7" name="Mongod"/>
            <p:cNvSpPr txBox="1"/>
            <p:nvPr/>
          </p:nvSpPr>
          <p:spPr>
            <a:xfrm>
              <a:off x="16231" y="170217"/>
              <a:ext cx="695540" cy="192968"/>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ea typeface="宋体" panose="02010600030101010101" pitchFamily="2" charset="-122"/>
                </a:rPr>
                <a:t>......</a:t>
              </a:r>
              <a:endParaRPr lang="en-US" altLang="zh-CN" sz="1405">
                <a:ea typeface="宋体" panose="02010600030101010101" pitchFamily="2" charset="-122"/>
              </a:endParaRPr>
            </a:p>
          </p:txBody>
        </p:sp>
      </p:grpSp>
      <p:grpSp>
        <p:nvGrpSpPr>
          <p:cNvPr id="98" name="圆角矩形 20"/>
          <p:cNvGrpSpPr/>
          <p:nvPr/>
        </p:nvGrpSpPr>
        <p:grpSpPr>
          <a:xfrm>
            <a:off x="7914114" y="2985423"/>
            <a:ext cx="1154847" cy="571500"/>
            <a:chOff x="-1" y="92172"/>
            <a:chExt cx="729621" cy="349058"/>
          </a:xfrm>
          <a:solidFill>
            <a:schemeClr val="accent1">
              <a:lumMod val="20000"/>
              <a:lumOff val="80000"/>
            </a:schemeClr>
          </a:solidFill>
        </p:grpSpPr>
        <p:sp>
          <p:nvSpPr>
            <p:cNvPr id="99"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0"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insert</a:t>
              </a:r>
              <a:endParaRPr lang="en-US" sz="1405"/>
            </a:p>
          </p:txBody>
        </p:sp>
      </p:grpSp>
      <p:grpSp>
        <p:nvGrpSpPr>
          <p:cNvPr id="101" name="圆角矩形 20"/>
          <p:cNvGrpSpPr/>
          <p:nvPr/>
        </p:nvGrpSpPr>
        <p:grpSpPr>
          <a:xfrm>
            <a:off x="7940040" y="6183630"/>
            <a:ext cx="1155065" cy="528955"/>
            <a:chOff x="-1" y="92172"/>
            <a:chExt cx="729621" cy="349058"/>
          </a:xfrm>
          <a:solidFill>
            <a:schemeClr val="accent1">
              <a:lumMod val="20000"/>
              <a:lumOff val="80000"/>
            </a:schemeClr>
          </a:solidFill>
        </p:grpSpPr>
        <p:sp>
          <p:nvSpPr>
            <p:cNvPr id="102"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3" name="Mongod"/>
            <p:cNvSpPr txBox="1"/>
            <p:nvPr/>
          </p:nvSpPr>
          <p:spPr>
            <a:xfrm>
              <a:off x="16231" y="172418"/>
              <a:ext cx="695540" cy="188567"/>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isMaster</a:t>
              </a:r>
              <a:endParaRPr lang="en-US" sz="1405"/>
            </a:p>
          </p:txBody>
        </p:sp>
      </p:grpSp>
      <p:grpSp>
        <p:nvGrpSpPr>
          <p:cNvPr id="104" name="圆角矩形 20"/>
          <p:cNvGrpSpPr/>
          <p:nvPr/>
        </p:nvGrpSpPr>
        <p:grpSpPr>
          <a:xfrm>
            <a:off x="7924909" y="3682018"/>
            <a:ext cx="1154847" cy="571500"/>
            <a:chOff x="-1" y="92172"/>
            <a:chExt cx="729621" cy="349058"/>
          </a:xfrm>
          <a:solidFill>
            <a:schemeClr val="accent1">
              <a:lumMod val="20000"/>
              <a:lumOff val="80000"/>
            </a:schemeClr>
          </a:solidFill>
        </p:grpSpPr>
        <p:sp>
          <p:nvSpPr>
            <p:cNvPr id="10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6"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update</a:t>
              </a:r>
              <a:endParaRPr lang="en-US" sz="1405"/>
            </a:p>
          </p:txBody>
        </p:sp>
      </p:grpSp>
      <p:cxnSp>
        <p:nvCxnSpPr>
          <p:cNvPr id="109" name="直接箭头连接符 108"/>
          <p:cNvCxnSpPr/>
          <p:nvPr/>
        </p:nvCxnSpPr>
        <p:spPr>
          <a:xfrm flipV="1">
            <a:off x="7230110" y="3375660"/>
            <a:ext cx="327660" cy="1905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110" name="直接箭头连接符 109"/>
          <p:cNvCxnSpPr>
            <a:endCxn id="30" idx="1"/>
          </p:cNvCxnSpPr>
          <p:nvPr/>
        </p:nvCxnSpPr>
        <p:spPr>
          <a:xfrm flipV="1">
            <a:off x="9043670" y="935990"/>
            <a:ext cx="1233805" cy="2222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7" name="圆角矩形 3"/>
          <p:cNvGrpSpPr/>
          <p:nvPr/>
        </p:nvGrpSpPr>
        <p:grpSpPr>
          <a:xfrm>
            <a:off x="3543935" y="2196268"/>
            <a:ext cx="3648710" cy="538877"/>
            <a:chOff x="0" y="-1"/>
            <a:chExt cx="1054100" cy="349042"/>
          </a:xfrm>
        </p:grpSpPr>
        <p:sp>
          <p:nvSpPr>
            <p:cNvPr id="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 name="Client"/>
            <p:cNvSpPr txBox="1"/>
            <p:nvPr/>
          </p:nvSpPr>
          <p:spPr>
            <a:xfrm>
              <a:off x="17037" y="72516"/>
              <a:ext cx="1020026" cy="204006"/>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00"/>
                <a:t>杨亚洲</a:t>
              </a:r>
              <a:r>
                <a:rPr lang="en-US" altLang="zh-CN" sz="1600"/>
                <a:t>(</a:t>
              </a:r>
              <a:r>
                <a:rPr lang="zh-CN" altLang="en-US" sz="1600"/>
                <a:t>专注</a:t>
              </a:r>
              <a:r>
                <a:rPr lang="en-US" altLang="zh-CN" sz="1600"/>
                <a:t>mongodb</a:t>
              </a:r>
              <a:r>
                <a:rPr lang="zh-CN" altLang="en-US" sz="1600"/>
                <a:t>及高性能中间件</a:t>
              </a:r>
              <a:r>
                <a:rPr lang="en-US" altLang="zh-CN" sz="1600"/>
                <a:t>)</a:t>
              </a:r>
              <a:endParaRPr lang="en-US" altLang="zh-CN" sz="1600"/>
            </a:p>
          </p:txBody>
        </p:sp>
      </p:grpSp>
      <p:cxnSp>
        <p:nvCxnSpPr>
          <p:cNvPr id="6" name="直接箭头连接符 5"/>
          <p:cNvCxnSpPr>
            <a:endCxn id="46" idx="1"/>
          </p:cNvCxnSpPr>
          <p:nvPr/>
        </p:nvCxnSpPr>
        <p:spPr>
          <a:xfrm flipV="1">
            <a:off x="9079865" y="3942080"/>
            <a:ext cx="1233805" cy="2222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9" name="直接箭头连接符 8"/>
          <p:cNvCxnSpPr>
            <a:endCxn id="40" idx="1"/>
          </p:cNvCxnSpPr>
          <p:nvPr/>
        </p:nvCxnSpPr>
        <p:spPr>
          <a:xfrm flipV="1">
            <a:off x="9069070" y="3245485"/>
            <a:ext cx="1233805" cy="4381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10" name="直接箭头连接符 9"/>
          <p:cNvCxnSpPr>
            <a:endCxn id="36" idx="1"/>
          </p:cNvCxnSpPr>
          <p:nvPr/>
        </p:nvCxnSpPr>
        <p:spPr>
          <a:xfrm flipV="1">
            <a:off x="9043670" y="2466340"/>
            <a:ext cx="1207135" cy="2222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11" name="直接箭头连接符 10"/>
          <p:cNvCxnSpPr>
            <a:endCxn id="34" idx="1"/>
          </p:cNvCxnSpPr>
          <p:nvPr/>
        </p:nvCxnSpPr>
        <p:spPr>
          <a:xfrm flipV="1">
            <a:off x="9043670" y="1699895"/>
            <a:ext cx="1233170" cy="2222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12" name="圆角矩形 20"/>
          <p:cNvGrpSpPr/>
          <p:nvPr/>
        </p:nvGrpSpPr>
        <p:grpSpPr>
          <a:xfrm>
            <a:off x="7948930" y="4882515"/>
            <a:ext cx="1221740" cy="528955"/>
            <a:chOff x="-1" y="92172"/>
            <a:chExt cx="729621" cy="349058"/>
          </a:xfrm>
          <a:solidFill>
            <a:schemeClr val="accent1">
              <a:lumMod val="20000"/>
              <a:lumOff val="80000"/>
            </a:schemeClr>
          </a:solidFill>
        </p:grpSpPr>
        <p:sp>
          <p:nvSpPr>
            <p:cNvPr id="17"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 name="Mongod"/>
            <p:cNvSpPr txBox="1"/>
            <p:nvPr/>
          </p:nvSpPr>
          <p:spPr>
            <a:xfrm>
              <a:off x="16231" y="182895"/>
              <a:ext cx="695540" cy="167615"/>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t>findAndmodify</a:t>
              </a:r>
              <a:endParaRPr lang="en-US" sz="1200"/>
            </a:p>
          </p:txBody>
        </p:sp>
      </p:grpSp>
      <p:cxnSp>
        <p:nvCxnSpPr>
          <p:cNvPr id="19" name="直接箭头连接符 18"/>
          <p:cNvCxnSpPr/>
          <p:nvPr/>
        </p:nvCxnSpPr>
        <p:spPr>
          <a:xfrm>
            <a:off x="9274175" y="4679315"/>
            <a:ext cx="1002665" cy="317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28" name="圆角矩形 20"/>
          <p:cNvGrpSpPr/>
          <p:nvPr/>
        </p:nvGrpSpPr>
        <p:grpSpPr>
          <a:xfrm>
            <a:off x="10251549" y="650528"/>
            <a:ext cx="1154847" cy="571500"/>
            <a:chOff x="-1" y="92172"/>
            <a:chExt cx="729621" cy="349058"/>
          </a:xfrm>
          <a:solidFill>
            <a:schemeClr val="accent1">
              <a:lumMod val="20000"/>
              <a:lumOff val="80000"/>
            </a:schemeClr>
          </a:solidFill>
        </p:grpSpPr>
        <p:sp>
          <p:nvSpPr>
            <p:cNvPr id="29"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0" name="Mongod"/>
            <p:cNvSpPr txBox="1"/>
            <p:nvPr/>
          </p:nvSpPr>
          <p:spPr>
            <a:xfrm>
              <a:off x="16231" y="179438"/>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query</a:t>
              </a:r>
              <a:r>
                <a:rPr lang="zh-CN" altLang="en-US" sz="1405"/>
                <a:t>统计</a:t>
              </a:r>
              <a:endParaRPr lang="zh-CN" altLang="en-US" sz="1405"/>
            </a:p>
          </p:txBody>
        </p:sp>
      </p:grpSp>
      <p:grpSp>
        <p:nvGrpSpPr>
          <p:cNvPr id="32" name="圆角矩形 20"/>
          <p:cNvGrpSpPr/>
          <p:nvPr/>
        </p:nvGrpSpPr>
        <p:grpSpPr>
          <a:xfrm>
            <a:off x="10250914" y="1414433"/>
            <a:ext cx="1154847" cy="571500"/>
            <a:chOff x="-1" y="92172"/>
            <a:chExt cx="729621" cy="349058"/>
          </a:xfrm>
          <a:solidFill>
            <a:schemeClr val="accent1">
              <a:lumMod val="20000"/>
              <a:lumOff val="80000"/>
            </a:schemeClr>
          </a:solidFill>
        </p:grpSpPr>
        <p:sp>
          <p:nvSpPr>
            <p:cNvPr id="33"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Mongod"/>
            <p:cNvSpPr txBox="1"/>
            <p:nvPr/>
          </p:nvSpPr>
          <p:spPr>
            <a:xfrm>
              <a:off x="16231" y="113892"/>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getmore</a:t>
              </a:r>
              <a:endParaRPr lang="en-US" sz="1405">
                <a:sym typeface="+mn-ea"/>
              </a:endParaRPr>
            </a:p>
            <a:p>
              <a:pPr algn="ctr"/>
              <a:r>
                <a:rPr lang="zh-CN" altLang="en-US" sz="1405">
                  <a:sym typeface="+mn-ea"/>
                </a:rPr>
                <a:t>统计</a:t>
              </a:r>
              <a:endParaRPr lang="en-US" sz="1405"/>
            </a:p>
          </p:txBody>
        </p:sp>
      </p:grpSp>
      <p:grpSp>
        <p:nvGrpSpPr>
          <p:cNvPr id="35" name="圆角矩形 20"/>
          <p:cNvGrpSpPr/>
          <p:nvPr/>
        </p:nvGrpSpPr>
        <p:grpSpPr>
          <a:xfrm>
            <a:off x="10250914" y="2180878"/>
            <a:ext cx="1154847" cy="571500"/>
            <a:chOff x="-1" y="92172"/>
            <a:chExt cx="729621" cy="349058"/>
          </a:xfrm>
          <a:solidFill>
            <a:schemeClr val="accent1">
              <a:lumMod val="20000"/>
              <a:lumOff val="80000"/>
            </a:schemeClr>
          </a:solidFill>
        </p:grpSpPr>
        <p:sp>
          <p:nvSpPr>
            <p:cNvPr id="36"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7"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delete</a:t>
              </a:r>
              <a:r>
                <a:rPr lang="zh-CN" altLang="en-US" sz="1405">
                  <a:sym typeface="+mn-ea"/>
                </a:rPr>
                <a:t>统计</a:t>
              </a:r>
              <a:endParaRPr lang="en-US" sz="1405"/>
            </a:p>
          </p:txBody>
        </p:sp>
      </p:grpSp>
      <p:grpSp>
        <p:nvGrpSpPr>
          <p:cNvPr id="38" name="圆角矩形 20"/>
          <p:cNvGrpSpPr/>
          <p:nvPr/>
        </p:nvGrpSpPr>
        <p:grpSpPr>
          <a:xfrm>
            <a:off x="10276949" y="2960023"/>
            <a:ext cx="1154847" cy="571500"/>
            <a:chOff x="-1" y="92172"/>
            <a:chExt cx="729621" cy="349058"/>
          </a:xfrm>
          <a:solidFill>
            <a:schemeClr val="accent1">
              <a:lumMod val="20000"/>
              <a:lumOff val="80000"/>
            </a:schemeClr>
          </a:solidFill>
        </p:grpSpPr>
        <p:sp>
          <p:nvSpPr>
            <p:cNvPr id="39"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0"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insert</a:t>
              </a:r>
              <a:r>
                <a:rPr lang="zh-CN" altLang="en-US" sz="1405">
                  <a:sym typeface="+mn-ea"/>
                </a:rPr>
                <a:t>统计</a:t>
              </a:r>
              <a:endParaRPr lang="en-US" sz="1405"/>
            </a:p>
          </p:txBody>
        </p:sp>
      </p:grpSp>
      <p:grpSp>
        <p:nvGrpSpPr>
          <p:cNvPr id="44" name="圆角矩形 20"/>
          <p:cNvGrpSpPr/>
          <p:nvPr/>
        </p:nvGrpSpPr>
        <p:grpSpPr>
          <a:xfrm>
            <a:off x="10287744" y="3656618"/>
            <a:ext cx="1154847" cy="571500"/>
            <a:chOff x="-1" y="92172"/>
            <a:chExt cx="729621" cy="349058"/>
          </a:xfrm>
          <a:solidFill>
            <a:schemeClr val="accent1">
              <a:lumMod val="20000"/>
              <a:lumOff val="80000"/>
            </a:schemeClr>
          </a:solidFill>
        </p:grpSpPr>
        <p:sp>
          <p:nvSpPr>
            <p:cNvPr id="4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6"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update</a:t>
              </a:r>
              <a:r>
                <a:rPr lang="zh-CN" altLang="en-US" sz="1405">
                  <a:sym typeface="+mn-ea"/>
                </a:rPr>
                <a:t>统计</a:t>
              </a:r>
              <a:endParaRPr lang="en-US" sz="1405"/>
            </a:p>
          </p:txBody>
        </p:sp>
      </p:grpSp>
      <p:grpSp>
        <p:nvGrpSpPr>
          <p:cNvPr id="56" name="圆角矩形 72"/>
          <p:cNvGrpSpPr/>
          <p:nvPr/>
        </p:nvGrpSpPr>
        <p:grpSpPr>
          <a:xfrm>
            <a:off x="10079355" y="83185"/>
            <a:ext cx="1712595" cy="332105"/>
            <a:chOff x="-2" y="3281"/>
            <a:chExt cx="707397" cy="349040"/>
          </a:xfrm>
        </p:grpSpPr>
        <p:sp>
          <p:nvSpPr>
            <p:cNvPr id="57"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8" name="引擎层"/>
            <p:cNvSpPr txBox="1"/>
            <p:nvPr/>
          </p:nvSpPr>
          <p:spPr>
            <a:xfrm>
              <a:off x="17038" y="5283"/>
              <a:ext cx="673317" cy="34503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mongostat</a:t>
              </a:r>
              <a:r>
                <a:rPr lang="zh-CN" altLang="en-US" sz="1690"/>
                <a:t>统计</a:t>
              </a:r>
              <a:endParaRPr lang="zh-CN" altLang="en-US" sz="1690"/>
            </a:p>
          </p:txBody>
        </p:sp>
      </p:grpSp>
      <p:grpSp>
        <p:nvGrpSpPr>
          <p:cNvPr id="59" name="圆角矩形 20"/>
          <p:cNvGrpSpPr/>
          <p:nvPr/>
        </p:nvGrpSpPr>
        <p:grpSpPr>
          <a:xfrm>
            <a:off x="10313779" y="4449098"/>
            <a:ext cx="1154847" cy="571500"/>
            <a:chOff x="-1" y="92172"/>
            <a:chExt cx="729621" cy="349058"/>
          </a:xfrm>
          <a:solidFill>
            <a:schemeClr val="accent1">
              <a:lumMod val="20000"/>
              <a:lumOff val="80000"/>
            </a:schemeClr>
          </a:solidFill>
        </p:grpSpPr>
        <p:sp>
          <p:nvSpPr>
            <p:cNvPr id="60"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1" name="Mongod"/>
            <p:cNvSpPr txBox="1"/>
            <p:nvPr/>
          </p:nvSpPr>
          <p:spPr>
            <a:xfrm>
              <a:off x="16231" y="113892"/>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command</a:t>
              </a:r>
              <a:endParaRPr lang="en-US" sz="1405"/>
            </a:p>
            <a:p>
              <a:pPr algn="ctr"/>
              <a:r>
                <a:rPr lang="zh-CN" altLang="en-US" sz="1405"/>
                <a:t>统计</a:t>
              </a:r>
              <a:endParaRPr lang="zh-CN" altLang="en-US" sz="1405"/>
            </a:p>
          </p:txBody>
        </p:sp>
      </p:grpSp>
      <p:grpSp>
        <p:nvGrpSpPr>
          <p:cNvPr id="62" name="圆角矩形 3"/>
          <p:cNvGrpSpPr/>
          <p:nvPr/>
        </p:nvGrpSpPr>
        <p:grpSpPr>
          <a:xfrm>
            <a:off x="3602990" y="4271645"/>
            <a:ext cx="3322320" cy="507365"/>
            <a:chOff x="0" y="-1"/>
            <a:chExt cx="1054100" cy="349042"/>
          </a:xfrm>
        </p:grpSpPr>
        <p:sp>
          <p:nvSpPr>
            <p:cNvPr id="6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4" name="Client"/>
            <p:cNvSpPr txBox="1"/>
            <p:nvPr/>
          </p:nvSpPr>
          <p:spPr>
            <a:xfrm>
              <a:off x="17037" y="66181"/>
              <a:ext cx="1020026" cy="216677"/>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00"/>
                <a:t>mongos</a:t>
              </a:r>
              <a:r>
                <a:rPr lang="zh-CN" altLang="en-US" sz="1600"/>
                <a:t>实例</a:t>
              </a:r>
              <a:r>
                <a:rPr lang="en-US" altLang="zh-CN" sz="1600"/>
                <a:t>mongostat</a:t>
              </a:r>
              <a:r>
                <a:rPr lang="zh-CN" altLang="en-US" sz="1600"/>
                <a:t>统计信息</a:t>
              </a:r>
              <a:endParaRPr lang="zh-CN" altLang="en-US" sz="1600"/>
            </a:p>
          </p:txBody>
        </p:sp>
      </p:gr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圆角矩形 17"/>
          <p:cNvSpPr/>
          <p:nvPr/>
        </p:nvSpPr>
        <p:spPr>
          <a:xfrm>
            <a:off x="7552690" y="561975"/>
            <a:ext cx="1823085" cy="622935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194" name="圆角矩形 8"/>
          <p:cNvSpPr/>
          <p:nvPr/>
        </p:nvSpPr>
        <p:spPr>
          <a:xfrm>
            <a:off x="7725410" y="4779010"/>
            <a:ext cx="1557655" cy="1933575"/>
          </a:xfrm>
          <a:prstGeom prst="roundRect">
            <a:avLst>
              <a:gd name="adj" fmla="val 16667"/>
            </a:avLst>
          </a:prstGeom>
          <a:solidFill>
            <a:srgbClr val="DCC205"/>
          </a:solidFill>
          <a:ln>
            <a:solidFill>
              <a:srgbClr val="FFC000"/>
            </a:solidFill>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41" name="圆角矩形 3"/>
          <p:cNvGrpSpPr/>
          <p:nvPr/>
        </p:nvGrpSpPr>
        <p:grpSpPr>
          <a:xfrm>
            <a:off x="218440" y="2820035"/>
            <a:ext cx="990600" cy="377825"/>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22876"/>
              <a:ext cx="1020026" cy="30328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sz="1690"/>
                <a:t>服务入口</a:t>
              </a:r>
              <a:endParaRPr lang="zh-CN" sz="1690"/>
            </a:p>
          </p:txBody>
        </p:sp>
      </p:grpSp>
      <p:grpSp>
        <p:nvGrpSpPr>
          <p:cNvPr id="50" name="圆角矩形 20"/>
          <p:cNvGrpSpPr/>
          <p:nvPr/>
        </p:nvGrpSpPr>
        <p:grpSpPr>
          <a:xfrm>
            <a:off x="7888714" y="675928"/>
            <a:ext cx="1154847" cy="571500"/>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find</a:t>
              </a:r>
              <a:endParaRPr lang="en-US" sz="1405"/>
            </a:p>
          </p:txBody>
        </p:sp>
      </p:grpSp>
      <p:grpSp>
        <p:nvGrpSpPr>
          <p:cNvPr id="83" name="圆角矩形 20"/>
          <p:cNvGrpSpPr/>
          <p:nvPr/>
        </p:nvGrpSpPr>
        <p:grpSpPr>
          <a:xfrm>
            <a:off x="1256805" y="3170344"/>
            <a:ext cx="1205725" cy="505256"/>
            <a:chOff x="-1" y="92172"/>
            <a:chExt cx="729621" cy="349058"/>
          </a:xfrm>
        </p:grpSpPr>
        <p:sp>
          <p:nvSpPr>
            <p:cNvPr id="8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5" name="Mongod"/>
            <p:cNvSpPr txBox="1"/>
            <p:nvPr/>
          </p:nvSpPr>
          <p:spPr>
            <a:xfrm>
              <a:off x="16822" y="168431"/>
              <a:ext cx="695540" cy="197411"/>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sym typeface="+mn-ea"/>
                </a:rPr>
                <a:t>通用头部解析</a:t>
              </a:r>
              <a:endParaRPr lang="zh-CN" altLang="en-US" sz="1405">
                <a:sym typeface="+mn-ea"/>
              </a:endParaRPr>
            </a:p>
          </p:txBody>
        </p:sp>
      </p:grpSp>
      <p:grpSp>
        <p:nvGrpSpPr>
          <p:cNvPr id="87" name="圆角矩形 72"/>
          <p:cNvGrpSpPr/>
          <p:nvPr/>
        </p:nvGrpSpPr>
        <p:grpSpPr>
          <a:xfrm>
            <a:off x="7646035" y="81280"/>
            <a:ext cx="1712595" cy="332105"/>
            <a:chOff x="-2" y="3281"/>
            <a:chExt cx="707397" cy="349040"/>
          </a:xfrm>
        </p:grpSpPr>
        <p:sp>
          <p:nvSpPr>
            <p:cNvPr id="8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9" name="引擎层"/>
            <p:cNvSpPr txBox="1"/>
            <p:nvPr/>
          </p:nvSpPr>
          <p:spPr>
            <a:xfrm>
              <a:off x="17038" y="5282"/>
              <a:ext cx="673317" cy="34503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全局命令 map表</a:t>
              </a:r>
              <a:endParaRPr lang="zh-CN" altLang="en-US" sz="1690"/>
            </a:p>
          </p:txBody>
        </p:sp>
      </p:grpSp>
      <p:cxnSp>
        <p:nvCxnSpPr>
          <p:cNvPr id="3" name="直接箭头连接符 2"/>
          <p:cNvCxnSpPr/>
          <p:nvPr/>
        </p:nvCxnSpPr>
        <p:spPr>
          <a:xfrm>
            <a:off x="151130" y="3392170"/>
            <a:ext cx="1057910" cy="381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13" name="直接箭头连接符 12"/>
          <p:cNvCxnSpPr/>
          <p:nvPr/>
        </p:nvCxnSpPr>
        <p:spPr>
          <a:xfrm flipV="1">
            <a:off x="2462530" y="3384550"/>
            <a:ext cx="415925" cy="1016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14" name="圆角矩形 20"/>
          <p:cNvGrpSpPr/>
          <p:nvPr/>
        </p:nvGrpSpPr>
        <p:grpSpPr>
          <a:xfrm>
            <a:off x="2850655" y="3172249"/>
            <a:ext cx="1205725" cy="505256"/>
            <a:chOff x="-1" y="92172"/>
            <a:chExt cx="729621" cy="349058"/>
          </a:xfrm>
        </p:grpSpPr>
        <p:sp>
          <p:nvSpPr>
            <p:cNvPr id="1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6" name="Mongod"/>
            <p:cNvSpPr txBox="1"/>
            <p:nvPr/>
          </p:nvSpPr>
          <p:spPr>
            <a:xfrm>
              <a:off x="16822" y="94292"/>
              <a:ext cx="695540" cy="34568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sym typeface="+mn-ea"/>
                </a:rPr>
                <a:t>opCode</a:t>
              </a:r>
              <a:r>
                <a:rPr lang="zh-CN" altLang="en-US" sz="1405">
                  <a:sym typeface="+mn-ea"/>
                </a:rPr>
                <a:t>操作码解析</a:t>
              </a:r>
              <a:endParaRPr lang="zh-CN" altLang="en-US" sz="1405">
                <a:sym typeface="+mn-ea"/>
              </a:endParaRPr>
            </a:p>
          </p:txBody>
        </p:sp>
      </p:grpSp>
      <p:cxnSp>
        <p:nvCxnSpPr>
          <p:cNvPr id="20" name="直接箭头连接符 19"/>
          <p:cNvCxnSpPr/>
          <p:nvPr/>
        </p:nvCxnSpPr>
        <p:spPr>
          <a:xfrm>
            <a:off x="4056380" y="3369945"/>
            <a:ext cx="377190" cy="381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21" name="圆角矩形 20"/>
          <p:cNvGrpSpPr/>
          <p:nvPr/>
        </p:nvGrpSpPr>
        <p:grpSpPr>
          <a:xfrm>
            <a:off x="4405770" y="3174154"/>
            <a:ext cx="1205725" cy="505256"/>
            <a:chOff x="-1" y="92172"/>
            <a:chExt cx="729621" cy="349058"/>
          </a:xfrm>
        </p:grpSpPr>
        <p:sp>
          <p:nvSpPr>
            <p:cNvPr id="2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 name="Mongod"/>
            <p:cNvSpPr txBox="1"/>
            <p:nvPr/>
          </p:nvSpPr>
          <p:spPr>
            <a:xfrm>
              <a:off x="16822" y="94292"/>
              <a:ext cx="695540" cy="34568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sym typeface="+mn-ea"/>
                </a:rPr>
                <a:t>生成</a:t>
              </a:r>
              <a:r>
                <a:rPr lang="en-US" altLang="zh-CN" sz="1405">
                  <a:sym typeface="+mn-ea"/>
                </a:rPr>
                <a:t>opCode</a:t>
              </a:r>
              <a:r>
                <a:rPr lang="zh-CN" altLang="en-US" sz="1405">
                  <a:sym typeface="+mn-ea"/>
                </a:rPr>
                <a:t>对应</a:t>
              </a:r>
              <a:r>
                <a:rPr lang="en-US" altLang="zh-CN" sz="1405">
                  <a:sym typeface="+mn-ea"/>
                </a:rPr>
                <a:t>OpMsg</a:t>
              </a:r>
              <a:r>
                <a:rPr lang="zh-CN" altLang="en-US" sz="1405">
                  <a:sym typeface="+mn-ea"/>
                </a:rPr>
                <a:t>类</a:t>
              </a:r>
              <a:endParaRPr lang="zh-CN" altLang="en-US" sz="1405">
                <a:sym typeface="+mn-ea"/>
              </a:endParaRPr>
            </a:p>
          </p:txBody>
        </p:sp>
      </p:grpSp>
      <p:cxnSp>
        <p:nvCxnSpPr>
          <p:cNvPr id="24" name="直接箭头连接符 23"/>
          <p:cNvCxnSpPr/>
          <p:nvPr/>
        </p:nvCxnSpPr>
        <p:spPr>
          <a:xfrm>
            <a:off x="5611495" y="3371215"/>
            <a:ext cx="431800" cy="1333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25" name="圆角矩形 20"/>
          <p:cNvGrpSpPr/>
          <p:nvPr/>
        </p:nvGrpSpPr>
        <p:grpSpPr>
          <a:xfrm>
            <a:off x="6015495" y="3176059"/>
            <a:ext cx="1205725" cy="505256"/>
            <a:chOff x="-1" y="92172"/>
            <a:chExt cx="729621" cy="349058"/>
          </a:xfrm>
        </p:grpSpPr>
        <p:sp>
          <p:nvSpPr>
            <p:cNvPr id="26"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 name="Mongod"/>
            <p:cNvSpPr txBox="1"/>
            <p:nvPr/>
          </p:nvSpPr>
          <p:spPr>
            <a:xfrm>
              <a:off x="16822" y="94292"/>
              <a:ext cx="695540" cy="34568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sym typeface="+mn-ea"/>
                </a:rPr>
                <a:t>从</a:t>
              </a:r>
              <a:r>
                <a:rPr lang="en-US" altLang="zh-CN" sz="1405">
                  <a:sym typeface="+mn-ea"/>
                </a:rPr>
                <a:t>OpMsg</a:t>
              </a:r>
              <a:r>
                <a:rPr lang="zh-CN" altLang="en-US" sz="1405">
                  <a:sym typeface="+mn-ea"/>
                </a:rPr>
                <a:t>类中获取命令名称</a:t>
              </a:r>
              <a:endParaRPr lang="zh-CN" altLang="en-US" sz="1405">
                <a:sym typeface="+mn-ea"/>
              </a:endParaRPr>
            </a:p>
          </p:txBody>
        </p:sp>
      </p:grpSp>
      <p:grpSp>
        <p:nvGrpSpPr>
          <p:cNvPr id="31" name="圆角矩形 20"/>
          <p:cNvGrpSpPr/>
          <p:nvPr/>
        </p:nvGrpSpPr>
        <p:grpSpPr>
          <a:xfrm>
            <a:off x="7888079" y="1439833"/>
            <a:ext cx="1154847" cy="571500"/>
            <a:chOff x="-1" y="92172"/>
            <a:chExt cx="729621" cy="349058"/>
          </a:xfrm>
          <a:solidFill>
            <a:schemeClr val="accent1">
              <a:lumMod val="20000"/>
              <a:lumOff val="80000"/>
            </a:schemeClr>
          </a:solidFill>
        </p:grpSpPr>
        <p:sp>
          <p:nvSpPr>
            <p:cNvPr id="66"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3"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getmore</a:t>
              </a:r>
              <a:endParaRPr lang="en-US" sz="1405"/>
            </a:p>
          </p:txBody>
        </p:sp>
      </p:grpSp>
      <p:grpSp>
        <p:nvGrpSpPr>
          <p:cNvPr id="78" name="圆角矩形 20"/>
          <p:cNvGrpSpPr/>
          <p:nvPr/>
        </p:nvGrpSpPr>
        <p:grpSpPr>
          <a:xfrm>
            <a:off x="7888079" y="2206278"/>
            <a:ext cx="1154847" cy="571500"/>
            <a:chOff x="-1" y="92172"/>
            <a:chExt cx="729621" cy="349058"/>
          </a:xfrm>
          <a:solidFill>
            <a:schemeClr val="accent1">
              <a:lumMod val="20000"/>
              <a:lumOff val="80000"/>
            </a:schemeClr>
          </a:solidFill>
        </p:grpSpPr>
        <p:sp>
          <p:nvSpPr>
            <p:cNvPr id="80"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1"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delete</a:t>
              </a:r>
              <a:endParaRPr lang="en-US" sz="1405"/>
            </a:p>
          </p:txBody>
        </p:sp>
      </p:grpSp>
      <p:grpSp>
        <p:nvGrpSpPr>
          <p:cNvPr id="82" name="圆角矩形 20"/>
          <p:cNvGrpSpPr/>
          <p:nvPr/>
        </p:nvGrpSpPr>
        <p:grpSpPr>
          <a:xfrm>
            <a:off x="7950835" y="5527675"/>
            <a:ext cx="1155065" cy="516890"/>
            <a:chOff x="-1" y="92172"/>
            <a:chExt cx="729621" cy="349058"/>
          </a:xfrm>
          <a:solidFill>
            <a:schemeClr val="accent1">
              <a:lumMod val="20000"/>
              <a:lumOff val="80000"/>
            </a:schemeClr>
          </a:solidFill>
        </p:grpSpPr>
        <p:sp>
          <p:nvSpPr>
            <p:cNvPr id="96"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7" name="Mongod"/>
            <p:cNvSpPr txBox="1"/>
            <p:nvPr/>
          </p:nvSpPr>
          <p:spPr>
            <a:xfrm>
              <a:off x="16231" y="170217"/>
              <a:ext cx="695540" cy="192968"/>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ea typeface="宋体" panose="02010600030101010101" pitchFamily="2" charset="-122"/>
                </a:rPr>
                <a:t>......</a:t>
              </a:r>
              <a:endParaRPr lang="en-US" altLang="zh-CN" sz="1405">
                <a:ea typeface="宋体" panose="02010600030101010101" pitchFamily="2" charset="-122"/>
              </a:endParaRPr>
            </a:p>
          </p:txBody>
        </p:sp>
      </p:grpSp>
      <p:grpSp>
        <p:nvGrpSpPr>
          <p:cNvPr id="98" name="圆角矩形 20"/>
          <p:cNvGrpSpPr/>
          <p:nvPr/>
        </p:nvGrpSpPr>
        <p:grpSpPr>
          <a:xfrm>
            <a:off x="7914114" y="2985423"/>
            <a:ext cx="1154847" cy="571500"/>
            <a:chOff x="-1" y="92172"/>
            <a:chExt cx="729621" cy="349058"/>
          </a:xfrm>
          <a:solidFill>
            <a:schemeClr val="accent1">
              <a:lumMod val="20000"/>
              <a:lumOff val="80000"/>
            </a:schemeClr>
          </a:solidFill>
        </p:grpSpPr>
        <p:sp>
          <p:nvSpPr>
            <p:cNvPr id="99"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0"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insert</a:t>
              </a:r>
              <a:endParaRPr lang="en-US" sz="1405"/>
            </a:p>
          </p:txBody>
        </p:sp>
      </p:grpSp>
      <p:grpSp>
        <p:nvGrpSpPr>
          <p:cNvPr id="101" name="圆角矩形 20"/>
          <p:cNvGrpSpPr/>
          <p:nvPr/>
        </p:nvGrpSpPr>
        <p:grpSpPr>
          <a:xfrm>
            <a:off x="7940040" y="6183630"/>
            <a:ext cx="1155065" cy="528955"/>
            <a:chOff x="-1" y="92172"/>
            <a:chExt cx="729621" cy="349058"/>
          </a:xfrm>
          <a:solidFill>
            <a:schemeClr val="accent1">
              <a:lumMod val="20000"/>
              <a:lumOff val="80000"/>
            </a:schemeClr>
          </a:solidFill>
        </p:grpSpPr>
        <p:sp>
          <p:nvSpPr>
            <p:cNvPr id="102"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3" name="Mongod"/>
            <p:cNvSpPr txBox="1"/>
            <p:nvPr/>
          </p:nvSpPr>
          <p:spPr>
            <a:xfrm>
              <a:off x="16231" y="172418"/>
              <a:ext cx="695540" cy="188567"/>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isMaster</a:t>
              </a:r>
              <a:endParaRPr lang="en-US" sz="1405"/>
            </a:p>
          </p:txBody>
        </p:sp>
      </p:grpSp>
      <p:grpSp>
        <p:nvGrpSpPr>
          <p:cNvPr id="104" name="圆角矩形 20"/>
          <p:cNvGrpSpPr/>
          <p:nvPr/>
        </p:nvGrpSpPr>
        <p:grpSpPr>
          <a:xfrm>
            <a:off x="7924909" y="3682018"/>
            <a:ext cx="1154847" cy="571500"/>
            <a:chOff x="-1" y="92172"/>
            <a:chExt cx="729621" cy="349058"/>
          </a:xfrm>
          <a:solidFill>
            <a:schemeClr val="accent1">
              <a:lumMod val="20000"/>
              <a:lumOff val="80000"/>
            </a:schemeClr>
          </a:solidFill>
        </p:grpSpPr>
        <p:sp>
          <p:nvSpPr>
            <p:cNvPr id="10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6"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update</a:t>
              </a:r>
              <a:endParaRPr lang="en-US" sz="1405"/>
            </a:p>
          </p:txBody>
        </p:sp>
      </p:grpSp>
      <p:cxnSp>
        <p:nvCxnSpPr>
          <p:cNvPr id="109" name="直接箭头连接符 108"/>
          <p:cNvCxnSpPr/>
          <p:nvPr/>
        </p:nvCxnSpPr>
        <p:spPr>
          <a:xfrm flipV="1">
            <a:off x="7230110" y="3375660"/>
            <a:ext cx="327660" cy="1905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110" name="直接箭头连接符 109"/>
          <p:cNvCxnSpPr>
            <a:endCxn id="30" idx="1"/>
          </p:cNvCxnSpPr>
          <p:nvPr/>
        </p:nvCxnSpPr>
        <p:spPr>
          <a:xfrm flipV="1">
            <a:off x="9043670" y="935990"/>
            <a:ext cx="1233805" cy="2222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7" name="圆角矩形 3"/>
          <p:cNvGrpSpPr/>
          <p:nvPr/>
        </p:nvGrpSpPr>
        <p:grpSpPr>
          <a:xfrm>
            <a:off x="3543935" y="2196268"/>
            <a:ext cx="3648710" cy="538877"/>
            <a:chOff x="0" y="-1"/>
            <a:chExt cx="1054100" cy="349042"/>
          </a:xfrm>
        </p:grpSpPr>
        <p:sp>
          <p:nvSpPr>
            <p:cNvPr id="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 name="Client"/>
            <p:cNvSpPr txBox="1"/>
            <p:nvPr/>
          </p:nvSpPr>
          <p:spPr>
            <a:xfrm>
              <a:off x="17037" y="72516"/>
              <a:ext cx="1020026" cy="204006"/>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00"/>
                <a:t>杨亚洲</a:t>
              </a:r>
              <a:r>
                <a:rPr lang="en-US" altLang="zh-CN" sz="1600"/>
                <a:t>(</a:t>
              </a:r>
              <a:r>
                <a:rPr lang="zh-CN" altLang="en-US" sz="1600"/>
                <a:t>专注</a:t>
              </a:r>
              <a:r>
                <a:rPr lang="en-US" altLang="zh-CN" sz="1600"/>
                <a:t>mongodb</a:t>
              </a:r>
              <a:r>
                <a:rPr lang="zh-CN" altLang="en-US" sz="1600"/>
                <a:t>及高性能中间件</a:t>
              </a:r>
              <a:r>
                <a:rPr lang="en-US" altLang="zh-CN" sz="1600"/>
                <a:t>)</a:t>
              </a:r>
              <a:endParaRPr lang="en-US" altLang="zh-CN" sz="1600"/>
            </a:p>
          </p:txBody>
        </p:sp>
      </p:grpSp>
      <p:cxnSp>
        <p:nvCxnSpPr>
          <p:cNvPr id="6" name="直接箭头连接符 5"/>
          <p:cNvCxnSpPr>
            <a:endCxn id="46" idx="1"/>
          </p:cNvCxnSpPr>
          <p:nvPr/>
        </p:nvCxnSpPr>
        <p:spPr>
          <a:xfrm flipV="1">
            <a:off x="9079865" y="3942080"/>
            <a:ext cx="1233805" cy="2222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9" name="直接箭头连接符 8"/>
          <p:cNvCxnSpPr>
            <a:endCxn id="40" idx="1"/>
          </p:cNvCxnSpPr>
          <p:nvPr/>
        </p:nvCxnSpPr>
        <p:spPr>
          <a:xfrm flipV="1">
            <a:off x="9069070" y="3245485"/>
            <a:ext cx="1233805" cy="4381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10" name="直接箭头连接符 9"/>
          <p:cNvCxnSpPr>
            <a:endCxn id="36" idx="1"/>
          </p:cNvCxnSpPr>
          <p:nvPr/>
        </p:nvCxnSpPr>
        <p:spPr>
          <a:xfrm flipV="1">
            <a:off x="9043670" y="2466340"/>
            <a:ext cx="1207135" cy="2222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11" name="直接箭头连接符 10"/>
          <p:cNvCxnSpPr>
            <a:endCxn id="34" idx="1"/>
          </p:cNvCxnSpPr>
          <p:nvPr/>
        </p:nvCxnSpPr>
        <p:spPr>
          <a:xfrm flipV="1">
            <a:off x="9043670" y="1699895"/>
            <a:ext cx="1233170" cy="2222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12" name="圆角矩形 20"/>
          <p:cNvGrpSpPr/>
          <p:nvPr/>
        </p:nvGrpSpPr>
        <p:grpSpPr>
          <a:xfrm>
            <a:off x="7948930" y="4882515"/>
            <a:ext cx="1221740" cy="528955"/>
            <a:chOff x="-1" y="92172"/>
            <a:chExt cx="729621" cy="349058"/>
          </a:xfrm>
          <a:solidFill>
            <a:schemeClr val="accent1">
              <a:lumMod val="20000"/>
              <a:lumOff val="80000"/>
            </a:schemeClr>
          </a:solidFill>
        </p:grpSpPr>
        <p:sp>
          <p:nvSpPr>
            <p:cNvPr id="17"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 name="Mongod"/>
            <p:cNvSpPr txBox="1"/>
            <p:nvPr/>
          </p:nvSpPr>
          <p:spPr>
            <a:xfrm>
              <a:off x="16231" y="182895"/>
              <a:ext cx="695540" cy="167615"/>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200"/>
                <a:t>findAndmodify</a:t>
              </a:r>
              <a:endParaRPr lang="en-US" sz="1200"/>
            </a:p>
          </p:txBody>
        </p:sp>
      </p:grpSp>
      <p:cxnSp>
        <p:nvCxnSpPr>
          <p:cNvPr id="19" name="直接箭头连接符 18"/>
          <p:cNvCxnSpPr>
            <a:endCxn id="61" idx="1"/>
          </p:cNvCxnSpPr>
          <p:nvPr/>
        </p:nvCxnSpPr>
        <p:spPr>
          <a:xfrm>
            <a:off x="9283065" y="5782945"/>
            <a:ext cx="1002665" cy="317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28" name="圆角矩形 20"/>
          <p:cNvGrpSpPr/>
          <p:nvPr/>
        </p:nvGrpSpPr>
        <p:grpSpPr>
          <a:xfrm>
            <a:off x="10251549" y="650528"/>
            <a:ext cx="1154847" cy="571500"/>
            <a:chOff x="-1" y="92172"/>
            <a:chExt cx="729621" cy="349058"/>
          </a:xfrm>
          <a:solidFill>
            <a:schemeClr val="accent1">
              <a:lumMod val="20000"/>
              <a:lumOff val="80000"/>
            </a:schemeClr>
          </a:solidFill>
        </p:grpSpPr>
        <p:sp>
          <p:nvSpPr>
            <p:cNvPr id="29"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0" name="Mongod"/>
            <p:cNvSpPr txBox="1"/>
            <p:nvPr/>
          </p:nvSpPr>
          <p:spPr>
            <a:xfrm>
              <a:off x="16231" y="179438"/>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query</a:t>
              </a:r>
              <a:r>
                <a:rPr lang="zh-CN" altLang="en-US" sz="1405"/>
                <a:t>统计</a:t>
              </a:r>
              <a:endParaRPr lang="zh-CN" altLang="en-US" sz="1405"/>
            </a:p>
          </p:txBody>
        </p:sp>
      </p:grpSp>
      <p:grpSp>
        <p:nvGrpSpPr>
          <p:cNvPr id="32" name="圆角矩形 20"/>
          <p:cNvGrpSpPr/>
          <p:nvPr/>
        </p:nvGrpSpPr>
        <p:grpSpPr>
          <a:xfrm>
            <a:off x="10250914" y="1414433"/>
            <a:ext cx="1154847" cy="571500"/>
            <a:chOff x="-1" y="92172"/>
            <a:chExt cx="729621" cy="349058"/>
          </a:xfrm>
          <a:solidFill>
            <a:schemeClr val="accent1">
              <a:lumMod val="20000"/>
              <a:lumOff val="80000"/>
            </a:schemeClr>
          </a:solidFill>
        </p:grpSpPr>
        <p:sp>
          <p:nvSpPr>
            <p:cNvPr id="33"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Mongod"/>
            <p:cNvSpPr txBox="1"/>
            <p:nvPr/>
          </p:nvSpPr>
          <p:spPr>
            <a:xfrm>
              <a:off x="16231" y="113892"/>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getmore</a:t>
              </a:r>
              <a:endParaRPr lang="en-US" sz="1405">
                <a:sym typeface="+mn-ea"/>
              </a:endParaRPr>
            </a:p>
            <a:p>
              <a:pPr algn="ctr"/>
              <a:r>
                <a:rPr lang="zh-CN" altLang="en-US" sz="1405">
                  <a:sym typeface="+mn-ea"/>
                </a:rPr>
                <a:t>统计</a:t>
              </a:r>
              <a:endParaRPr lang="en-US" sz="1405"/>
            </a:p>
          </p:txBody>
        </p:sp>
      </p:grpSp>
      <p:grpSp>
        <p:nvGrpSpPr>
          <p:cNvPr id="35" name="圆角矩形 20"/>
          <p:cNvGrpSpPr/>
          <p:nvPr/>
        </p:nvGrpSpPr>
        <p:grpSpPr>
          <a:xfrm>
            <a:off x="10250914" y="2180878"/>
            <a:ext cx="1154847" cy="571500"/>
            <a:chOff x="-1" y="92172"/>
            <a:chExt cx="729621" cy="349058"/>
          </a:xfrm>
          <a:solidFill>
            <a:schemeClr val="accent1">
              <a:lumMod val="20000"/>
              <a:lumOff val="80000"/>
            </a:schemeClr>
          </a:solidFill>
        </p:grpSpPr>
        <p:sp>
          <p:nvSpPr>
            <p:cNvPr id="36"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7"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delete</a:t>
              </a:r>
              <a:r>
                <a:rPr lang="zh-CN" altLang="en-US" sz="1405">
                  <a:sym typeface="+mn-ea"/>
                </a:rPr>
                <a:t>统计</a:t>
              </a:r>
              <a:endParaRPr lang="en-US" sz="1405"/>
            </a:p>
          </p:txBody>
        </p:sp>
      </p:grpSp>
      <p:grpSp>
        <p:nvGrpSpPr>
          <p:cNvPr id="38" name="圆角矩形 20"/>
          <p:cNvGrpSpPr/>
          <p:nvPr/>
        </p:nvGrpSpPr>
        <p:grpSpPr>
          <a:xfrm>
            <a:off x="10276949" y="2960023"/>
            <a:ext cx="1154847" cy="571500"/>
            <a:chOff x="-1" y="92172"/>
            <a:chExt cx="729621" cy="349058"/>
          </a:xfrm>
          <a:solidFill>
            <a:schemeClr val="accent1">
              <a:lumMod val="20000"/>
              <a:lumOff val="80000"/>
            </a:schemeClr>
          </a:solidFill>
        </p:grpSpPr>
        <p:sp>
          <p:nvSpPr>
            <p:cNvPr id="39"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0"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insert</a:t>
              </a:r>
              <a:r>
                <a:rPr lang="zh-CN" altLang="en-US" sz="1405">
                  <a:sym typeface="+mn-ea"/>
                </a:rPr>
                <a:t>统计</a:t>
              </a:r>
              <a:endParaRPr lang="en-US" sz="1405"/>
            </a:p>
          </p:txBody>
        </p:sp>
      </p:grpSp>
      <p:grpSp>
        <p:nvGrpSpPr>
          <p:cNvPr id="44" name="圆角矩形 20"/>
          <p:cNvGrpSpPr/>
          <p:nvPr/>
        </p:nvGrpSpPr>
        <p:grpSpPr>
          <a:xfrm>
            <a:off x="10287744" y="3656618"/>
            <a:ext cx="1154847" cy="571500"/>
            <a:chOff x="-1" y="92172"/>
            <a:chExt cx="729621" cy="349058"/>
          </a:xfrm>
          <a:solidFill>
            <a:schemeClr val="accent1">
              <a:lumMod val="20000"/>
              <a:lumOff val="80000"/>
            </a:schemeClr>
          </a:solidFill>
        </p:grpSpPr>
        <p:sp>
          <p:nvSpPr>
            <p:cNvPr id="4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6"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update</a:t>
              </a:r>
              <a:r>
                <a:rPr lang="zh-CN" altLang="en-US" sz="1405">
                  <a:sym typeface="+mn-ea"/>
                </a:rPr>
                <a:t>统计</a:t>
              </a:r>
              <a:endParaRPr lang="en-US" sz="1405"/>
            </a:p>
          </p:txBody>
        </p:sp>
      </p:grpSp>
      <p:grpSp>
        <p:nvGrpSpPr>
          <p:cNvPr id="56" name="圆角矩形 72"/>
          <p:cNvGrpSpPr/>
          <p:nvPr/>
        </p:nvGrpSpPr>
        <p:grpSpPr>
          <a:xfrm>
            <a:off x="10079355" y="83185"/>
            <a:ext cx="1712595" cy="332105"/>
            <a:chOff x="-2" y="3281"/>
            <a:chExt cx="707397" cy="349040"/>
          </a:xfrm>
        </p:grpSpPr>
        <p:sp>
          <p:nvSpPr>
            <p:cNvPr id="57"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8" name="引擎层"/>
            <p:cNvSpPr txBox="1"/>
            <p:nvPr/>
          </p:nvSpPr>
          <p:spPr>
            <a:xfrm>
              <a:off x="17038" y="5283"/>
              <a:ext cx="673317" cy="34503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mongostat</a:t>
              </a:r>
              <a:r>
                <a:rPr lang="zh-CN" altLang="en-US" sz="1690"/>
                <a:t>统计</a:t>
              </a:r>
              <a:endParaRPr lang="zh-CN" altLang="en-US" sz="1690"/>
            </a:p>
          </p:txBody>
        </p:sp>
      </p:grpSp>
      <p:grpSp>
        <p:nvGrpSpPr>
          <p:cNvPr id="59" name="圆角矩形 20"/>
          <p:cNvGrpSpPr/>
          <p:nvPr/>
        </p:nvGrpSpPr>
        <p:grpSpPr>
          <a:xfrm>
            <a:off x="10259804" y="5500658"/>
            <a:ext cx="1154847" cy="571500"/>
            <a:chOff x="-1" y="92172"/>
            <a:chExt cx="729621" cy="349058"/>
          </a:xfrm>
          <a:solidFill>
            <a:schemeClr val="accent1">
              <a:lumMod val="20000"/>
              <a:lumOff val="80000"/>
            </a:schemeClr>
          </a:solidFill>
        </p:grpSpPr>
        <p:sp>
          <p:nvSpPr>
            <p:cNvPr id="60"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1" name="Mongod"/>
            <p:cNvSpPr txBox="1"/>
            <p:nvPr/>
          </p:nvSpPr>
          <p:spPr>
            <a:xfrm>
              <a:off x="16231" y="113892"/>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command</a:t>
              </a:r>
              <a:endParaRPr lang="en-US" sz="1405"/>
            </a:p>
            <a:p>
              <a:pPr algn="ctr"/>
              <a:r>
                <a:rPr lang="zh-CN" altLang="en-US" sz="1405"/>
                <a:t>统计</a:t>
              </a:r>
              <a:endParaRPr lang="zh-CN" altLang="en-US" sz="1405"/>
            </a:p>
          </p:txBody>
        </p:sp>
      </p:grpSp>
      <p:grpSp>
        <p:nvGrpSpPr>
          <p:cNvPr id="62" name="圆角矩形 3"/>
          <p:cNvGrpSpPr/>
          <p:nvPr/>
        </p:nvGrpSpPr>
        <p:grpSpPr>
          <a:xfrm>
            <a:off x="3602990" y="4271645"/>
            <a:ext cx="3322320" cy="507365"/>
            <a:chOff x="0" y="-1"/>
            <a:chExt cx="1054100" cy="349042"/>
          </a:xfrm>
        </p:grpSpPr>
        <p:sp>
          <p:nvSpPr>
            <p:cNvPr id="6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4" name="Client"/>
            <p:cNvSpPr txBox="1"/>
            <p:nvPr/>
          </p:nvSpPr>
          <p:spPr>
            <a:xfrm>
              <a:off x="17037" y="66181"/>
              <a:ext cx="1020026" cy="216677"/>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00"/>
                <a:t>mongod</a:t>
              </a:r>
              <a:r>
                <a:rPr lang="zh-CN" altLang="en-US" sz="1600"/>
                <a:t>实例</a:t>
              </a:r>
              <a:r>
                <a:rPr lang="en-US" altLang="zh-CN" sz="1600"/>
                <a:t>mongostat</a:t>
              </a:r>
              <a:r>
                <a:rPr lang="zh-CN" altLang="en-US" sz="1600"/>
                <a:t>统计信息</a:t>
              </a:r>
              <a:endParaRPr lang="zh-CN" altLang="en-US" sz="1600"/>
            </a:p>
          </p:txBody>
        </p:sp>
      </p:gr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圆角矩形 17"/>
          <p:cNvSpPr/>
          <p:nvPr/>
        </p:nvSpPr>
        <p:spPr>
          <a:xfrm>
            <a:off x="2888615" y="2249170"/>
            <a:ext cx="6882130" cy="4315460"/>
          </a:xfrm>
          <a:prstGeom prst="roundRect">
            <a:avLst>
              <a:gd name="adj" fmla="val 4429"/>
            </a:avLst>
          </a:prstGeom>
          <a:solidFill>
            <a:schemeClr val="bg1">
              <a:lumMod val="85000"/>
            </a:schemeClr>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9" name="圆角矩形 20"/>
          <p:cNvGrpSpPr/>
          <p:nvPr/>
        </p:nvGrpSpPr>
        <p:grpSpPr>
          <a:xfrm>
            <a:off x="5045075" y="2693035"/>
            <a:ext cx="1968500" cy="912495"/>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212044"/>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主</a:t>
              </a:r>
              <a:r>
                <a:rPr lang="en-US" sz="1405">
                  <a:sym typeface="+mn-ea"/>
                </a:rPr>
                <a:t>)</a:t>
              </a:r>
              <a:endParaRPr sz="1405"/>
            </a:p>
          </p:txBody>
        </p:sp>
      </p:grpSp>
      <p:grpSp>
        <p:nvGrpSpPr>
          <p:cNvPr id="38" name="圆角矩形 20"/>
          <p:cNvGrpSpPr/>
          <p:nvPr/>
        </p:nvGrpSpPr>
        <p:grpSpPr>
          <a:xfrm>
            <a:off x="3513455" y="5210175"/>
            <a:ext cx="1968500" cy="912495"/>
            <a:chOff x="-28905" y="92172"/>
            <a:chExt cx="758525" cy="349058"/>
          </a:xfrm>
        </p:grpSpPr>
        <p:sp>
          <p:nvSpPr>
            <p:cNvPr id="3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0" name="Mongod"/>
            <p:cNvSpPr txBox="1"/>
            <p:nvPr/>
          </p:nvSpPr>
          <p:spPr>
            <a:xfrm>
              <a:off x="-28905" y="212043"/>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grpSp>
        <p:nvGrpSpPr>
          <p:cNvPr id="53" name="圆角矩形 20"/>
          <p:cNvGrpSpPr/>
          <p:nvPr/>
        </p:nvGrpSpPr>
        <p:grpSpPr>
          <a:xfrm>
            <a:off x="7142480" y="5210175"/>
            <a:ext cx="1968500" cy="912495"/>
            <a:chOff x="-28905" y="92172"/>
            <a:chExt cx="758525" cy="349058"/>
          </a:xfrm>
        </p:grpSpPr>
        <p:sp>
          <p:nvSpPr>
            <p:cNvPr id="6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1" name="Mongod"/>
            <p:cNvSpPr txBox="1"/>
            <p:nvPr/>
          </p:nvSpPr>
          <p:spPr>
            <a:xfrm>
              <a:off x="-28905" y="212044"/>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cxnSp>
        <p:nvCxnSpPr>
          <p:cNvPr id="63" name="直接箭头连接符 62"/>
          <p:cNvCxnSpPr/>
          <p:nvPr/>
        </p:nvCxnSpPr>
        <p:spPr>
          <a:xfrm flipH="1">
            <a:off x="4344670" y="3711575"/>
            <a:ext cx="1384300" cy="1487170"/>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cxnSp>
        <p:nvCxnSpPr>
          <p:cNvPr id="64" name="直接箭头连接符 63"/>
          <p:cNvCxnSpPr/>
          <p:nvPr/>
        </p:nvCxnSpPr>
        <p:spPr>
          <a:xfrm>
            <a:off x="6429375" y="3711575"/>
            <a:ext cx="1885315" cy="1457960"/>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grpSp>
        <p:nvGrpSpPr>
          <p:cNvPr id="65" name="圆角矩形 3"/>
          <p:cNvGrpSpPr/>
          <p:nvPr/>
        </p:nvGrpSpPr>
        <p:grpSpPr>
          <a:xfrm>
            <a:off x="255905" y="2075815"/>
            <a:ext cx="990600" cy="377825"/>
            <a:chOff x="0" y="-1"/>
            <a:chExt cx="1054100" cy="349042"/>
          </a:xfrm>
          <a:solidFill>
            <a:schemeClr val="accent3"/>
          </a:solidFill>
        </p:grpSpPr>
        <p:sp>
          <p:nvSpPr>
            <p:cNvPr id="66"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7" name="Client"/>
            <p:cNvSpPr txBox="1"/>
            <p:nvPr/>
          </p:nvSpPr>
          <p:spPr>
            <a:xfrm>
              <a:off x="17037" y="22874"/>
              <a:ext cx="1020026" cy="303285"/>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实时同步</a:t>
              </a:r>
              <a:endParaRPr lang="zh-CN" altLang="en-US" sz="1690"/>
            </a:p>
          </p:txBody>
        </p:sp>
      </p:grpSp>
      <p:grpSp>
        <p:nvGrpSpPr>
          <p:cNvPr id="74" name="圆角矩形 3"/>
          <p:cNvGrpSpPr/>
          <p:nvPr/>
        </p:nvGrpSpPr>
        <p:grpSpPr>
          <a:xfrm>
            <a:off x="4930140" y="429260"/>
            <a:ext cx="2332355" cy="857250"/>
            <a:chOff x="0" y="-1"/>
            <a:chExt cx="1054100" cy="349042"/>
          </a:xfrm>
        </p:grpSpPr>
        <p:sp>
          <p:nvSpPr>
            <p:cNvPr id="7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6" name="Client"/>
            <p:cNvSpPr txBox="1"/>
            <p:nvPr/>
          </p:nvSpPr>
          <p:spPr>
            <a:xfrm>
              <a:off x="17037" y="85577"/>
              <a:ext cx="1020026" cy="177882"/>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sz="2400"/>
                <a:t>Client</a:t>
              </a:r>
              <a:endParaRPr sz="2400"/>
            </a:p>
          </p:txBody>
        </p:sp>
      </p:grpSp>
      <p:cxnSp>
        <p:nvCxnSpPr>
          <p:cNvPr id="83" name="直接箭头连接符 82"/>
          <p:cNvCxnSpPr/>
          <p:nvPr/>
        </p:nvCxnSpPr>
        <p:spPr>
          <a:xfrm>
            <a:off x="5791835" y="1317625"/>
            <a:ext cx="5080" cy="1375410"/>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grpSp>
        <p:nvGrpSpPr>
          <p:cNvPr id="85" name="圆角矩形 3"/>
          <p:cNvGrpSpPr/>
          <p:nvPr/>
        </p:nvGrpSpPr>
        <p:grpSpPr>
          <a:xfrm>
            <a:off x="7888605" y="1609725"/>
            <a:ext cx="1816735" cy="376555"/>
            <a:chOff x="0" y="-1"/>
            <a:chExt cx="1054100" cy="349042"/>
          </a:xfrm>
        </p:grpSpPr>
        <p:sp>
          <p:nvSpPr>
            <p:cNvPr id="8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7" name="Client"/>
            <p:cNvSpPr txBox="1"/>
            <p:nvPr/>
          </p:nvSpPr>
          <p:spPr>
            <a:xfrm>
              <a:off x="17037" y="22359"/>
              <a:ext cx="1020026" cy="304308"/>
            </a:xfrm>
            <a:prstGeom prst="rect">
              <a:avLst/>
            </a:prstGeom>
            <a:solidFill>
              <a:schemeClr val="accent3"/>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写多数派</a:t>
              </a:r>
              <a:r>
                <a:rPr lang="en-US" altLang="zh-CN" sz="1690"/>
                <a:t>(w:2)</a:t>
              </a:r>
              <a:endParaRPr lang="en-US" altLang="zh-CN" sz="1690"/>
            </a:p>
          </p:txBody>
        </p:sp>
      </p:grpSp>
      <p:grpSp>
        <p:nvGrpSpPr>
          <p:cNvPr id="89" name="圆角矩形 3"/>
          <p:cNvGrpSpPr/>
          <p:nvPr/>
        </p:nvGrpSpPr>
        <p:grpSpPr>
          <a:xfrm>
            <a:off x="5110480" y="1634490"/>
            <a:ext cx="589915" cy="375920"/>
            <a:chOff x="0" y="-1"/>
            <a:chExt cx="1054100" cy="349042"/>
          </a:xfrm>
          <a:solidFill>
            <a:schemeClr val="accent2">
              <a:lumMod val="75000"/>
            </a:schemeClr>
          </a:solidFill>
        </p:grpSpPr>
        <p:sp>
          <p:nvSpPr>
            <p:cNvPr id="90"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1" name="Client"/>
            <p:cNvSpPr txBox="1"/>
            <p:nvPr/>
          </p:nvSpPr>
          <p:spPr>
            <a:xfrm>
              <a:off x="17037" y="22102"/>
              <a:ext cx="1020026" cy="304822"/>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请求</a:t>
              </a:r>
              <a:endParaRPr lang="zh-CN" altLang="en-US" sz="1690"/>
            </a:p>
          </p:txBody>
        </p:sp>
      </p:grpSp>
      <p:cxnSp>
        <p:nvCxnSpPr>
          <p:cNvPr id="92" name="直接箭头连接符 91"/>
          <p:cNvCxnSpPr/>
          <p:nvPr/>
        </p:nvCxnSpPr>
        <p:spPr>
          <a:xfrm flipV="1">
            <a:off x="6424295" y="1313180"/>
            <a:ext cx="13335" cy="1312545"/>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grpSp>
        <p:nvGrpSpPr>
          <p:cNvPr id="2" name="圆角矩形 3"/>
          <p:cNvGrpSpPr/>
          <p:nvPr/>
        </p:nvGrpSpPr>
        <p:grpSpPr>
          <a:xfrm>
            <a:off x="6530975" y="1658620"/>
            <a:ext cx="589915" cy="375920"/>
            <a:chOff x="0" y="-1"/>
            <a:chExt cx="1054100" cy="349042"/>
          </a:xfrm>
          <a:solidFill>
            <a:schemeClr val="accent2">
              <a:lumMod val="75000"/>
            </a:schemeClr>
          </a:solidFill>
        </p:grpSpPr>
        <p:sp>
          <p:nvSpPr>
            <p:cNvPr id="3"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 name="Client"/>
            <p:cNvSpPr txBox="1"/>
            <p:nvPr/>
          </p:nvSpPr>
          <p:spPr>
            <a:xfrm>
              <a:off x="17037" y="22101"/>
              <a:ext cx="1020026" cy="304822"/>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应答</a:t>
              </a:r>
              <a:endParaRPr lang="zh-CN" altLang="en-US" sz="1690"/>
            </a:p>
          </p:txBody>
        </p:sp>
      </p:grpSp>
      <p:cxnSp>
        <p:nvCxnSpPr>
          <p:cNvPr id="13" name="直接箭头连接符 12"/>
          <p:cNvCxnSpPr/>
          <p:nvPr/>
        </p:nvCxnSpPr>
        <p:spPr>
          <a:xfrm flipV="1">
            <a:off x="4611370" y="3737610"/>
            <a:ext cx="1304290" cy="1461135"/>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sp>
        <p:nvSpPr>
          <p:cNvPr id="20" name="文本框 19"/>
          <p:cNvSpPr txBox="1"/>
          <p:nvPr/>
        </p:nvSpPr>
        <p:spPr>
          <a:xfrm>
            <a:off x="149225" y="787400"/>
            <a:ext cx="1920240" cy="15646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①②③④⑤</a:t>
            </a:r>
            <a:r>
              <a:rPr lang="zh-CN" altLang="en-US" sz="2400">
                <a:ln>
                  <a:noFill/>
                </a:ln>
                <a:solidFill>
                  <a:srgbClr val="000000"/>
                </a:solidFill>
                <a:effectLst/>
                <a:uFillTx/>
                <a:latin typeface="+mj-lt"/>
                <a:ea typeface="+mj-ea"/>
                <a:cs typeface="+mj-cs"/>
                <a:sym typeface="Helvetica Neue"/>
              </a:rPr>
              <a:t>⑥</a:t>
            </a:r>
            <a:r>
              <a:rPr kumimoji="0" lang="zh-CN" altLang="en-US" sz="2400" b="0" i="0" u="none" strike="noStrike" cap="none" spc="0" normalizeH="0" baseline="0">
                <a:ln>
                  <a:noFill/>
                </a:ln>
                <a:solidFill>
                  <a:srgbClr val="000000"/>
                </a:solidFill>
                <a:effectLst/>
                <a:uFillTx/>
                <a:latin typeface="+mj-lt"/>
                <a:ea typeface="+mj-ea"/>
                <a:cs typeface="+mj-cs"/>
                <a:sym typeface="Helvetica Neue"/>
              </a:rPr>
              <a:t>⑦⑧⑨⑩⑪⑫⑬⑭⑮⑯⑰</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22" name="文本框 21"/>
          <p:cNvSpPr txBox="1"/>
          <p:nvPr/>
        </p:nvSpPr>
        <p:spPr>
          <a:xfrm>
            <a:off x="5284470" y="2190750"/>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①</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23" name="文本框 22"/>
          <p:cNvSpPr txBox="1"/>
          <p:nvPr/>
        </p:nvSpPr>
        <p:spPr>
          <a:xfrm>
            <a:off x="4638675" y="4017010"/>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②</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24" name="文本框 23"/>
          <p:cNvSpPr txBox="1"/>
          <p:nvPr/>
        </p:nvSpPr>
        <p:spPr>
          <a:xfrm>
            <a:off x="5385435" y="4386580"/>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③</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5" name="圆角矩形 3"/>
          <p:cNvGrpSpPr/>
          <p:nvPr/>
        </p:nvGrpSpPr>
        <p:grpSpPr>
          <a:xfrm>
            <a:off x="7470140" y="2887171"/>
            <a:ext cx="1922780" cy="644894"/>
            <a:chOff x="0" y="-1"/>
            <a:chExt cx="1054100" cy="349042"/>
          </a:xfrm>
          <a:solidFill>
            <a:schemeClr val="accent3"/>
          </a:solidFill>
        </p:grpSpPr>
        <p:sp>
          <p:nvSpPr>
            <p:cNvPr id="12"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 name="Client"/>
            <p:cNvSpPr txBox="1"/>
            <p:nvPr/>
          </p:nvSpPr>
          <p:spPr>
            <a:xfrm>
              <a:off x="17037" y="16075"/>
              <a:ext cx="1020026" cy="316879"/>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数据一致性及安全</a:t>
              </a:r>
              <a:endParaRPr lang="zh-CN" altLang="en-US" sz="1690"/>
            </a:p>
            <a:p>
              <a:r>
                <a:rPr lang="zh-CN" altLang="en-US" sz="1690"/>
                <a:t>性要求较高场景</a:t>
              </a:r>
              <a:endParaRPr lang="zh-CN" altLang="en-US" sz="1690"/>
            </a:p>
          </p:txBody>
        </p:sp>
      </p:grpSp>
      <p:sp>
        <p:nvSpPr>
          <p:cNvPr id="7" name="文本框 6"/>
          <p:cNvSpPr txBox="1"/>
          <p:nvPr/>
        </p:nvSpPr>
        <p:spPr>
          <a:xfrm>
            <a:off x="6540500" y="2219325"/>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④</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圆角矩形 17"/>
          <p:cNvSpPr/>
          <p:nvPr/>
        </p:nvSpPr>
        <p:spPr>
          <a:xfrm>
            <a:off x="2888615" y="2249170"/>
            <a:ext cx="6882130" cy="4315460"/>
          </a:xfrm>
          <a:prstGeom prst="roundRect">
            <a:avLst>
              <a:gd name="adj" fmla="val 4429"/>
            </a:avLst>
          </a:prstGeom>
          <a:solidFill>
            <a:schemeClr val="bg1">
              <a:lumMod val="85000"/>
            </a:schemeClr>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9" name="圆角矩形 20"/>
          <p:cNvGrpSpPr/>
          <p:nvPr/>
        </p:nvGrpSpPr>
        <p:grpSpPr>
          <a:xfrm>
            <a:off x="5045075" y="2693035"/>
            <a:ext cx="1968500" cy="912495"/>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212044"/>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主</a:t>
              </a:r>
              <a:r>
                <a:rPr lang="en-US" sz="1405">
                  <a:sym typeface="+mn-ea"/>
                </a:rPr>
                <a:t>)</a:t>
              </a:r>
              <a:endParaRPr sz="1405"/>
            </a:p>
          </p:txBody>
        </p:sp>
      </p:grpSp>
      <p:grpSp>
        <p:nvGrpSpPr>
          <p:cNvPr id="38" name="圆角矩形 20"/>
          <p:cNvGrpSpPr/>
          <p:nvPr/>
        </p:nvGrpSpPr>
        <p:grpSpPr>
          <a:xfrm>
            <a:off x="3513455" y="5210175"/>
            <a:ext cx="1968500" cy="912495"/>
            <a:chOff x="-28905" y="92172"/>
            <a:chExt cx="758525" cy="349058"/>
          </a:xfrm>
        </p:grpSpPr>
        <p:sp>
          <p:nvSpPr>
            <p:cNvPr id="3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0" name="Mongod"/>
            <p:cNvSpPr txBox="1"/>
            <p:nvPr/>
          </p:nvSpPr>
          <p:spPr>
            <a:xfrm>
              <a:off x="-28905" y="212043"/>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grpSp>
        <p:nvGrpSpPr>
          <p:cNvPr id="53" name="圆角矩形 20"/>
          <p:cNvGrpSpPr/>
          <p:nvPr/>
        </p:nvGrpSpPr>
        <p:grpSpPr>
          <a:xfrm>
            <a:off x="7142480" y="5210175"/>
            <a:ext cx="1968500" cy="912495"/>
            <a:chOff x="-28905" y="92172"/>
            <a:chExt cx="758525" cy="349058"/>
          </a:xfrm>
        </p:grpSpPr>
        <p:sp>
          <p:nvSpPr>
            <p:cNvPr id="6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1" name="Mongod"/>
            <p:cNvSpPr txBox="1"/>
            <p:nvPr/>
          </p:nvSpPr>
          <p:spPr>
            <a:xfrm>
              <a:off x="-28905" y="212044"/>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cxnSp>
        <p:nvCxnSpPr>
          <p:cNvPr id="63" name="直接箭头连接符 62"/>
          <p:cNvCxnSpPr/>
          <p:nvPr/>
        </p:nvCxnSpPr>
        <p:spPr>
          <a:xfrm flipH="1">
            <a:off x="4344670" y="3711575"/>
            <a:ext cx="1384300" cy="1487170"/>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cxnSp>
        <p:nvCxnSpPr>
          <p:cNvPr id="64" name="直接箭头连接符 63"/>
          <p:cNvCxnSpPr/>
          <p:nvPr/>
        </p:nvCxnSpPr>
        <p:spPr>
          <a:xfrm>
            <a:off x="6429375" y="3711575"/>
            <a:ext cx="1885315" cy="1457960"/>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grpSp>
        <p:nvGrpSpPr>
          <p:cNvPr id="65" name="圆角矩形 3"/>
          <p:cNvGrpSpPr/>
          <p:nvPr/>
        </p:nvGrpSpPr>
        <p:grpSpPr>
          <a:xfrm>
            <a:off x="255905" y="2075815"/>
            <a:ext cx="990600" cy="377825"/>
            <a:chOff x="0" y="-1"/>
            <a:chExt cx="1054100" cy="349042"/>
          </a:xfrm>
          <a:solidFill>
            <a:schemeClr val="accent3"/>
          </a:solidFill>
        </p:grpSpPr>
        <p:sp>
          <p:nvSpPr>
            <p:cNvPr id="66"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7" name="Client"/>
            <p:cNvSpPr txBox="1"/>
            <p:nvPr/>
          </p:nvSpPr>
          <p:spPr>
            <a:xfrm>
              <a:off x="17037" y="22874"/>
              <a:ext cx="1020026" cy="303285"/>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实时同步</a:t>
              </a:r>
              <a:endParaRPr lang="zh-CN" altLang="en-US" sz="1690"/>
            </a:p>
          </p:txBody>
        </p:sp>
      </p:grpSp>
      <p:grpSp>
        <p:nvGrpSpPr>
          <p:cNvPr id="74" name="圆角矩形 3"/>
          <p:cNvGrpSpPr/>
          <p:nvPr/>
        </p:nvGrpSpPr>
        <p:grpSpPr>
          <a:xfrm>
            <a:off x="4930140" y="429260"/>
            <a:ext cx="2332355" cy="857250"/>
            <a:chOff x="0" y="-1"/>
            <a:chExt cx="1054100" cy="349042"/>
          </a:xfrm>
        </p:grpSpPr>
        <p:sp>
          <p:nvSpPr>
            <p:cNvPr id="7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6" name="Client"/>
            <p:cNvSpPr txBox="1"/>
            <p:nvPr/>
          </p:nvSpPr>
          <p:spPr>
            <a:xfrm>
              <a:off x="17037" y="85577"/>
              <a:ext cx="1020026" cy="177882"/>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sz="2400"/>
                <a:t>Client</a:t>
              </a:r>
              <a:endParaRPr sz="2400"/>
            </a:p>
          </p:txBody>
        </p:sp>
      </p:grpSp>
      <p:cxnSp>
        <p:nvCxnSpPr>
          <p:cNvPr id="83" name="直接箭头连接符 82"/>
          <p:cNvCxnSpPr/>
          <p:nvPr/>
        </p:nvCxnSpPr>
        <p:spPr>
          <a:xfrm>
            <a:off x="5791835" y="1317625"/>
            <a:ext cx="5080" cy="1375410"/>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grpSp>
        <p:nvGrpSpPr>
          <p:cNvPr id="85" name="圆角矩形 3"/>
          <p:cNvGrpSpPr/>
          <p:nvPr/>
        </p:nvGrpSpPr>
        <p:grpSpPr>
          <a:xfrm>
            <a:off x="7888605" y="1609725"/>
            <a:ext cx="1816735" cy="376555"/>
            <a:chOff x="0" y="-1"/>
            <a:chExt cx="1054100" cy="349042"/>
          </a:xfrm>
        </p:grpSpPr>
        <p:sp>
          <p:nvSpPr>
            <p:cNvPr id="8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7" name="Client"/>
            <p:cNvSpPr txBox="1"/>
            <p:nvPr/>
          </p:nvSpPr>
          <p:spPr>
            <a:xfrm>
              <a:off x="17037" y="22359"/>
              <a:ext cx="1020026" cy="304308"/>
            </a:xfrm>
            <a:prstGeom prst="rect">
              <a:avLst/>
            </a:prstGeom>
            <a:solidFill>
              <a:schemeClr val="accent3"/>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(w:3)</a:t>
              </a:r>
              <a:endParaRPr lang="en-US" altLang="zh-CN" sz="1690"/>
            </a:p>
          </p:txBody>
        </p:sp>
      </p:grpSp>
      <p:grpSp>
        <p:nvGrpSpPr>
          <p:cNvPr id="89" name="圆角矩形 3"/>
          <p:cNvGrpSpPr/>
          <p:nvPr/>
        </p:nvGrpSpPr>
        <p:grpSpPr>
          <a:xfrm>
            <a:off x="5110480" y="1634490"/>
            <a:ext cx="589915" cy="375920"/>
            <a:chOff x="0" y="-1"/>
            <a:chExt cx="1054100" cy="349042"/>
          </a:xfrm>
          <a:solidFill>
            <a:schemeClr val="accent2">
              <a:lumMod val="75000"/>
            </a:schemeClr>
          </a:solidFill>
        </p:grpSpPr>
        <p:sp>
          <p:nvSpPr>
            <p:cNvPr id="90"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1" name="Client"/>
            <p:cNvSpPr txBox="1"/>
            <p:nvPr/>
          </p:nvSpPr>
          <p:spPr>
            <a:xfrm>
              <a:off x="17037" y="22102"/>
              <a:ext cx="1020026" cy="304822"/>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请求</a:t>
              </a:r>
              <a:endParaRPr lang="zh-CN" altLang="en-US" sz="1690"/>
            </a:p>
          </p:txBody>
        </p:sp>
      </p:grpSp>
      <p:cxnSp>
        <p:nvCxnSpPr>
          <p:cNvPr id="92" name="直接箭头连接符 91"/>
          <p:cNvCxnSpPr/>
          <p:nvPr/>
        </p:nvCxnSpPr>
        <p:spPr>
          <a:xfrm flipV="1">
            <a:off x="6424295" y="1313180"/>
            <a:ext cx="13335" cy="1312545"/>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grpSp>
        <p:nvGrpSpPr>
          <p:cNvPr id="2" name="圆角矩形 3"/>
          <p:cNvGrpSpPr/>
          <p:nvPr/>
        </p:nvGrpSpPr>
        <p:grpSpPr>
          <a:xfrm>
            <a:off x="6530975" y="1658620"/>
            <a:ext cx="589915" cy="375920"/>
            <a:chOff x="0" y="-1"/>
            <a:chExt cx="1054100" cy="349042"/>
          </a:xfrm>
          <a:solidFill>
            <a:schemeClr val="accent2">
              <a:lumMod val="75000"/>
            </a:schemeClr>
          </a:solidFill>
        </p:grpSpPr>
        <p:sp>
          <p:nvSpPr>
            <p:cNvPr id="3"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 name="Client"/>
            <p:cNvSpPr txBox="1"/>
            <p:nvPr/>
          </p:nvSpPr>
          <p:spPr>
            <a:xfrm>
              <a:off x="17037" y="22101"/>
              <a:ext cx="1020026" cy="304822"/>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应答</a:t>
              </a:r>
              <a:endParaRPr lang="zh-CN" altLang="en-US" sz="1690"/>
            </a:p>
          </p:txBody>
        </p:sp>
      </p:grpSp>
      <p:cxnSp>
        <p:nvCxnSpPr>
          <p:cNvPr id="13" name="直接箭头连接符 12"/>
          <p:cNvCxnSpPr/>
          <p:nvPr/>
        </p:nvCxnSpPr>
        <p:spPr>
          <a:xfrm flipV="1">
            <a:off x="4611370" y="3737610"/>
            <a:ext cx="1304290" cy="1461135"/>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sp>
        <p:nvSpPr>
          <p:cNvPr id="17" name="文本框 16"/>
          <p:cNvSpPr txBox="1"/>
          <p:nvPr/>
        </p:nvSpPr>
        <p:spPr>
          <a:xfrm>
            <a:off x="6744970" y="4281170"/>
            <a:ext cx="39751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④</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20" name="文本框 19"/>
          <p:cNvSpPr txBox="1"/>
          <p:nvPr/>
        </p:nvSpPr>
        <p:spPr>
          <a:xfrm>
            <a:off x="149225" y="787400"/>
            <a:ext cx="1920240" cy="15646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①②③④⑤</a:t>
            </a:r>
            <a:r>
              <a:rPr lang="zh-CN" altLang="en-US" sz="2400">
                <a:ln>
                  <a:noFill/>
                </a:ln>
                <a:solidFill>
                  <a:srgbClr val="000000"/>
                </a:solidFill>
                <a:effectLst/>
                <a:uFillTx/>
                <a:latin typeface="+mj-lt"/>
                <a:ea typeface="+mj-ea"/>
                <a:cs typeface="+mj-cs"/>
                <a:sym typeface="Helvetica Neue"/>
              </a:rPr>
              <a:t>⑥</a:t>
            </a:r>
            <a:r>
              <a:rPr kumimoji="0" lang="zh-CN" altLang="en-US" sz="2400" b="0" i="0" u="none" strike="noStrike" cap="none" spc="0" normalizeH="0" baseline="0">
                <a:ln>
                  <a:noFill/>
                </a:ln>
                <a:solidFill>
                  <a:srgbClr val="000000"/>
                </a:solidFill>
                <a:effectLst/>
                <a:uFillTx/>
                <a:latin typeface="+mj-lt"/>
                <a:ea typeface="+mj-ea"/>
                <a:cs typeface="+mj-cs"/>
                <a:sym typeface="Helvetica Neue"/>
              </a:rPr>
              <a:t>⑦⑧⑨⑩⑪⑫⑬⑭⑮⑯⑰</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22" name="文本框 21"/>
          <p:cNvSpPr txBox="1"/>
          <p:nvPr/>
        </p:nvSpPr>
        <p:spPr>
          <a:xfrm>
            <a:off x="5284470" y="2190750"/>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①</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23" name="文本框 22"/>
          <p:cNvSpPr txBox="1"/>
          <p:nvPr/>
        </p:nvSpPr>
        <p:spPr>
          <a:xfrm>
            <a:off x="4638675" y="4017010"/>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②</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24" name="文本框 23"/>
          <p:cNvSpPr txBox="1"/>
          <p:nvPr/>
        </p:nvSpPr>
        <p:spPr>
          <a:xfrm>
            <a:off x="5385435" y="4386580"/>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③</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cxnSp>
        <p:nvCxnSpPr>
          <p:cNvPr id="25" name="直接箭头连接符 24"/>
          <p:cNvCxnSpPr/>
          <p:nvPr/>
        </p:nvCxnSpPr>
        <p:spPr>
          <a:xfrm flipH="1" flipV="1">
            <a:off x="6774815" y="3727450"/>
            <a:ext cx="1903095" cy="1391920"/>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sp>
        <p:nvSpPr>
          <p:cNvPr id="26" name="文本框 25"/>
          <p:cNvSpPr txBox="1"/>
          <p:nvPr/>
        </p:nvSpPr>
        <p:spPr>
          <a:xfrm>
            <a:off x="7908290" y="4108450"/>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⑤</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27" name="文本框 26"/>
          <p:cNvSpPr txBox="1"/>
          <p:nvPr/>
        </p:nvSpPr>
        <p:spPr>
          <a:xfrm>
            <a:off x="6530975" y="2249170"/>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⑥</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5" name="圆角矩形 3"/>
          <p:cNvGrpSpPr/>
          <p:nvPr/>
        </p:nvGrpSpPr>
        <p:grpSpPr>
          <a:xfrm>
            <a:off x="7470140" y="2887171"/>
            <a:ext cx="1922780" cy="644894"/>
            <a:chOff x="0" y="-1"/>
            <a:chExt cx="1054100" cy="349042"/>
          </a:xfrm>
          <a:solidFill>
            <a:schemeClr val="accent3"/>
          </a:solidFill>
        </p:grpSpPr>
        <p:sp>
          <p:nvSpPr>
            <p:cNvPr id="12"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 name="Client"/>
            <p:cNvSpPr txBox="1"/>
            <p:nvPr/>
          </p:nvSpPr>
          <p:spPr>
            <a:xfrm>
              <a:off x="17037" y="16075"/>
              <a:ext cx="1020026" cy="316879"/>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数据一致性及安全</a:t>
              </a:r>
              <a:endParaRPr lang="zh-CN" altLang="en-US" sz="1690"/>
            </a:p>
            <a:p>
              <a:r>
                <a:rPr lang="zh-CN" altLang="en-US" sz="1690"/>
                <a:t>性要求高场景</a:t>
              </a:r>
              <a:endParaRPr lang="zh-CN" altLang="en-US" sz="1690"/>
            </a:p>
          </p:txBody>
        </p:sp>
      </p:gr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圆角矩形 17"/>
          <p:cNvSpPr/>
          <p:nvPr/>
        </p:nvSpPr>
        <p:spPr>
          <a:xfrm>
            <a:off x="2888615" y="2249170"/>
            <a:ext cx="6882130" cy="4315460"/>
          </a:xfrm>
          <a:prstGeom prst="roundRect">
            <a:avLst>
              <a:gd name="adj" fmla="val 4429"/>
            </a:avLst>
          </a:prstGeom>
          <a:solidFill>
            <a:schemeClr val="bg1">
              <a:lumMod val="85000"/>
            </a:schemeClr>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9" name="圆角矩形 20"/>
          <p:cNvGrpSpPr/>
          <p:nvPr/>
        </p:nvGrpSpPr>
        <p:grpSpPr>
          <a:xfrm>
            <a:off x="5045075" y="2693035"/>
            <a:ext cx="1968500" cy="912495"/>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212044"/>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主</a:t>
              </a:r>
              <a:r>
                <a:rPr lang="en-US" sz="1405">
                  <a:sym typeface="+mn-ea"/>
                </a:rPr>
                <a:t>)</a:t>
              </a:r>
              <a:endParaRPr sz="1405"/>
            </a:p>
          </p:txBody>
        </p:sp>
      </p:grpSp>
      <p:grpSp>
        <p:nvGrpSpPr>
          <p:cNvPr id="38" name="圆角矩形 20"/>
          <p:cNvGrpSpPr/>
          <p:nvPr/>
        </p:nvGrpSpPr>
        <p:grpSpPr>
          <a:xfrm>
            <a:off x="3513455" y="5210175"/>
            <a:ext cx="1968500" cy="912495"/>
            <a:chOff x="-28905" y="92172"/>
            <a:chExt cx="758525" cy="349058"/>
          </a:xfrm>
        </p:grpSpPr>
        <p:sp>
          <p:nvSpPr>
            <p:cNvPr id="3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0" name="Mongod"/>
            <p:cNvSpPr txBox="1"/>
            <p:nvPr/>
          </p:nvSpPr>
          <p:spPr>
            <a:xfrm>
              <a:off x="-28905" y="212043"/>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grpSp>
        <p:nvGrpSpPr>
          <p:cNvPr id="53" name="圆角矩形 20"/>
          <p:cNvGrpSpPr/>
          <p:nvPr/>
        </p:nvGrpSpPr>
        <p:grpSpPr>
          <a:xfrm>
            <a:off x="7142480" y="5210175"/>
            <a:ext cx="1968500" cy="912495"/>
            <a:chOff x="-28905" y="92172"/>
            <a:chExt cx="758525" cy="349058"/>
          </a:xfrm>
        </p:grpSpPr>
        <p:sp>
          <p:nvSpPr>
            <p:cNvPr id="6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1" name="Mongod"/>
            <p:cNvSpPr txBox="1"/>
            <p:nvPr/>
          </p:nvSpPr>
          <p:spPr>
            <a:xfrm>
              <a:off x="-28905" y="212044"/>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cxnSp>
        <p:nvCxnSpPr>
          <p:cNvPr id="63" name="直接箭头连接符 62"/>
          <p:cNvCxnSpPr/>
          <p:nvPr/>
        </p:nvCxnSpPr>
        <p:spPr>
          <a:xfrm flipH="1">
            <a:off x="4344670" y="3711575"/>
            <a:ext cx="1384300" cy="1487170"/>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cxnSp>
        <p:nvCxnSpPr>
          <p:cNvPr id="64" name="直接箭头连接符 63"/>
          <p:cNvCxnSpPr/>
          <p:nvPr/>
        </p:nvCxnSpPr>
        <p:spPr>
          <a:xfrm>
            <a:off x="6429375" y="3711575"/>
            <a:ext cx="1885315" cy="1457960"/>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grpSp>
        <p:nvGrpSpPr>
          <p:cNvPr id="65" name="圆角矩形 3"/>
          <p:cNvGrpSpPr/>
          <p:nvPr/>
        </p:nvGrpSpPr>
        <p:grpSpPr>
          <a:xfrm>
            <a:off x="3724275" y="3935730"/>
            <a:ext cx="1243965" cy="388620"/>
            <a:chOff x="0" y="-1"/>
            <a:chExt cx="1054100" cy="349042"/>
          </a:xfrm>
          <a:solidFill>
            <a:schemeClr val="accent3"/>
          </a:solidFill>
        </p:grpSpPr>
        <p:sp>
          <p:nvSpPr>
            <p:cNvPr id="66"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7" name="Client"/>
            <p:cNvSpPr txBox="1"/>
            <p:nvPr/>
          </p:nvSpPr>
          <p:spPr>
            <a:xfrm>
              <a:off x="17037" y="27086"/>
              <a:ext cx="1020026" cy="294861"/>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oplog</a:t>
              </a:r>
              <a:r>
                <a:rPr lang="zh-CN" altLang="en-US" sz="1690"/>
                <a:t>同步</a:t>
              </a:r>
              <a:endParaRPr lang="zh-CN" altLang="en-US" sz="1690"/>
            </a:p>
          </p:txBody>
        </p:sp>
      </p:grpSp>
      <p:grpSp>
        <p:nvGrpSpPr>
          <p:cNvPr id="74" name="圆角矩形 3"/>
          <p:cNvGrpSpPr/>
          <p:nvPr/>
        </p:nvGrpSpPr>
        <p:grpSpPr>
          <a:xfrm>
            <a:off x="4930140" y="429260"/>
            <a:ext cx="2332355" cy="857250"/>
            <a:chOff x="0" y="-1"/>
            <a:chExt cx="1054100" cy="349042"/>
          </a:xfrm>
        </p:grpSpPr>
        <p:sp>
          <p:nvSpPr>
            <p:cNvPr id="7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6" name="Client"/>
            <p:cNvSpPr txBox="1"/>
            <p:nvPr/>
          </p:nvSpPr>
          <p:spPr>
            <a:xfrm>
              <a:off x="17037" y="85577"/>
              <a:ext cx="1020026" cy="177882"/>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sz="2400"/>
                <a:t>Client</a:t>
              </a:r>
              <a:endParaRPr sz="2400"/>
            </a:p>
          </p:txBody>
        </p:sp>
      </p:grpSp>
      <p:cxnSp>
        <p:nvCxnSpPr>
          <p:cNvPr id="83" name="直接箭头连接符 82"/>
          <p:cNvCxnSpPr/>
          <p:nvPr/>
        </p:nvCxnSpPr>
        <p:spPr>
          <a:xfrm>
            <a:off x="5791835" y="1317625"/>
            <a:ext cx="5080" cy="1375410"/>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grpSp>
        <p:nvGrpSpPr>
          <p:cNvPr id="85" name="圆角矩形 3"/>
          <p:cNvGrpSpPr/>
          <p:nvPr/>
        </p:nvGrpSpPr>
        <p:grpSpPr>
          <a:xfrm>
            <a:off x="7888605" y="1609725"/>
            <a:ext cx="565785" cy="376555"/>
            <a:chOff x="0" y="-1"/>
            <a:chExt cx="1054100" cy="349042"/>
          </a:xfrm>
        </p:grpSpPr>
        <p:sp>
          <p:nvSpPr>
            <p:cNvPr id="8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7" name="Client"/>
            <p:cNvSpPr txBox="1"/>
            <p:nvPr/>
          </p:nvSpPr>
          <p:spPr>
            <a:xfrm>
              <a:off x="17037" y="22359"/>
              <a:ext cx="1020026" cy="304308"/>
            </a:xfrm>
            <a:prstGeom prst="rect">
              <a:avLst/>
            </a:prstGeom>
            <a:solidFill>
              <a:schemeClr val="accent3"/>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w:1</a:t>
              </a:r>
              <a:endParaRPr lang="en-US" altLang="zh-CN" sz="1690"/>
            </a:p>
          </p:txBody>
        </p:sp>
      </p:grpSp>
      <p:grpSp>
        <p:nvGrpSpPr>
          <p:cNvPr id="89" name="圆角矩形 3"/>
          <p:cNvGrpSpPr/>
          <p:nvPr/>
        </p:nvGrpSpPr>
        <p:grpSpPr>
          <a:xfrm>
            <a:off x="5110480" y="1634490"/>
            <a:ext cx="589915" cy="375920"/>
            <a:chOff x="0" y="-1"/>
            <a:chExt cx="1054100" cy="349042"/>
          </a:xfrm>
          <a:solidFill>
            <a:schemeClr val="accent2">
              <a:lumMod val="75000"/>
            </a:schemeClr>
          </a:solidFill>
        </p:grpSpPr>
        <p:sp>
          <p:nvSpPr>
            <p:cNvPr id="90"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1" name="Client"/>
            <p:cNvSpPr txBox="1"/>
            <p:nvPr/>
          </p:nvSpPr>
          <p:spPr>
            <a:xfrm>
              <a:off x="17037" y="22102"/>
              <a:ext cx="1020026" cy="304822"/>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请求</a:t>
              </a:r>
              <a:endParaRPr lang="zh-CN" altLang="en-US" sz="1690"/>
            </a:p>
          </p:txBody>
        </p:sp>
      </p:grpSp>
      <p:cxnSp>
        <p:nvCxnSpPr>
          <p:cNvPr id="92" name="直接箭头连接符 91"/>
          <p:cNvCxnSpPr/>
          <p:nvPr/>
        </p:nvCxnSpPr>
        <p:spPr>
          <a:xfrm flipV="1">
            <a:off x="6424295" y="1313180"/>
            <a:ext cx="13335" cy="1312545"/>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grpSp>
        <p:nvGrpSpPr>
          <p:cNvPr id="2" name="圆角矩形 3"/>
          <p:cNvGrpSpPr/>
          <p:nvPr/>
        </p:nvGrpSpPr>
        <p:grpSpPr>
          <a:xfrm>
            <a:off x="6530975" y="1658620"/>
            <a:ext cx="589915" cy="375920"/>
            <a:chOff x="0" y="-1"/>
            <a:chExt cx="1054100" cy="349042"/>
          </a:xfrm>
          <a:solidFill>
            <a:schemeClr val="accent2">
              <a:lumMod val="75000"/>
            </a:schemeClr>
          </a:solidFill>
        </p:grpSpPr>
        <p:sp>
          <p:nvSpPr>
            <p:cNvPr id="3"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 name="Client"/>
            <p:cNvSpPr txBox="1"/>
            <p:nvPr/>
          </p:nvSpPr>
          <p:spPr>
            <a:xfrm>
              <a:off x="17037" y="22101"/>
              <a:ext cx="1020026" cy="304822"/>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应答</a:t>
              </a:r>
              <a:endParaRPr lang="zh-CN" altLang="en-US" sz="1690"/>
            </a:p>
          </p:txBody>
        </p:sp>
      </p:grpSp>
      <p:sp>
        <p:nvSpPr>
          <p:cNvPr id="20" name="文本框 19"/>
          <p:cNvSpPr txBox="1"/>
          <p:nvPr/>
        </p:nvSpPr>
        <p:spPr>
          <a:xfrm>
            <a:off x="149225" y="787400"/>
            <a:ext cx="1920240" cy="15646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①②③④⑤</a:t>
            </a:r>
            <a:r>
              <a:rPr lang="zh-CN" altLang="en-US" sz="2400">
                <a:ln>
                  <a:noFill/>
                </a:ln>
                <a:solidFill>
                  <a:srgbClr val="000000"/>
                </a:solidFill>
                <a:effectLst/>
                <a:uFillTx/>
                <a:latin typeface="+mj-lt"/>
                <a:ea typeface="+mj-ea"/>
                <a:cs typeface="+mj-cs"/>
                <a:sym typeface="Helvetica Neue"/>
              </a:rPr>
              <a:t>⑥</a:t>
            </a:r>
            <a:r>
              <a:rPr kumimoji="0" lang="zh-CN" altLang="en-US" sz="2400" b="0" i="0" u="none" strike="noStrike" cap="none" spc="0" normalizeH="0" baseline="0">
                <a:ln>
                  <a:noFill/>
                </a:ln>
                <a:solidFill>
                  <a:srgbClr val="000000"/>
                </a:solidFill>
                <a:effectLst/>
                <a:uFillTx/>
                <a:latin typeface="+mj-lt"/>
                <a:ea typeface="+mj-ea"/>
                <a:cs typeface="+mj-cs"/>
                <a:sym typeface="Helvetica Neue"/>
              </a:rPr>
              <a:t>⑦⑧⑨⑩⑪⑫⑬⑭⑮⑯⑰</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22" name="文本框 21"/>
          <p:cNvSpPr txBox="1"/>
          <p:nvPr/>
        </p:nvSpPr>
        <p:spPr>
          <a:xfrm>
            <a:off x="5284470" y="2190750"/>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①</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23" name="文本框 22"/>
          <p:cNvSpPr txBox="1"/>
          <p:nvPr/>
        </p:nvSpPr>
        <p:spPr>
          <a:xfrm>
            <a:off x="6465570" y="2201545"/>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②</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6" name="圆角矩形 3"/>
          <p:cNvGrpSpPr/>
          <p:nvPr/>
        </p:nvGrpSpPr>
        <p:grpSpPr>
          <a:xfrm>
            <a:off x="7310120" y="3966210"/>
            <a:ext cx="1243965" cy="388620"/>
            <a:chOff x="0" y="-1"/>
            <a:chExt cx="1054100" cy="349042"/>
          </a:xfrm>
          <a:solidFill>
            <a:schemeClr val="accent3"/>
          </a:solidFill>
        </p:grpSpPr>
        <p:sp>
          <p:nvSpPr>
            <p:cNvPr id="7"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Client"/>
            <p:cNvSpPr txBox="1"/>
            <p:nvPr/>
          </p:nvSpPr>
          <p:spPr>
            <a:xfrm>
              <a:off x="17037" y="27086"/>
              <a:ext cx="1020026" cy="294861"/>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oplog</a:t>
              </a:r>
              <a:r>
                <a:rPr lang="zh-CN" altLang="en-US" sz="1690"/>
                <a:t>同步</a:t>
              </a:r>
              <a:endParaRPr lang="zh-CN" altLang="en-US" sz="1690"/>
            </a:p>
          </p:txBody>
        </p:sp>
      </p:grpSp>
      <p:grpSp>
        <p:nvGrpSpPr>
          <p:cNvPr id="5" name="圆角矩形 3"/>
          <p:cNvGrpSpPr/>
          <p:nvPr/>
        </p:nvGrpSpPr>
        <p:grpSpPr>
          <a:xfrm>
            <a:off x="7470140" y="2887171"/>
            <a:ext cx="1922780" cy="644894"/>
            <a:chOff x="0" y="-1"/>
            <a:chExt cx="1054100" cy="349042"/>
          </a:xfrm>
          <a:solidFill>
            <a:schemeClr val="accent3"/>
          </a:solidFill>
        </p:grpSpPr>
        <p:sp>
          <p:nvSpPr>
            <p:cNvPr id="12"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 name="Client"/>
            <p:cNvSpPr txBox="1"/>
            <p:nvPr/>
          </p:nvSpPr>
          <p:spPr>
            <a:xfrm>
              <a:off x="17037" y="16075"/>
              <a:ext cx="1020026" cy="316879"/>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数据一致性及安全</a:t>
              </a:r>
              <a:endParaRPr lang="zh-CN" altLang="en-US" sz="1690"/>
            </a:p>
            <a:p>
              <a:r>
                <a:rPr lang="zh-CN" altLang="en-US" sz="1690"/>
                <a:t>性要求不高场景</a:t>
              </a:r>
              <a:endParaRPr lang="zh-CN" altLang="en-US" sz="1690"/>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圆角矩形 63"/>
          <p:cNvSpPr/>
          <p:nvPr/>
        </p:nvSpPr>
        <p:spPr>
          <a:xfrm>
            <a:off x="2599690" y="3296920"/>
            <a:ext cx="7814310" cy="3256915"/>
          </a:xfrm>
          <a:prstGeom prst="roundRect">
            <a:avLst>
              <a:gd name="adj" fmla="val 5592"/>
            </a:avLst>
          </a:prstGeom>
          <a:solidFill>
            <a:srgbClr val="FFE0DC"/>
          </a:solidFill>
          <a:ln>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2" name="圆角矩形 17"/>
          <p:cNvSpPr/>
          <p:nvPr/>
        </p:nvSpPr>
        <p:spPr>
          <a:xfrm>
            <a:off x="2802890" y="3667760"/>
            <a:ext cx="7322185" cy="2701925"/>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4" name="Rectangle"/>
          <p:cNvSpPr/>
          <p:nvPr/>
        </p:nvSpPr>
        <p:spPr>
          <a:xfrm>
            <a:off x="1525638" y="633073"/>
            <a:ext cx="9140723" cy="8933"/>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1328420" y="140335"/>
            <a:ext cx="8797290" cy="7569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方案一：主从高可用多活方案</a:t>
            </a:r>
            <a:r>
              <a:rPr lang="en-US" altLang="zh-CN" sz="2250">
                <a:sym typeface="+mn-ea"/>
              </a:rPr>
              <a:t>(</a:t>
            </a:r>
            <a:r>
              <a:rPr lang="zh-CN" altLang="en-US" sz="2250">
                <a:sym typeface="+mn-ea"/>
              </a:rPr>
              <a:t>三个机房服务器资源充足</a:t>
            </a:r>
            <a:r>
              <a:rPr lang="en-US" altLang="zh-CN" sz="2250">
                <a:sym typeface="+mn-ea"/>
              </a:rPr>
              <a:t>)</a:t>
            </a:r>
            <a:endParaRPr lang="en-US" altLang="zh-CN" sz="2250">
              <a:sym typeface="+mn-ea"/>
            </a:endParaRPr>
          </a:p>
          <a:p>
            <a:endParaRPr sz="2250" smtClean="0"/>
          </a:p>
        </p:txBody>
      </p:sp>
      <p:sp>
        <p:nvSpPr>
          <p:cNvPr id="186" name="圆角矩形 2"/>
          <p:cNvSpPr/>
          <p:nvPr/>
        </p:nvSpPr>
        <p:spPr>
          <a:xfrm>
            <a:off x="2648168" y="828020"/>
            <a:ext cx="7665244" cy="667941"/>
          </a:xfrm>
          <a:prstGeom prst="roundRect">
            <a:avLst>
              <a:gd name="adj" fmla="val 16667"/>
            </a:avLst>
          </a:prstGeom>
          <a:solidFill>
            <a:srgbClr val="D9D9D9"/>
          </a:solidFill>
          <a:ln w="25400">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93" name="文本框 7"/>
          <p:cNvSpPr txBox="1"/>
          <p:nvPr/>
        </p:nvSpPr>
        <p:spPr>
          <a:xfrm>
            <a:off x="4526082" y="1178142"/>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194" name="圆角矩形 8"/>
          <p:cNvSpPr/>
          <p:nvPr/>
        </p:nvSpPr>
        <p:spPr>
          <a:xfrm>
            <a:off x="2602180" y="2135773"/>
            <a:ext cx="7694712" cy="637580"/>
          </a:xfrm>
          <a:prstGeom prst="roundRect">
            <a:avLst>
              <a:gd name="adj" fmla="val 16667"/>
            </a:avLst>
          </a:prstGeom>
          <a:solidFill>
            <a:srgbClr val="DCC205"/>
          </a:solidFill>
          <a:ln>
            <a:solidFill>
              <a:srgbClr val="FFC000"/>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95" name="文本框 12"/>
          <p:cNvSpPr txBox="1"/>
          <p:nvPr/>
        </p:nvSpPr>
        <p:spPr>
          <a:xfrm>
            <a:off x="4496614" y="2332305"/>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207" name="直接箭头连接符 10"/>
          <p:cNvSpPr/>
          <p:nvPr/>
        </p:nvSpPr>
        <p:spPr>
          <a:xfrm flipH="1">
            <a:off x="4243457" y="1570970"/>
            <a:ext cx="893" cy="504974"/>
          </a:xfrm>
          <a:prstGeom prst="line">
            <a:avLst/>
          </a:prstGeom>
          <a:ln w="25400">
            <a:solidFill>
              <a:schemeClr val="accent1"/>
            </a:solidFill>
            <a:headEnd type="triangle"/>
            <a:tailEnd type="triangle"/>
          </a:ln>
        </p:spPr>
        <p:txBody>
          <a:bodyPr lIns="32145" tIns="32145" rIns="32145" bIns="32145"/>
          <a:lstStyle/>
          <a:p>
            <a:endParaRPr sz="1265"/>
          </a:p>
        </p:txBody>
      </p:sp>
      <p:sp>
        <p:nvSpPr>
          <p:cNvPr id="208" name="直接箭头连接符 11"/>
          <p:cNvSpPr/>
          <p:nvPr/>
        </p:nvSpPr>
        <p:spPr>
          <a:xfrm flipH="1">
            <a:off x="8597126" y="1535698"/>
            <a:ext cx="4018" cy="557659"/>
          </a:xfrm>
          <a:prstGeom prst="line">
            <a:avLst/>
          </a:prstGeom>
          <a:ln w="25400">
            <a:solidFill>
              <a:schemeClr val="accent1"/>
            </a:solidFill>
            <a:headEnd type="triangle"/>
            <a:tailEnd type="triangle"/>
          </a:ln>
        </p:spPr>
        <p:txBody>
          <a:bodyPr lIns="32145" tIns="32145" rIns="32145" bIns="32145"/>
          <a:lstStyle/>
          <a:p>
            <a:endParaRPr sz="1265"/>
          </a:p>
        </p:txBody>
      </p:sp>
      <p:sp>
        <p:nvSpPr>
          <p:cNvPr id="218" name="直接箭头连接符 21"/>
          <p:cNvSpPr/>
          <p:nvPr/>
        </p:nvSpPr>
        <p:spPr>
          <a:xfrm rot="19320000" flipH="1" flipV="1">
            <a:off x="3591560" y="4776470"/>
            <a:ext cx="2705100" cy="422275"/>
          </a:xfrm>
          <a:prstGeom prst="line">
            <a:avLst/>
          </a:prstGeom>
          <a:ln w="25400">
            <a:solidFill>
              <a:schemeClr val="accent1"/>
            </a:solidFill>
            <a:headEnd type="triangle"/>
            <a:tailEnd type="triangle"/>
          </a:ln>
        </p:spPr>
        <p:txBody>
          <a:bodyPr lIns="32145" tIns="32145" rIns="32145" bIns="32145"/>
          <a:lstStyle/>
          <a:p>
            <a:endParaRPr sz="1265"/>
          </a:p>
        </p:txBody>
      </p:sp>
      <p:sp>
        <p:nvSpPr>
          <p:cNvPr id="273" name="直接箭头连接符 68"/>
          <p:cNvSpPr/>
          <p:nvPr/>
        </p:nvSpPr>
        <p:spPr>
          <a:xfrm flipH="1">
            <a:off x="4243457" y="2842558"/>
            <a:ext cx="446" cy="427732"/>
          </a:xfrm>
          <a:prstGeom prst="line">
            <a:avLst/>
          </a:prstGeom>
          <a:ln w="25400">
            <a:solidFill>
              <a:schemeClr val="accent1"/>
            </a:solidFill>
            <a:headEnd type="triangle"/>
            <a:tailEnd type="triangle"/>
          </a:ln>
        </p:spPr>
        <p:txBody>
          <a:bodyPr lIns="32145" tIns="32145" rIns="32145" bIns="32145"/>
          <a:lstStyle/>
          <a:p>
            <a:endParaRPr sz="1265"/>
          </a:p>
        </p:txBody>
      </p:sp>
      <p:sp>
        <p:nvSpPr>
          <p:cNvPr id="274" name="直接箭头连接符 69"/>
          <p:cNvSpPr/>
          <p:nvPr/>
        </p:nvSpPr>
        <p:spPr>
          <a:xfrm flipH="1">
            <a:off x="8601144" y="2842558"/>
            <a:ext cx="4018" cy="428179"/>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279" name="圆角矩形 72"/>
          <p:cNvGrpSpPr/>
          <p:nvPr/>
        </p:nvGrpSpPr>
        <p:grpSpPr>
          <a:xfrm>
            <a:off x="1753414" y="3717469"/>
            <a:ext cx="755898" cy="404468"/>
            <a:chOff x="-2" y="3281"/>
            <a:chExt cx="707397" cy="349040"/>
          </a:xfrm>
        </p:grpSpPr>
        <p:sp>
          <p:nvSpPr>
            <p:cNvPr id="277"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8"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sz="1690"/>
                <a:t>存储</a:t>
              </a:r>
              <a:r>
                <a:rPr sz="1690"/>
                <a:t>层</a:t>
              </a:r>
              <a:endParaRPr sz="1690"/>
            </a:p>
          </p:txBody>
        </p:sp>
      </p:grpSp>
      <p:grpSp>
        <p:nvGrpSpPr>
          <p:cNvPr id="3" name="圆角矩形 20"/>
          <p:cNvGrpSpPr/>
          <p:nvPr/>
        </p:nvGrpSpPr>
        <p:grpSpPr>
          <a:xfrm>
            <a:off x="3027045" y="5708650"/>
            <a:ext cx="1221105" cy="486410"/>
            <a:chOff x="-1" y="182613"/>
            <a:chExt cx="729621" cy="258617"/>
          </a:xfrm>
        </p:grpSpPr>
        <p:sp>
          <p:nvSpPr>
            <p:cNvPr id="4" name="圆角矩形"/>
            <p:cNvSpPr/>
            <p:nvPr/>
          </p:nvSpPr>
          <p:spPr>
            <a:xfrm>
              <a:off x="-1" y="182613"/>
              <a:ext cx="729621" cy="258617"/>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Mongod"/>
            <p:cNvSpPr txBox="1"/>
            <p:nvPr/>
          </p:nvSpPr>
          <p:spPr>
            <a:xfrm>
              <a:off x="33870" y="235975"/>
              <a:ext cx="695540" cy="15192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sp>
        <p:nvSpPr>
          <p:cNvPr id="15" name="直接箭头连接符 21"/>
          <p:cNvSpPr/>
          <p:nvPr/>
        </p:nvSpPr>
        <p:spPr>
          <a:xfrm rot="15660000" flipH="1" flipV="1">
            <a:off x="5282565" y="4475480"/>
            <a:ext cx="1190625" cy="998220"/>
          </a:xfrm>
          <a:prstGeom prst="line">
            <a:avLst/>
          </a:prstGeom>
          <a:ln w="25400">
            <a:solidFill>
              <a:schemeClr val="accent1"/>
            </a:solidFill>
            <a:headEnd type="triangle"/>
            <a:tailEnd type="triangle"/>
          </a:ln>
        </p:spPr>
        <p:txBody>
          <a:bodyPr lIns="32145" tIns="32145" rIns="32145" bIns="32145"/>
          <a:p>
            <a:endParaRPr sz="1265"/>
          </a:p>
        </p:txBody>
      </p:sp>
      <p:grpSp>
        <p:nvGrpSpPr>
          <p:cNvPr id="28" name="圆角矩形 3"/>
          <p:cNvGrpSpPr/>
          <p:nvPr/>
        </p:nvGrpSpPr>
        <p:grpSpPr>
          <a:xfrm>
            <a:off x="8126085" y="974515"/>
            <a:ext cx="873323" cy="374155"/>
            <a:chOff x="0" y="-1"/>
            <a:chExt cx="1054100" cy="349042"/>
          </a:xfrm>
        </p:grpSpPr>
        <p:sp>
          <p:nvSpPr>
            <p:cNvPr id="29"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0"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32" name="圆角矩形 3"/>
          <p:cNvGrpSpPr/>
          <p:nvPr/>
        </p:nvGrpSpPr>
        <p:grpSpPr>
          <a:xfrm>
            <a:off x="3867626" y="3794746"/>
            <a:ext cx="917079" cy="291554"/>
            <a:chOff x="0" y="-1"/>
            <a:chExt cx="1054100" cy="349042"/>
          </a:xfrm>
        </p:grpSpPr>
        <p:sp>
          <p:nvSpPr>
            <p:cNvPr id="3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Client"/>
            <p:cNvSpPr txBox="1"/>
            <p:nvPr/>
          </p:nvSpPr>
          <p:spPr>
            <a:xfrm>
              <a:off x="17037" y="3472"/>
              <a:ext cx="1020026" cy="342093"/>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shard-1</a:t>
              </a:r>
              <a:endParaRPr lang="en-US" sz="1405"/>
            </a:p>
          </p:txBody>
        </p:sp>
      </p:grpSp>
      <p:sp>
        <p:nvSpPr>
          <p:cNvPr id="35" name="文本框 12"/>
          <p:cNvSpPr txBox="1"/>
          <p:nvPr/>
        </p:nvSpPr>
        <p:spPr>
          <a:xfrm>
            <a:off x="8825280" y="2416691"/>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grpSp>
        <p:nvGrpSpPr>
          <p:cNvPr id="41" name="圆角矩形 3"/>
          <p:cNvGrpSpPr/>
          <p:nvPr/>
        </p:nvGrpSpPr>
        <p:grpSpPr>
          <a:xfrm>
            <a:off x="3807490" y="972332"/>
            <a:ext cx="873323" cy="374155"/>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44" name="圆角矩形 72"/>
          <p:cNvGrpSpPr/>
          <p:nvPr/>
        </p:nvGrpSpPr>
        <p:grpSpPr>
          <a:xfrm>
            <a:off x="1779756" y="2148970"/>
            <a:ext cx="755898" cy="404468"/>
            <a:chOff x="-2" y="3281"/>
            <a:chExt cx="707397" cy="349040"/>
          </a:xfrm>
        </p:grpSpPr>
        <p:sp>
          <p:nvSpPr>
            <p:cNvPr id="4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6"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代理层</a:t>
              </a:r>
              <a:endParaRPr lang="zh-CN" altLang="en-US" sz="1690"/>
            </a:p>
          </p:txBody>
        </p:sp>
      </p:grpSp>
      <p:grpSp>
        <p:nvGrpSpPr>
          <p:cNvPr id="47" name="圆角矩形 72"/>
          <p:cNvGrpSpPr/>
          <p:nvPr/>
        </p:nvGrpSpPr>
        <p:grpSpPr>
          <a:xfrm>
            <a:off x="1779756" y="956857"/>
            <a:ext cx="755898" cy="404468"/>
            <a:chOff x="-2" y="3281"/>
            <a:chExt cx="707397" cy="349040"/>
          </a:xfrm>
        </p:grpSpPr>
        <p:sp>
          <p:nvSpPr>
            <p:cNvPr id="4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9"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客户端</a:t>
              </a:r>
              <a:endParaRPr lang="zh-CN" altLang="en-US" sz="1690"/>
            </a:p>
          </p:txBody>
        </p:sp>
      </p:grpSp>
      <p:grpSp>
        <p:nvGrpSpPr>
          <p:cNvPr id="50" name="圆角矩形 20"/>
          <p:cNvGrpSpPr/>
          <p:nvPr/>
        </p:nvGrpSpPr>
        <p:grpSpPr>
          <a:xfrm>
            <a:off x="3748514" y="2168813"/>
            <a:ext cx="1154847" cy="571500"/>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79437"/>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mongos</a:t>
              </a:r>
              <a:endParaRPr lang="en-US" sz="1405"/>
            </a:p>
          </p:txBody>
        </p:sp>
      </p:grpSp>
      <p:grpSp>
        <p:nvGrpSpPr>
          <p:cNvPr id="54" name="圆角矩形 20"/>
          <p:cNvGrpSpPr/>
          <p:nvPr/>
        </p:nvGrpSpPr>
        <p:grpSpPr>
          <a:xfrm>
            <a:off x="5871994" y="2178635"/>
            <a:ext cx="1154847" cy="571500"/>
            <a:chOff x="-1" y="92172"/>
            <a:chExt cx="729621" cy="349058"/>
          </a:xfrm>
          <a:solidFill>
            <a:schemeClr val="accent1">
              <a:lumMod val="20000"/>
              <a:lumOff val="80000"/>
            </a:schemeClr>
          </a:solidFill>
        </p:grpSpPr>
        <p:sp>
          <p:nvSpPr>
            <p:cNvPr id="5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6" name="Mongod"/>
            <p:cNvSpPr txBox="1"/>
            <p:nvPr/>
          </p:nvSpPr>
          <p:spPr>
            <a:xfrm>
              <a:off x="16231" y="179438"/>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mongos</a:t>
              </a:r>
              <a:endParaRPr lang="en-US" sz="1405"/>
            </a:p>
          </p:txBody>
        </p:sp>
      </p:grpSp>
      <p:grpSp>
        <p:nvGrpSpPr>
          <p:cNvPr id="57" name="圆角矩形 20"/>
          <p:cNvGrpSpPr/>
          <p:nvPr/>
        </p:nvGrpSpPr>
        <p:grpSpPr>
          <a:xfrm>
            <a:off x="7997259" y="2178635"/>
            <a:ext cx="1154847" cy="571500"/>
            <a:chOff x="-1" y="92172"/>
            <a:chExt cx="729621" cy="349058"/>
          </a:xfrm>
          <a:solidFill>
            <a:schemeClr val="accent1">
              <a:lumMod val="20000"/>
              <a:lumOff val="80000"/>
            </a:schemeClr>
          </a:solidFill>
        </p:grpSpPr>
        <p:sp>
          <p:nvSpPr>
            <p:cNvPr id="58"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9" name="Mongod"/>
            <p:cNvSpPr txBox="1"/>
            <p:nvPr/>
          </p:nvSpPr>
          <p:spPr>
            <a:xfrm>
              <a:off x="16231" y="179438"/>
              <a:ext cx="695540" cy="17452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mongos</a:t>
              </a:r>
              <a:endParaRPr lang="en-US" sz="1405"/>
            </a:p>
          </p:txBody>
        </p:sp>
      </p:grpSp>
      <p:sp>
        <p:nvSpPr>
          <p:cNvPr id="2" name="直接箭头连接符 68"/>
          <p:cNvSpPr/>
          <p:nvPr/>
        </p:nvSpPr>
        <p:spPr>
          <a:xfrm flipH="1">
            <a:off x="6447542" y="2842558"/>
            <a:ext cx="446" cy="427732"/>
          </a:xfrm>
          <a:prstGeom prst="line">
            <a:avLst/>
          </a:prstGeom>
          <a:ln w="25400">
            <a:solidFill>
              <a:schemeClr val="accent1"/>
            </a:solidFill>
            <a:headEnd type="triangle"/>
            <a:tailEnd type="triangle"/>
          </a:ln>
        </p:spPr>
        <p:txBody>
          <a:bodyPr lIns="32145" tIns="32145" rIns="32145" bIns="32145"/>
          <a:p>
            <a:endParaRPr sz="1265"/>
          </a:p>
        </p:txBody>
      </p:sp>
      <p:grpSp>
        <p:nvGrpSpPr>
          <p:cNvPr id="6" name="圆角矩形 3"/>
          <p:cNvGrpSpPr/>
          <p:nvPr/>
        </p:nvGrpSpPr>
        <p:grpSpPr>
          <a:xfrm>
            <a:off x="5994430" y="965347"/>
            <a:ext cx="873323" cy="374155"/>
            <a:chOff x="0" y="-1"/>
            <a:chExt cx="1054100" cy="349042"/>
          </a:xfrm>
        </p:grpSpPr>
        <p:sp>
          <p:nvSpPr>
            <p:cNvPr id="7"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sp>
        <p:nvSpPr>
          <p:cNvPr id="36" name="直接箭头连接符 10"/>
          <p:cNvSpPr/>
          <p:nvPr/>
        </p:nvSpPr>
        <p:spPr>
          <a:xfrm flipH="1">
            <a:off x="6430397" y="1570970"/>
            <a:ext cx="893" cy="504974"/>
          </a:xfrm>
          <a:prstGeom prst="line">
            <a:avLst/>
          </a:prstGeom>
          <a:ln w="25400">
            <a:solidFill>
              <a:schemeClr val="accent1"/>
            </a:solidFill>
            <a:headEnd type="triangle"/>
            <a:tailEnd type="triangle"/>
          </a:ln>
        </p:spPr>
        <p:txBody>
          <a:bodyPr lIns="32145" tIns="32145" rIns="32145" bIns="32145"/>
          <a:p>
            <a:endParaRPr sz="1265"/>
          </a:p>
        </p:txBody>
      </p:sp>
      <p:grpSp>
        <p:nvGrpSpPr>
          <p:cNvPr id="37" name="圆角矩形 20"/>
          <p:cNvGrpSpPr/>
          <p:nvPr/>
        </p:nvGrpSpPr>
        <p:grpSpPr>
          <a:xfrm>
            <a:off x="5429885" y="3797939"/>
            <a:ext cx="1569085" cy="486406"/>
            <a:chOff x="-1" y="182613"/>
            <a:chExt cx="729621" cy="258617"/>
          </a:xfrm>
        </p:grpSpPr>
        <p:sp>
          <p:nvSpPr>
            <p:cNvPr id="38" name="圆角矩形"/>
            <p:cNvSpPr/>
            <p:nvPr/>
          </p:nvSpPr>
          <p:spPr>
            <a:xfrm>
              <a:off x="-1" y="182613"/>
              <a:ext cx="729621" cy="258617"/>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9" name="Mongod"/>
            <p:cNvSpPr txBox="1"/>
            <p:nvPr/>
          </p:nvSpPr>
          <p:spPr>
            <a:xfrm>
              <a:off x="33870" y="235975"/>
              <a:ext cx="695540" cy="15193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grpSp>
        <p:nvGrpSpPr>
          <p:cNvPr id="9" name="圆角矩形 20"/>
          <p:cNvGrpSpPr/>
          <p:nvPr/>
        </p:nvGrpSpPr>
        <p:grpSpPr>
          <a:xfrm>
            <a:off x="4847590" y="5708650"/>
            <a:ext cx="1221105" cy="486410"/>
            <a:chOff x="-1" y="182613"/>
            <a:chExt cx="729621" cy="258617"/>
          </a:xfrm>
        </p:grpSpPr>
        <p:sp>
          <p:nvSpPr>
            <p:cNvPr id="10" name="圆角矩形"/>
            <p:cNvSpPr/>
            <p:nvPr/>
          </p:nvSpPr>
          <p:spPr>
            <a:xfrm>
              <a:off x="-1" y="182613"/>
              <a:ext cx="729621" cy="258617"/>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33870" y="235975"/>
              <a:ext cx="695540" cy="15192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sp>
        <p:nvSpPr>
          <p:cNvPr id="16" name="直接箭头连接符 21"/>
          <p:cNvSpPr/>
          <p:nvPr/>
        </p:nvSpPr>
        <p:spPr>
          <a:xfrm rot="15660000" flipH="1">
            <a:off x="6237605" y="4657090"/>
            <a:ext cx="1410335" cy="746125"/>
          </a:xfrm>
          <a:prstGeom prst="line">
            <a:avLst/>
          </a:prstGeom>
          <a:ln w="25400">
            <a:solidFill>
              <a:schemeClr val="accent1"/>
            </a:solidFill>
            <a:headEnd type="triangle"/>
            <a:tailEnd type="triangle"/>
          </a:ln>
        </p:spPr>
        <p:txBody>
          <a:bodyPr lIns="32145" tIns="32145" rIns="32145" bIns="32145"/>
          <a:p>
            <a:endParaRPr sz="1265"/>
          </a:p>
        </p:txBody>
      </p:sp>
      <p:sp>
        <p:nvSpPr>
          <p:cNvPr id="17" name="直接箭头连接符 21"/>
          <p:cNvSpPr/>
          <p:nvPr/>
        </p:nvSpPr>
        <p:spPr>
          <a:xfrm rot="15660000" flipH="1">
            <a:off x="7158355" y="3752850"/>
            <a:ext cx="1675765" cy="2424430"/>
          </a:xfrm>
          <a:prstGeom prst="line">
            <a:avLst/>
          </a:prstGeom>
          <a:ln w="25400">
            <a:solidFill>
              <a:schemeClr val="accent1"/>
            </a:solidFill>
            <a:headEnd type="triangle"/>
            <a:tailEnd type="triangle"/>
          </a:ln>
        </p:spPr>
        <p:txBody>
          <a:bodyPr lIns="32145" tIns="32145" rIns="32145" bIns="32145"/>
          <a:p>
            <a:endParaRPr sz="1265"/>
          </a:p>
        </p:txBody>
      </p:sp>
      <p:grpSp>
        <p:nvGrpSpPr>
          <p:cNvPr id="19" name="圆角矩形 20"/>
          <p:cNvGrpSpPr/>
          <p:nvPr/>
        </p:nvGrpSpPr>
        <p:grpSpPr>
          <a:xfrm>
            <a:off x="6775450" y="5708650"/>
            <a:ext cx="1221105" cy="486410"/>
            <a:chOff x="-1" y="182613"/>
            <a:chExt cx="729621" cy="258617"/>
          </a:xfrm>
        </p:grpSpPr>
        <p:sp>
          <p:nvSpPr>
            <p:cNvPr id="20" name="圆角矩形"/>
            <p:cNvSpPr/>
            <p:nvPr/>
          </p:nvSpPr>
          <p:spPr>
            <a:xfrm>
              <a:off x="-1" y="182613"/>
              <a:ext cx="729621" cy="258617"/>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 name="Mongod"/>
            <p:cNvSpPr txBox="1"/>
            <p:nvPr/>
          </p:nvSpPr>
          <p:spPr>
            <a:xfrm>
              <a:off x="33870" y="235975"/>
              <a:ext cx="695540" cy="15192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grpSp>
        <p:nvGrpSpPr>
          <p:cNvPr id="22" name="圆角矩形 20"/>
          <p:cNvGrpSpPr/>
          <p:nvPr/>
        </p:nvGrpSpPr>
        <p:grpSpPr>
          <a:xfrm>
            <a:off x="8691880" y="5708650"/>
            <a:ext cx="1221105" cy="486410"/>
            <a:chOff x="-1" y="182613"/>
            <a:chExt cx="729621" cy="258617"/>
          </a:xfrm>
        </p:grpSpPr>
        <p:sp>
          <p:nvSpPr>
            <p:cNvPr id="23" name="圆角矩形"/>
            <p:cNvSpPr/>
            <p:nvPr/>
          </p:nvSpPr>
          <p:spPr>
            <a:xfrm>
              <a:off x="-1" y="182613"/>
              <a:ext cx="729621" cy="258617"/>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4" name="Mongod"/>
            <p:cNvSpPr txBox="1"/>
            <p:nvPr/>
          </p:nvSpPr>
          <p:spPr>
            <a:xfrm>
              <a:off x="33870" y="235975"/>
              <a:ext cx="695540" cy="151929"/>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圆角矩形 17"/>
          <p:cNvSpPr/>
          <p:nvPr/>
        </p:nvSpPr>
        <p:spPr>
          <a:xfrm>
            <a:off x="2888615" y="2249170"/>
            <a:ext cx="6882130" cy="4315460"/>
          </a:xfrm>
          <a:prstGeom prst="roundRect">
            <a:avLst>
              <a:gd name="adj" fmla="val 4429"/>
            </a:avLst>
          </a:prstGeom>
          <a:solidFill>
            <a:schemeClr val="bg1">
              <a:lumMod val="85000"/>
            </a:schemeClr>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9" name="圆角矩形 20"/>
          <p:cNvGrpSpPr/>
          <p:nvPr/>
        </p:nvGrpSpPr>
        <p:grpSpPr>
          <a:xfrm>
            <a:off x="5045075" y="2693035"/>
            <a:ext cx="1968500" cy="912495"/>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212044"/>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主</a:t>
              </a:r>
              <a:r>
                <a:rPr lang="en-US" sz="1405">
                  <a:sym typeface="+mn-ea"/>
                </a:rPr>
                <a:t>)</a:t>
              </a:r>
              <a:endParaRPr sz="1405"/>
            </a:p>
          </p:txBody>
        </p:sp>
      </p:grpSp>
      <p:grpSp>
        <p:nvGrpSpPr>
          <p:cNvPr id="38" name="圆角矩形 20"/>
          <p:cNvGrpSpPr/>
          <p:nvPr/>
        </p:nvGrpSpPr>
        <p:grpSpPr>
          <a:xfrm>
            <a:off x="3513455" y="5210175"/>
            <a:ext cx="1968500" cy="912495"/>
            <a:chOff x="-28905" y="92172"/>
            <a:chExt cx="758525" cy="349058"/>
          </a:xfrm>
        </p:grpSpPr>
        <p:sp>
          <p:nvSpPr>
            <p:cNvPr id="3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0" name="Mongod"/>
            <p:cNvSpPr txBox="1"/>
            <p:nvPr/>
          </p:nvSpPr>
          <p:spPr>
            <a:xfrm>
              <a:off x="-28905" y="212043"/>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grpSp>
        <p:nvGrpSpPr>
          <p:cNvPr id="53" name="圆角矩形 20"/>
          <p:cNvGrpSpPr/>
          <p:nvPr/>
        </p:nvGrpSpPr>
        <p:grpSpPr>
          <a:xfrm>
            <a:off x="7142480" y="5210175"/>
            <a:ext cx="1968500" cy="912495"/>
            <a:chOff x="-28905" y="92172"/>
            <a:chExt cx="758525" cy="349058"/>
          </a:xfrm>
        </p:grpSpPr>
        <p:sp>
          <p:nvSpPr>
            <p:cNvPr id="6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1" name="Mongod"/>
            <p:cNvSpPr txBox="1"/>
            <p:nvPr/>
          </p:nvSpPr>
          <p:spPr>
            <a:xfrm>
              <a:off x="-28905" y="212044"/>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cxnSp>
        <p:nvCxnSpPr>
          <p:cNvPr id="63" name="直接箭头连接符 62"/>
          <p:cNvCxnSpPr/>
          <p:nvPr/>
        </p:nvCxnSpPr>
        <p:spPr>
          <a:xfrm flipH="1">
            <a:off x="4344670" y="3711575"/>
            <a:ext cx="1384300" cy="1487170"/>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cxnSp>
        <p:nvCxnSpPr>
          <p:cNvPr id="64" name="直接箭头连接符 63"/>
          <p:cNvCxnSpPr/>
          <p:nvPr/>
        </p:nvCxnSpPr>
        <p:spPr>
          <a:xfrm>
            <a:off x="6429375" y="3711575"/>
            <a:ext cx="1885315" cy="1457960"/>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grpSp>
        <p:nvGrpSpPr>
          <p:cNvPr id="65" name="圆角矩形 3"/>
          <p:cNvGrpSpPr/>
          <p:nvPr/>
        </p:nvGrpSpPr>
        <p:grpSpPr>
          <a:xfrm>
            <a:off x="3724275" y="3935730"/>
            <a:ext cx="1243965" cy="388620"/>
            <a:chOff x="0" y="-1"/>
            <a:chExt cx="1054100" cy="349042"/>
          </a:xfrm>
          <a:solidFill>
            <a:schemeClr val="accent3"/>
          </a:solidFill>
        </p:grpSpPr>
        <p:sp>
          <p:nvSpPr>
            <p:cNvPr id="66"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7" name="Client"/>
            <p:cNvSpPr txBox="1"/>
            <p:nvPr/>
          </p:nvSpPr>
          <p:spPr>
            <a:xfrm>
              <a:off x="17037" y="27086"/>
              <a:ext cx="1020026" cy="294861"/>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oplog</a:t>
              </a:r>
              <a:r>
                <a:rPr lang="zh-CN" altLang="en-US" sz="1690"/>
                <a:t>同步</a:t>
              </a:r>
              <a:endParaRPr lang="zh-CN" altLang="en-US" sz="1690"/>
            </a:p>
          </p:txBody>
        </p:sp>
      </p:grpSp>
      <p:grpSp>
        <p:nvGrpSpPr>
          <p:cNvPr id="74" name="圆角矩形 3"/>
          <p:cNvGrpSpPr/>
          <p:nvPr/>
        </p:nvGrpSpPr>
        <p:grpSpPr>
          <a:xfrm>
            <a:off x="4930140" y="429260"/>
            <a:ext cx="2332355" cy="857250"/>
            <a:chOff x="0" y="-1"/>
            <a:chExt cx="1054100" cy="349042"/>
          </a:xfrm>
        </p:grpSpPr>
        <p:sp>
          <p:nvSpPr>
            <p:cNvPr id="7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6" name="Client"/>
            <p:cNvSpPr txBox="1"/>
            <p:nvPr/>
          </p:nvSpPr>
          <p:spPr>
            <a:xfrm>
              <a:off x="17037" y="85577"/>
              <a:ext cx="1020026" cy="177882"/>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sz="2400"/>
                <a:t>Client</a:t>
              </a:r>
              <a:endParaRPr sz="2400"/>
            </a:p>
          </p:txBody>
        </p:sp>
      </p:grpSp>
      <p:cxnSp>
        <p:nvCxnSpPr>
          <p:cNvPr id="83" name="直接箭头连接符 82"/>
          <p:cNvCxnSpPr/>
          <p:nvPr/>
        </p:nvCxnSpPr>
        <p:spPr>
          <a:xfrm>
            <a:off x="5791835" y="1317625"/>
            <a:ext cx="5080" cy="1375410"/>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grpSp>
        <p:nvGrpSpPr>
          <p:cNvPr id="89" name="圆角矩形 3"/>
          <p:cNvGrpSpPr/>
          <p:nvPr/>
        </p:nvGrpSpPr>
        <p:grpSpPr>
          <a:xfrm>
            <a:off x="5110480" y="1634490"/>
            <a:ext cx="589915" cy="375920"/>
            <a:chOff x="0" y="-1"/>
            <a:chExt cx="1054100" cy="349042"/>
          </a:xfrm>
          <a:solidFill>
            <a:schemeClr val="accent2">
              <a:lumMod val="75000"/>
            </a:schemeClr>
          </a:solidFill>
        </p:grpSpPr>
        <p:sp>
          <p:nvSpPr>
            <p:cNvPr id="90"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1" name="Client"/>
            <p:cNvSpPr txBox="1"/>
            <p:nvPr/>
          </p:nvSpPr>
          <p:spPr>
            <a:xfrm>
              <a:off x="17037" y="22102"/>
              <a:ext cx="1020026" cy="304822"/>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请求</a:t>
              </a:r>
              <a:endParaRPr lang="zh-CN" altLang="en-US" sz="1690"/>
            </a:p>
          </p:txBody>
        </p:sp>
      </p:grpSp>
      <p:cxnSp>
        <p:nvCxnSpPr>
          <p:cNvPr id="92" name="直接箭头连接符 91"/>
          <p:cNvCxnSpPr/>
          <p:nvPr/>
        </p:nvCxnSpPr>
        <p:spPr>
          <a:xfrm flipV="1">
            <a:off x="6424295" y="1313180"/>
            <a:ext cx="13335" cy="1312545"/>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grpSp>
        <p:nvGrpSpPr>
          <p:cNvPr id="2" name="圆角矩形 3"/>
          <p:cNvGrpSpPr/>
          <p:nvPr/>
        </p:nvGrpSpPr>
        <p:grpSpPr>
          <a:xfrm>
            <a:off x="6530975" y="1658620"/>
            <a:ext cx="589915" cy="375920"/>
            <a:chOff x="0" y="-1"/>
            <a:chExt cx="1054100" cy="349042"/>
          </a:xfrm>
          <a:solidFill>
            <a:schemeClr val="accent2">
              <a:lumMod val="75000"/>
            </a:schemeClr>
          </a:solidFill>
        </p:grpSpPr>
        <p:sp>
          <p:nvSpPr>
            <p:cNvPr id="3"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 name="Client"/>
            <p:cNvSpPr txBox="1"/>
            <p:nvPr/>
          </p:nvSpPr>
          <p:spPr>
            <a:xfrm>
              <a:off x="17037" y="22101"/>
              <a:ext cx="1020026" cy="304822"/>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应答</a:t>
              </a:r>
              <a:endParaRPr lang="zh-CN" altLang="en-US" sz="1690"/>
            </a:p>
          </p:txBody>
        </p:sp>
      </p:grpSp>
      <p:sp>
        <p:nvSpPr>
          <p:cNvPr id="20" name="文本框 19"/>
          <p:cNvSpPr txBox="1"/>
          <p:nvPr/>
        </p:nvSpPr>
        <p:spPr>
          <a:xfrm>
            <a:off x="149225" y="787400"/>
            <a:ext cx="1920240" cy="15646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①②③④⑤</a:t>
            </a:r>
            <a:r>
              <a:rPr lang="zh-CN" altLang="en-US" sz="2400">
                <a:ln>
                  <a:noFill/>
                </a:ln>
                <a:solidFill>
                  <a:srgbClr val="000000"/>
                </a:solidFill>
                <a:effectLst/>
                <a:uFillTx/>
                <a:latin typeface="+mj-lt"/>
                <a:ea typeface="+mj-ea"/>
                <a:cs typeface="+mj-cs"/>
                <a:sym typeface="Helvetica Neue"/>
              </a:rPr>
              <a:t>⑥</a:t>
            </a:r>
            <a:r>
              <a:rPr kumimoji="0" lang="zh-CN" altLang="en-US" sz="2400" b="0" i="0" u="none" strike="noStrike" cap="none" spc="0" normalizeH="0" baseline="0">
                <a:ln>
                  <a:noFill/>
                </a:ln>
                <a:solidFill>
                  <a:srgbClr val="000000"/>
                </a:solidFill>
                <a:effectLst/>
                <a:uFillTx/>
                <a:latin typeface="+mj-lt"/>
                <a:ea typeface="+mj-ea"/>
                <a:cs typeface="+mj-cs"/>
                <a:sym typeface="Helvetica Neue"/>
              </a:rPr>
              <a:t>⑦⑧⑨⑩⑪⑫⑬⑭⑮⑯⑰</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6" name="圆角矩形 3"/>
          <p:cNvGrpSpPr/>
          <p:nvPr/>
        </p:nvGrpSpPr>
        <p:grpSpPr>
          <a:xfrm>
            <a:off x="7310120" y="3966210"/>
            <a:ext cx="1243965" cy="388620"/>
            <a:chOff x="0" y="-1"/>
            <a:chExt cx="1054100" cy="349042"/>
          </a:xfrm>
          <a:solidFill>
            <a:schemeClr val="accent3"/>
          </a:solidFill>
        </p:grpSpPr>
        <p:sp>
          <p:nvSpPr>
            <p:cNvPr id="7"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Client"/>
            <p:cNvSpPr txBox="1"/>
            <p:nvPr/>
          </p:nvSpPr>
          <p:spPr>
            <a:xfrm>
              <a:off x="17037" y="27086"/>
              <a:ext cx="1020026" cy="294861"/>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oplog</a:t>
              </a:r>
              <a:r>
                <a:rPr lang="zh-CN" altLang="en-US" sz="1690"/>
                <a:t>同步</a:t>
              </a:r>
              <a:endParaRPr lang="zh-CN" altLang="en-US" sz="1690"/>
            </a:p>
          </p:txBody>
        </p:sp>
      </p:gr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圆角矩形 17"/>
          <p:cNvSpPr/>
          <p:nvPr/>
        </p:nvSpPr>
        <p:spPr>
          <a:xfrm>
            <a:off x="2322830" y="2249170"/>
            <a:ext cx="7447915" cy="4315460"/>
          </a:xfrm>
          <a:prstGeom prst="roundRect">
            <a:avLst>
              <a:gd name="adj" fmla="val 4429"/>
            </a:avLst>
          </a:prstGeom>
          <a:solidFill>
            <a:schemeClr val="bg1">
              <a:lumMod val="85000"/>
            </a:schemeClr>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9" name="圆角矩形 20"/>
          <p:cNvGrpSpPr/>
          <p:nvPr/>
        </p:nvGrpSpPr>
        <p:grpSpPr>
          <a:xfrm>
            <a:off x="5045075" y="2693035"/>
            <a:ext cx="1968500" cy="912495"/>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212044"/>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主</a:t>
              </a:r>
              <a:r>
                <a:rPr lang="en-US" sz="1405">
                  <a:sym typeface="+mn-ea"/>
                </a:rPr>
                <a:t>)</a:t>
              </a:r>
              <a:endParaRPr sz="1405"/>
            </a:p>
          </p:txBody>
        </p:sp>
      </p:grpSp>
      <p:grpSp>
        <p:nvGrpSpPr>
          <p:cNvPr id="38" name="圆角矩形 20"/>
          <p:cNvGrpSpPr/>
          <p:nvPr/>
        </p:nvGrpSpPr>
        <p:grpSpPr>
          <a:xfrm>
            <a:off x="3513455" y="5210175"/>
            <a:ext cx="2214880" cy="913130"/>
            <a:chOff x="-28905" y="92172"/>
            <a:chExt cx="758525" cy="349058"/>
          </a:xfrm>
        </p:grpSpPr>
        <p:sp>
          <p:nvSpPr>
            <p:cNvPr id="3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0" name="Mongod"/>
            <p:cNvSpPr txBox="1"/>
            <p:nvPr/>
          </p:nvSpPr>
          <p:spPr>
            <a:xfrm>
              <a:off x="-28905" y="182835"/>
              <a:ext cx="758525" cy="16749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lang="en-US" sz="1405">
                <a:sym typeface="+mn-ea"/>
              </a:endParaRPr>
            </a:p>
            <a:p>
              <a:pPr algn="ctr"/>
              <a:r>
                <a:rPr lang="en-US" sz="1000"/>
                <a:t>tag:{ "speed": "quic" }</a:t>
              </a:r>
              <a:endParaRPr lang="en-US" sz="1000"/>
            </a:p>
          </p:txBody>
        </p:sp>
      </p:grpSp>
      <p:cxnSp>
        <p:nvCxnSpPr>
          <p:cNvPr id="63" name="直接箭头连接符 62"/>
          <p:cNvCxnSpPr/>
          <p:nvPr/>
        </p:nvCxnSpPr>
        <p:spPr>
          <a:xfrm flipH="1">
            <a:off x="4686935" y="3711575"/>
            <a:ext cx="1042035" cy="1407795"/>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cxnSp>
        <p:nvCxnSpPr>
          <p:cNvPr id="64" name="直接箭头连接符 63"/>
          <p:cNvCxnSpPr/>
          <p:nvPr/>
        </p:nvCxnSpPr>
        <p:spPr>
          <a:xfrm>
            <a:off x="6429375" y="3711575"/>
            <a:ext cx="1291590" cy="1386205"/>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grpSp>
        <p:nvGrpSpPr>
          <p:cNvPr id="74" name="圆角矩形 3"/>
          <p:cNvGrpSpPr/>
          <p:nvPr/>
        </p:nvGrpSpPr>
        <p:grpSpPr>
          <a:xfrm>
            <a:off x="4930140" y="429260"/>
            <a:ext cx="2332355" cy="857250"/>
            <a:chOff x="0" y="-1"/>
            <a:chExt cx="1054100" cy="349042"/>
          </a:xfrm>
        </p:grpSpPr>
        <p:sp>
          <p:nvSpPr>
            <p:cNvPr id="7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6" name="Client"/>
            <p:cNvSpPr txBox="1"/>
            <p:nvPr/>
          </p:nvSpPr>
          <p:spPr>
            <a:xfrm>
              <a:off x="17037" y="85577"/>
              <a:ext cx="1020026" cy="177882"/>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sz="2400"/>
                <a:t>Client</a:t>
              </a:r>
              <a:endParaRPr sz="2400"/>
            </a:p>
          </p:txBody>
        </p:sp>
      </p:grpSp>
      <p:cxnSp>
        <p:nvCxnSpPr>
          <p:cNvPr id="83" name="直接箭头连接符 82"/>
          <p:cNvCxnSpPr/>
          <p:nvPr/>
        </p:nvCxnSpPr>
        <p:spPr>
          <a:xfrm>
            <a:off x="5791835" y="1317625"/>
            <a:ext cx="5080" cy="1375410"/>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cxnSp>
        <p:nvCxnSpPr>
          <p:cNvPr id="92" name="直接箭头连接符 91"/>
          <p:cNvCxnSpPr/>
          <p:nvPr/>
        </p:nvCxnSpPr>
        <p:spPr>
          <a:xfrm flipV="1">
            <a:off x="6424295" y="1313180"/>
            <a:ext cx="13335" cy="1312545"/>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sp>
        <p:nvSpPr>
          <p:cNvPr id="20" name="文本框 19"/>
          <p:cNvSpPr txBox="1"/>
          <p:nvPr/>
        </p:nvSpPr>
        <p:spPr>
          <a:xfrm>
            <a:off x="149225" y="787400"/>
            <a:ext cx="1920240" cy="15646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①②③④⑤</a:t>
            </a:r>
            <a:r>
              <a:rPr lang="zh-CN" altLang="en-US" sz="2400">
                <a:ln>
                  <a:noFill/>
                </a:ln>
                <a:solidFill>
                  <a:srgbClr val="000000"/>
                </a:solidFill>
                <a:effectLst/>
                <a:uFillTx/>
                <a:latin typeface="+mj-lt"/>
                <a:ea typeface="+mj-ea"/>
                <a:cs typeface="+mj-cs"/>
                <a:sym typeface="Helvetica Neue"/>
              </a:rPr>
              <a:t>⑥</a:t>
            </a:r>
            <a:r>
              <a:rPr kumimoji="0" lang="zh-CN" altLang="en-US" sz="2400" b="0" i="0" u="none" strike="noStrike" cap="none" spc="0" normalizeH="0" baseline="0">
                <a:ln>
                  <a:noFill/>
                </a:ln>
                <a:solidFill>
                  <a:srgbClr val="000000"/>
                </a:solidFill>
                <a:effectLst/>
                <a:uFillTx/>
                <a:latin typeface="+mj-lt"/>
                <a:ea typeface="+mj-ea"/>
                <a:cs typeface="+mj-cs"/>
                <a:sym typeface="Helvetica Neue"/>
              </a:rPr>
              <a:t>⑦⑧⑨⑩⑪⑫⑬⑭⑮⑯⑰</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5" name="圆角矩形 20"/>
          <p:cNvGrpSpPr/>
          <p:nvPr/>
        </p:nvGrpSpPr>
        <p:grpSpPr>
          <a:xfrm>
            <a:off x="6765925" y="5210175"/>
            <a:ext cx="2214880" cy="913130"/>
            <a:chOff x="-28905" y="92172"/>
            <a:chExt cx="758525" cy="349058"/>
          </a:xfrm>
        </p:grpSpPr>
        <p:sp>
          <p:nvSpPr>
            <p:cNvPr id="1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 name="Mongod"/>
            <p:cNvSpPr txBox="1"/>
            <p:nvPr/>
          </p:nvSpPr>
          <p:spPr>
            <a:xfrm>
              <a:off x="-28905" y="182835"/>
              <a:ext cx="758525" cy="16749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lang="en-US" sz="1405">
                <a:sym typeface="+mn-ea"/>
              </a:endParaRPr>
            </a:p>
            <a:p>
              <a:pPr algn="ctr"/>
              <a:r>
                <a:rPr lang="en-US" sz="1000"/>
                <a:t>tag:{ "speed": "slow" }</a:t>
              </a:r>
              <a:endParaRPr lang="en-US" sz="1000"/>
            </a:p>
          </p:txBody>
        </p:sp>
      </p:grpSp>
      <p:cxnSp>
        <p:nvCxnSpPr>
          <p:cNvPr id="28" name="曲线连接符 27"/>
          <p:cNvCxnSpPr/>
          <p:nvPr/>
        </p:nvCxnSpPr>
        <p:spPr>
          <a:xfrm rot="5400000">
            <a:off x="2713355" y="2745740"/>
            <a:ext cx="3782060" cy="1031240"/>
          </a:xfrm>
          <a:prstGeom prst="curvedConnector3">
            <a:avLst>
              <a:gd name="adj1" fmla="val 50017"/>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14" name="圆角矩形 3"/>
          <p:cNvGrpSpPr/>
          <p:nvPr/>
        </p:nvGrpSpPr>
        <p:grpSpPr>
          <a:xfrm>
            <a:off x="2661285" y="2542222"/>
            <a:ext cx="2059305" cy="328295"/>
            <a:chOff x="0" y="-28298"/>
            <a:chExt cx="1054100" cy="405631"/>
          </a:xfrm>
          <a:solidFill>
            <a:schemeClr val="accent3"/>
          </a:solidFill>
        </p:grpSpPr>
        <p:sp>
          <p:nvSpPr>
            <p:cNvPr id="15"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6" name="Client"/>
            <p:cNvSpPr txBox="1"/>
            <p:nvPr/>
          </p:nvSpPr>
          <p:spPr>
            <a:xfrm>
              <a:off x="17037" y="-28298"/>
              <a:ext cx="1020026" cy="405631"/>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ea typeface="宋体" panose="02010600030101010101" pitchFamily="2" charset="-122"/>
                </a:rPr>
                <a:t>带</a:t>
              </a:r>
              <a:r>
                <a:rPr lang="en-US" altLang="zh-CN" sz="1690">
                  <a:ea typeface="宋体" panose="02010600030101010101" pitchFamily="2" charset="-122"/>
                </a:rPr>
                <a:t>tag:quic</a:t>
              </a:r>
              <a:r>
                <a:rPr lang="zh-CN" altLang="en-US" sz="1690">
                  <a:ea typeface="宋体" panose="02010600030101010101" pitchFamily="2" charset="-122"/>
                </a:rPr>
                <a:t>的查询</a:t>
              </a:r>
              <a:endParaRPr lang="zh-CN" altLang="en-US" sz="1690">
                <a:ea typeface="宋体" panose="02010600030101010101" pitchFamily="2" charset="-122"/>
              </a:endParaRPr>
            </a:p>
          </p:txBody>
        </p:sp>
      </p:grpSp>
      <p:sp>
        <p:nvSpPr>
          <p:cNvPr id="73" name="Client"/>
          <p:cNvSpPr txBox="1"/>
          <p:nvPr/>
        </p:nvSpPr>
        <p:spPr>
          <a:xfrm>
            <a:off x="591467" y="3277546"/>
            <a:ext cx="1347540" cy="328295"/>
          </a:xfrm>
          <a:prstGeom prst="rect">
            <a:avLst/>
          </a:prstGeom>
          <a:solidFill>
            <a:schemeClr val="accent2">
              <a:lumMod val="75000"/>
            </a:schemeClr>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node2</a:t>
            </a:r>
            <a:r>
              <a:rPr lang="zh-CN" altLang="en-US" sz="1690"/>
              <a:t>最近</a:t>
            </a:r>
            <a:endParaRPr lang="zh-CN" altLang="en-US" sz="1690"/>
          </a:p>
        </p:txBody>
      </p:sp>
      <p:cxnSp>
        <p:nvCxnSpPr>
          <p:cNvPr id="17" name="曲线连接符 16"/>
          <p:cNvCxnSpPr/>
          <p:nvPr/>
        </p:nvCxnSpPr>
        <p:spPr>
          <a:xfrm rot="5400000" flipV="1">
            <a:off x="5858510" y="2582545"/>
            <a:ext cx="3882390" cy="1343025"/>
          </a:xfrm>
          <a:prstGeom prst="curvedConnector3">
            <a:avLst>
              <a:gd name="adj1" fmla="val 50008"/>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18" name="圆角矩形 3"/>
          <p:cNvGrpSpPr/>
          <p:nvPr/>
        </p:nvGrpSpPr>
        <p:grpSpPr>
          <a:xfrm>
            <a:off x="7567930" y="2542857"/>
            <a:ext cx="2059305" cy="328295"/>
            <a:chOff x="0" y="-28298"/>
            <a:chExt cx="1054100" cy="405631"/>
          </a:xfrm>
          <a:solidFill>
            <a:schemeClr val="accent3"/>
          </a:solidFill>
        </p:grpSpPr>
        <p:sp>
          <p:nvSpPr>
            <p:cNvPr id="1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 name="Client"/>
            <p:cNvSpPr txBox="1"/>
            <p:nvPr/>
          </p:nvSpPr>
          <p:spPr>
            <a:xfrm>
              <a:off x="17037" y="-28298"/>
              <a:ext cx="1020026" cy="405631"/>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ea typeface="宋体" panose="02010600030101010101" pitchFamily="2" charset="-122"/>
                </a:rPr>
                <a:t>带</a:t>
              </a:r>
              <a:r>
                <a:rPr lang="en-US" altLang="zh-CN" sz="1690">
                  <a:ea typeface="宋体" panose="02010600030101010101" pitchFamily="2" charset="-122"/>
                </a:rPr>
                <a:t>tag:slow</a:t>
              </a:r>
              <a:r>
                <a:rPr lang="zh-CN" altLang="en-US" sz="1690">
                  <a:ea typeface="宋体" panose="02010600030101010101" pitchFamily="2" charset="-122"/>
                </a:rPr>
                <a:t>的查询</a:t>
              </a:r>
              <a:endParaRPr lang="zh-CN" altLang="en-US" sz="1690">
                <a:ea typeface="宋体" panose="02010600030101010101" pitchFamily="2" charset="-122"/>
              </a:endParaRPr>
            </a:p>
          </p:txBody>
        </p:sp>
      </p:gr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圆角矩形 17"/>
          <p:cNvSpPr/>
          <p:nvPr/>
        </p:nvSpPr>
        <p:spPr>
          <a:xfrm>
            <a:off x="1787525" y="2531745"/>
            <a:ext cx="8733790" cy="4099560"/>
          </a:xfrm>
          <a:prstGeom prst="roundRect">
            <a:avLst>
              <a:gd name="adj" fmla="val 4429"/>
            </a:avLst>
          </a:prstGeom>
          <a:solidFill>
            <a:schemeClr val="bg1">
              <a:lumMod val="85000"/>
            </a:schemeClr>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0" name="圆角矩形"/>
          <p:cNvSpPr/>
          <p:nvPr/>
        </p:nvSpPr>
        <p:spPr>
          <a:xfrm>
            <a:off x="1982470" y="2788920"/>
            <a:ext cx="8255635" cy="3652520"/>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grpSp>
        <p:nvGrpSpPr>
          <p:cNvPr id="74" name="圆角矩形 3"/>
          <p:cNvGrpSpPr/>
          <p:nvPr/>
        </p:nvGrpSpPr>
        <p:grpSpPr>
          <a:xfrm>
            <a:off x="4822190" y="429260"/>
            <a:ext cx="2332355" cy="857250"/>
            <a:chOff x="0" y="-1"/>
            <a:chExt cx="1054100" cy="349042"/>
          </a:xfrm>
        </p:grpSpPr>
        <p:sp>
          <p:nvSpPr>
            <p:cNvPr id="7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6" name="Client"/>
            <p:cNvSpPr txBox="1"/>
            <p:nvPr/>
          </p:nvSpPr>
          <p:spPr>
            <a:xfrm>
              <a:off x="17037" y="85577"/>
              <a:ext cx="1020026" cy="177882"/>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sz="2400"/>
                <a:t>server</a:t>
              </a:r>
              <a:r>
                <a:rPr lang="zh-CN" altLang="en-US" sz="2400"/>
                <a:t>层</a:t>
              </a:r>
              <a:endParaRPr lang="zh-CN" altLang="en-US" sz="2400"/>
            </a:p>
          </p:txBody>
        </p:sp>
      </p:grpSp>
      <p:cxnSp>
        <p:nvCxnSpPr>
          <p:cNvPr id="83" name="直接箭头连接符 82"/>
          <p:cNvCxnSpPr/>
          <p:nvPr/>
        </p:nvCxnSpPr>
        <p:spPr>
          <a:xfrm>
            <a:off x="5683885" y="1317625"/>
            <a:ext cx="5080" cy="1375410"/>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cxnSp>
        <p:nvCxnSpPr>
          <p:cNvPr id="92" name="直接箭头连接符 91"/>
          <p:cNvCxnSpPr/>
          <p:nvPr/>
        </p:nvCxnSpPr>
        <p:spPr>
          <a:xfrm flipV="1">
            <a:off x="6318250" y="1313180"/>
            <a:ext cx="11430" cy="1381125"/>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sp>
        <p:nvSpPr>
          <p:cNvPr id="73" name="Client"/>
          <p:cNvSpPr txBox="1"/>
          <p:nvPr/>
        </p:nvSpPr>
        <p:spPr>
          <a:xfrm>
            <a:off x="6765290" y="3338195"/>
            <a:ext cx="2868930" cy="328295"/>
          </a:xfrm>
          <a:prstGeom prst="rect">
            <a:avLst/>
          </a:prstGeom>
          <a:solidFill>
            <a:schemeClr val="accent2">
              <a:lumMod val="75000"/>
            </a:schemeClr>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data_key1:data_value1</a:t>
            </a:r>
            <a:endParaRPr lang="en-US" altLang="zh-CN" sz="1690"/>
          </a:p>
        </p:txBody>
      </p:sp>
      <p:sp>
        <p:nvSpPr>
          <p:cNvPr id="24" name="Client"/>
          <p:cNvSpPr txBox="1"/>
          <p:nvPr/>
        </p:nvSpPr>
        <p:spPr>
          <a:xfrm>
            <a:off x="2661285" y="2897188"/>
            <a:ext cx="2160905" cy="328295"/>
          </a:xfrm>
          <a:prstGeom prst="rect">
            <a:avLst/>
          </a:prstGeom>
          <a:solidFill>
            <a:srgbClr val="FFFF00"/>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solidFill>
                  <a:schemeClr val="accent5"/>
                </a:solidFill>
              </a:rPr>
              <a:t>WT</a:t>
            </a:r>
            <a:r>
              <a:rPr lang="zh-CN" altLang="en-US" sz="1690">
                <a:solidFill>
                  <a:schemeClr val="accent5"/>
                </a:solidFill>
              </a:rPr>
              <a:t>引擎层，</a:t>
            </a:r>
            <a:r>
              <a:rPr lang="en-US" altLang="zh-CN" sz="1690">
                <a:solidFill>
                  <a:schemeClr val="accent5"/>
                </a:solidFill>
              </a:rPr>
              <a:t>B+ tree </a:t>
            </a:r>
            <a:endParaRPr lang="en-US" altLang="zh-CN" sz="1690">
              <a:solidFill>
                <a:schemeClr val="accent5"/>
              </a:solidFill>
            </a:endParaRPr>
          </a:p>
        </p:txBody>
      </p:sp>
      <p:grpSp>
        <p:nvGrpSpPr>
          <p:cNvPr id="43" name="圆角矩形 3"/>
          <p:cNvGrpSpPr/>
          <p:nvPr/>
        </p:nvGrpSpPr>
        <p:grpSpPr>
          <a:xfrm>
            <a:off x="3227070" y="5836285"/>
            <a:ext cx="1243965" cy="388620"/>
            <a:chOff x="0" y="-1"/>
            <a:chExt cx="1054100" cy="349042"/>
          </a:xfrm>
          <a:solidFill>
            <a:schemeClr val="accent3"/>
          </a:solidFill>
        </p:grpSpPr>
        <p:sp>
          <p:nvSpPr>
            <p:cNvPr id="44"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5" name="Client"/>
            <p:cNvSpPr txBox="1"/>
            <p:nvPr/>
          </p:nvSpPr>
          <p:spPr>
            <a:xfrm>
              <a:off x="17037" y="27086"/>
              <a:ext cx="1020026" cy="294861"/>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90"/>
                <a:t>索引</a:t>
              </a:r>
              <a:r>
                <a:rPr lang="en-US" altLang="zh-CN" sz="1690"/>
                <a:t>KV</a:t>
              </a:r>
              <a:endParaRPr lang="en-US" altLang="zh-CN" sz="1690"/>
            </a:p>
          </p:txBody>
        </p:sp>
      </p:grpSp>
      <p:grpSp>
        <p:nvGrpSpPr>
          <p:cNvPr id="46" name="圆角矩形 3"/>
          <p:cNvGrpSpPr/>
          <p:nvPr/>
        </p:nvGrpSpPr>
        <p:grpSpPr>
          <a:xfrm>
            <a:off x="7512685" y="5909945"/>
            <a:ext cx="1243965" cy="388620"/>
            <a:chOff x="0" y="-1"/>
            <a:chExt cx="1054100" cy="349042"/>
          </a:xfrm>
          <a:solidFill>
            <a:schemeClr val="accent3"/>
          </a:solidFill>
        </p:grpSpPr>
        <p:sp>
          <p:nvSpPr>
            <p:cNvPr id="47"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8" name="Client"/>
            <p:cNvSpPr txBox="1"/>
            <p:nvPr/>
          </p:nvSpPr>
          <p:spPr>
            <a:xfrm>
              <a:off x="17037" y="27086"/>
              <a:ext cx="1020026" cy="294861"/>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90"/>
                <a:t>数据</a:t>
              </a:r>
              <a:r>
                <a:rPr lang="en-US" altLang="zh-CN" sz="1690"/>
                <a:t>KV</a:t>
              </a:r>
              <a:endParaRPr lang="en-US" altLang="zh-CN" sz="1690"/>
            </a:p>
          </p:txBody>
        </p:sp>
      </p:grpSp>
      <p:sp>
        <p:nvSpPr>
          <p:cNvPr id="57" name="Client"/>
          <p:cNvSpPr txBox="1"/>
          <p:nvPr/>
        </p:nvSpPr>
        <p:spPr>
          <a:xfrm>
            <a:off x="6765290" y="5311775"/>
            <a:ext cx="2868930" cy="328295"/>
          </a:xfrm>
          <a:prstGeom prst="rect">
            <a:avLst/>
          </a:prstGeom>
          <a:solidFill>
            <a:schemeClr val="accent2">
              <a:lumMod val="75000"/>
            </a:schemeClr>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data_keyn:data_valuen</a:t>
            </a:r>
            <a:endParaRPr lang="en-US" altLang="zh-CN" sz="1690"/>
          </a:p>
        </p:txBody>
      </p:sp>
      <p:sp>
        <p:nvSpPr>
          <p:cNvPr id="58" name="Client"/>
          <p:cNvSpPr txBox="1"/>
          <p:nvPr/>
        </p:nvSpPr>
        <p:spPr>
          <a:xfrm>
            <a:off x="6765290" y="4983480"/>
            <a:ext cx="2868930" cy="328295"/>
          </a:xfrm>
          <a:prstGeom prst="rect">
            <a:avLst/>
          </a:prstGeom>
          <a:solidFill>
            <a:schemeClr val="accent2">
              <a:lumMod val="75000"/>
            </a:schemeClr>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ltLang="zh-CN" sz="1690"/>
              <a:t>......</a:t>
            </a:r>
            <a:endParaRPr lang="en-US" altLang="zh-CN" sz="1690"/>
          </a:p>
        </p:txBody>
      </p:sp>
      <p:sp>
        <p:nvSpPr>
          <p:cNvPr id="59" name="Client"/>
          <p:cNvSpPr txBox="1"/>
          <p:nvPr/>
        </p:nvSpPr>
        <p:spPr>
          <a:xfrm>
            <a:off x="6765290" y="4655185"/>
            <a:ext cx="2868930" cy="328295"/>
          </a:xfrm>
          <a:prstGeom prst="rect">
            <a:avLst/>
          </a:prstGeom>
          <a:solidFill>
            <a:schemeClr val="accent2">
              <a:lumMod val="75000"/>
            </a:schemeClr>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data_key5:data_value5</a:t>
            </a:r>
            <a:endParaRPr lang="en-US" altLang="zh-CN" sz="1690"/>
          </a:p>
        </p:txBody>
      </p:sp>
      <p:sp>
        <p:nvSpPr>
          <p:cNvPr id="60" name="Client"/>
          <p:cNvSpPr txBox="1"/>
          <p:nvPr/>
        </p:nvSpPr>
        <p:spPr>
          <a:xfrm>
            <a:off x="6765290" y="4324985"/>
            <a:ext cx="2868930" cy="328295"/>
          </a:xfrm>
          <a:prstGeom prst="rect">
            <a:avLst/>
          </a:prstGeom>
          <a:solidFill>
            <a:schemeClr val="accent2">
              <a:lumMod val="75000"/>
            </a:schemeClr>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data_key4:data_value4</a:t>
            </a:r>
            <a:endParaRPr lang="en-US" altLang="zh-CN" sz="1690"/>
          </a:p>
        </p:txBody>
      </p:sp>
      <p:sp>
        <p:nvSpPr>
          <p:cNvPr id="61" name="Client"/>
          <p:cNvSpPr txBox="1"/>
          <p:nvPr/>
        </p:nvSpPr>
        <p:spPr>
          <a:xfrm>
            <a:off x="6765290" y="3996690"/>
            <a:ext cx="2868930" cy="328295"/>
          </a:xfrm>
          <a:prstGeom prst="rect">
            <a:avLst/>
          </a:prstGeom>
          <a:solidFill>
            <a:schemeClr val="accent2">
              <a:lumMod val="75000"/>
            </a:schemeClr>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data_key3:data_value3</a:t>
            </a:r>
            <a:endParaRPr lang="en-US" altLang="zh-CN" sz="1690"/>
          </a:p>
        </p:txBody>
      </p:sp>
      <p:sp>
        <p:nvSpPr>
          <p:cNvPr id="62" name="Client"/>
          <p:cNvSpPr txBox="1"/>
          <p:nvPr/>
        </p:nvSpPr>
        <p:spPr>
          <a:xfrm>
            <a:off x="6765290" y="3666490"/>
            <a:ext cx="2868930" cy="328295"/>
          </a:xfrm>
          <a:prstGeom prst="rect">
            <a:avLst/>
          </a:prstGeom>
          <a:solidFill>
            <a:schemeClr val="accent2">
              <a:lumMod val="75000"/>
            </a:schemeClr>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data_key2:data_value2</a:t>
            </a:r>
            <a:endParaRPr lang="en-US" altLang="zh-CN" sz="1690"/>
          </a:p>
        </p:txBody>
      </p:sp>
      <p:sp>
        <p:nvSpPr>
          <p:cNvPr id="65" name="Client"/>
          <p:cNvSpPr txBox="1"/>
          <p:nvPr/>
        </p:nvSpPr>
        <p:spPr>
          <a:xfrm>
            <a:off x="2468880" y="3338513"/>
            <a:ext cx="2966720" cy="328295"/>
          </a:xfrm>
          <a:prstGeom prst="rect">
            <a:avLst/>
          </a:prstGeom>
          <a:solidFill>
            <a:schemeClr val="accent2">
              <a:lumMod val="75000"/>
            </a:schemeClr>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ltLang="zh-CN" sz="1690"/>
              <a:t>index_key1:data_key1</a:t>
            </a:r>
            <a:endParaRPr lang="en-US" altLang="zh-CN" sz="1690"/>
          </a:p>
        </p:txBody>
      </p:sp>
      <p:sp>
        <p:nvSpPr>
          <p:cNvPr id="66" name="Client"/>
          <p:cNvSpPr txBox="1"/>
          <p:nvPr/>
        </p:nvSpPr>
        <p:spPr>
          <a:xfrm>
            <a:off x="2468880" y="5311775"/>
            <a:ext cx="2966085" cy="328295"/>
          </a:xfrm>
          <a:prstGeom prst="rect">
            <a:avLst/>
          </a:prstGeom>
          <a:solidFill>
            <a:schemeClr val="accent2">
              <a:lumMod val="75000"/>
            </a:schemeClr>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ltLang="zh-CN" sz="1685">
                <a:sym typeface="+mn-ea"/>
              </a:rPr>
              <a:t>index</a:t>
            </a:r>
            <a:r>
              <a:rPr lang="en-US" altLang="zh-CN" sz="1690"/>
              <a:t>_keyn:data_</a:t>
            </a:r>
            <a:r>
              <a:rPr lang="en-US" altLang="zh-CN" sz="1685">
                <a:sym typeface="+mn-ea"/>
              </a:rPr>
              <a:t>key</a:t>
            </a:r>
            <a:r>
              <a:rPr lang="en-US" altLang="zh-CN" sz="1690"/>
              <a:t>n</a:t>
            </a:r>
            <a:endParaRPr lang="en-US" altLang="zh-CN" sz="1690"/>
          </a:p>
        </p:txBody>
      </p:sp>
      <p:sp>
        <p:nvSpPr>
          <p:cNvPr id="67" name="Client"/>
          <p:cNvSpPr txBox="1"/>
          <p:nvPr/>
        </p:nvSpPr>
        <p:spPr>
          <a:xfrm>
            <a:off x="2468880" y="4983480"/>
            <a:ext cx="2966085" cy="328295"/>
          </a:xfrm>
          <a:prstGeom prst="rect">
            <a:avLst/>
          </a:prstGeom>
          <a:solidFill>
            <a:schemeClr val="accent2">
              <a:lumMod val="75000"/>
            </a:schemeClr>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ltLang="zh-CN" sz="1690"/>
              <a:t>......</a:t>
            </a:r>
            <a:endParaRPr lang="en-US" altLang="zh-CN" sz="1690"/>
          </a:p>
        </p:txBody>
      </p:sp>
      <p:sp>
        <p:nvSpPr>
          <p:cNvPr id="68" name="Client"/>
          <p:cNvSpPr txBox="1"/>
          <p:nvPr/>
        </p:nvSpPr>
        <p:spPr>
          <a:xfrm>
            <a:off x="2468880" y="4655185"/>
            <a:ext cx="2966085" cy="328295"/>
          </a:xfrm>
          <a:prstGeom prst="rect">
            <a:avLst/>
          </a:prstGeom>
          <a:solidFill>
            <a:schemeClr val="accent2">
              <a:lumMod val="75000"/>
            </a:schemeClr>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ltLang="zh-CN" sz="1685">
                <a:sym typeface="+mn-ea"/>
              </a:rPr>
              <a:t>index</a:t>
            </a:r>
            <a:r>
              <a:rPr lang="en-US" altLang="zh-CN" sz="1690"/>
              <a:t>_key5:data_</a:t>
            </a:r>
            <a:r>
              <a:rPr lang="en-US" altLang="zh-CN" sz="1685">
                <a:sym typeface="+mn-ea"/>
              </a:rPr>
              <a:t>key</a:t>
            </a:r>
            <a:r>
              <a:rPr lang="en-US" altLang="zh-CN" sz="1690"/>
              <a:t>5</a:t>
            </a:r>
            <a:endParaRPr lang="en-US" altLang="zh-CN" sz="1690"/>
          </a:p>
        </p:txBody>
      </p:sp>
      <p:sp>
        <p:nvSpPr>
          <p:cNvPr id="69" name="Client"/>
          <p:cNvSpPr txBox="1"/>
          <p:nvPr/>
        </p:nvSpPr>
        <p:spPr>
          <a:xfrm>
            <a:off x="2468880" y="4324985"/>
            <a:ext cx="2966720" cy="328295"/>
          </a:xfrm>
          <a:prstGeom prst="rect">
            <a:avLst/>
          </a:prstGeom>
          <a:solidFill>
            <a:schemeClr val="accent2">
              <a:lumMod val="75000"/>
            </a:schemeClr>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ltLang="zh-CN" sz="1685">
                <a:sym typeface="+mn-ea"/>
              </a:rPr>
              <a:t>index</a:t>
            </a:r>
            <a:r>
              <a:rPr lang="en-US" altLang="zh-CN" sz="1690"/>
              <a:t>_key4:data_</a:t>
            </a:r>
            <a:r>
              <a:rPr lang="en-US" altLang="zh-CN" sz="1685">
                <a:sym typeface="+mn-ea"/>
              </a:rPr>
              <a:t>key</a:t>
            </a:r>
            <a:r>
              <a:rPr lang="en-US" altLang="zh-CN" sz="1690"/>
              <a:t>4</a:t>
            </a:r>
            <a:endParaRPr lang="en-US" altLang="zh-CN" sz="1690"/>
          </a:p>
        </p:txBody>
      </p:sp>
      <p:sp>
        <p:nvSpPr>
          <p:cNvPr id="70" name="Client"/>
          <p:cNvSpPr txBox="1"/>
          <p:nvPr/>
        </p:nvSpPr>
        <p:spPr>
          <a:xfrm>
            <a:off x="2468880" y="3996690"/>
            <a:ext cx="2966720" cy="328295"/>
          </a:xfrm>
          <a:prstGeom prst="rect">
            <a:avLst/>
          </a:prstGeom>
          <a:solidFill>
            <a:schemeClr val="accent2">
              <a:lumMod val="75000"/>
            </a:schemeClr>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ltLang="zh-CN" sz="1685">
                <a:sym typeface="+mn-ea"/>
              </a:rPr>
              <a:t>index</a:t>
            </a:r>
            <a:r>
              <a:rPr lang="en-US" altLang="zh-CN" sz="1690"/>
              <a:t>_key3:data_</a:t>
            </a:r>
            <a:r>
              <a:rPr lang="en-US" altLang="zh-CN" sz="1685">
                <a:sym typeface="+mn-ea"/>
              </a:rPr>
              <a:t>key</a:t>
            </a:r>
            <a:r>
              <a:rPr lang="en-US" altLang="zh-CN" sz="1690"/>
              <a:t>3</a:t>
            </a:r>
            <a:endParaRPr lang="en-US" altLang="zh-CN" sz="1690"/>
          </a:p>
        </p:txBody>
      </p:sp>
      <p:sp>
        <p:nvSpPr>
          <p:cNvPr id="71" name="Client"/>
          <p:cNvSpPr txBox="1"/>
          <p:nvPr/>
        </p:nvSpPr>
        <p:spPr>
          <a:xfrm>
            <a:off x="2468880" y="3666490"/>
            <a:ext cx="2966720" cy="328295"/>
          </a:xfrm>
          <a:prstGeom prst="rect">
            <a:avLst/>
          </a:prstGeom>
          <a:solidFill>
            <a:schemeClr val="accent2">
              <a:lumMod val="75000"/>
            </a:schemeClr>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ltLang="zh-CN" sz="1685">
                <a:sym typeface="+mn-ea"/>
              </a:rPr>
              <a:t>index</a:t>
            </a:r>
            <a:r>
              <a:rPr lang="en-US" altLang="zh-CN" sz="1690"/>
              <a:t>_key2:data_</a:t>
            </a:r>
            <a:r>
              <a:rPr lang="en-US" altLang="zh-CN" sz="1685">
                <a:sym typeface="+mn-ea"/>
              </a:rPr>
              <a:t>key</a:t>
            </a:r>
            <a:r>
              <a:rPr lang="en-US" altLang="zh-CN" sz="1690"/>
              <a:t>2</a:t>
            </a:r>
            <a:endParaRPr lang="en-US" altLang="zh-CN" sz="1690"/>
          </a:p>
        </p:txBody>
      </p:sp>
      <p:cxnSp>
        <p:nvCxnSpPr>
          <p:cNvPr id="72" name="直接箭头连接符 71"/>
          <p:cNvCxnSpPr>
            <a:stCxn id="65" idx="3"/>
            <a:endCxn id="73" idx="1"/>
          </p:cNvCxnSpPr>
          <p:nvPr/>
        </p:nvCxnSpPr>
        <p:spPr>
          <a:xfrm flipV="1">
            <a:off x="5435600" y="3502660"/>
            <a:ext cx="1329690" cy="635"/>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77" name="直接箭头连接符 76"/>
          <p:cNvCxnSpPr/>
          <p:nvPr/>
        </p:nvCxnSpPr>
        <p:spPr>
          <a:xfrm flipV="1">
            <a:off x="5431155" y="3830320"/>
            <a:ext cx="1329690" cy="635"/>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78" name="直接箭头连接符 77"/>
          <p:cNvCxnSpPr/>
          <p:nvPr/>
        </p:nvCxnSpPr>
        <p:spPr>
          <a:xfrm flipV="1">
            <a:off x="5435600" y="4160520"/>
            <a:ext cx="1329690" cy="635"/>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79" name="直接箭头连接符 78"/>
          <p:cNvCxnSpPr/>
          <p:nvPr/>
        </p:nvCxnSpPr>
        <p:spPr>
          <a:xfrm flipV="1">
            <a:off x="5435600" y="4488815"/>
            <a:ext cx="1329690" cy="635"/>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80" name="直接箭头连接符 79"/>
          <p:cNvCxnSpPr/>
          <p:nvPr/>
        </p:nvCxnSpPr>
        <p:spPr>
          <a:xfrm flipV="1">
            <a:off x="5435600" y="4819015"/>
            <a:ext cx="1329690" cy="635"/>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81" name="直接箭头连接符 80"/>
          <p:cNvCxnSpPr/>
          <p:nvPr/>
        </p:nvCxnSpPr>
        <p:spPr>
          <a:xfrm flipV="1">
            <a:off x="5435600" y="5147310"/>
            <a:ext cx="1329690" cy="635"/>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82" name="直接箭头连接符 81"/>
          <p:cNvCxnSpPr/>
          <p:nvPr/>
        </p:nvCxnSpPr>
        <p:spPr>
          <a:xfrm flipV="1">
            <a:off x="5435600" y="5475605"/>
            <a:ext cx="1329690" cy="635"/>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89" name="圆角矩形 3"/>
          <p:cNvGrpSpPr/>
          <p:nvPr/>
        </p:nvGrpSpPr>
        <p:grpSpPr>
          <a:xfrm>
            <a:off x="4523740" y="1774825"/>
            <a:ext cx="1068705" cy="375920"/>
            <a:chOff x="0" y="-1"/>
            <a:chExt cx="1054100" cy="349042"/>
          </a:xfrm>
          <a:solidFill>
            <a:schemeClr val="accent2">
              <a:lumMod val="75000"/>
            </a:schemeClr>
          </a:solidFill>
        </p:grpSpPr>
        <p:sp>
          <p:nvSpPr>
            <p:cNvPr id="90"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1" name="Client"/>
            <p:cNvSpPr txBox="1"/>
            <p:nvPr/>
          </p:nvSpPr>
          <p:spPr>
            <a:xfrm>
              <a:off x="17037" y="22101"/>
              <a:ext cx="1020026" cy="304822"/>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90"/>
                <a:t>写入</a:t>
              </a:r>
              <a:r>
                <a:rPr lang="en-US" altLang="zh-CN" sz="1690"/>
                <a:t>KV</a:t>
              </a:r>
              <a:endParaRPr lang="en-US" altLang="zh-CN" sz="1690"/>
            </a:p>
          </p:txBody>
        </p:sp>
      </p:grpSp>
      <p:grpSp>
        <p:nvGrpSpPr>
          <p:cNvPr id="84" name="圆角矩形 3"/>
          <p:cNvGrpSpPr/>
          <p:nvPr/>
        </p:nvGrpSpPr>
        <p:grpSpPr>
          <a:xfrm>
            <a:off x="6511290" y="1795780"/>
            <a:ext cx="1068705" cy="375920"/>
            <a:chOff x="0" y="-1"/>
            <a:chExt cx="1054100" cy="349042"/>
          </a:xfrm>
          <a:solidFill>
            <a:schemeClr val="accent2">
              <a:lumMod val="75000"/>
            </a:schemeClr>
          </a:solidFill>
        </p:grpSpPr>
        <p:sp>
          <p:nvSpPr>
            <p:cNvPr id="85"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6" name="Client"/>
            <p:cNvSpPr txBox="1"/>
            <p:nvPr/>
          </p:nvSpPr>
          <p:spPr>
            <a:xfrm>
              <a:off x="17037" y="22101"/>
              <a:ext cx="1020026" cy="304822"/>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90"/>
                <a:t>读取</a:t>
              </a:r>
              <a:r>
                <a:rPr lang="en-US" altLang="zh-CN" sz="1690"/>
                <a:t>KV</a:t>
              </a:r>
              <a:endParaRPr lang="en-US" altLang="zh-CN" sz="1690"/>
            </a:p>
          </p:txBody>
        </p:sp>
      </p:gr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圆角矩形 17"/>
          <p:cNvSpPr/>
          <p:nvPr/>
        </p:nvSpPr>
        <p:spPr>
          <a:xfrm>
            <a:off x="2888615" y="2249170"/>
            <a:ext cx="6882130" cy="4315460"/>
          </a:xfrm>
          <a:prstGeom prst="roundRect">
            <a:avLst>
              <a:gd name="adj" fmla="val 4429"/>
            </a:avLst>
          </a:prstGeom>
          <a:solidFill>
            <a:schemeClr val="bg1">
              <a:lumMod val="85000"/>
            </a:schemeClr>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9" name="圆角矩形 20"/>
          <p:cNvGrpSpPr/>
          <p:nvPr/>
        </p:nvGrpSpPr>
        <p:grpSpPr>
          <a:xfrm>
            <a:off x="5045075" y="2693035"/>
            <a:ext cx="1968500" cy="912495"/>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212044"/>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主</a:t>
              </a:r>
              <a:r>
                <a:rPr lang="en-US" sz="1405">
                  <a:sym typeface="+mn-ea"/>
                </a:rPr>
                <a:t>)</a:t>
              </a:r>
              <a:endParaRPr sz="1405"/>
            </a:p>
          </p:txBody>
        </p:sp>
      </p:grpSp>
      <p:grpSp>
        <p:nvGrpSpPr>
          <p:cNvPr id="38" name="圆角矩形 20"/>
          <p:cNvGrpSpPr/>
          <p:nvPr/>
        </p:nvGrpSpPr>
        <p:grpSpPr>
          <a:xfrm>
            <a:off x="3513455" y="5210175"/>
            <a:ext cx="1968500" cy="912495"/>
            <a:chOff x="-28905" y="92172"/>
            <a:chExt cx="758525" cy="349058"/>
          </a:xfrm>
        </p:grpSpPr>
        <p:sp>
          <p:nvSpPr>
            <p:cNvPr id="3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0" name="Mongod"/>
            <p:cNvSpPr txBox="1"/>
            <p:nvPr/>
          </p:nvSpPr>
          <p:spPr>
            <a:xfrm>
              <a:off x="-28905" y="212043"/>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grpSp>
        <p:nvGrpSpPr>
          <p:cNvPr id="53" name="圆角矩形 20"/>
          <p:cNvGrpSpPr/>
          <p:nvPr/>
        </p:nvGrpSpPr>
        <p:grpSpPr>
          <a:xfrm>
            <a:off x="7142480" y="5210175"/>
            <a:ext cx="1968500" cy="912495"/>
            <a:chOff x="-28905" y="92172"/>
            <a:chExt cx="758525" cy="349058"/>
          </a:xfrm>
        </p:grpSpPr>
        <p:sp>
          <p:nvSpPr>
            <p:cNvPr id="6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1" name="Mongod"/>
            <p:cNvSpPr txBox="1"/>
            <p:nvPr/>
          </p:nvSpPr>
          <p:spPr>
            <a:xfrm>
              <a:off x="-28905" y="212044"/>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cxnSp>
        <p:nvCxnSpPr>
          <p:cNvPr id="63" name="直接箭头连接符 62"/>
          <p:cNvCxnSpPr/>
          <p:nvPr/>
        </p:nvCxnSpPr>
        <p:spPr>
          <a:xfrm flipH="1">
            <a:off x="4344670" y="3711575"/>
            <a:ext cx="1384300" cy="1487170"/>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cxnSp>
        <p:nvCxnSpPr>
          <p:cNvPr id="64" name="直接箭头连接符 63"/>
          <p:cNvCxnSpPr/>
          <p:nvPr/>
        </p:nvCxnSpPr>
        <p:spPr>
          <a:xfrm>
            <a:off x="6429375" y="3711575"/>
            <a:ext cx="1885315" cy="1457960"/>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grpSp>
        <p:nvGrpSpPr>
          <p:cNvPr id="65" name="圆角矩形 3"/>
          <p:cNvGrpSpPr/>
          <p:nvPr/>
        </p:nvGrpSpPr>
        <p:grpSpPr>
          <a:xfrm>
            <a:off x="3724275" y="3935730"/>
            <a:ext cx="1243965" cy="388620"/>
            <a:chOff x="0" y="-1"/>
            <a:chExt cx="1054100" cy="349042"/>
          </a:xfrm>
          <a:solidFill>
            <a:schemeClr val="accent3"/>
          </a:solidFill>
        </p:grpSpPr>
        <p:sp>
          <p:nvSpPr>
            <p:cNvPr id="66"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7" name="Client"/>
            <p:cNvSpPr txBox="1"/>
            <p:nvPr/>
          </p:nvSpPr>
          <p:spPr>
            <a:xfrm>
              <a:off x="17037" y="27086"/>
              <a:ext cx="1020026" cy="294861"/>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oplog</a:t>
              </a:r>
              <a:r>
                <a:rPr lang="zh-CN" altLang="en-US" sz="1690"/>
                <a:t>同步</a:t>
              </a:r>
              <a:endParaRPr lang="zh-CN" altLang="en-US" sz="1690"/>
            </a:p>
          </p:txBody>
        </p:sp>
      </p:grpSp>
      <p:grpSp>
        <p:nvGrpSpPr>
          <p:cNvPr id="74" name="圆角矩形 3"/>
          <p:cNvGrpSpPr/>
          <p:nvPr/>
        </p:nvGrpSpPr>
        <p:grpSpPr>
          <a:xfrm>
            <a:off x="4930140" y="429260"/>
            <a:ext cx="2332355" cy="857250"/>
            <a:chOff x="0" y="-1"/>
            <a:chExt cx="1054100" cy="349042"/>
          </a:xfrm>
        </p:grpSpPr>
        <p:sp>
          <p:nvSpPr>
            <p:cNvPr id="7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6" name="Client"/>
            <p:cNvSpPr txBox="1"/>
            <p:nvPr/>
          </p:nvSpPr>
          <p:spPr>
            <a:xfrm>
              <a:off x="17037" y="85577"/>
              <a:ext cx="1020026" cy="177882"/>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sz="2400"/>
                <a:t>Client</a:t>
              </a:r>
              <a:endParaRPr sz="2400"/>
            </a:p>
          </p:txBody>
        </p:sp>
      </p:grpSp>
      <p:cxnSp>
        <p:nvCxnSpPr>
          <p:cNvPr id="83" name="直接箭头连接符 82"/>
          <p:cNvCxnSpPr/>
          <p:nvPr/>
        </p:nvCxnSpPr>
        <p:spPr>
          <a:xfrm>
            <a:off x="5791835" y="1317625"/>
            <a:ext cx="5080" cy="1375410"/>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grpSp>
        <p:nvGrpSpPr>
          <p:cNvPr id="85" name="圆角矩形 3"/>
          <p:cNvGrpSpPr/>
          <p:nvPr/>
        </p:nvGrpSpPr>
        <p:grpSpPr>
          <a:xfrm>
            <a:off x="7888605" y="1609725"/>
            <a:ext cx="565785" cy="376555"/>
            <a:chOff x="0" y="-1"/>
            <a:chExt cx="1054100" cy="349042"/>
          </a:xfrm>
        </p:grpSpPr>
        <p:sp>
          <p:nvSpPr>
            <p:cNvPr id="8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7" name="Client"/>
            <p:cNvSpPr txBox="1"/>
            <p:nvPr/>
          </p:nvSpPr>
          <p:spPr>
            <a:xfrm>
              <a:off x="17037" y="22359"/>
              <a:ext cx="1020026" cy="304308"/>
            </a:xfrm>
            <a:prstGeom prst="rect">
              <a:avLst/>
            </a:prstGeom>
            <a:solidFill>
              <a:schemeClr val="accent3"/>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w:1</a:t>
              </a:r>
              <a:endParaRPr lang="en-US" altLang="zh-CN" sz="1690"/>
            </a:p>
          </p:txBody>
        </p:sp>
      </p:grpSp>
      <p:grpSp>
        <p:nvGrpSpPr>
          <p:cNvPr id="89" name="圆角矩形 3"/>
          <p:cNvGrpSpPr/>
          <p:nvPr/>
        </p:nvGrpSpPr>
        <p:grpSpPr>
          <a:xfrm>
            <a:off x="5110480" y="1634490"/>
            <a:ext cx="589915" cy="375920"/>
            <a:chOff x="0" y="-1"/>
            <a:chExt cx="1054100" cy="349042"/>
          </a:xfrm>
          <a:solidFill>
            <a:schemeClr val="accent2">
              <a:lumMod val="75000"/>
            </a:schemeClr>
          </a:solidFill>
        </p:grpSpPr>
        <p:sp>
          <p:nvSpPr>
            <p:cNvPr id="90"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1" name="Client"/>
            <p:cNvSpPr txBox="1"/>
            <p:nvPr/>
          </p:nvSpPr>
          <p:spPr>
            <a:xfrm>
              <a:off x="17037" y="22102"/>
              <a:ext cx="1020026" cy="304822"/>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请求</a:t>
              </a:r>
              <a:endParaRPr lang="zh-CN" altLang="en-US" sz="1690"/>
            </a:p>
          </p:txBody>
        </p:sp>
      </p:grpSp>
      <p:cxnSp>
        <p:nvCxnSpPr>
          <p:cNvPr id="92" name="直接箭头连接符 91"/>
          <p:cNvCxnSpPr/>
          <p:nvPr/>
        </p:nvCxnSpPr>
        <p:spPr>
          <a:xfrm flipV="1">
            <a:off x="6424295" y="1313180"/>
            <a:ext cx="13335" cy="1312545"/>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grpSp>
        <p:nvGrpSpPr>
          <p:cNvPr id="2" name="圆角矩形 3"/>
          <p:cNvGrpSpPr/>
          <p:nvPr/>
        </p:nvGrpSpPr>
        <p:grpSpPr>
          <a:xfrm>
            <a:off x="6530975" y="1658620"/>
            <a:ext cx="589915" cy="375920"/>
            <a:chOff x="0" y="-1"/>
            <a:chExt cx="1054100" cy="349042"/>
          </a:xfrm>
          <a:solidFill>
            <a:schemeClr val="accent2">
              <a:lumMod val="75000"/>
            </a:schemeClr>
          </a:solidFill>
        </p:grpSpPr>
        <p:sp>
          <p:nvSpPr>
            <p:cNvPr id="3"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 name="Client"/>
            <p:cNvSpPr txBox="1"/>
            <p:nvPr/>
          </p:nvSpPr>
          <p:spPr>
            <a:xfrm>
              <a:off x="17037" y="22101"/>
              <a:ext cx="1020026" cy="304822"/>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应答</a:t>
              </a:r>
              <a:endParaRPr lang="zh-CN" altLang="en-US" sz="1690"/>
            </a:p>
          </p:txBody>
        </p:sp>
      </p:grpSp>
      <p:sp>
        <p:nvSpPr>
          <p:cNvPr id="20" name="文本框 19"/>
          <p:cNvSpPr txBox="1"/>
          <p:nvPr/>
        </p:nvSpPr>
        <p:spPr>
          <a:xfrm>
            <a:off x="149225" y="787400"/>
            <a:ext cx="1920240" cy="15646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①②③④⑤</a:t>
            </a:r>
            <a:r>
              <a:rPr lang="zh-CN" altLang="en-US" sz="2400">
                <a:ln>
                  <a:noFill/>
                </a:ln>
                <a:solidFill>
                  <a:srgbClr val="000000"/>
                </a:solidFill>
                <a:effectLst/>
                <a:uFillTx/>
                <a:latin typeface="+mj-lt"/>
                <a:ea typeface="+mj-ea"/>
                <a:cs typeface="+mj-cs"/>
                <a:sym typeface="Helvetica Neue"/>
              </a:rPr>
              <a:t>⑥</a:t>
            </a:r>
            <a:r>
              <a:rPr kumimoji="0" lang="zh-CN" altLang="en-US" sz="2400" b="0" i="0" u="none" strike="noStrike" cap="none" spc="0" normalizeH="0" baseline="0">
                <a:ln>
                  <a:noFill/>
                </a:ln>
                <a:solidFill>
                  <a:srgbClr val="000000"/>
                </a:solidFill>
                <a:effectLst/>
                <a:uFillTx/>
                <a:latin typeface="+mj-lt"/>
                <a:ea typeface="+mj-ea"/>
                <a:cs typeface="+mj-cs"/>
                <a:sym typeface="Helvetica Neue"/>
              </a:rPr>
              <a:t>⑦⑧⑨⑩⑪⑫⑬⑭⑮⑯⑰</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22" name="文本框 21"/>
          <p:cNvSpPr txBox="1"/>
          <p:nvPr/>
        </p:nvSpPr>
        <p:spPr>
          <a:xfrm>
            <a:off x="5284470" y="2190750"/>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①</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23" name="文本框 22"/>
          <p:cNvSpPr txBox="1"/>
          <p:nvPr/>
        </p:nvSpPr>
        <p:spPr>
          <a:xfrm>
            <a:off x="6465570" y="2201545"/>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②</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6" name="圆角矩形 3"/>
          <p:cNvGrpSpPr/>
          <p:nvPr/>
        </p:nvGrpSpPr>
        <p:grpSpPr>
          <a:xfrm>
            <a:off x="7310120" y="3966210"/>
            <a:ext cx="1243965" cy="388620"/>
            <a:chOff x="0" y="-1"/>
            <a:chExt cx="1054100" cy="349042"/>
          </a:xfrm>
          <a:solidFill>
            <a:schemeClr val="accent3"/>
          </a:solidFill>
        </p:grpSpPr>
        <p:sp>
          <p:nvSpPr>
            <p:cNvPr id="7"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Client"/>
            <p:cNvSpPr txBox="1"/>
            <p:nvPr/>
          </p:nvSpPr>
          <p:spPr>
            <a:xfrm>
              <a:off x="17037" y="27086"/>
              <a:ext cx="1020026" cy="294861"/>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oplog</a:t>
              </a:r>
              <a:r>
                <a:rPr lang="zh-CN" altLang="en-US" sz="1690"/>
                <a:t>同步</a:t>
              </a:r>
              <a:endParaRPr lang="zh-CN" altLang="en-US" sz="1690"/>
            </a:p>
          </p:txBody>
        </p:sp>
      </p:gr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圆角矩形 17"/>
          <p:cNvSpPr/>
          <p:nvPr/>
        </p:nvSpPr>
        <p:spPr>
          <a:xfrm>
            <a:off x="151130" y="2227580"/>
            <a:ext cx="5621655" cy="4315460"/>
          </a:xfrm>
          <a:prstGeom prst="roundRect">
            <a:avLst>
              <a:gd name="adj" fmla="val 4429"/>
            </a:avLst>
          </a:prstGeom>
          <a:solidFill>
            <a:schemeClr val="bg1">
              <a:lumMod val="85000"/>
            </a:schemeClr>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9" name="圆角矩形 20"/>
          <p:cNvGrpSpPr/>
          <p:nvPr/>
        </p:nvGrpSpPr>
        <p:grpSpPr>
          <a:xfrm>
            <a:off x="1818640" y="2671445"/>
            <a:ext cx="1968500" cy="912495"/>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212044"/>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主</a:t>
              </a:r>
              <a:r>
                <a:rPr lang="en-US" sz="1405">
                  <a:sym typeface="+mn-ea"/>
                </a:rPr>
                <a:t>)</a:t>
              </a:r>
              <a:endParaRPr sz="1405"/>
            </a:p>
          </p:txBody>
        </p:sp>
      </p:grpSp>
      <p:grpSp>
        <p:nvGrpSpPr>
          <p:cNvPr id="38" name="圆角矩形 20"/>
          <p:cNvGrpSpPr/>
          <p:nvPr/>
        </p:nvGrpSpPr>
        <p:grpSpPr>
          <a:xfrm>
            <a:off x="287020" y="5188585"/>
            <a:ext cx="1968500" cy="598805"/>
            <a:chOff x="-28905" y="92172"/>
            <a:chExt cx="758525" cy="349058"/>
          </a:xfrm>
        </p:grpSpPr>
        <p:sp>
          <p:nvSpPr>
            <p:cNvPr id="3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0" name="Mongod"/>
            <p:cNvSpPr txBox="1"/>
            <p:nvPr/>
          </p:nvSpPr>
          <p:spPr>
            <a:xfrm>
              <a:off x="-28905" y="183412"/>
              <a:ext cx="695540" cy="166571"/>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grpSp>
        <p:nvGrpSpPr>
          <p:cNvPr id="53" name="圆角矩形 20"/>
          <p:cNvGrpSpPr/>
          <p:nvPr/>
        </p:nvGrpSpPr>
        <p:grpSpPr>
          <a:xfrm>
            <a:off x="3570605" y="5188585"/>
            <a:ext cx="1968500" cy="599440"/>
            <a:chOff x="-28905" y="92172"/>
            <a:chExt cx="758525" cy="349058"/>
          </a:xfrm>
        </p:grpSpPr>
        <p:sp>
          <p:nvSpPr>
            <p:cNvPr id="6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1" name="Mongod"/>
            <p:cNvSpPr txBox="1"/>
            <p:nvPr/>
          </p:nvSpPr>
          <p:spPr>
            <a:xfrm>
              <a:off x="-28905" y="183501"/>
              <a:ext cx="695540" cy="166394"/>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cxnSp>
        <p:nvCxnSpPr>
          <p:cNvPr id="63" name="直接箭头连接符 62"/>
          <p:cNvCxnSpPr/>
          <p:nvPr/>
        </p:nvCxnSpPr>
        <p:spPr>
          <a:xfrm flipH="1">
            <a:off x="1118235" y="3689985"/>
            <a:ext cx="1384300" cy="1487170"/>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cxnSp>
        <p:nvCxnSpPr>
          <p:cNvPr id="64" name="直接箭头连接符 63"/>
          <p:cNvCxnSpPr/>
          <p:nvPr/>
        </p:nvCxnSpPr>
        <p:spPr>
          <a:xfrm>
            <a:off x="3202940" y="3689985"/>
            <a:ext cx="1472565" cy="1440180"/>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grpSp>
        <p:nvGrpSpPr>
          <p:cNvPr id="65" name="圆角矩形 3"/>
          <p:cNvGrpSpPr/>
          <p:nvPr/>
        </p:nvGrpSpPr>
        <p:grpSpPr>
          <a:xfrm>
            <a:off x="497840" y="3914140"/>
            <a:ext cx="1243965" cy="388620"/>
            <a:chOff x="0" y="-1"/>
            <a:chExt cx="1054100" cy="349042"/>
          </a:xfrm>
          <a:solidFill>
            <a:schemeClr val="accent3"/>
          </a:solidFill>
        </p:grpSpPr>
        <p:sp>
          <p:nvSpPr>
            <p:cNvPr id="66"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7" name="Client"/>
            <p:cNvSpPr txBox="1"/>
            <p:nvPr/>
          </p:nvSpPr>
          <p:spPr>
            <a:xfrm>
              <a:off x="17037" y="27086"/>
              <a:ext cx="1020026" cy="294861"/>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oplog</a:t>
              </a:r>
              <a:r>
                <a:rPr lang="zh-CN" altLang="en-US" sz="1690"/>
                <a:t>同步</a:t>
              </a:r>
              <a:endParaRPr lang="zh-CN" altLang="en-US" sz="1690"/>
            </a:p>
          </p:txBody>
        </p:sp>
      </p:grpSp>
      <p:grpSp>
        <p:nvGrpSpPr>
          <p:cNvPr id="74" name="圆角矩形 3"/>
          <p:cNvGrpSpPr/>
          <p:nvPr/>
        </p:nvGrpSpPr>
        <p:grpSpPr>
          <a:xfrm>
            <a:off x="1703705" y="407670"/>
            <a:ext cx="2332355" cy="857250"/>
            <a:chOff x="0" y="-1"/>
            <a:chExt cx="1054100" cy="349042"/>
          </a:xfrm>
        </p:grpSpPr>
        <p:sp>
          <p:nvSpPr>
            <p:cNvPr id="7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6" name="Client"/>
            <p:cNvSpPr txBox="1"/>
            <p:nvPr/>
          </p:nvSpPr>
          <p:spPr>
            <a:xfrm>
              <a:off x="17037" y="85577"/>
              <a:ext cx="1020026" cy="177882"/>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sz="2400"/>
                <a:t>Client</a:t>
              </a:r>
              <a:endParaRPr sz="2400"/>
            </a:p>
          </p:txBody>
        </p:sp>
      </p:grpSp>
      <p:cxnSp>
        <p:nvCxnSpPr>
          <p:cNvPr id="83" name="直接箭头连接符 82"/>
          <p:cNvCxnSpPr/>
          <p:nvPr/>
        </p:nvCxnSpPr>
        <p:spPr>
          <a:xfrm>
            <a:off x="2565400" y="1296035"/>
            <a:ext cx="5080" cy="1375410"/>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grpSp>
        <p:nvGrpSpPr>
          <p:cNvPr id="89" name="圆角矩形 3"/>
          <p:cNvGrpSpPr/>
          <p:nvPr/>
        </p:nvGrpSpPr>
        <p:grpSpPr>
          <a:xfrm>
            <a:off x="852170" y="1637030"/>
            <a:ext cx="1621790" cy="351790"/>
            <a:chOff x="0" y="-1"/>
            <a:chExt cx="1054100" cy="349042"/>
          </a:xfrm>
          <a:solidFill>
            <a:schemeClr val="accent2">
              <a:lumMod val="75000"/>
            </a:schemeClr>
          </a:solidFill>
        </p:grpSpPr>
        <p:sp>
          <p:nvSpPr>
            <p:cNvPr id="90"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1" name="Client"/>
            <p:cNvSpPr txBox="1"/>
            <p:nvPr/>
          </p:nvSpPr>
          <p:spPr>
            <a:xfrm>
              <a:off x="17037" y="11648"/>
              <a:ext cx="1020026" cy="325731"/>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createIndex</a:t>
              </a:r>
              <a:endParaRPr lang="zh-CN" altLang="en-US" sz="1690"/>
            </a:p>
          </p:txBody>
        </p:sp>
      </p:grpSp>
      <p:cxnSp>
        <p:nvCxnSpPr>
          <p:cNvPr id="92" name="直接箭头连接符 91"/>
          <p:cNvCxnSpPr/>
          <p:nvPr/>
        </p:nvCxnSpPr>
        <p:spPr>
          <a:xfrm flipV="1">
            <a:off x="3197860" y="1291590"/>
            <a:ext cx="13335" cy="1312545"/>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grpSp>
        <p:nvGrpSpPr>
          <p:cNvPr id="2" name="圆角矩形 3"/>
          <p:cNvGrpSpPr/>
          <p:nvPr/>
        </p:nvGrpSpPr>
        <p:grpSpPr>
          <a:xfrm>
            <a:off x="3333750" y="1466215"/>
            <a:ext cx="1783715" cy="692785"/>
            <a:chOff x="0" y="-1"/>
            <a:chExt cx="1054100" cy="349042"/>
          </a:xfrm>
          <a:solidFill>
            <a:schemeClr val="accent2">
              <a:lumMod val="75000"/>
            </a:schemeClr>
          </a:solidFill>
        </p:grpSpPr>
        <p:sp>
          <p:nvSpPr>
            <p:cNvPr id="3"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 name="Client"/>
            <p:cNvSpPr txBox="1"/>
            <p:nvPr/>
          </p:nvSpPr>
          <p:spPr>
            <a:xfrm>
              <a:off x="17037" y="27025"/>
              <a:ext cx="1020026" cy="2949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85">
                  <a:sym typeface="+mn-ea"/>
                </a:rPr>
                <a:t>主节点索引构建完成，返回</a:t>
              </a:r>
              <a:r>
                <a:rPr lang="en-US" altLang="zh-CN" sz="1685">
                  <a:sym typeface="+mn-ea"/>
                </a:rPr>
                <a:t>OK</a:t>
              </a:r>
              <a:endParaRPr lang="en-US" altLang="zh-CN" sz="1690"/>
            </a:p>
          </p:txBody>
        </p:sp>
      </p:grpSp>
      <p:sp>
        <p:nvSpPr>
          <p:cNvPr id="22" name="文本框 21"/>
          <p:cNvSpPr txBox="1"/>
          <p:nvPr/>
        </p:nvSpPr>
        <p:spPr>
          <a:xfrm>
            <a:off x="2058035" y="2169160"/>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①</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23" name="文本框 22"/>
          <p:cNvSpPr txBox="1"/>
          <p:nvPr/>
        </p:nvSpPr>
        <p:spPr>
          <a:xfrm>
            <a:off x="3239135" y="2179955"/>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②</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6" name="圆角矩形 3"/>
          <p:cNvGrpSpPr/>
          <p:nvPr/>
        </p:nvGrpSpPr>
        <p:grpSpPr>
          <a:xfrm>
            <a:off x="4015740" y="3914140"/>
            <a:ext cx="1243965" cy="388620"/>
            <a:chOff x="0" y="-1"/>
            <a:chExt cx="1054100" cy="349042"/>
          </a:xfrm>
          <a:solidFill>
            <a:schemeClr val="accent3"/>
          </a:solidFill>
        </p:grpSpPr>
        <p:sp>
          <p:nvSpPr>
            <p:cNvPr id="7"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Client"/>
            <p:cNvSpPr txBox="1"/>
            <p:nvPr/>
          </p:nvSpPr>
          <p:spPr>
            <a:xfrm>
              <a:off x="17037" y="27086"/>
              <a:ext cx="1020026" cy="294861"/>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oplog</a:t>
              </a:r>
              <a:r>
                <a:rPr lang="zh-CN" altLang="en-US" sz="1690"/>
                <a:t>同步</a:t>
              </a:r>
              <a:endParaRPr lang="zh-CN" altLang="en-US" sz="1690"/>
            </a:p>
          </p:txBody>
        </p:sp>
      </p:grpSp>
      <p:sp>
        <p:nvSpPr>
          <p:cNvPr id="5" name="文本框 4"/>
          <p:cNvSpPr txBox="1"/>
          <p:nvPr/>
        </p:nvSpPr>
        <p:spPr>
          <a:xfrm>
            <a:off x="2040890" y="4272280"/>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③</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12" name="文本框 11"/>
          <p:cNvSpPr txBox="1"/>
          <p:nvPr/>
        </p:nvSpPr>
        <p:spPr>
          <a:xfrm>
            <a:off x="3509645" y="4302760"/>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③</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105" name="圆角矩形 17"/>
          <p:cNvSpPr/>
          <p:nvPr/>
        </p:nvSpPr>
        <p:spPr>
          <a:xfrm>
            <a:off x="6401435" y="2333625"/>
            <a:ext cx="5621655" cy="4315460"/>
          </a:xfrm>
          <a:prstGeom prst="roundRect">
            <a:avLst>
              <a:gd name="adj" fmla="val 4429"/>
            </a:avLst>
          </a:prstGeom>
          <a:solidFill>
            <a:schemeClr val="bg1">
              <a:lumMod val="85000"/>
            </a:schemeClr>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106" name="圆角矩形 20"/>
          <p:cNvGrpSpPr/>
          <p:nvPr/>
        </p:nvGrpSpPr>
        <p:grpSpPr>
          <a:xfrm>
            <a:off x="8068945" y="2777490"/>
            <a:ext cx="1968500" cy="912495"/>
            <a:chOff x="-28905" y="92172"/>
            <a:chExt cx="758525" cy="349058"/>
          </a:xfrm>
        </p:grpSpPr>
        <p:sp>
          <p:nvSpPr>
            <p:cNvPr id="10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8" name="Mongod"/>
            <p:cNvSpPr txBox="1"/>
            <p:nvPr/>
          </p:nvSpPr>
          <p:spPr>
            <a:xfrm>
              <a:off x="-28905" y="212044"/>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主</a:t>
              </a:r>
              <a:r>
                <a:rPr lang="en-US" sz="1405">
                  <a:sym typeface="+mn-ea"/>
                </a:rPr>
                <a:t>)</a:t>
              </a:r>
              <a:endParaRPr sz="1405"/>
            </a:p>
          </p:txBody>
        </p:sp>
      </p:grpSp>
      <p:grpSp>
        <p:nvGrpSpPr>
          <p:cNvPr id="109" name="圆角矩形 20"/>
          <p:cNvGrpSpPr/>
          <p:nvPr/>
        </p:nvGrpSpPr>
        <p:grpSpPr>
          <a:xfrm>
            <a:off x="6569710" y="5130165"/>
            <a:ext cx="1968500" cy="588645"/>
            <a:chOff x="-28905" y="92172"/>
            <a:chExt cx="758525" cy="349058"/>
          </a:xfrm>
        </p:grpSpPr>
        <p:sp>
          <p:nvSpPr>
            <p:cNvPr id="110" name="圆角矩形"/>
            <p:cNvSpPr/>
            <p:nvPr/>
          </p:nvSpPr>
          <p:spPr>
            <a:xfrm>
              <a:off x="-1" y="92172"/>
              <a:ext cx="729621" cy="349058"/>
            </a:xfrm>
            <a:prstGeom prst="roundRect">
              <a:avLst>
                <a:gd name="adj" fmla="val 16667"/>
              </a:avLst>
            </a:prstGeom>
            <a:solidFill>
              <a:schemeClr val="accent5"/>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1" name="Mongod"/>
            <p:cNvSpPr txBox="1"/>
            <p:nvPr/>
          </p:nvSpPr>
          <p:spPr>
            <a:xfrm>
              <a:off x="-28905" y="181974"/>
              <a:ext cx="695540" cy="169446"/>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grpSp>
        <p:nvGrpSpPr>
          <p:cNvPr id="112" name="圆角矩形 20"/>
          <p:cNvGrpSpPr/>
          <p:nvPr/>
        </p:nvGrpSpPr>
        <p:grpSpPr>
          <a:xfrm>
            <a:off x="9874331" y="5130165"/>
            <a:ext cx="1893489" cy="588645"/>
            <a:chOff x="-1" y="92172"/>
            <a:chExt cx="729621" cy="349058"/>
          </a:xfrm>
          <a:solidFill>
            <a:schemeClr val="accent5"/>
          </a:solidFill>
        </p:grpSpPr>
        <p:sp>
          <p:nvSpPr>
            <p:cNvPr id="113"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4" name="Mongod"/>
            <p:cNvSpPr txBox="1"/>
            <p:nvPr/>
          </p:nvSpPr>
          <p:spPr>
            <a:xfrm>
              <a:off x="33979" y="182353"/>
              <a:ext cx="695540" cy="169446"/>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cxnSp>
        <p:nvCxnSpPr>
          <p:cNvPr id="115" name="直接箭头连接符 114"/>
          <p:cNvCxnSpPr/>
          <p:nvPr/>
        </p:nvCxnSpPr>
        <p:spPr>
          <a:xfrm flipH="1">
            <a:off x="7438390" y="3796030"/>
            <a:ext cx="1314450" cy="1290955"/>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cxnSp>
        <p:nvCxnSpPr>
          <p:cNvPr id="116" name="直接箭头连接符 115"/>
          <p:cNvCxnSpPr/>
          <p:nvPr/>
        </p:nvCxnSpPr>
        <p:spPr>
          <a:xfrm>
            <a:off x="9453245" y="3796030"/>
            <a:ext cx="1400175" cy="1257935"/>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grpSp>
        <p:nvGrpSpPr>
          <p:cNvPr id="117" name="圆角矩形 3"/>
          <p:cNvGrpSpPr/>
          <p:nvPr/>
        </p:nvGrpSpPr>
        <p:grpSpPr>
          <a:xfrm>
            <a:off x="6748145" y="4020185"/>
            <a:ext cx="1243965" cy="388620"/>
            <a:chOff x="0" y="-1"/>
            <a:chExt cx="1054100" cy="349042"/>
          </a:xfrm>
          <a:solidFill>
            <a:schemeClr val="accent3"/>
          </a:solidFill>
        </p:grpSpPr>
        <p:sp>
          <p:nvSpPr>
            <p:cNvPr id="118"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9" name="Client"/>
            <p:cNvSpPr txBox="1"/>
            <p:nvPr/>
          </p:nvSpPr>
          <p:spPr>
            <a:xfrm>
              <a:off x="17037" y="27086"/>
              <a:ext cx="1020026" cy="294861"/>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oplog</a:t>
              </a:r>
              <a:r>
                <a:rPr lang="zh-CN" altLang="en-US" sz="1690"/>
                <a:t>同步</a:t>
              </a:r>
              <a:endParaRPr lang="zh-CN" altLang="en-US" sz="1690"/>
            </a:p>
          </p:txBody>
        </p:sp>
      </p:grpSp>
      <p:grpSp>
        <p:nvGrpSpPr>
          <p:cNvPr id="120" name="圆角矩形 3"/>
          <p:cNvGrpSpPr/>
          <p:nvPr/>
        </p:nvGrpSpPr>
        <p:grpSpPr>
          <a:xfrm>
            <a:off x="7954010" y="513715"/>
            <a:ext cx="2332355" cy="857250"/>
            <a:chOff x="0" y="-1"/>
            <a:chExt cx="1054100" cy="349042"/>
          </a:xfrm>
        </p:grpSpPr>
        <p:sp>
          <p:nvSpPr>
            <p:cNvPr id="121"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2" name="Client"/>
            <p:cNvSpPr txBox="1"/>
            <p:nvPr/>
          </p:nvSpPr>
          <p:spPr>
            <a:xfrm>
              <a:off x="17037" y="85577"/>
              <a:ext cx="1020026" cy="177882"/>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sz="2400"/>
                <a:t>Client</a:t>
              </a:r>
              <a:endParaRPr sz="2400"/>
            </a:p>
          </p:txBody>
        </p:sp>
      </p:grpSp>
      <p:cxnSp>
        <p:nvCxnSpPr>
          <p:cNvPr id="123" name="直接箭头连接符 122"/>
          <p:cNvCxnSpPr/>
          <p:nvPr/>
        </p:nvCxnSpPr>
        <p:spPr>
          <a:xfrm>
            <a:off x="8815705" y="1402080"/>
            <a:ext cx="5080" cy="1375410"/>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grpSp>
        <p:nvGrpSpPr>
          <p:cNvPr id="124" name="圆角矩形 3"/>
          <p:cNvGrpSpPr/>
          <p:nvPr/>
        </p:nvGrpSpPr>
        <p:grpSpPr>
          <a:xfrm>
            <a:off x="7102475" y="1743075"/>
            <a:ext cx="1621790" cy="351790"/>
            <a:chOff x="0" y="-1"/>
            <a:chExt cx="1054100" cy="349042"/>
          </a:xfrm>
          <a:solidFill>
            <a:schemeClr val="accent2">
              <a:lumMod val="75000"/>
            </a:schemeClr>
          </a:solidFill>
        </p:grpSpPr>
        <p:sp>
          <p:nvSpPr>
            <p:cNvPr id="125"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6" name="Client"/>
            <p:cNvSpPr txBox="1"/>
            <p:nvPr/>
          </p:nvSpPr>
          <p:spPr>
            <a:xfrm>
              <a:off x="17037" y="11648"/>
              <a:ext cx="1020026" cy="325731"/>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createIndex</a:t>
              </a:r>
              <a:endParaRPr lang="zh-CN" altLang="en-US" sz="1690"/>
            </a:p>
          </p:txBody>
        </p:sp>
      </p:grpSp>
      <p:cxnSp>
        <p:nvCxnSpPr>
          <p:cNvPr id="127" name="直接箭头连接符 126"/>
          <p:cNvCxnSpPr/>
          <p:nvPr/>
        </p:nvCxnSpPr>
        <p:spPr>
          <a:xfrm flipV="1">
            <a:off x="9448165" y="1397635"/>
            <a:ext cx="13335" cy="1312545"/>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grpSp>
        <p:nvGrpSpPr>
          <p:cNvPr id="128" name="圆角矩形 3"/>
          <p:cNvGrpSpPr/>
          <p:nvPr/>
        </p:nvGrpSpPr>
        <p:grpSpPr>
          <a:xfrm>
            <a:off x="9584055" y="1572260"/>
            <a:ext cx="1783715" cy="692785"/>
            <a:chOff x="0" y="-1"/>
            <a:chExt cx="1054100" cy="349042"/>
          </a:xfrm>
          <a:solidFill>
            <a:schemeClr val="accent2">
              <a:lumMod val="75000"/>
            </a:schemeClr>
          </a:solidFill>
        </p:grpSpPr>
        <p:sp>
          <p:nvSpPr>
            <p:cNvPr id="12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0" name="Client"/>
            <p:cNvSpPr txBox="1"/>
            <p:nvPr/>
          </p:nvSpPr>
          <p:spPr>
            <a:xfrm>
              <a:off x="17037" y="27025"/>
              <a:ext cx="1020026" cy="2949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85">
                  <a:sym typeface="+mn-ea"/>
                </a:rPr>
                <a:t>主节点索引构建完成，返回</a:t>
              </a:r>
              <a:r>
                <a:rPr lang="en-US" altLang="zh-CN" sz="1685">
                  <a:sym typeface="+mn-ea"/>
                </a:rPr>
                <a:t>OK</a:t>
              </a:r>
              <a:endParaRPr lang="en-US" altLang="zh-CN" sz="1690"/>
            </a:p>
          </p:txBody>
        </p:sp>
      </p:grpSp>
      <p:sp>
        <p:nvSpPr>
          <p:cNvPr id="131" name="文本框 130"/>
          <p:cNvSpPr txBox="1"/>
          <p:nvPr/>
        </p:nvSpPr>
        <p:spPr>
          <a:xfrm>
            <a:off x="8308340" y="2275205"/>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①</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132" name="文本框 131"/>
          <p:cNvSpPr txBox="1"/>
          <p:nvPr/>
        </p:nvSpPr>
        <p:spPr>
          <a:xfrm>
            <a:off x="9489440" y="2286000"/>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②</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133" name="圆角矩形 3"/>
          <p:cNvGrpSpPr/>
          <p:nvPr/>
        </p:nvGrpSpPr>
        <p:grpSpPr>
          <a:xfrm>
            <a:off x="10266045" y="4020185"/>
            <a:ext cx="1243965" cy="388620"/>
            <a:chOff x="0" y="-1"/>
            <a:chExt cx="1054100" cy="349042"/>
          </a:xfrm>
          <a:solidFill>
            <a:schemeClr val="accent3"/>
          </a:solidFill>
        </p:grpSpPr>
        <p:sp>
          <p:nvSpPr>
            <p:cNvPr id="134"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5" name="Client"/>
            <p:cNvSpPr txBox="1"/>
            <p:nvPr/>
          </p:nvSpPr>
          <p:spPr>
            <a:xfrm>
              <a:off x="17037" y="27086"/>
              <a:ext cx="1020026" cy="294861"/>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oplog</a:t>
              </a:r>
              <a:r>
                <a:rPr lang="zh-CN" altLang="en-US" sz="1690"/>
                <a:t>同步</a:t>
              </a:r>
              <a:endParaRPr lang="zh-CN" altLang="en-US" sz="1690"/>
            </a:p>
          </p:txBody>
        </p:sp>
      </p:grpSp>
      <p:sp>
        <p:nvSpPr>
          <p:cNvPr id="136" name="文本框 135"/>
          <p:cNvSpPr txBox="1"/>
          <p:nvPr/>
        </p:nvSpPr>
        <p:spPr>
          <a:xfrm>
            <a:off x="8291195" y="4378325"/>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③</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137" name="文本框 136"/>
          <p:cNvSpPr txBox="1"/>
          <p:nvPr/>
        </p:nvSpPr>
        <p:spPr>
          <a:xfrm>
            <a:off x="9759950" y="4408805"/>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③</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138" name="圆角矩形 3"/>
          <p:cNvGrpSpPr/>
          <p:nvPr/>
        </p:nvGrpSpPr>
        <p:grpSpPr>
          <a:xfrm>
            <a:off x="1118235" y="5883275"/>
            <a:ext cx="3811905" cy="558801"/>
            <a:chOff x="0" y="-6454"/>
            <a:chExt cx="1054100" cy="361947"/>
          </a:xfrm>
        </p:grpSpPr>
        <p:sp>
          <p:nvSpPr>
            <p:cNvPr id="139"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0" name="Client"/>
            <p:cNvSpPr txBox="1"/>
            <p:nvPr/>
          </p:nvSpPr>
          <p:spPr>
            <a:xfrm>
              <a:off x="17037" y="-6454"/>
              <a:ext cx="1020026" cy="361947"/>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00"/>
                <a:t>当前</a:t>
              </a:r>
              <a:r>
                <a:rPr lang="en-US" altLang="zh-CN" sz="1600"/>
                <a:t>index1</a:t>
              </a:r>
              <a:r>
                <a:rPr lang="zh-CN" altLang="en-US" sz="1600"/>
                <a:t>和</a:t>
              </a:r>
              <a:r>
                <a:rPr lang="en-US" altLang="zh-CN" sz="1600"/>
                <a:t>index2</a:t>
              </a:r>
              <a:r>
                <a:rPr lang="zh-CN" altLang="en-US" sz="1600"/>
                <a:t>在两个从节点运行，此时磁盘</a:t>
              </a:r>
              <a:r>
                <a:rPr lang="en-US" altLang="zh-CN" sz="1600"/>
                <a:t>IO</a:t>
              </a:r>
              <a:r>
                <a:rPr lang="zh-CN" altLang="en-US" sz="1600"/>
                <a:t>压力还没触发时延告警</a:t>
              </a:r>
              <a:endParaRPr lang="zh-CN" altLang="en-US" sz="1600"/>
            </a:p>
          </p:txBody>
        </p:sp>
      </p:grpSp>
      <p:grpSp>
        <p:nvGrpSpPr>
          <p:cNvPr id="142" name="圆角矩形 3"/>
          <p:cNvGrpSpPr/>
          <p:nvPr/>
        </p:nvGrpSpPr>
        <p:grpSpPr>
          <a:xfrm>
            <a:off x="7002145" y="5984240"/>
            <a:ext cx="4129405" cy="558800"/>
            <a:chOff x="0" y="-6454"/>
            <a:chExt cx="1054100" cy="361946"/>
          </a:xfrm>
        </p:grpSpPr>
        <p:sp>
          <p:nvSpPr>
            <p:cNvPr id="14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4" name="Client"/>
            <p:cNvSpPr txBox="1"/>
            <p:nvPr/>
          </p:nvSpPr>
          <p:spPr>
            <a:xfrm>
              <a:off x="17037" y="-6454"/>
              <a:ext cx="1020026" cy="361946"/>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00"/>
                <a:t>当前</a:t>
              </a:r>
              <a:r>
                <a:rPr lang="en-US" altLang="zh-CN" sz="1600"/>
                <a:t>index1</a:t>
              </a:r>
              <a:r>
                <a:rPr lang="zh-CN" altLang="en-US" sz="1600"/>
                <a:t>、</a:t>
              </a:r>
              <a:r>
                <a:rPr lang="en-US" altLang="zh-CN" sz="1600"/>
                <a:t>index2</a:t>
              </a:r>
              <a:r>
                <a:rPr lang="zh-CN" altLang="en-US" sz="1600"/>
                <a:t>和</a:t>
              </a:r>
              <a:r>
                <a:rPr lang="en-US" altLang="zh-CN" sz="1600"/>
                <a:t>index3</a:t>
              </a:r>
              <a:r>
                <a:rPr lang="zh-CN" altLang="en-US" sz="1600"/>
                <a:t>在两个从节点运行，</a:t>
              </a:r>
              <a:r>
                <a:rPr lang="en-US" altLang="zh-CN" sz="1600"/>
                <a:t>IO</a:t>
              </a:r>
              <a:r>
                <a:rPr lang="zh-CN" altLang="en-US" sz="1600"/>
                <a:t>压力更大，触发时延告警阀值</a:t>
              </a:r>
              <a:endParaRPr lang="zh-CN" altLang="en-US" sz="1600"/>
            </a:p>
          </p:txBody>
        </p:sp>
      </p:gr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圆角矩形 17"/>
          <p:cNvSpPr/>
          <p:nvPr/>
        </p:nvSpPr>
        <p:spPr>
          <a:xfrm>
            <a:off x="3171190" y="2201545"/>
            <a:ext cx="5718810" cy="3478530"/>
          </a:xfrm>
          <a:prstGeom prst="roundRect">
            <a:avLst>
              <a:gd name="adj" fmla="val 4429"/>
            </a:avLst>
          </a:prstGeom>
          <a:solidFill>
            <a:schemeClr val="bg1">
              <a:lumMod val="85000"/>
            </a:schemeClr>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9" name="圆角矩形 20"/>
          <p:cNvGrpSpPr/>
          <p:nvPr/>
        </p:nvGrpSpPr>
        <p:grpSpPr>
          <a:xfrm>
            <a:off x="3489962" y="2693035"/>
            <a:ext cx="3523613" cy="912495"/>
            <a:chOff x="-628139" y="92172"/>
            <a:chExt cx="1357759"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628139" y="212044"/>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sym typeface="+mn-ea"/>
                </a:rPr>
                <a:t>server</a:t>
              </a:r>
              <a:r>
                <a:rPr lang="zh-CN" altLang="en-US" sz="1405">
                  <a:sym typeface="+mn-ea"/>
                </a:rPr>
                <a:t>层</a:t>
              </a:r>
              <a:endParaRPr sz="1405"/>
            </a:p>
          </p:txBody>
        </p:sp>
      </p:grpSp>
      <p:grpSp>
        <p:nvGrpSpPr>
          <p:cNvPr id="38" name="圆角矩形 20"/>
          <p:cNvGrpSpPr/>
          <p:nvPr/>
        </p:nvGrpSpPr>
        <p:grpSpPr>
          <a:xfrm>
            <a:off x="3314699" y="3605530"/>
            <a:ext cx="3689351" cy="912495"/>
            <a:chOff x="-692003" y="92172"/>
            <a:chExt cx="1421623" cy="349058"/>
          </a:xfrm>
        </p:grpSpPr>
        <p:sp>
          <p:nvSpPr>
            <p:cNvPr id="3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0" name="Mongod"/>
            <p:cNvSpPr txBox="1"/>
            <p:nvPr/>
          </p:nvSpPr>
          <p:spPr>
            <a:xfrm>
              <a:off x="-692003" y="212043"/>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sym typeface="+mn-ea"/>
                </a:rPr>
                <a:t>引擎</a:t>
              </a:r>
              <a:r>
                <a:rPr lang="en-US" altLang="zh-CN" sz="1405">
                  <a:sym typeface="+mn-ea"/>
                </a:rPr>
                <a:t>cache</a:t>
              </a:r>
              <a:endParaRPr lang="en-US" altLang="zh-CN" sz="1405">
                <a:sym typeface="+mn-ea"/>
              </a:endParaRPr>
            </a:p>
          </p:txBody>
        </p:sp>
      </p:grpSp>
      <p:grpSp>
        <p:nvGrpSpPr>
          <p:cNvPr id="53" name="圆角矩形 20"/>
          <p:cNvGrpSpPr/>
          <p:nvPr/>
        </p:nvGrpSpPr>
        <p:grpSpPr>
          <a:xfrm>
            <a:off x="3489959" y="4518025"/>
            <a:ext cx="3523616" cy="912495"/>
            <a:chOff x="-628140" y="92172"/>
            <a:chExt cx="1357760" cy="349058"/>
          </a:xfrm>
        </p:grpSpPr>
        <p:sp>
          <p:nvSpPr>
            <p:cNvPr id="6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1" name="Mongod"/>
            <p:cNvSpPr txBox="1"/>
            <p:nvPr/>
          </p:nvSpPr>
          <p:spPr>
            <a:xfrm>
              <a:off x="-628140" y="237063"/>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t>磁盘</a:t>
              </a:r>
              <a:r>
                <a:rPr lang="en-US" altLang="zh-CN" sz="1405"/>
                <a:t>IO</a:t>
              </a:r>
              <a:endParaRPr lang="en-US" altLang="zh-CN" sz="1405"/>
            </a:p>
          </p:txBody>
        </p:sp>
      </p:grpSp>
      <p:grpSp>
        <p:nvGrpSpPr>
          <p:cNvPr id="65" name="圆角矩形 3"/>
          <p:cNvGrpSpPr/>
          <p:nvPr/>
        </p:nvGrpSpPr>
        <p:grpSpPr>
          <a:xfrm>
            <a:off x="7383145" y="3918585"/>
            <a:ext cx="1428115" cy="388620"/>
            <a:chOff x="0" y="-1"/>
            <a:chExt cx="1054100" cy="349042"/>
          </a:xfrm>
          <a:solidFill>
            <a:schemeClr val="accent3"/>
          </a:solidFill>
        </p:grpSpPr>
        <p:sp>
          <p:nvSpPr>
            <p:cNvPr id="66"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7" name="Client"/>
            <p:cNvSpPr txBox="1"/>
            <p:nvPr/>
          </p:nvSpPr>
          <p:spPr>
            <a:xfrm>
              <a:off x="17037" y="27086"/>
              <a:ext cx="1020026" cy="294861"/>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690"/>
                <a:t>mongod</a:t>
              </a:r>
              <a:r>
                <a:rPr lang="zh-CN" altLang="en-US" sz="1690"/>
                <a:t>节点</a:t>
              </a:r>
              <a:endParaRPr lang="zh-CN" altLang="en-US" sz="1690"/>
            </a:p>
          </p:txBody>
        </p:sp>
      </p:grpSp>
      <p:cxnSp>
        <p:nvCxnSpPr>
          <p:cNvPr id="83" name="直接箭头连接符 82"/>
          <p:cNvCxnSpPr/>
          <p:nvPr/>
        </p:nvCxnSpPr>
        <p:spPr>
          <a:xfrm flipH="1">
            <a:off x="5515610" y="1132205"/>
            <a:ext cx="6985" cy="2786380"/>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grpSp>
        <p:nvGrpSpPr>
          <p:cNvPr id="85" name="圆角矩形 3"/>
          <p:cNvGrpSpPr/>
          <p:nvPr/>
        </p:nvGrpSpPr>
        <p:grpSpPr>
          <a:xfrm>
            <a:off x="7888605" y="1609725"/>
            <a:ext cx="565785" cy="376555"/>
            <a:chOff x="0" y="-1"/>
            <a:chExt cx="1054100" cy="349042"/>
          </a:xfrm>
        </p:grpSpPr>
        <p:sp>
          <p:nvSpPr>
            <p:cNvPr id="8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7" name="Client"/>
            <p:cNvSpPr txBox="1"/>
            <p:nvPr/>
          </p:nvSpPr>
          <p:spPr>
            <a:xfrm>
              <a:off x="17037" y="22359"/>
              <a:ext cx="1020026" cy="304308"/>
            </a:xfrm>
            <a:prstGeom prst="rect">
              <a:avLst/>
            </a:prstGeom>
            <a:solidFill>
              <a:schemeClr val="accent3"/>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j:0</a:t>
              </a:r>
              <a:endParaRPr lang="en-US" altLang="zh-CN" sz="1690"/>
            </a:p>
          </p:txBody>
        </p:sp>
      </p:grpSp>
      <p:grpSp>
        <p:nvGrpSpPr>
          <p:cNvPr id="89" name="圆角矩形 3"/>
          <p:cNvGrpSpPr/>
          <p:nvPr/>
        </p:nvGrpSpPr>
        <p:grpSpPr>
          <a:xfrm>
            <a:off x="4796155" y="1634490"/>
            <a:ext cx="589915" cy="375920"/>
            <a:chOff x="0" y="-1"/>
            <a:chExt cx="1054100" cy="349042"/>
          </a:xfrm>
          <a:solidFill>
            <a:schemeClr val="accent2">
              <a:lumMod val="75000"/>
            </a:schemeClr>
          </a:solidFill>
        </p:grpSpPr>
        <p:sp>
          <p:nvSpPr>
            <p:cNvPr id="90"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1" name="Client"/>
            <p:cNvSpPr txBox="1"/>
            <p:nvPr/>
          </p:nvSpPr>
          <p:spPr>
            <a:xfrm>
              <a:off x="17037" y="22102"/>
              <a:ext cx="1020026" cy="304822"/>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请求</a:t>
              </a:r>
              <a:endParaRPr lang="zh-CN" altLang="en-US" sz="1690"/>
            </a:p>
          </p:txBody>
        </p:sp>
      </p:grpSp>
      <p:cxnSp>
        <p:nvCxnSpPr>
          <p:cNvPr id="92" name="直接箭头连接符 91"/>
          <p:cNvCxnSpPr/>
          <p:nvPr/>
        </p:nvCxnSpPr>
        <p:spPr>
          <a:xfrm flipV="1">
            <a:off x="6497320" y="1254760"/>
            <a:ext cx="43180" cy="2621280"/>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grpSp>
        <p:nvGrpSpPr>
          <p:cNvPr id="2" name="圆角矩形 3"/>
          <p:cNvGrpSpPr/>
          <p:nvPr/>
        </p:nvGrpSpPr>
        <p:grpSpPr>
          <a:xfrm>
            <a:off x="6692900" y="1658620"/>
            <a:ext cx="589915" cy="375920"/>
            <a:chOff x="0" y="-1"/>
            <a:chExt cx="1054100" cy="349042"/>
          </a:xfrm>
          <a:solidFill>
            <a:schemeClr val="accent2">
              <a:lumMod val="75000"/>
            </a:schemeClr>
          </a:solidFill>
        </p:grpSpPr>
        <p:sp>
          <p:nvSpPr>
            <p:cNvPr id="3"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 name="Client"/>
            <p:cNvSpPr txBox="1"/>
            <p:nvPr/>
          </p:nvSpPr>
          <p:spPr>
            <a:xfrm>
              <a:off x="17037" y="22101"/>
              <a:ext cx="1020026" cy="304822"/>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应答</a:t>
              </a:r>
              <a:endParaRPr lang="zh-CN" altLang="en-US" sz="1690"/>
            </a:p>
          </p:txBody>
        </p:sp>
      </p:grpSp>
      <p:sp>
        <p:nvSpPr>
          <p:cNvPr id="20" name="文本框 19"/>
          <p:cNvSpPr txBox="1"/>
          <p:nvPr/>
        </p:nvSpPr>
        <p:spPr>
          <a:xfrm>
            <a:off x="149225" y="787400"/>
            <a:ext cx="1920240" cy="15646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①②③④⑤</a:t>
            </a:r>
            <a:r>
              <a:rPr lang="zh-CN" altLang="en-US" sz="2400">
                <a:ln>
                  <a:noFill/>
                </a:ln>
                <a:solidFill>
                  <a:srgbClr val="000000"/>
                </a:solidFill>
                <a:effectLst/>
                <a:uFillTx/>
                <a:latin typeface="+mj-lt"/>
                <a:ea typeface="+mj-ea"/>
                <a:cs typeface="+mj-cs"/>
                <a:sym typeface="Helvetica Neue"/>
              </a:rPr>
              <a:t>⑥</a:t>
            </a:r>
            <a:r>
              <a:rPr kumimoji="0" lang="zh-CN" altLang="en-US" sz="2400" b="0" i="0" u="none" strike="noStrike" cap="none" spc="0" normalizeH="0" baseline="0">
                <a:ln>
                  <a:noFill/>
                </a:ln>
                <a:solidFill>
                  <a:srgbClr val="000000"/>
                </a:solidFill>
                <a:effectLst/>
                <a:uFillTx/>
                <a:latin typeface="+mj-lt"/>
                <a:ea typeface="+mj-ea"/>
                <a:cs typeface="+mj-cs"/>
                <a:sym typeface="Helvetica Neue"/>
              </a:rPr>
              <a:t>⑦⑧⑨⑩⑪⑫⑬⑭⑮⑯⑰</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22" name="文本框 21"/>
          <p:cNvSpPr txBox="1"/>
          <p:nvPr/>
        </p:nvSpPr>
        <p:spPr>
          <a:xfrm>
            <a:off x="5111750" y="2190750"/>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①</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23" name="文本框 22"/>
          <p:cNvSpPr txBox="1"/>
          <p:nvPr/>
        </p:nvSpPr>
        <p:spPr>
          <a:xfrm>
            <a:off x="6627495" y="2201545"/>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②</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6" name="圆角矩形 3"/>
          <p:cNvGrpSpPr/>
          <p:nvPr/>
        </p:nvGrpSpPr>
        <p:grpSpPr>
          <a:xfrm>
            <a:off x="10866755" y="3353435"/>
            <a:ext cx="1243965" cy="388620"/>
            <a:chOff x="0" y="-1"/>
            <a:chExt cx="1054100" cy="349042"/>
          </a:xfrm>
          <a:solidFill>
            <a:schemeClr val="accent3"/>
          </a:solidFill>
        </p:grpSpPr>
        <p:sp>
          <p:nvSpPr>
            <p:cNvPr id="7"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Client"/>
            <p:cNvSpPr txBox="1"/>
            <p:nvPr/>
          </p:nvSpPr>
          <p:spPr>
            <a:xfrm>
              <a:off x="17037" y="27086"/>
              <a:ext cx="1020026" cy="294861"/>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oplog</a:t>
              </a:r>
              <a:r>
                <a:rPr lang="zh-CN" altLang="en-US" sz="1690"/>
                <a:t>同步</a:t>
              </a:r>
              <a:endParaRPr lang="zh-CN" altLang="en-US" sz="1690"/>
            </a:p>
          </p:txBody>
        </p:sp>
      </p:grpSp>
      <p:sp>
        <p:nvSpPr>
          <p:cNvPr id="107" name="圆角矩形 17"/>
          <p:cNvSpPr/>
          <p:nvPr/>
        </p:nvSpPr>
        <p:spPr>
          <a:xfrm>
            <a:off x="10793730" y="659765"/>
            <a:ext cx="1823085" cy="622935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cxnSp>
        <p:nvCxnSpPr>
          <p:cNvPr id="5" name="直接箭头连接符 4"/>
          <p:cNvCxnSpPr/>
          <p:nvPr/>
        </p:nvCxnSpPr>
        <p:spPr>
          <a:xfrm flipV="1">
            <a:off x="5665470" y="3865245"/>
            <a:ext cx="685165" cy="10795"/>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圆角矩形 17"/>
          <p:cNvSpPr/>
          <p:nvPr/>
        </p:nvSpPr>
        <p:spPr>
          <a:xfrm>
            <a:off x="3171190" y="2201545"/>
            <a:ext cx="5718810" cy="3478530"/>
          </a:xfrm>
          <a:prstGeom prst="roundRect">
            <a:avLst>
              <a:gd name="adj" fmla="val 4429"/>
            </a:avLst>
          </a:prstGeom>
          <a:solidFill>
            <a:schemeClr val="bg1">
              <a:lumMod val="85000"/>
            </a:schemeClr>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9" name="圆角矩形 20"/>
          <p:cNvGrpSpPr/>
          <p:nvPr/>
        </p:nvGrpSpPr>
        <p:grpSpPr>
          <a:xfrm>
            <a:off x="3489962" y="2693035"/>
            <a:ext cx="3523613" cy="912495"/>
            <a:chOff x="-628139" y="92172"/>
            <a:chExt cx="1357759"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628139" y="212044"/>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sym typeface="+mn-ea"/>
                </a:rPr>
                <a:t>server</a:t>
              </a:r>
              <a:r>
                <a:rPr lang="zh-CN" altLang="en-US" sz="1405">
                  <a:sym typeface="+mn-ea"/>
                </a:rPr>
                <a:t>层</a:t>
              </a:r>
              <a:endParaRPr sz="1405"/>
            </a:p>
          </p:txBody>
        </p:sp>
      </p:grpSp>
      <p:grpSp>
        <p:nvGrpSpPr>
          <p:cNvPr id="38" name="圆角矩形 20"/>
          <p:cNvGrpSpPr/>
          <p:nvPr/>
        </p:nvGrpSpPr>
        <p:grpSpPr>
          <a:xfrm>
            <a:off x="3314699" y="3605530"/>
            <a:ext cx="3689351" cy="912495"/>
            <a:chOff x="-692003" y="92172"/>
            <a:chExt cx="1421623" cy="349058"/>
          </a:xfrm>
        </p:grpSpPr>
        <p:sp>
          <p:nvSpPr>
            <p:cNvPr id="3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0" name="Mongod"/>
            <p:cNvSpPr txBox="1"/>
            <p:nvPr/>
          </p:nvSpPr>
          <p:spPr>
            <a:xfrm>
              <a:off x="-692003" y="212043"/>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sym typeface="+mn-ea"/>
                </a:rPr>
                <a:t>引擎</a:t>
              </a:r>
              <a:r>
                <a:rPr lang="en-US" altLang="zh-CN" sz="1405">
                  <a:sym typeface="+mn-ea"/>
                </a:rPr>
                <a:t>cache</a:t>
              </a:r>
              <a:endParaRPr lang="en-US" altLang="zh-CN" sz="1405">
                <a:sym typeface="+mn-ea"/>
              </a:endParaRPr>
            </a:p>
          </p:txBody>
        </p:sp>
      </p:grpSp>
      <p:grpSp>
        <p:nvGrpSpPr>
          <p:cNvPr id="53" name="圆角矩形 20"/>
          <p:cNvGrpSpPr/>
          <p:nvPr/>
        </p:nvGrpSpPr>
        <p:grpSpPr>
          <a:xfrm>
            <a:off x="3489959" y="4518025"/>
            <a:ext cx="3523616" cy="912495"/>
            <a:chOff x="-628140" y="92172"/>
            <a:chExt cx="1357760" cy="349058"/>
          </a:xfrm>
        </p:grpSpPr>
        <p:sp>
          <p:nvSpPr>
            <p:cNvPr id="6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1" name="Mongod"/>
            <p:cNvSpPr txBox="1"/>
            <p:nvPr/>
          </p:nvSpPr>
          <p:spPr>
            <a:xfrm>
              <a:off x="-628140" y="237063"/>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t>磁盘</a:t>
              </a:r>
              <a:r>
                <a:rPr lang="en-US" altLang="zh-CN" sz="1405"/>
                <a:t>IO</a:t>
              </a:r>
              <a:endParaRPr lang="en-US" altLang="zh-CN" sz="1405"/>
            </a:p>
          </p:txBody>
        </p:sp>
      </p:grpSp>
      <p:grpSp>
        <p:nvGrpSpPr>
          <p:cNvPr id="65" name="圆角矩形 3"/>
          <p:cNvGrpSpPr/>
          <p:nvPr/>
        </p:nvGrpSpPr>
        <p:grpSpPr>
          <a:xfrm>
            <a:off x="7383145" y="3918585"/>
            <a:ext cx="1428115" cy="388620"/>
            <a:chOff x="0" y="-1"/>
            <a:chExt cx="1054100" cy="349042"/>
          </a:xfrm>
          <a:solidFill>
            <a:schemeClr val="accent3"/>
          </a:solidFill>
        </p:grpSpPr>
        <p:sp>
          <p:nvSpPr>
            <p:cNvPr id="66"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7" name="Client"/>
            <p:cNvSpPr txBox="1"/>
            <p:nvPr/>
          </p:nvSpPr>
          <p:spPr>
            <a:xfrm>
              <a:off x="17037" y="27086"/>
              <a:ext cx="1020026" cy="294861"/>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690"/>
                <a:t>mongod</a:t>
              </a:r>
              <a:r>
                <a:rPr lang="zh-CN" altLang="en-US" sz="1690"/>
                <a:t>节点</a:t>
              </a:r>
              <a:endParaRPr lang="zh-CN" altLang="en-US" sz="1690"/>
            </a:p>
          </p:txBody>
        </p:sp>
      </p:grpSp>
      <p:cxnSp>
        <p:nvCxnSpPr>
          <p:cNvPr id="83" name="直接箭头连接符 82"/>
          <p:cNvCxnSpPr/>
          <p:nvPr/>
        </p:nvCxnSpPr>
        <p:spPr>
          <a:xfrm flipH="1">
            <a:off x="5502275" y="1132205"/>
            <a:ext cx="20320" cy="3994150"/>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grpSp>
        <p:nvGrpSpPr>
          <p:cNvPr id="85" name="圆角矩形 3"/>
          <p:cNvGrpSpPr/>
          <p:nvPr/>
        </p:nvGrpSpPr>
        <p:grpSpPr>
          <a:xfrm>
            <a:off x="7888605" y="1609725"/>
            <a:ext cx="565785" cy="376555"/>
            <a:chOff x="0" y="-1"/>
            <a:chExt cx="1054100" cy="349042"/>
          </a:xfrm>
        </p:grpSpPr>
        <p:sp>
          <p:nvSpPr>
            <p:cNvPr id="8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7" name="Client"/>
            <p:cNvSpPr txBox="1"/>
            <p:nvPr/>
          </p:nvSpPr>
          <p:spPr>
            <a:xfrm>
              <a:off x="17037" y="22359"/>
              <a:ext cx="1020026" cy="304308"/>
            </a:xfrm>
            <a:prstGeom prst="rect">
              <a:avLst/>
            </a:prstGeom>
            <a:solidFill>
              <a:schemeClr val="accent3"/>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j:1</a:t>
              </a:r>
              <a:endParaRPr lang="en-US" altLang="zh-CN" sz="1690"/>
            </a:p>
          </p:txBody>
        </p:sp>
      </p:grpSp>
      <p:grpSp>
        <p:nvGrpSpPr>
          <p:cNvPr id="89" name="圆角矩形 3"/>
          <p:cNvGrpSpPr/>
          <p:nvPr/>
        </p:nvGrpSpPr>
        <p:grpSpPr>
          <a:xfrm>
            <a:off x="4796155" y="1634490"/>
            <a:ext cx="589915" cy="375920"/>
            <a:chOff x="0" y="-1"/>
            <a:chExt cx="1054100" cy="349042"/>
          </a:xfrm>
          <a:solidFill>
            <a:schemeClr val="accent2">
              <a:lumMod val="75000"/>
            </a:schemeClr>
          </a:solidFill>
        </p:grpSpPr>
        <p:sp>
          <p:nvSpPr>
            <p:cNvPr id="90"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1" name="Client"/>
            <p:cNvSpPr txBox="1"/>
            <p:nvPr/>
          </p:nvSpPr>
          <p:spPr>
            <a:xfrm>
              <a:off x="17037" y="22102"/>
              <a:ext cx="1020026" cy="304822"/>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请求</a:t>
              </a:r>
              <a:endParaRPr lang="zh-CN" altLang="en-US" sz="1690"/>
            </a:p>
          </p:txBody>
        </p:sp>
      </p:grpSp>
      <p:cxnSp>
        <p:nvCxnSpPr>
          <p:cNvPr id="92" name="直接箭头连接符 91"/>
          <p:cNvCxnSpPr/>
          <p:nvPr/>
        </p:nvCxnSpPr>
        <p:spPr>
          <a:xfrm flipV="1">
            <a:off x="6492240" y="1254760"/>
            <a:ext cx="48260" cy="3915410"/>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grpSp>
        <p:nvGrpSpPr>
          <p:cNvPr id="2" name="圆角矩形 3"/>
          <p:cNvGrpSpPr/>
          <p:nvPr/>
        </p:nvGrpSpPr>
        <p:grpSpPr>
          <a:xfrm>
            <a:off x="6692900" y="1658620"/>
            <a:ext cx="589915" cy="375920"/>
            <a:chOff x="0" y="-1"/>
            <a:chExt cx="1054100" cy="349042"/>
          </a:xfrm>
          <a:solidFill>
            <a:schemeClr val="accent2">
              <a:lumMod val="75000"/>
            </a:schemeClr>
          </a:solidFill>
        </p:grpSpPr>
        <p:sp>
          <p:nvSpPr>
            <p:cNvPr id="3"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 name="Client"/>
            <p:cNvSpPr txBox="1"/>
            <p:nvPr/>
          </p:nvSpPr>
          <p:spPr>
            <a:xfrm>
              <a:off x="17037" y="22101"/>
              <a:ext cx="1020026" cy="304822"/>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应答</a:t>
              </a:r>
              <a:endParaRPr lang="zh-CN" altLang="en-US" sz="1690"/>
            </a:p>
          </p:txBody>
        </p:sp>
      </p:grpSp>
      <p:sp>
        <p:nvSpPr>
          <p:cNvPr id="20" name="文本框 19"/>
          <p:cNvSpPr txBox="1"/>
          <p:nvPr/>
        </p:nvSpPr>
        <p:spPr>
          <a:xfrm>
            <a:off x="149225" y="787400"/>
            <a:ext cx="1920240" cy="15646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①②③④⑤</a:t>
            </a:r>
            <a:r>
              <a:rPr lang="zh-CN" altLang="en-US" sz="2400">
                <a:ln>
                  <a:noFill/>
                </a:ln>
                <a:solidFill>
                  <a:srgbClr val="000000"/>
                </a:solidFill>
                <a:effectLst/>
                <a:uFillTx/>
                <a:latin typeface="+mj-lt"/>
                <a:ea typeface="+mj-ea"/>
                <a:cs typeface="+mj-cs"/>
                <a:sym typeface="Helvetica Neue"/>
              </a:rPr>
              <a:t>⑥</a:t>
            </a:r>
            <a:r>
              <a:rPr kumimoji="0" lang="zh-CN" altLang="en-US" sz="2400" b="0" i="0" u="none" strike="noStrike" cap="none" spc="0" normalizeH="0" baseline="0">
                <a:ln>
                  <a:noFill/>
                </a:ln>
                <a:solidFill>
                  <a:srgbClr val="000000"/>
                </a:solidFill>
                <a:effectLst/>
                <a:uFillTx/>
                <a:latin typeface="+mj-lt"/>
                <a:ea typeface="+mj-ea"/>
                <a:cs typeface="+mj-cs"/>
                <a:sym typeface="Helvetica Neue"/>
              </a:rPr>
              <a:t>⑦⑧⑨⑩⑪⑫⑬⑭⑮⑯⑰</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22" name="文本框 21"/>
          <p:cNvSpPr txBox="1"/>
          <p:nvPr/>
        </p:nvSpPr>
        <p:spPr>
          <a:xfrm>
            <a:off x="5111750" y="2190750"/>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①</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23" name="文本框 22"/>
          <p:cNvSpPr txBox="1"/>
          <p:nvPr/>
        </p:nvSpPr>
        <p:spPr>
          <a:xfrm>
            <a:off x="6627495" y="2201545"/>
            <a:ext cx="406400"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zh-CN" altLang="en-US" sz="2400">
                <a:ln>
                  <a:noFill/>
                </a:ln>
                <a:solidFill>
                  <a:srgbClr val="000000"/>
                </a:solidFill>
                <a:effectLst/>
                <a:uFillTx/>
                <a:latin typeface="+mj-lt"/>
                <a:ea typeface="+mj-ea"/>
                <a:cs typeface="+mj-cs"/>
                <a:sym typeface="Helvetica Neue"/>
              </a:rPr>
              <a:t>②</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6" name="圆角矩形 3"/>
          <p:cNvGrpSpPr/>
          <p:nvPr/>
        </p:nvGrpSpPr>
        <p:grpSpPr>
          <a:xfrm>
            <a:off x="10866755" y="3353435"/>
            <a:ext cx="1243965" cy="388620"/>
            <a:chOff x="0" y="-1"/>
            <a:chExt cx="1054100" cy="349042"/>
          </a:xfrm>
          <a:solidFill>
            <a:schemeClr val="accent3"/>
          </a:solidFill>
        </p:grpSpPr>
        <p:sp>
          <p:nvSpPr>
            <p:cNvPr id="7"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Client"/>
            <p:cNvSpPr txBox="1"/>
            <p:nvPr/>
          </p:nvSpPr>
          <p:spPr>
            <a:xfrm>
              <a:off x="17037" y="27086"/>
              <a:ext cx="1020026" cy="294861"/>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oplog</a:t>
              </a:r>
              <a:r>
                <a:rPr lang="zh-CN" altLang="en-US" sz="1690"/>
                <a:t>同步</a:t>
              </a:r>
              <a:endParaRPr lang="zh-CN" altLang="en-US" sz="1690"/>
            </a:p>
          </p:txBody>
        </p:sp>
      </p:grpSp>
      <p:sp>
        <p:nvSpPr>
          <p:cNvPr id="107" name="圆角矩形 17"/>
          <p:cNvSpPr/>
          <p:nvPr/>
        </p:nvSpPr>
        <p:spPr>
          <a:xfrm>
            <a:off x="10793730" y="659765"/>
            <a:ext cx="1823085" cy="622935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cxnSp>
        <p:nvCxnSpPr>
          <p:cNvPr id="5" name="直接箭头连接符 4"/>
          <p:cNvCxnSpPr/>
          <p:nvPr/>
        </p:nvCxnSpPr>
        <p:spPr>
          <a:xfrm flipV="1">
            <a:off x="5621655" y="5034280"/>
            <a:ext cx="685165" cy="10795"/>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圆角矩形 17"/>
          <p:cNvSpPr/>
          <p:nvPr/>
        </p:nvSpPr>
        <p:spPr>
          <a:xfrm>
            <a:off x="549910" y="1378585"/>
            <a:ext cx="5469255" cy="3913505"/>
          </a:xfrm>
          <a:prstGeom prst="roundRect">
            <a:avLst>
              <a:gd name="adj" fmla="val 4429"/>
            </a:avLst>
          </a:prstGeom>
          <a:solidFill>
            <a:schemeClr val="bg1">
              <a:lumMod val="85000"/>
            </a:schemeClr>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38" name="圆角矩形 20"/>
          <p:cNvGrpSpPr/>
          <p:nvPr/>
        </p:nvGrpSpPr>
        <p:grpSpPr>
          <a:xfrm>
            <a:off x="758825" y="4230370"/>
            <a:ext cx="1968500" cy="912495"/>
            <a:chOff x="-28905" y="92172"/>
            <a:chExt cx="758525" cy="349058"/>
          </a:xfrm>
        </p:grpSpPr>
        <p:sp>
          <p:nvSpPr>
            <p:cNvPr id="3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0" name="Mongod"/>
            <p:cNvSpPr txBox="1"/>
            <p:nvPr/>
          </p:nvSpPr>
          <p:spPr>
            <a:xfrm>
              <a:off x="-28905" y="212042"/>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node2(</a:t>
              </a:r>
              <a:r>
                <a:rPr lang="zh-CN" altLang="en-US" sz="1405">
                  <a:sym typeface="+mn-ea"/>
                </a:rPr>
                <a:t>从</a:t>
              </a:r>
              <a:r>
                <a:rPr lang="en-US" sz="1405">
                  <a:sym typeface="+mn-ea"/>
                </a:rPr>
                <a:t>)</a:t>
              </a:r>
              <a:endParaRPr lang="en-US" sz="1405"/>
            </a:p>
          </p:txBody>
        </p:sp>
      </p:grpSp>
      <p:grpSp>
        <p:nvGrpSpPr>
          <p:cNvPr id="53" name="圆角矩形 20"/>
          <p:cNvGrpSpPr/>
          <p:nvPr/>
        </p:nvGrpSpPr>
        <p:grpSpPr>
          <a:xfrm>
            <a:off x="3705225" y="4231005"/>
            <a:ext cx="1968500" cy="912495"/>
            <a:chOff x="-28905" y="92172"/>
            <a:chExt cx="758525" cy="349058"/>
          </a:xfrm>
        </p:grpSpPr>
        <p:sp>
          <p:nvSpPr>
            <p:cNvPr id="6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1" name="Mongod"/>
            <p:cNvSpPr txBox="1"/>
            <p:nvPr/>
          </p:nvSpPr>
          <p:spPr>
            <a:xfrm>
              <a:off x="-28905" y="212043"/>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node3(</a:t>
              </a:r>
              <a:r>
                <a:rPr lang="zh-CN" altLang="en-US" sz="1405">
                  <a:sym typeface="+mn-ea"/>
                </a:rPr>
                <a:t>从</a:t>
              </a:r>
              <a:r>
                <a:rPr lang="en-US" sz="1405">
                  <a:sym typeface="+mn-ea"/>
                </a:rPr>
                <a:t>)</a:t>
              </a:r>
              <a:endParaRPr lang="en-US" sz="1405"/>
            </a:p>
          </p:txBody>
        </p:sp>
      </p:grpSp>
      <p:cxnSp>
        <p:nvCxnSpPr>
          <p:cNvPr id="63" name="直接箭头连接符 62"/>
          <p:cNvCxnSpPr/>
          <p:nvPr/>
        </p:nvCxnSpPr>
        <p:spPr>
          <a:xfrm flipH="1">
            <a:off x="1760855" y="2743835"/>
            <a:ext cx="966470" cy="1397000"/>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cxnSp>
        <p:nvCxnSpPr>
          <p:cNvPr id="64" name="直接箭头连接符 63"/>
          <p:cNvCxnSpPr/>
          <p:nvPr/>
        </p:nvCxnSpPr>
        <p:spPr>
          <a:xfrm>
            <a:off x="3427730" y="2743835"/>
            <a:ext cx="1313180" cy="1397000"/>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grpSp>
        <p:nvGrpSpPr>
          <p:cNvPr id="65" name="圆角矩形 3"/>
          <p:cNvGrpSpPr/>
          <p:nvPr/>
        </p:nvGrpSpPr>
        <p:grpSpPr>
          <a:xfrm>
            <a:off x="919480" y="3033395"/>
            <a:ext cx="990600" cy="377825"/>
            <a:chOff x="0" y="-1"/>
            <a:chExt cx="1054100" cy="349042"/>
          </a:xfrm>
          <a:solidFill>
            <a:schemeClr val="accent3"/>
          </a:solidFill>
        </p:grpSpPr>
        <p:sp>
          <p:nvSpPr>
            <p:cNvPr id="66"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7" name="Client"/>
            <p:cNvSpPr txBox="1"/>
            <p:nvPr/>
          </p:nvSpPr>
          <p:spPr>
            <a:xfrm>
              <a:off x="17037" y="22874"/>
              <a:ext cx="1020026" cy="303285"/>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实时同步</a:t>
              </a:r>
              <a:endParaRPr lang="zh-CN" altLang="en-US" sz="1690"/>
            </a:p>
          </p:txBody>
        </p:sp>
      </p:grpSp>
      <p:grpSp>
        <p:nvGrpSpPr>
          <p:cNvPr id="68" name="圆角矩形 3"/>
          <p:cNvGrpSpPr/>
          <p:nvPr/>
        </p:nvGrpSpPr>
        <p:grpSpPr>
          <a:xfrm>
            <a:off x="4231640" y="3033395"/>
            <a:ext cx="990600" cy="377825"/>
            <a:chOff x="0" y="-1"/>
            <a:chExt cx="1054100" cy="349042"/>
          </a:xfrm>
        </p:grpSpPr>
        <p:sp>
          <p:nvSpPr>
            <p:cNvPr id="69"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0" name="Client"/>
            <p:cNvSpPr txBox="1"/>
            <p:nvPr/>
          </p:nvSpPr>
          <p:spPr>
            <a:xfrm>
              <a:off x="17037" y="22874"/>
              <a:ext cx="1020026" cy="303285"/>
            </a:xfrm>
            <a:prstGeom prst="rect">
              <a:avLst/>
            </a:prstGeom>
            <a:solidFill>
              <a:schemeClr val="accent3"/>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实时同步</a:t>
              </a:r>
              <a:endParaRPr lang="zh-CN" altLang="en-US" sz="1690"/>
            </a:p>
          </p:txBody>
        </p:sp>
      </p:grpSp>
      <p:grpSp>
        <p:nvGrpSpPr>
          <p:cNvPr id="2" name="圆角矩形 20"/>
          <p:cNvGrpSpPr/>
          <p:nvPr/>
        </p:nvGrpSpPr>
        <p:grpSpPr>
          <a:xfrm>
            <a:off x="2141220" y="1718945"/>
            <a:ext cx="1968500" cy="912495"/>
            <a:chOff x="-28905" y="92172"/>
            <a:chExt cx="758525" cy="349058"/>
          </a:xfrm>
        </p:grpSpPr>
        <p:sp>
          <p:nvSpPr>
            <p:cNvPr id="3" name="圆角矩形"/>
            <p:cNvSpPr/>
            <p:nvPr/>
          </p:nvSpPr>
          <p:spPr>
            <a:xfrm>
              <a:off x="-1" y="92172"/>
              <a:ext cx="729621" cy="349058"/>
            </a:xfrm>
            <a:prstGeom prst="roundRect">
              <a:avLst>
                <a:gd name="adj" fmla="val 16667"/>
              </a:avLst>
            </a:prstGeom>
            <a:solidFill>
              <a:schemeClr val="accent5">
                <a:lumMod val="75000"/>
              </a:schemeClr>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solidFill>
                  <a:schemeClr val="accent3"/>
                </a:solidFill>
              </a:endParaRPr>
            </a:p>
          </p:txBody>
        </p:sp>
        <p:sp>
          <p:nvSpPr>
            <p:cNvPr id="4" name="Mongod"/>
            <p:cNvSpPr txBox="1"/>
            <p:nvPr/>
          </p:nvSpPr>
          <p:spPr>
            <a:xfrm>
              <a:off x="-28905" y="212042"/>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node1(</a:t>
              </a:r>
              <a:r>
                <a:rPr lang="zh-CN" altLang="en-US" sz="1405">
                  <a:sym typeface="+mn-ea"/>
                </a:rPr>
                <a:t>主</a:t>
              </a:r>
              <a:r>
                <a:rPr lang="en-US" sz="1405">
                  <a:sym typeface="+mn-ea"/>
                </a:rPr>
                <a:t>)</a:t>
              </a:r>
              <a:endParaRPr lang="en-US" sz="1405"/>
            </a:p>
          </p:txBody>
        </p:sp>
      </p:grpSp>
      <p:grpSp>
        <p:nvGrpSpPr>
          <p:cNvPr id="5" name="圆角矩形 3"/>
          <p:cNvGrpSpPr/>
          <p:nvPr/>
        </p:nvGrpSpPr>
        <p:grpSpPr>
          <a:xfrm>
            <a:off x="4242435" y="2020570"/>
            <a:ext cx="1431290" cy="349250"/>
            <a:chOff x="0" y="-1"/>
            <a:chExt cx="1054100" cy="349042"/>
          </a:xfrm>
        </p:grpSpPr>
        <p:sp>
          <p:nvSpPr>
            <p:cNvPr id="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 name="Client"/>
            <p:cNvSpPr txBox="1"/>
            <p:nvPr/>
          </p:nvSpPr>
          <p:spPr>
            <a:xfrm>
              <a:off x="17037" y="10466"/>
              <a:ext cx="1020026" cy="328099"/>
            </a:xfrm>
            <a:prstGeom prst="rect">
              <a:avLst/>
            </a:prstGeom>
            <a:solidFill>
              <a:schemeClr val="accent5"/>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node1</a:t>
              </a:r>
              <a:r>
                <a:rPr lang="zh-CN" altLang="en-US" sz="1690"/>
                <a:t>主异常</a:t>
              </a:r>
              <a:endParaRPr lang="zh-CN" altLang="en-US" sz="1690"/>
            </a:p>
          </p:txBody>
        </p:sp>
      </p:grpSp>
      <p:sp>
        <p:nvSpPr>
          <p:cNvPr id="8" name="圆角矩形 17"/>
          <p:cNvSpPr/>
          <p:nvPr/>
        </p:nvSpPr>
        <p:spPr>
          <a:xfrm>
            <a:off x="6354445" y="1378585"/>
            <a:ext cx="5469255" cy="3913505"/>
          </a:xfrm>
          <a:prstGeom prst="roundRect">
            <a:avLst>
              <a:gd name="adj" fmla="val 4429"/>
            </a:avLst>
          </a:prstGeom>
          <a:solidFill>
            <a:schemeClr val="bg1">
              <a:lumMod val="85000"/>
            </a:schemeClr>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12" name="圆角矩形 20"/>
          <p:cNvGrpSpPr/>
          <p:nvPr/>
        </p:nvGrpSpPr>
        <p:grpSpPr>
          <a:xfrm>
            <a:off x="6406515" y="4231005"/>
            <a:ext cx="1968500" cy="912495"/>
            <a:chOff x="-28905" y="92172"/>
            <a:chExt cx="758525" cy="349058"/>
          </a:xfrm>
        </p:grpSpPr>
        <p:sp>
          <p:nvSpPr>
            <p:cNvPr id="1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 name="Mongod"/>
            <p:cNvSpPr txBox="1"/>
            <p:nvPr/>
          </p:nvSpPr>
          <p:spPr>
            <a:xfrm>
              <a:off x="-28905" y="170991"/>
              <a:ext cx="695540" cy="191411"/>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主</a:t>
              </a:r>
              <a:r>
                <a:rPr lang="en-US" sz="1405">
                  <a:sym typeface="+mn-ea"/>
                </a:rPr>
                <a:t>)</a:t>
              </a:r>
              <a:endParaRPr lang="en-US" sz="1405">
                <a:sym typeface="+mn-ea"/>
              </a:endParaRPr>
            </a:p>
            <a:p>
              <a:pPr algn="ctr"/>
              <a:r>
                <a:rPr lang="en-US" sz="1405"/>
                <a:t>node2</a:t>
              </a:r>
              <a:endParaRPr lang="en-US" sz="1405"/>
            </a:p>
          </p:txBody>
        </p:sp>
      </p:grpSp>
      <p:grpSp>
        <p:nvGrpSpPr>
          <p:cNvPr id="16" name="圆角矩形 20"/>
          <p:cNvGrpSpPr/>
          <p:nvPr/>
        </p:nvGrpSpPr>
        <p:grpSpPr>
          <a:xfrm>
            <a:off x="9737090" y="4231005"/>
            <a:ext cx="1968500" cy="912495"/>
            <a:chOff x="-28905" y="92172"/>
            <a:chExt cx="758525" cy="349058"/>
          </a:xfrm>
        </p:grpSpPr>
        <p:sp>
          <p:nvSpPr>
            <p:cNvPr id="1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 name="Mongod"/>
            <p:cNvSpPr txBox="1"/>
            <p:nvPr/>
          </p:nvSpPr>
          <p:spPr>
            <a:xfrm>
              <a:off x="-28905" y="170992"/>
              <a:ext cx="695540" cy="191411"/>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lang="en-US" sz="1405">
                <a:sym typeface="+mn-ea"/>
              </a:endParaRPr>
            </a:p>
            <a:p>
              <a:pPr algn="ctr"/>
              <a:r>
                <a:rPr lang="en-US" sz="1405"/>
                <a:t>node3</a:t>
              </a:r>
              <a:endParaRPr lang="en-US" sz="1405"/>
            </a:p>
          </p:txBody>
        </p:sp>
      </p:grpSp>
      <p:cxnSp>
        <p:nvCxnSpPr>
          <p:cNvPr id="19" name="直接箭头连接符 18"/>
          <p:cNvCxnSpPr/>
          <p:nvPr/>
        </p:nvCxnSpPr>
        <p:spPr>
          <a:xfrm flipV="1">
            <a:off x="8427720" y="2672715"/>
            <a:ext cx="761365" cy="1924685"/>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cxnSp>
        <p:nvCxnSpPr>
          <p:cNvPr id="20" name="直接箭头连接符 19"/>
          <p:cNvCxnSpPr>
            <a:endCxn id="18" idx="1"/>
          </p:cNvCxnSpPr>
          <p:nvPr/>
        </p:nvCxnSpPr>
        <p:spPr>
          <a:xfrm flipV="1">
            <a:off x="8416925" y="4686935"/>
            <a:ext cx="1320165" cy="19050"/>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grpSp>
        <p:nvGrpSpPr>
          <p:cNvPr id="21" name="圆角矩形 3"/>
          <p:cNvGrpSpPr/>
          <p:nvPr/>
        </p:nvGrpSpPr>
        <p:grpSpPr>
          <a:xfrm>
            <a:off x="7649210" y="3146425"/>
            <a:ext cx="990600" cy="377825"/>
            <a:chOff x="0" y="-1"/>
            <a:chExt cx="1054100" cy="349042"/>
          </a:xfrm>
          <a:solidFill>
            <a:schemeClr val="accent3"/>
          </a:solidFill>
        </p:grpSpPr>
        <p:sp>
          <p:nvSpPr>
            <p:cNvPr id="22"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 name="Client"/>
            <p:cNvSpPr txBox="1"/>
            <p:nvPr/>
          </p:nvSpPr>
          <p:spPr>
            <a:xfrm>
              <a:off x="17037" y="22874"/>
              <a:ext cx="1020026" cy="303285"/>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实时同步</a:t>
              </a:r>
              <a:endParaRPr lang="zh-CN" altLang="en-US" sz="1690"/>
            </a:p>
          </p:txBody>
        </p:sp>
      </p:grpSp>
      <p:grpSp>
        <p:nvGrpSpPr>
          <p:cNvPr id="24" name="圆角矩形 3"/>
          <p:cNvGrpSpPr/>
          <p:nvPr/>
        </p:nvGrpSpPr>
        <p:grpSpPr>
          <a:xfrm>
            <a:off x="8581390" y="4789805"/>
            <a:ext cx="990600" cy="377825"/>
            <a:chOff x="0" y="-1"/>
            <a:chExt cx="1054100" cy="349042"/>
          </a:xfrm>
        </p:grpSpPr>
        <p:sp>
          <p:nvSpPr>
            <p:cNvPr id="2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6" name="Client"/>
            <p:cNvSpPr txBox="1"/>
            <p:nvPr/>
          </p:nvSpPr>
          <p:spPr>
            <a:xfrm>
              <a:off x="17037" y="22874"/>
              <a:ext cx="1020026" cy="303285"/>
            </a:xfrm>
            <a:prstGeom prst="rect">
              <a:avLst/>
            </a:prstGeom>
            <a:solidFill>
              <a:schemeClr val="accent3"/>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实时同步</a:t>
              </a:r>
              <a:endParaRPr lang="zh-CN" altLang="en-US" sz="1690"/>
            </a:p>
          </p:txBody>
        </p:sp>
      </p:grpSp>
      <p:grpSp>
        <p:nvGrpSpPr>
          <p:cNvPr id="33" name="圆角矩形 20"/>
          <p:cNvGrpSpPr/>
          <p:nvPr/>
        </p:nvGrpSpPr>
        <p:grpSpPr>
          <a:xfrm>
            <a:off x="7843520" y="1649095"/>
            <a:ext cx="1968500" cy="912495"/>
            <a:chOff x="-28905" y="92172"/>
            <a:chExt cx="758525" cy="349058"/>
          </a:xfrm>
        </p:grpSpPr>
        <p:sp>
          <p:nvSpPr>
            <p:cNvPr id="3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5" name="Mongod"/>
            <p:cNvSpPr txBox="1"/>
            <p:nvPr/>
          </p:nvSpPr>
          <p:spPr>
            <a:xfrm>
              <a:off x="-28905" y="170991"/>
              <a:ext cx="695540" cy="191411"/>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lang="en-US" sz="1405">
                <a:sym typeface="+mn-ea"/>
              </a:endParaRPr>
            </a:p>
            <a:p>
              <a:pPr algn="ctr"/>
              <a:r>
                <a:rPr lang="en-US" sz="1405"/>
                <a:t>node1</a:t>
              </a:r>
              <a:endParaRPr lang="en-US" sz="1405"/>
            </a:p>
          </p:txBody>
        </p:sp>
      </p:grpSp>
      <p:grpSp>
        <p:nvGrpSpPr>
          <p:cNvPr id="36" name="圆角矩形 3"/>
          <p:cNvGrpSpPr/>
          <p:nvPr/>
        </p:nvGrpSpPr>
        <p:grpSpPr>
          <a:xfrm>
            <a:off x="9927590" y="1830070"/>
            <a:ext cx="990600" cy="377825"/>
            <a:chOff x="0" y="-1"/>
            <a:chExt cx="1054100" cy="349042"/>
          </a:xfrm>
        </p:grpSpPr>
        <p:sp>
          <p:nvSpPr>
            <p:cNvPr id="37"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1" name="Client"/>
            <p:cNvSpPr txBox="1"/>
            <p:nvPr/>
          </p:nvSpPr>
          <p:spPr>
            <a:xfrm>
              <a:off x="17037" y="22873"/>
              <a:ext cx="1020026" cy="303285"/>
            </a:xfrm>
            <a:prstGeom prst="rect">
              <a:avLst/>
            </a:prstGeom>
            <a:solidFill>
              <a:schemeClr val="accent3"/>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 </a:t>
              </a:r>
              <a:r>
                <a:rPr lang="zh-CN" altLang="en-US" sz="1690"/>
                <a:t>主变从</a:t>
              </a:r>
              <a:endParaRPr lang="zh-CN" altLang="en-US" sz="1690"/>
            </a:p>
          </p:txBody>
        </p:sp>
      </p:grpSp>
      <p:grpSp>
        <p:nvGrpSpPr>
          <p:cNvPr id="42" name="圆角矩形 3"/>
          <p:cNvGrpSpPr/>
          <p:nvPr/>
        </p:nvGrpSpPr>
        <p:grpSpPr>
          <a:xfrm>
            <a:off x="9911715" y="2334260"/>
            <a:ext cx="1793875" cy="409575"/>
            <a:chOff x="0" y="-1"/>
            <a:chExt cx="1054100" cy="349042"/>
          </a:xfrm>
        </p:grpSpPr>
        <p:sp>
          <p:nvSpPr>
            <p:cNvPr id="4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4" name="Client"/>
            <p:cNvSpPr txBox="1"/>
            <p:nvPr/>
          </p:nvSpPr>
          <p:spPr>
            <a:xfrm>
              <a:off x="17037" y="34627"/>
              <a:ext cx="1020026" cy="279775"/>
            </a:xfrm>
            <a:prstGeom prst="rect">
              <a:avLst/>
            </a:prstGeom>
            <a:solidFill>
              <a:schemeClr val="accent3"/>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 </a:t>
              </a:r>
              <a:r>
                <a:rPr lang="zh-CN" altLang="en-US" sz="1690"/>
                <a:t>有未同步数据</a:t>
              </a:r>
              <a:endParaRPr lang="zh-CN" altLang="en-US" sz="1690"/>
            </a:p>
          </p:txBody>
        </p:sp>
      </p:grpSp>
      <p:grpSp>
        <p:nvGrpSpPr>
          <p:cNvPr id="45" name="圆角矩形 3"/>
          <p:cNvGrpSpPr/>
          <p:nvPr/>
        </p:nvGrpSpPr>
        <p:grpSpPr>
          <a:xfrm>
            <a:off x="1760220" y="5474335"/>
            <a:ext cx="3175000" cy="431800"/>
            <a:chOff x="0" y="-1"/>
            <a:chExt cx="1054100" cy="349042"/>
          </a:xfrm>
        </p:grpSpPr>
        <p:sp>
          <p:nvSpPr>
            <p:cNvPr id="4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7" name="Client"/>
            <p:cNvSpPr txBox="1"/>
            <p:nvPr/>
          </p:nvSpPr>
          <p:spPr>
            <a:xfrm>
              <a:off x="17037" y="41828"/>
              <a:ext cx="1020026" cy="265375"/>
            </a:xfrm>
            <a:prstGeom prst="rect">
              <a:avLst/>
            </a:prstGeom>
            <a:solidFill>
              <a:schemeClr val="bg1"/>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 </a:t>
              </a:r>
              <a:r>
                <a:rPr lang="zh-CN" altLang="en-US" sz="1690"/>
                <a:t>数据未同步</a:t>
              </a:r>
              <a:r>
                <a:rPr lang="en-US" altLang="zh-CN" sz="1690"/>
                <a:t>node1</a:t>
              </a:r>
              <a:r>
                <a:rPr lang="zh-CN" altLang="en-US" sz="1690"/>
                <a:t>就异常了</a:t>
              </a:r>
              <a:endParaRPr lang="zh-CN" altLang="en-US" sz="1690"/>
            </a:p>
          </p:txBody>
        </p:sp>
      </p:grpSp>
      <p:grpSp>
        <p:nvGrpSpPr>
          <p:cNvPr id="9" name="圆角矩形 3"/>
          <p:cNvGrpSpPr/>
          <p:nvPr/>
        </p:nvGrpSpPr>
        <p:grpSpPr>
          <a:xfrm>
            <a:off x="7221220" y="5472430"/>
            <a:ext cx="3469005" cy="433705"/>
            <a:chOff x="0" y="-1"/>
            <a:chExt cx="1054100" cy="349042"/>
          </a:xfrm>
        </p:grpSpPr>
        <p:sp>
          <p:nvSpPr>
            <p:cNvPr id="10"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Client"/>
            <p:cNvSpPr txBox="1"/>
            <p:nvPr/>
          </p:nvSpPr>
          <p:spPr>
            <a:xfrm>
              <a:off x="17037" y="42412"/>
              <a:ext cx="1020026" cy="264209"/>
            </a:xfrm>
            <a:prstGeom prst="rect">
              <a:avLst/>
            </a:prstGeom>
            <a:solidFill>
              <a:schemeClr val="bg1"/>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 node2</a:t>
              </a:r>
              <a:r>
                <a:rPr lang="zh-CN" altLang="en-US" sz="1690">
                  <a:ea typeface="宋体" panose="02010600030101010101" pitchFamily="2" charset="-122"/>
                </a:rPr>
                <a:t>，</a:t>
              </a:r>
              <a:r>
                <a:rPr lang="en-US" altLang="zh-CN" sz="1690">
                  <a:ea typeface="宋体" panose="02010600030101010101" pitchFamily="2" charset="-122"/>
                </a:rPr>
                <a:t>node3</a:t>
              </a:r>
              <a:r>
                <a:rPr lang="zh-CN" altLang="en-US" sz="1690">
                  <a:ea typeface="宋体" panose="02010600030101010101" pitchFamily="2" charset="-122"/>
                </a:rPr>
                <a:t>没有未同步数据</a:t>
              </a:r>
              <a:endParaRPr lang="zh-CN" altLang="en-US" sz="1690">
                <a:ea typeface="宋体" panose="02010600030101010101" pitchFamily="2" charset="-122"/>
              </a:endParaRPr>
            </a:p>
          </p:txBody>
        </p:sp>
      </p:gr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圆角矩形 17"/>
          <p:cNvSpPr/>
          <p:nvPr/>
        </p:nvSpPr>
        <p:spPr>
          <a:xfrm>
            <a:off x="2888615" y="2054860"/>
            <a:ext cx="6882130" cy="4716780"/>
          </a:xfrm>
          <a:prstGeom prst="roundRect">
            <a:avLst>
              <a:gd name="adj" fmla="val 4429"/>
            </a:avLst>
          </a:prstGeom>
          <a:solidFill>
            <a:schemeClr val="bg1">
              <a:lumMod val="85000"/>
            </a:schemeClr>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9" name="圆角矩形 20"/>
          <p:cNvGrpSpPr/>
          <p:nvPr/>
        </p:nvGrpSpPr>
        <p:grpSpPr>
          <a:xfrm>
            <a:off x="5120086" y="2498725"/>
            <a:ext cx="1904023" cy="912495"/>
            <a:chOff x="-1" y="92172"/>
            <a:chExt cx="733680" cy="349058"/>
          </a:xfrm>
          <a:solidFill>
            <a:schemeClr val="accent1"/>
          </a:solidFill>
        </p:grpSpPr>
        <p:sp>
          <p:nvSpPr>
            <p:cNvPr id="10"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r>
                <a:rPr lang="en-US" sz="1265"/>
                <a:t>bei</a:t>
              </a:r>
              <a:endParaRPr lang="en-US" sz="1265"/>
            </a:p>
          </p:txBody>
        </p:sp>
        <p:sp>
          <p:nvSpPr>
            <p:cNvPr id="11" name="Mongod"/>
            <p:cNvSpPr txBox="1"/>
            <p:nvPr/>
          </p:nvSpPr>
          <p:spPr>
            <a:xfrm>
              <a:off x="38139" y="170991"/>
              <a:ext cx="695540" cy="191411"/>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主</a:t>
              </a:r>
              <a:r>
                <a:rPr lang="en-US" sz="1405">
                  <a:sym typeface="+mn-ea"/>
                </a:rPr>
                <a:t>)</a:t>
              </a:r>
              <a:endParaRPr lang="en-US" sz="1405">
                <a:sym typeface="+mn-ea"/>
              </a:endParaRPr>
            </a:p>
            <a:p>
              <a:pPr algn="ctr"/>
              <a:r>
                <a:rPr lang="en-US" sz="1405"/>
                <a:t>node1</a:t>
              </a:r>
              <a:endParaRPr lang="en-US" sz="1405"/>
            </a:p>
          </p:txBody>
        </p:sp>
      </p:grpSp>
      <p:grpSp>
        <p:nvGrpSpPr>
          <p:cNvPr id="38" name="圆角矩形 20"/>
          <p:cNvGrpSpPr/>
          <p:nvPr/>
        </p:nvGrpSpPr>
        <p:grpSpPr>
          <a:xfrm>
            <a:off x="3513455" y="5015865"/>
            <a:ext cx="1968500" cy="912495"/>
            <a:chOff x="-28905" y="92172"/>
            <a:chExt cx="758525" cy="349058"/>
          </a:xfrm>
        </p:grpSpPr>
        <p:sp>
          <p:nvSpPr>
            <p:cNvPr id="39" name="圆角矩形"/>
            <p:cNvSpPr/>
            <p:nvPr/>
          </p:nvSpPr>
          <p:spPr>
            <a:xfrm>
              <a:off x="-1" y="92172"/>
              <a:ext cx="729621" cy="349058"/>
            </a:xfrm>
            <a:prstGeom prst="roundRect">
              <a:avLst>
                <a:gd name="adj" fmla="val 16667"/>
              </a:avLst>
            </a:prstGeom>
            <a:gradFill>
              <a:gsLst>
                <a:gs pos="0">
                  <a:srgbClr val="7B32B2"/>
                </a:gs>
                <a:gs pos="100000">
                  <a:srgbClr val="401A5D"/>
                </a:gs>
              </a:gsLst>
              <a:lin ang="5400000" scaled="0"/>
            </a:gra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0" name="Mongod"/>
            <p:cNvSpPr txBox="1"/>
            <p:nvPr/>
          </p:nvSpPr>
          <p:spPr>
            <a:xfrm>
              <a:off x="-28905" y="170991"/>
              <a:ext cx="695540" cy="191411"/>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lang="en-US" sz="1405">
                <a:sym typeface="+mn-ea"/>
              </a:endParaRPr>
            </a:p>
            <a:p>
              <a:pPr algn="ctr"/>
              <a:r>
                <a:rPr lang="en-US" sz="1405"/>
                <a:t>node2</a:t>
              </a:r>
              <a:endParaRPr lang="en-US" sz="1405"/>
            </a:p>
          </p:txBody>
        </p:sp>
      </p:grpSp>
      <p:grpSp>
        <p:nvGrpSpPr>
          <p:cNvPr id="53" name="圆角矩形 20"/>
          <p:cNvGrpSpPr/>
          <p:nvPr/>
        </p:nvGrpSpPr>
        <p:grpSpPr>
          <a:xfrm>
            <a:off x="7142480" y="5015865"/>
            <a:ext cx="1968500" cy="912495"/>
            <a:chOff x="-28905" y="92172"/>
            <a:chExt cx="758525" cy="349058"/>
          </a:xfrm>
        </p:grpSpPr>
        <p:sp>
          <p:nvSpPr>
            <p:cNvPr id="6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1" name="Mongod"/>
            <p:cNvSpPr txBox="1"/>
            <p:nvPr/>
          </p:nvSpPr>
          <p:spPr>
            <a:xfrm>
              <a:off x="-28905" y="170992"/>
              <a:ext cx="695540" cy="191411"/>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lang="en-US" sz="1405">
                <a:sym typeface="+mn-ea"/>
              </a:endParaRPr>
            </a:p>
            <a:p>
              <a:pPr algn="ctr"/>
              <a:r>
                <a:rPr lang="en-US" sz="1405"/>
                <a:t>node3</a:t>
              </a:r>
              <a:endParaRPr lang="en-US" sz="1405"/>
            </a:p>
          </p:txBody>
        </p:sp>
      </p:grpSp>
      <p:cxnSp>
        <p:nvCxnSpPr>
          <p:cNvPr id="63" name="直接箭头连接符 62"/>
          <p:cNvCxnSpPr/>
          <p:nvPr/>
        </p:nvCxnSpPr>
        <p:spPr>
          <a:xfrm flipH="1">
            <a:off x="4344670" y="3517265"/>
            <a:ext cx="1384300" cy="1487170"/>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cxnSp>
        <p:nvCxnSpPr>
          <p:cNvPr id="64" name="直接箭头连接符 63"/>
          <p:cNvCxnSpPr/>
          <p:nvPr/>
        </p:nvCxnSpPr>
        <p:spPr>
          <a:xfrm>
            <a:off x="6429375" y="3517265"/>
            <a:ext cx="1885315" cy="1457960"/>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grpSp>
        <p:nvGrpSpPr>
          <p:cNvPr id="71" name="圆角矩形 3"/>
          <p:cNvGrpSpPr/>
          <p:nvPr/>
        </p:nvGrpSpPr>
        <p:grpSpPr>
          <a:xfrm>
            <a:off x="3070860" y="2673350"/>
            <a:ext cx="1392555" cy="353060"/>
            <a:chOff x="0" y="-1"/>
            <a:chExt cx="1054100" cy="349042"/>
          </a:xfrm>
          <a:solidFill>
            <a:schemeClr val="accent2">
              <a:lumMod val="75000"/>
            </a:schemeClr>
          </a:solidFill>
        </p:grpSpPr>
        <p:sp>
          <p:nvSpPr>
            <p:cNvPr id="72"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3" name="Client"/>
            <p:cNvSpPr txBox="1"/>
            <p:nvPr/>
          </p:nvSpPr>
          <p:spPr>
            <a:xfrm>
              <a:off x="17037" y="12234"/>
              <a:ext cx="1020026" cy="324559"/>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t>node2</a:t>
              </a:r>
              <a:r>
                <a:rPr lang="zh-CN" altLang="en-US" sz="1690"/>
                <a:t>最近</a:t>
              </a:r>
              <a:endParaRPr lang="zh-CN" altLang="en-US" sz="1690"/>
            </a:p>
          </p:txBody>
        </p:sp>
      </p:grpSp>
      <p:grpSp>
        <p:nvGrpSpPr>
          <p:cNvPr id="74" name="圆角矩形 3"/>
          <p:cNvGrpSpPr/>
          <p:nvPr/>
        </p:nvGrpSpPr>
        <p:grpSpPr>
          <a:xfrm>
            <a:off x="4930140" y="224155"/>
            <a:ext cx="2332355" cy="857250"/>
            <a:chOff x="0" y="-1"/>
            <a:chExt cx="1054100" cy="349042"/>
          </a:xfrm>
        </p:grpSpPr>
        <p:sp>
          <p:nvSpPr>
            <p:cNvPr id="7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6" name="Client"/>
            <p:cNvSpPr txBox="1"/>
            <p:nvPr/>
          </p:nvSpPr>
          <p:spPr>
            <a:xfrm>
              <a:off x="17037" y="11115"/>
              <a:ext cx="1020026" cy="326807"/>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2400"/>
                <a:t>广州机房</a:t>
              </a:r>
              <a:r>
                <a:rPr sz="2400"/>
                <a:t>Client</a:t>
              </a:r>
              <a:endParaRPr sz="2400"/>
            </a:p>
          </p:txBody>
        </p:sp>
      </p:grpSp>
      <p:cxnSp>
        <p:nvCxnSpPr>
          <p:cNvPr id="83" name="直接箭头连接符 82"/>
          <p:cNvCxnSpPr/>
          <p:nvPr/>
        </p:nvCxnSpPr>
        <p:spPr>
          <a:xfrm flipH="1">
            <a:off x="6035040" y="1113790"/>
            <a:ext cx="5715" cy="918210"/>
          </a:xfrm>
          <a:prstGeom prst="straightConnector1">
            <a:avLst/>
          </a:prstGeom>
          <a:noFill/>
          <a:ln w="38100" cap="flat">
            <a:solidFill>
              <a:schemeClr val="tx1"/>
            </a:solidFill>
            <a:prstDash val="solid"/>
            <a:round/>
            <a:headEnd type="arrow"/>
            <a:tailEnd type="arrow"/>
          </a:ln>
        </p:spPr>
        <p:style>
          <a:lnRef idx="0">
            <a:srgbClr val="FFFFFF"/>
          </a:lnRef>
          <a:fillRef idx="0">
            <a:srgbClr val="FFFFFF"/>
          </a:fillRef>
          <a:effectRef idx="0">
            <a:srgbClr val="FFFFFF"/>
          </a:effectRef>
          <a:fontRef idx="none"/>
        </p:style>
      </p:cxnSp>
      <p:grpSp>
        <p:nvGrpSpPr>
          <p:cNvPr id="2" name="圆角矩形 3"/>
          <p:cNvGrpSpPr/>
          <p:nvPr/>
        </p:nvGrpSpPr>
        <p:grpSpPr>
          <a:xfrm>
            <a:off x="489585" y="1288605"/>
            <a:ext cx="1407795" cy="755914"/>
            <a:chOff x="0" y="-1"/>
            <a:chExt cx="1054100" cy="349042"/>
          </a:xfrm>
        </p:grpSpPr>
        <p:sp>
          <p:nvSpPr>
            <p:cNvPr id="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 name="Client"/>
            <p:cNvSpPr txBox="1"/>
            <p:nvPr/>
          </p:nvSpPr>
          <p:spPr>
            <a:xfrm>
              <a:off x="17037" y="73654"/>
              <a:ext cx="1020026" cy="20172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2400"/>
                <a:t>北京机房</a:t>
              </a:r>
              <a:endParaRPr lang="zh-CN" altLang="en-US" sz="2400"/>
            </a:p>
          </p:txBody>
        </p:sp>
      </p:grpSp>
      <p:grpSp>
        <p:nvGrpSpPr>
          <p:cNvPr id="5" name="圆角矩形 3"/>
          <p:cNvGrpSpPr/>
          <p:nvPr/>
        </p:nvGrpSpPr>
        <p:grpSpPr>
          <a:xfrm>
            <a:off x="616585" y="1415605"/>
            <a:ext cx="1407795" cy="755914"/>
            <a:chOff x="0" y="-1"/>
            <a:chExt cx="1054100" cy="349042"/>
          </a:xfrm>
        </p:grpSpPr>
        <p:sp>
          <p:nvSpPr>
            <p:cNvPr id="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 name="Client"/>
            <p:cNvSpPr txBox="1"/>
            <p:nvPr/>
          </p:nvSpPr>
          <p:spPr>
            <a:xfrm>
              <a:off x="17037" y="73654"/>
              <a:ext cx="1020026" cy="20172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2400"/>
                <a:t>北京机房</a:t>
              </a:r>
              <a:endParaRPr lang="zh-CN" altLang="en-US" sz="2400"/>
            </a:p>
          </p:txBody>
        </p:sp>
      </p:grpSp>
      <p:grpSp>
        <p:nvGrpSpPr>
          <p:cNvPr id="8" name="圆角矩形 3"/>
          <p:cNvGrpSpPr/>
          <p:nvPr/>
        </p:nvGrpSpPr>
        <p:grpSpPr>
          <a:xfrm>
            <a:off x="743585" y="1542605"/>
            <a:ext cx="1407795" cy="755914"/>
            <a:chOff x="0" y="-1"/>
            <a:chExt cx="1054100" cy="349042"/>
          </a:xfrm>
        </p:grpSpPr>
        <p:sp>
          <p:nvSpPr>
            <p:cNvPr id="1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 name="Client"/>
            <p:cNvSpPr txBox="1"/>
            <p:nvPr/>
          </p:nvSpPr>
          <p:spPr>
            <a:xfrm>
              <a:off x="17037" y="73654"/>
              <a:ext cx="1020026" cy="20172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2400"/>
                <a:t>北京机房</a:t>
              </a:r>
              <a:endParaRPr lang="zh-CN" altLang="en-US" sz="2400"/>
            </a:p>
          </p:txBody>
        </p:sp>
      </p:grpSp>
      <p:grpSp>
        <p:nvGrpSpPr>
          <p:cNvPr id="14" name="圆角矩形 3"/>
          <p:cNvGrpSpPr/>
          <p:nvPr/>
        </p:nvGrpSpPr>
        <p:grpSpPr>
          <a:xfrm>
            <a:off x="7142480" y="2685415"/>
            <a:ext cx="1407795" cy="538480"/>
            <a:chOff x="0" y="-1"/>
            <a:chExt cx="1054100" cy="349042"/>
          </a:xfrm>
        </p:grpSpPr>
        <p:sp>
          <p:nvSpPr>
            <p:cNvPr id="1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7" name="Client"/>
            <p:cNvSpPr txBox="1"/>
            <p:nvPr/>
          </p:nvSpPr>
          <p:spPr>
            <a:xfrm>
              <a:off x="17037" y="32926"/>
              <a:ext cx="1020026" cy="28318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2400"/>
                <a:t>北京机房</a:t>
              </a:r>
              <a:endParaRPr lang="zh-CN" altLang="en-US" sz="2400"/>
            </a:p>
          </p:txBody>
        </p:sp>
      </p:grpSp>
      <p:grpSp>
        <p:nvGrpSpPr>
          <p:cNvPr id="18" name="圆角矩形 3"/>
          <p:cNvGrpSpPr/>
          <p:nvPr/>
        </p:nvGrpSpPr>
        <p:grpSpPr>
          <a:xfrm>
            <a:off x="3830955" y="6097270"/>
            <a:ext cx="1407795" cy="538480"/>
            <a:chOff x="0" y="-1"/>
            <a:chExt cx="1054100" cy="349042"/>
          </a:xfrm>
        </p:grpSpPr>
        <p:sp>
          <p:nvSpPr>
            <p:cNvPr id="19"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0" name="Client"/>
            <p:cNvSpPr txBox="1"/>
            <p:nvPr/>
          </p:nvSpPr>
          <p:spPr>
            <a:xfrm>
              <a:off x="17037" y="32924"/>
              <a:ext cx="1020026" cy="28318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2400"/>
                <a:t>广州机房</a:t>
              </a:r>
              <a:endParaRPr lang="zh-CN" altLang="en-US" sz="2400"/>
            </a:p>
          </p:txBody>
        </p:sp>
      </p:grpSp>
      <p:grpSp>
        <p:nvGrpSpPr>
          <p:cNvPr id="21" name="圆角矩形 3"/>
          <p:cNvGrpSpPr/>
          <p:nvPr/>
        </p:nvGrpSpPr>
        <p:grpSpPr>
          <a:xfrm>
            <a:off x="7562850" y="6148070"/>
            <a:ext cx="1407795" cy="538480"/>
            <a:chOff x="0" y="-1"/>
            <a:chExt cx="1054100" cy="349042"/>
          </a:xfrm>
        </p:grpSpPr>
        <p:sp>
          <p:nvSpPr>
            <p:cNvPr id="2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 name="Client"/>
            <p:cNvSpPr txBox="1"/>
            <p:nvPr/>
          </p:nvSpPr>
          <p:spPr>
            <a:xfrm>
              <a:off x="17037" y="32923"/>
              <a:ext cx="1020026" cy="28318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2400"/>
                <a:t>成都机房</a:t>
              </a:r>
              <a:endParaRPr lang="zh-CN" altLang="en-US" sz="2400"/>
            </a:p>
          </p:txBody>
        </p:sp>
      </p:grpSp>
      <p:cxnSp>
        <p:nvCxnSpPr>
          <p:cNvPr id="28" name="曲线连接符 27"/>
          <p:cNvCxnSpPr/>
          <p:nvPr/>
        </p:nvCxnSpPr>
        <p:spPr>
          <a:xfrm rot="5400000">
            <a:off x="2745740" y="2385060"/>
            <a:ext cx="3839845" cy="1346835"/>
          </a:xfrm>
          <a:prstGeom prst="curvedConnector3">
            <a:avLst>
              <a:gd name="adj1" fmla="val 50008"/>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圆角矩形 17"/>
          <p:cNvSpPr/>
          <p:nvPr/>
        </p:nvSpPr>
        <p:spPr>
          <a:xfrm>
            <a:off x="2888615" y="2054860"/>
            <a:ext cx="6882130" cy="4716780"/>
          </a:xfrm>
          <a:prstGeom prst="roundRect">
            <a:avLst>
              <a:gd name="adj" fmla="val 4429"/>
            </a:avLst>
          </a:prstGeom>
          <a:solidFill>
            <a:schemeClr val="bg1">
              <a:lumMod val="85000"/>
            </a:schemeClr>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218" name="直接箭头连接符 21"/>
          <p:cNvSpPr/>
          <p:nvPr/>
        </p:nvSpPr>
        <p:spPr>
          <a:xfrm rot="19320000" flipH="1">
            <a:off x="5115560" y="3938270"/>
            <a:ext cx="1356995" cy="694690"/>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9" name="圆角矩形 20"/>
          <p:cNvGrpSpPr/>
          <p:nvPr/>
        </p:nvGrpSpPr>
        <p:grpSpPr>
          <a:xfrm>
            <a:off x="5120086" y="2498725"/>
            <a:ext cx="1904023" cy="912495"/>
            <a:chOff x="-1" y="92172"/>
            <a:chExt cx="733680" cy="349058"/>
          </a:xfrm>
          <a:solidFill>
            <a:schemeClr val="accent1"/>
          </a:solidFill>
        </p:grpSpPr>
        <p:sp>
          <p:nvSpPr>
            <p:cNvPr id="10"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r>
                <a:rPr lang="en-US" sz="1265"/>
                <a:t>bei</a:t>
              </a:r>
              <a:endParaRPr lang="en-US" sz="1265"/>
            </a:p>
          </p:txBody>
        </p:sp>
        <p:sp>
          <p:nvSpPr>
            <p:cNvPr id="11" name="Mongod"/>
            <p:cNvSpPr txBox="1"/>
            <p:nvPr/>
          </p:nvSpPr>
          <p:spPr>
            <a:xfrm>
              <a:off x="38139" y="212043"/>
              <a:ext cx="695540" cy="109308"/>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主</a:t>
              </a:r>
              <a:r>
                <a:rPr lang="en-US" sz="1405">
                  <a:sym typeface="+mn-ea"/>
                </a:rPr>
                <a:t>)</a:t>
              </a:r>
              <a:endParaRPr lang="en-US" sz="1405"/>
            </a:p>
          </p:txBody>
        </p:sp>
      </p:grpSp>
      <p:sp>
        <p:nvSpPr>
          <p:cNvPr id="15" name="直接箭头连接符 21"/>
          <p:cNvSpPr/>
          <p:nvPr/>
        </p:nvSpPr>
        <p:spPr>
          <a:xfrm rot="15660000" flipH="1">
            <a:off x="6039485" y="3914775"/>
            <a:ext cx="1429385" cy="783590"/>
          </a:xfrm>
          <a:prstGeom prst="line">
            <a:avLst/>
          </a:prstGeom>
          <a:ln w="25400">
            <a:solidFill>
              <a:schemeClr val="accent1"/>
            </a:solidFill>
            <a:headEnd type="triangle"/>
            <a:tailEnd type="triangle"/>
          </a:ln>
        </p:spPr>
        <p:txBody>
          <a:bodyPr lIns="32145" tIns="32145" rIns="32145" bIns="32145"/>
          <a:p>
            <a:endParaRPr sz="1265"/>
          </a:p>
        </p:txBody>
      </p:sp>
      <p:grpSp>
        <p:nvGrpSpPr>
          <p:cNvPr id="38" name="圆角矩形 20"/>
          <p:cNvGrpSpPr/>
          <p:nvPr/>
        </p:nvGrpSpPr>
        <p:grpSpPr>
          <a:xfrm>
            <a:off x="3513455" y="5015865"/>
            <a:ext cx="1968500" cy="912495"/>
            <a:chOff x="-28905" y="92172"/>
            <a:chExt cx="758525" cy="349058"/>
          </a:xfrm>
        </p:grpSpPr>
        <p:sp>
          <p:nvSpPr>
            <p:cNvPr id="3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0" name="Mongod"/>
            <p:cNvSpPr txBox="1"/>
            <p:nvPr/>
          </p:nvSpPr>
          <p:spPr>
            <a:xfrm>
              <a:off x="-28905" y="212043"/>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grpSp>
        <p:nvGrpSpPr>
          <p:cNvPr id="53" name="圆角矩形 20"/>
          <p:cNvGrpSpPr/>
          <p:nvPr/>
        </p:nvGrpSpPr>
        <p:grpSpPr>
          <a:xfrm>
            <a:off x="7142480" y="5015865"/>
            <a:ext cx="1968500" cy="912495"/>
            <a:chOff x="-28905" y="92172"/>
            <a:chExt cx="758525" cy="349058"/>
          </a:xfrm>
        </p:grpSpPr>
        <p:sp>
          <p:nvSpPr>
            <p:cNvPr id="6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1" name="Mongod"/>
            <p:cNvSpPr txBox="1"/>
            <p:nvPr/>
          </p:nvSpPr>
          <p:spPr>
            <a:xfrm>
              <a:off x="-28905" y="212044"/>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sp>
        <p:nvSpPr>
          <p:cNvPr id="62" name="直接箭头连接符 21"/>
          <p:cNvSpPr/>
          <p:nvPr/>
        </p:nvSpPr>
        <p:spPr>
          <a:xfrm rot="19320000" flipH="1" flipV="1">
            <a:off x="5711190" y="4632325"/>
            <a:ext cx="1236345" cy="958215"/>
          </a:xfrm>
          <a:prstGeom prst="line">
            <a:avLst/>
          </a:prstGeom>
          <a:ln w="25400">
            <a:solidFill>
              <a:schemeClr val="accent1"/>
            </a:solidFill>
            <a:headEnd type="triangle"/>
            <a:tailEnd type="triangle"/>
          </a:ln>
        </p:spPr>
        <p:txBody>
          <a:bodyPr lIns="32145" tIns="32145" rIns="32145" bIns="32145"/>
          <a:p>
            <a:endParaRPr sz="1265"/>
          </a:p>
        </p:txBody>
      </p:sp>
      <p:cxnSp>
        <p:nvCxnSpPr>
          <p:cNvPr id="63" name="直接箭头连接符 62"/>
          <p:cNvCxnSpPr/>
          <p:nvPr/>
        </p:nvCxnSpPr>
        <p:spPr>
          <a:xfrm flipH="1">
            <a:off x="4344670" y="3517265"/>
            <a:ext cx="1384300" cy="1487170"/>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cxnSp>
        <p:nvCxnSpPr>
          <p:cNvPr id="64" name="直接箭头连接符 63"/>
          <p:cNvCxnSpPr/>
          <p:nvPr/>
        </p:nvCxnSpPr>
        <p:spPr>
          <a:xfrm>
            <a:off x="6429375" y="3517265"/>
            <a:ext cx="1885315" cy="1457960"/>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grpSp>
        <p:nvGrpSpPr>
          <p:cNvPr id="65" name="圆角矩形 3"/>
          <p:cNvGrpSpPr/>
          <p:nvPr/>
        </p:nvGrpSpPr>
        <p:grpSpPr>
          <a:xfrm>
            <a:off x="3921125" y="3806825"/>
            <a:ext cx="990600" cy="377825"/>
            <a:chOff x="0" y="-1"/>
            <a:chExt cx="1054100" cy="349042"/>
          </a:xfrm>
          <a:solidFill>
            <a:schemeClr val="accent3"/>
          </a:solidFill>
        </p:grpSpPr>
        <p:sp>
          <p:nvSpPr>
            <p:cNvPr id="66"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7" name="Client"/>
            <p:cNvSpPr txBox="1"/>
            <p:nvPr/>
          </p:nvSpPr>
          <p:spPr>
            <a:xfrm>
              <a:off x="17037" y="22874"/>
              <a:ext cx="1020026" cy="303285"/>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实时同步</a:t>
              </a:r>
              <a:endParaRPr lang="zh-CN" altLang="en-US" sz="1690"/>
            </a:p>
          </p:txBody>
        </p:sp>
      </p:grpSp>
      <p:grpSp>
        <p:nvGrpSpPr>
          <p:cNvPr id="68" name="圆角矩形 3"/>
          <p:cNvGrpSpPr/>
          <p:nvPr/>
        </p:nvGrpSpPr>
        <p:grpSpPr>
          <a:xfrm>
            <a:off x="7433310" y="3709035"/>
            <a:ext cx="990600" cy="377825"/>
            <a:chOff x="0" y="-1"/>
            <a:chExt cx="1054100" cy="349042"/>
          </a:xfrm>
        </p:grpSpPr>
        <p:sp>
          <p:nvSpPr>
            <p:cNvPr id="69"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0" name="Client"/>
            <p:cNvSpPr txBox="1"/>
            <p:nvPr/>
          </p:nvSpPr>
          <p:spPr>
            <a:xfrm>
              <a:off x="17037" y="22874"/>
              <a:ext cx="1020026" cy="303285"/>
            </a:xfrm>
            <a:prstGeom prst="rect">
              <a:avLst/>
            </a:prstGeom>
            <a:solidFill>
              <a:schemeClr val="accent3"/>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实时同步</a:t>
              </a:r>
              <a:endParaRPr lang="zh-CN" altLang="en-US" sz="1690"/>
            </a:p>
          </p:txBody>
        </p:sp>
      </p:grpSp>
      <p:grpSp>
        <p:nvGrpSpPr>
          <p:cNvPr id="71" name="圆角矩形 3"/>
          <p:cNvGrpSpPr/>
          <p:nvPr/>
        </p:nvGrpSpPr>
        <p:grpSpPr>
          <a:xfrm>
            <a:off x="5833745" y="4480560"/>
            <a:ext cx="990600" cy="377825"/>
            <a:chOff x="0" y="-1"/>
            <a:chExt cx="1054100" cy="349042"/>
          </a:xfrm>
          <a:solidFill>
            <a:schemeClr val="accent2">
              <a:lumMod val="75000"/>
            </a:schemeClr>
          </a:solidFill>
        </p:grpSpPr>
        <p:sp>
          <p:nvSpPr>
            <p:cNvPr id="72"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3" name="Client"/>
            <p:cNvSpPr txBox="1"/>
            <p:nvPr/>
          </p:nvSpPr>
          <p:spPr>
            <a:xfrm>
              <a:off x="17037" y="22871"/>
              <a:ext cx="1020026" cy="303285"/>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两两保活</a:t>
              </a:r>
              <a:endParaRPr lang="zh-CN" altLang="en-US" sz="1690"/>
            </a:p>
          </p:txBody>
        </p:sp>
      </p:grpSp>
      <p:grpSp>
        <p:nvGrpSpPr>
          <p:cNvPr id="74" name="圆角矩形 3"/>
          <p:cNvGrpSpPr/>
          <p:nvPr/>
        </p:nvGrpSpPr>
        <p:grpSpPr>
          <a:xfrm>
            <a:off x="4930140" y="224155"/>
            <a:ext cx="2332355" cy="857250"/>
            <a:chOff x="0" y="-1"/>
            <a:chExt cx="1054100" cy="349042"/>
          </a:xfrm>
        </p:grpSpPr>
        <p:sp>
          <p:nvSpPr>
            <p:cNvPr id="7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6" name="Client"/>
            <p:cNvSpPr txBox="1"/>
            <p:nvPr/>
          </p:nvSpPr>
          <p:spPr>
            <a:xfrm>
              <a:off x="17037" y="85577"/>
              <a:ext cx="1020026" cy="177882"/>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sz="2400"/>
                <a:t>Client</a:t>
              </a:r>
              <a:endParaRPr sz="2400"/>
            </a:p>
          </p:txBody>
        </p:sp>
      </p:grpSp>
      <p:cxnSp>
        <p:nvCxnSpPr>
          <p:cNvPr id="83" name="直接箭头连接符 82"/>
          <p:cNvCxnSpPr/>
          <p:nvPr/>
        </p:nvCxnSpPr>
        <p:spPr>
          <a:xfrm flipH="1">
            <a:off x="6035040" y="1113790"/>
            <a:ext cx="5715" cy="918210"/>
          </a:xfrm>
          <a:prstGeom prst="straightConnector1">
            <a:avLst/>
          </a:prstGeom>
          <a:noFill/>
          <a:ln w="38100" cap="flat">
            <a:solidFill>
              <a:schemeClr val="tx1"/>
            </a:solidFill>
            <a:prstDash val="solid"/>
            <a:round/>
            <a:headEnd type="arrow"/>
            <a:tailEnd type="arrow"/>
          </a:ln>
        </p:spPr>
        <p:style>
          <a:lnRef idx="0">
            <a:srgbClr val="FFFFFF"/>
          </a:lnRef>
          <a:fillRef idx="0">
            <a:srgbClr val="FFFFFF"/>
          </a:fillRef>
          <a:effectRef idx="0">
            <a:srgbClr val="FFFFFF"/>
          </a:effectRef>
          <a:fontRef idx="none"/>
        </p:style>
      </p:cxnSp>
      <p:grpSp>
        <p:nvGrpSpPr>
          <p:cNvPr id="2" name="圆角矩形 3"/>
          <p:cNvGrpSpPr/>
          <p:nvPr/>
        </p:nvGrpSpPr>
        <p:grpSpPr>
          <a:xfrm>
            <a:off x="489585" y="1288605"/>
            <a:ext cx="1407795" cy="755914"/>
            <a:chOff x="0" y="-1"/>
            <a:chExt cx="1054100" cy="349042"/>
          </a:xfrm>
        </p:grpSpPr>
        <p:sp>
          <p:nvSpPr>
            <p:cNvPr id="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 name="Client"/>
            <p:cNvSpPr txBox="1"/>
            <p:nvPr/>
          </p:nvSpPr>
          <p:spPr>
            <a:xfrm>
              <a:off x="17037" y="73654"/>
              <a:ext cx="1020026" cy="20172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2400"/>
                <a:t>北京机房</a:t>
              </a:r>
              <a:endParaRPr lang="zh-CN" altLang="en-US" sz="2400"/>
            </a:p>
          </p:txBody>
        </p:sp>
      </p:grpSp>
      <p:grpSp>
        <p:nvGrpSpPr>
          <p:cNvPr id="5" name="圆角矩形 3"/>
          <p:cNvGrpSpPr/>
          <p:nvPr/>
        </p:nvGrpSpPr>
        <p:grpSpPr>
          <a:xfrm>
            <a:off x="616585" y="1415605"/>
            <a:ext cx="1407795" cy="755914"/>
            <a:chOff x="0" y="-1"/>
            <a:chExt cx="1054100" cy="349042"/>
          </a:xfrm>
        </p:grpSpPr>
        <p:sp>
          <p:nvSpPr>
            <p:cNvPr id="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 name="Client"/>
            <p:cNvSpPr txBox="1"/>
            <p:nvPr/>
          </p:nvSpPr>
          <p:spPr>
            <a:xfrm>
              <a:off x="17037" y="73654"/>
              <a:ext cx="1020026" cy="20172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2400"/>
                <a:t>北京机房</a:t>
              </a:r>
              <a:endParaRPr lang="zh-CN" altLang="en-US" sz="2400"/>
            </a:p>
          </p:txBody>
        </p:sp>
      </p:grpSp>
      <p:grpSp>
        <p:nvGrpSpPr>
          <p:cNvPr id="8" name="圆角矩形 3"/>
          <p:cNvGrpSpPr/>
          <p:nvPr/>
        </p:nvGrpSpPr>
        <p:grpSpPr>
          <a:xfrm>
            <a:off x="743585" y="1542605"/>
            <a:ext cx="1407795" cy="755914"/>
            <a:chOff x="0" y="-1"/>
            <a:chExt cx="1054100" cy="349042"/>
          </a:xfrm>
        </p:grpSpPr>
        <p:sp>
          <p:nvSpPr>
            <p:cNvPr id="1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 name="Client"/>
            <p:cNvSpPr txBox="1"/>
            <p:nvPr/>
          </p:nvSpPr>
          <p:spPr>
            <a:xfrm>
              <a:off x="17037" y="73654"/>
              <a:ext cx="1020026" cy="201729"/>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2400"/>
                <a:t>北京机房</a:t>
              </a:r>
              <a:endParaRPr lang="zh-CN" altLang="en-US" sz="2400"/>
            </a:p>
          </p:txBody>
        </p:sp>
      </p:grpSp>
      <p:grpSp>
        <p:nvGrpSpPr>
          <p:cNvPr id="14" name="圆角矩形 3"/>
          <p:cNvGrpSpPr/>
          <p:nvPr/>
        </p:nvGrpSpPr>
        <p:grpSpPr>
          <a:xfrm>
            <a:off x="3565525" y="2685415"/>
            <a:ext cx="1407795" cy="538480"/>
            <a:chOff x="0" y="-1"/>
            <a:chExt cx="1054100" cy="349042"/>
          </a:xfrm>
        </p:grpSpPr>
        <p:sp>
          <p:nvSpPr>
            <p:cNvPr id="1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7" name="Client"/>
            <p:cNvSpPr txBox="1"/>
            <p:nvPr/>
          </p:nvSpPr>
          <p:spPr>
            <a:xfrm>
              <a:off x="17037" y="32926"/>
              <a:ext cx="1020026" cy="28318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2400"/>
                <a:t>北京机房</a:t>
              </a:r>
              <a:endParaRPr lang="zh-CN" altLang="en-US" sz="2400"/>
            </a:p>
          </p:txBody>
        </p:sp>
      </p:grpSp>
      <p:grpSp>
        <p:nvGrpSpPr>
          <p:cNvPr id="18" name="圆角矩形 3"/>
          <p:cNvGrpSpPr/>
          <p:nvPr/>
        </p:nvGrpSpPr>
        <p:grpSpPr>
          <a:xfrm>
            <a:off x="3830955" y="6097270"/>
            <a:ext cx="1407795" cy="538480"/>
            <a:chOff x="0" y="-1"/>
            <a:chExt cx="1054100" cy="349042"/>
          </a:xfrm>
        </p:grpSpPr>
        <p:sp>
          <p:nvSpPr>
            <p:cNvPr id="19"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0" name="Client"/>
            <p:cNvSpPr txBox="1"/>
            <p:nvPr/>
          </p:nvSpPr>
          <p:spPr>
            <a:xfrm>
              <a:off x="17037" y="32924"/>
              <a:ext cx="1020026" cy="28318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2400"/>
                <a:t>广州机房</a:t>
              </a:r>
              <a:endParaRPr lang="zh-CN" altLang="en-US" sz="2400"/>
            </a:p>
          </p:txBody>
        </p:sp>
      </p:grpSp>
      <p:grpSp>
        <p:nvGrpSpPr>
          <p:cNvPr id="21" name="圆角矩形 3"/>
          <p:cNvGrpSpPr/>
          <p:nvPr/>
        </p:nvGrpSpPr>
        <p:grpSpPr>
          <a:xfrm>
            <a:off x="7562850" y="6148070"/>
            <a:ext cx="1407795" cy="538480"/>
            <a:chOff x="0" y="-1"/>
            <a:chExt cx="1054100" cy="349042"/>
          </a:xfrm>
        </p:grpSpPr>
        <p:sp>
          <p:nvSpPr>
            <p:cNvPr id="2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 name="Client"/>
            <p:cNvSpPr txBox="1"/>
            <p:nvPr/>
          </p:nvSpPr>
          <p:spPr>
            <a:xfrm>
              <a:off x="17037" y="32923"/>
              <a:ext cx="1020026" cy="28318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2400"/>
                <a:t>成都机房</a:t>
              </a:r>
              <a:endParaRPr lang="zh-CN" altLang="en-US" sz="2400"/>
            </a:p>
          </p:txBody>
        </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圆角矩形 63"/>
          <p:cNvSpPr/>
          <p:nvPr/>
        </p:nvSpPr>
        <p:spPr>
          <a:xfrm>
            <a:off x="2599501" y="3297079"/>
            <a:ext cx="7814370" cy="2440930"/>
          </a:xfrm>
          <a:prstGeom prst="roundRect">
            <a:avLst>
              <a:gd name="adj" fmla="val 5592"/>
            </a:avLst>
          </a:prstGeom>
          <a:solidFill>
            <a:srgbClr val="FFE0DC"/>
          </a:solidFill>
          <a:ln>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2" name="圆角矩形 17"/>
          <p:cNvSpPr/>
          <p:nvPr/>
        </p:nvSpPr>
        <p:spPr>
          <a:xfrm>
            <a:off x="2761129" y="3502908"/>
            <a:ext cx="3234333" cy="2069902"/>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4" name="Rectangle"/>
          <p:cNvSpPr/>
          <p:nvPr/>
        </p:nvSpPr>
        <p:spPr>
          <a:xfrm>
            <a:off x="1525638" y="633073"/>
            <a:ext cx="9140723" cy="8933"/>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899795" y="194310"/>
            <a:ext cx="9855835" cy="4140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方案一：主从高可用多活方案</a:t>
            </a:r>
            <a:r>
              <a:rPr lang="en-US" altLang="zh-CN" sz="2250">
                <a:sym typeface="+mn-ea"/>
              </a:rPr>
              <a:t>(</a:t>
            </a:r>
            <a:r>
              <a:rPr lang="zh-CN" altLang="en-US" sz="2250">
                <a:sym typeface="+mn-ea"/>
              </a:rPr>
              <a:t>两机房资源充足，另一机房资源饱和</a:t>
            </a:r>
            <a:r>
              <a:rPr lang="en-US" altLang="zh-CN" sz="2250">
                <a:sym typeface="+mn-ea"/>
              </a:rPr>
              <a:t>)</a:t>
            </a:r>
            <a:endParaRPr sz="2250" smtClean="0"/>
          </a:p>
        </p:txBody>
      </p:sp>
      <p:sp>
        <p:nvSpPr>
          <p:cNvPr id="186" name="圆角矩形 2"/>
          <p:cNvSpPr/>
          <p:nvPr/>
        </p:nvSpPr>
        <p:spPr>
          <a:xfrm>
            <a:off x="2648168" y="828020"/>
            <a:ext cx="7665244" cy="667941"/>
          </a:xfrm>
          <a:prstGeom prst="roundRect">
            <a:avLst>
              <a:gd name="adj" fmla="val 16667"/>
            </a:avLst>
          </a:prstGeom>
          <a:solidFill>
            <a:srgbClr val="D9D9D9"/>
          </a:solidFill>
          <a:ln w="25400">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93" name="文本框 7"/>
          <p:cNvSpPr txBox="1"/>
          <p:nvPr/>
        </p:nvSpPr>
        <p:spPr>
          <a:xfrm>
            <a:off x="4526082" y="1178142"/>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194" name="圆角矩形 8"/>
          <p:cNvSpPr/>
          <p:nvPr/>
        </p:nvSpPr>
        <p:spPr>
          <a:xfrm>
            <a:off x="2602180" y="2135773"/>
            <a:ext cx="7694712" cy="637580"/>
          </a:xfrm>
          <a:prstGeom prst="roundRect">
            <a:avLst>
              <a:gd name="adj" fmla="val 16667"/>
            </a:avLst>
          </a:prstGeom>
          <a:solidFill>
            <a:srgbClr val="DCC205"/>
          </a:solidFill>
          <a:ln>
            <a:solidFill>
              <a:srgbClr val="FFC000"/>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95" name="文本框 12"/>
          <p:cNvSpPr txBox="1"/>
          <p:nvPr/>
        </p:nvSpPr>
        <p:spPr>
          <a:xfrm>
            <a:off x="4496614" y="2332305"/>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207" name="直接箭头连接符 10"/>
          <p:cNvSpPr/>
          <p:nvPr/>
        </p:nvSpPr>
        <p:spPr>
          <a:xfrm flipH="1">
            <a:off x="4243457" y="1570970"/>
            <a:ext cx="893" cy="504974"/>
          </a:xfrm>
          <a:prstGeom prst="line">
            <a:avLst/>
          </a:prstGeom>
          <a:ln w="25400">
            <a:solidFill>
              <a:schemeClr val="accent1"/>
            </a:solidFill>
            <a:headEnd type="triangle"/>
            <a:tailEnd type="triangle"/>
          </a:ln>
        </p:spPr>
        <p:txBody>
          <a:bodyPr lIns="32145" tIns="32145" rIns="32145" bIns="32145"/>
          <a:lstStyle/>
          <a:p>
            <a:endParaRPr sz="1265"/>
          </a:p>
        </p:txBody>
      </p:sp>
      <p:sp>
        <p:nvSpPr>
          <p:cNvPr id="208" name="直接箭头连接符 11"/>
          <p:cNvSpPr/>
          <p:nvPr/>
        </p:nvSpPr>
        <p:spPr>
          <a:xfrm flipH="1">
            <a:off x="8597126" y="1535698"/>
            <a:ext cx="4018" cy="557659"/>
          </a:xfrm>
          <a:prstGeom prst="line">
            <a:avLst/>
          </a:prstGeom>
          <a:ln w="25400">
            <a:solidFill>
              <a:schemeClr val="accent1"/>
            </a:solidFill>
            <a:headEnd type="triangle"/>
            <a:tailEnd type="triangle"/>
          </a:ln>
        </p:spPr>
        <p:txBody>
          <a:bodyPr lIns="32145" tIns="32145" rIns="32145" bIns="32145"/>
          <a:lstStyle/>
          <a:p>
            <a:endParaRPr sz="1265"/>
          </a:p>
        </p:txBody>
      </p:sp>
      <p:sp>
        <p:nvSpPr>
          <p:cNvPr id="218" name="直接箭头连接符 21"/>
          <p:cNvSpPr/>
          <p:nvPr/>
        </p:nvSpPr>
        <p:spPr>
          <a:xfrm rot="19320000" flipH="1" flipV="1">
            <a:off x="3567926" y="4513302"/>
            <a:ext cx="738485" cy="49560"/>
          </a:xfrm>
          <a:prstGeom prst="line">
            <a:avLst/>
          </a:prstGeom>
          <a:ln w="25400">
            <a:solidFill>
              <a:schemeClr val="accent1"/>
            </a:solidFill>
            <a:headEnd type="triangle"/>
            <a:tailEnd type="triangle"/>
          </a:ln>
        </p:spPr>
        <p:txBody>
          <a:bodyPr lIns="32145" tIns="32145" rIns="32145" bIns="32145"/>
          <a:lstStyle/>
          <a:p>
            <a:endParaRPr sz="1265"/>
          </a:p>
        </p:txBody>
      </p:sp>
      <p:sp>
        <p:nvSpPr>
          <p:cNvPr id="273" name="直接箭头连接符 68"/>
          <p:cNvSpPr/>
          <p:nvPr/>
        </p:nvSpPr>
        <p:spPr>
          <a:xfrm flipH="1">
            <a:off x="4243457" y="2842558"/>
            <a:ext cx="446" cy="427732"/>
          </a:xfrm>
          <a:prstGeom prst="line">
            <a:avLst/>
          </a:prstGeom>
          <a:ln w="25400">
            <a:solidFill>
              <a:schemeClr val="accent1"/>
            </a:solidFill>
            <a:headEnd type="triangle"/>
            <a:tailEnd type="triangle"/>
          </a:ln>
        </p:spPr>
        <p:txBody>
          <a:bodyPr lIns="32145" tIns="32145" rIns="32145" bIns="32145"/>
          <a:lstStyle/>
          <a:p>
            <a:endParaRPr sz="1265"/>
          </a:p>
        </p:txBody>
      </p:sp>
      <p:sp>
        <p:nvSpPr>
          <p:cNvPr id="274" name="直接箭头连接符 69"/>
          <p:cNvSpPr/>
          <p:nvPr/>
        </p:nvSpPr>
        <p:spPr>
          <a:xfrm flipH="1">
            <a:off x="8601144" y="2842558"/>
            <a:ext cx="4018" cy="428179"/>
          </a:xfrm>
          <a:prstGeom prst="line">
            <a:avLst/>
          </a:prstGeom>
          <a:ln w="25400">
            <a:solidFill>
              <a:schemeClr val="accent1"/>
            </a:solidFill>
            <a:headEnd type="triangle"/>
            <a:tailEnd type="triangle"/>
          </a:ln>
        </p:spPr>
        <p:txBody>
          <a:bodyPr lIns="32145" tIns="32145" rIns="32145" bIns="32145"/>
          <a:lstStyle/>
          <a:p>
            <a:endParaRPr sz="1265"/>
          </a:p>
        </p:txBody>
      </p:sp>
      <p:sp>
        <p:nvSpPr>
          <p:cNvPr id="275" name="左右箭头 70"/>
          <p:cNvSpPr/>
          <p:nvPr/>
        </p:nvSpPr>
        <p:spPr>
          <a:xfrm>
            <a:off x="6195039" y="4436953"/>
            <a:ext cx="506315" cy="202260"/>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279" name="圆角矩形 72"/>
          <p:cNvGrpSpPr/>
          <p:nvPr/>
        </p:nvGrpSpPr>
        <p:grpSpPr>
          <a:xfrm>
            <a:off x="1753414" y="3717469"/>
            <a:ext cx="755898" cy="404468"/>
            <a:chOff x="-2" y="3281"/>
            <a:chExt cx="707397" cy="349040"/>
          </a:xfrm>
        </p:grpSpPr>
        <p:sp>
          <p:nvSpPr>
            <p:cNvPr id="277"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8"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sz="1690"/>
                <a:t>存储</a:t>
              </a:r>
              <a:r>
                <a:rPr sz="1690"/>
                <a:t>层</a:t>
              </a:r>
              <a:endParaRPr sz="1690"/>
            </a:p>
          </p:txBody>
        </p:sp>
      </p:grpSp>
      <p:grpSp>
        <p:nvGrpSpPr>
          <p:cNvPr id="3" name="圆角矩形 20"/>
          <p:cNvGrpSpPr/>
          <p:nvPr/>
        </p:nvGrpSpPr>
        <p:grpSpPr>
          <a:xfrm>
            <a:off x="2975888" y="4776923"/>
            <a:ext cx="1134517" cy="590312"/>
            <a:chOff x="-1" y="92172"/>
            <a:chExt cx="729621" cy="349058"/>
          </a:xfrm>
          <a:solidFill>
            <a:schemeClr val="accent3"/>
          </a:solidFill>
        </p:grpSpPr>
        <p:sp>
          <p:nvSpPr>
            <p:cNvPr id="4"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Mongod"/>
            <p:cNvSpPr txBox="1"/>
            <p:nvPr/>
          </p:nvSpPr>
          <p:spPr>
            <a:xfrm>
              <a:off x="17039" y="137157"/>
              <a:ext cx="695540" cy="259083"/>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B</a:t>
              </a:r>
              <a:r>
                <a:rPr lang="zh-CN" altLang="en-US" sz="1405">
                  <a:ea typeface="宋体" panose="02010600030101010101" pitchFamily="2" charset="-122"/>
                  <a:sym typeface="+mn-ea"/>
                </a:rPr>
                <a:t>机房</a:t>
              </a:r>
              <a:r>
                <a:rPr lang="en-US" sz="1000">
                  <a:sym typeface="+mn-ea"/>
                </a:rPr>
                <a:t>mongod(</a:t>
              </a:r>
              <a:r>
                <a:rPr lang="en-US" altLang="zh-CN" sz="1000">
                  <a:ea typeface="宋体" panose="02010600030101010101" pitchFamily="2" charset="-122"/>
                  <a:sym typeface="+mn-ea"/>
                </a:rPr>
                <a:t>arbiter</a:t>
              </a:r>
              <a:r>
                <a:rPr lang="en-US" sz="1000">
                  <a:sym typeface="+mn-ea"/>
                </a:rPr>
                <a:t>)</a:t>
              </a:r>
              <a:endParaRPr sz="1000"/>
            </a:p>
          </p:txBody>
        </p:sp>
      </p:grpSp>
      <p:grpSp>
        <p:nvGrpSpPr>
          <p:cNvPr id="9" name="圆角矩形 20"/>
          <p:cNvGrpSpPr/>
          <p:nvPr/>
        </p:nvGrpSpPr>
        <p:grpSpPr>
          <a:xfrm>
            <a:off x="3766316" y="3717862"/>
            <a:ext cx="1179461" cy="590312"/>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118758"/>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A</a:t>
              </a:r>
              <a:r>
                <a:rPr lang="zh-CN" altLang="en-US" sz="1405">
                  <a:ea typeface="宋体" panose="02010600030101010101" pitchFamily="2" charset="-122"/>
                  <a:sym typeface="+mn-ea"/>
                </a:rPr>
                <a:t>机房</a:t>
              </a:r>
              <a:r>
                <a:rPr lang="en-US" sz="1405">
                  <a:sym typeface="+mn-ea"/>
                </a:rPr>
                <a:t>mongod</a:t>
              </a:r>
              <a:endParaRPr sz="1405"/>
            </a:p>
          </p:txBody>
        </p:sp>
      </p:grpSp>
      <p:grpSp>
        <p:nvGrpSpPr>
          <p:cNvPr id="12" name="圆角矩形 20"/>
          <p:cNvGrpSpPr/>
          <p:nvPr/>
        </p:nvGrpSpPr>
        <p:grpSpPr>
          <a:xfrm>
            <a:off x="4546173" y="4785406"/>
            <a:ext cx="1134517" cy="590312"/>
            <a:chOff x="-1" y="92172"/>
            <a:chExt cx="729621" cy="349058"/>
          </a:xfrm>
        </p:grpSpPr>
        <p:sp>
          <p:nvSpPr>
            <p:cNvPr id="1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 name="Mongod"/>
            <p:cNvSpPr txBox="1"/>
            <p:nvPr/>
          </p:nvSpPr>
          <p:spPr>
            <a:xfrm>
              <a:off x="17039" y="118758"/>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ea typeface="宋体" panose="02010600030101010101" pitchFamily="2" charset="-122"/>
                  <a:sym typeface="+mn-ea"/>
                </a:rPr>
                <a:t>C</a:t>
              </a:r>
              <a:r>
                <a:rPr lang="zh-CN" altLang="en-US" sz="1405">
                  <a:ea typeface="宋体" panose="02010600030101010101" pitchFamily="2" charset="-122"/>
                  <a:sym typeface="+mn-ea"/>
                </a:rPr>
                <a:t>机房</a:t>
              </a:r>
              <a:r>
                <a:rPr lang="en-US" sz="1405">
                  <a:sym typeface="+mn-ea"/>
                </a:rPr>
                <a:t>mongod</a:t>
              </a:r>
              <a:endParaRPr sz="1405"/>
            </a:p>
          </p:txBody>
        </p:sp>
      </p:grpSp>
      <p:sp>
        <p:nvSpPr>
          <p:cNvPr id="15" name="直接箭头连接符 21"/>
          <p:cNvSpPr/>
          <p:nvPr/>
        </p:nvSpPr>
        <p:spPr>
          <a:xfrm rot="15660000" flipH="1">
            <a:off x="4578767" y="4273094"/>
            <a:ext cx="480417" cy="538460"/>
          </a:xfrm>
          <a:prstGeom prst="line">
            <a:avLst/>
          </a:prstGeom>
          <a:ln w="25400">
            <a:solidFill>
              <a:schemeClr val="accent1"/>
            </a:solidFill>
            <a:headEnd type="triangle"/>
            <a:tailEnd type="triangle"/>
          </a:ln>
        </p:spPr>
        <p:txBody>
          <a:bodyPr lIns="32145" tIns="32145" rIns="32145" bIns="32145"/>
          <a:p>
            <a:endParaRPr sz="1265"/>
          </a:p>
        </p:txBody>
      </p:sp>
      <p:sp>
        <p:nvSpPr>
          <p:cNvPr id="16" name="圆角矩形 17"/>
          <p:cNvSpPr/>
          <p:nvPr/>
        </p:nvSpPr>
        <p:spPr>
          <a:xfrm>
            <a:off x="6990229" y="3510052"/>
            <a:ext cx="3234333" cy="2069902"/>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7" name="直接箭头连接符 21"/>
          <p:cNvSpPr/>
          <p:nvPr/>
        </p:nvSpPr>
        <p:spPr>
          <a:xfrm rot="19320000" flipH="1" flipV="1">
            <a:off x="7842568" y="4513302"/>
            <a:ext cx="738485" cy="49560"/>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18" name="圆角矩形 20"/>
          <p:cNvGrpSpPr/>
          <p:nvPr/>
        </p:nvGrpSpPr>
        <p:grpSpPr>
          <a:xfrm>
            <a:off x="7250529" y="4776923"/>
            <a:ext cx="1134517" cy="590312"/>
            <a:chOff x="-1" y="92172"/>
            <a:chExt cx="729621" cy="349058"/>
          </a:xfrm>
          <a:solidFill>
            <a:schemeClr val="accent3"/>
          </a:solidFill>
        </p:grpSpPr>
        <p:sp>
          <p:nvSpPr>
            <p:cNvPr id="19"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0" name="Mongod"/>
            <p:cNvSpPr txBox="1"/>
            <p:nvPr/>
          </p:nvSpPr>
          <p:spPr>
            <a:xfrm>
              <a:off x="17039" y="137157"/>
              <a:ext cx="695540" cy="259083"/>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B</a:t>
              </a:r>
              <a:r>
                <a:rPr lang="zh-CN" altLang="en-US" sz="1405">
                  <a:ea typeface="宋体" panose="02010600030101010101" pitchFamily="2" charset="-122"/>
                  <a:sym typeface="+mn-ea"/>
                </a:rPr>
                <a:t>机房</a:t>
              </a:r>
              <a:r>
                <a:rPr lang="en-US" sz="1000">
                  <a:sym typeface="+mn-ea"/>
                </a:rPr>
                <a:t>mongod(</a:t>
              </a:r>
              <a:r>
                <a:rPr lang="en-US" altLang="zh-CN" sz="1000">
                  <a:ea typeface="宋体" panose="02010600030101010101" pitchFamily="2" charset="-122"/>
                  <a:sym typeface="+mn-ea"/>
                </a:rPr>
                <a:t>arbiter</a:t>
              </a:r>
              <a:r>
                <a:rPr lang="en-US" sz="1000">
                  <a:sym typeface="+mn-ea"/>
                </a:rPr>
                <a:t>)</a:t>
              </a:r>
              <a:endParaRPr sz="1000"/>
            </a:p>
          </p:txBody>
        </p:sp>
      </p:grpSp>
      <p:grpSp>
        <p:nvGrpSpPr>
          <p:cNvPr id="21" name="圆角矩形 20"/>
          <p:cNvGrpSpPr/>
          <p:nvPr/>
        </p:nvGrpSpPr>
        <p:grpSpPr>
          <a:xfrm>
            <a:off x="7996605" y="3717862"/>
            <a:ext cx="1134517" cy="590312"/>
            <a:chOff x="-1" y="92172"/>
            <a:chExt cx="729621" cy="349058"/>
          </a:xfrm>
        </p:grpSpPr>
        <p:sp>
          <p:nvSpPr>
            <p:cNvPr id="2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A</a:t>
              </a:r>
              <a:r>
                <a:rPr lang="zh-CN" altLang="en-US" sz="1405">
                  <a:ea typeface="宋体" panose="02010600030101010101" pitchFamily="2" charset="-122"/>
                  <a:sym typeface="+mn-ea"/>
                </a:rPr>
                <a:t>机房</a:t>
              </a:r>
              <a:r>
                <a:rPr lang="en-US" sz="1405">
                  <a:sym typeface="+mn-ea"/>
                </a:rPr>
                <a:t>mongod</a:t>
              </a:r>
              <a:endParaRPr sz="1405"/>
            </a:p>
          </p:txBody>
        </p:sp>
      </p:grpSp>
      <p:grpSp>
        <p:nvGrpSpPr>
          <p:cNvPr id="24" name="圆角矩形 20"/>
          <p:cNvGrpSpPr/>
          <p:nvPr/>
        </p:nvGrpSpPr>
        <p:grpSpPr>
          <a:xfrm>
            <a:off x="8820815" y="4785406"/>
            <a:ext cx="1134517" cy="590312"/>
            <a:chOff x="-1" y="92172"/>
            <a:chExt cx="729621" cy="349058"/>
          </a:xfrm>
        </p:grpSpPr>
        <p:sp>
          <p:nvSpPr>
            <p:cNvPr id="2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6" name="Mongod"/>
            <p:cNvSpPr txBox="1"/>
            <p:nvPr/>
          </p:nvSpPr>
          <p:spPr>
            <a:xfrm>
              <a:off x="17039" y="118759"/>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C</a:t>
              </a:r>
              <a:r>
                <a:rPr lang="zh-CN" altLang="en-US" sz="1405">
                  <a:ea typeface="宋体" panose="02010600030101010101" pitchFamily="2" charset="-122"/>
                  <a:sym typeface="+mn-ea"/>
                </a:rPr>
                <a:t>机房</a:t>
              </a:r>
              <a:r>
                <a:rPr lang="en-US" sz="1405">
                  <a:sym typeface="+mn-ea"/>
                </a:rPr>
                <a:t>mongod</a:t>
              </a:r>
              <a:endParaRPr sz="1405"/>
            </a:p>
          </p:txBody>
        </p:sp>
      </p:grpSp>
      <p:sp>
        <p:nvSpPr>
          <p:cNvPr id="27" name="直接箭头连接符 21"/>
          <p:cNvSpPr/>
          <p:nvPr/>
        </p:nvSpPr>
        <p:spPr>
          <a:xfrm rot="15660000" flipH="1">
            <a:off x="8853408" y="4273094"/>
            <a:ext cx="480417" cy="538460"/>
          </a:xfrm>
          <a:prstGeom prst="line">
            <a:avLst/>
          </a:prstGeom>
          <a:ln w="25400">
            <a:solidFill>
              <a:schemeClr val="accent1"/>
            </a:solidFill>
            <a:headEnd type="triangle"/>
            <a:tailEnd type="triangle"/>
          </a:ln>
        </p:spPr>
        <p:txBody>
          <a:bodyPr lIns="32145" tIns="32145" rIns="32145" bIns="32145"/>
          <a:p>
            <a:endParaRPr sz="1265"/>
          </a:p>
        </p:txBody>
      </p:sp>
      <p:grpSp>
        <p:nvGrpSpPr>
          <p:cNvPr id="28" name="圆角矩形 3"/>
          <p:cNvGrpSpPr/>
          <p:nvPr/>
        </p:nvGrpSpPr>
        <p:grpSpPr>
          <a:xfrm>
            <a:off x="8126085" y="1028490"/>
            <a:ext cx="873323" cy="374155"/>
            <a:chOff x="0" y="-1"/>
            <a:chExt cx="1054100" cy="349042"/>
          </a:xfrm>
        </p:grpSpPr>
        <p:sp>
          <p:nvSpPr>
            <p:cNvPr id="29"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0"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32" name="圆角矩形 3"/>
          <p:cNvGrpSpPr/>
          <p:nvPr/>
        </p:nvGrpSpPr>
        <p:grpSpPr>
          <a:xfrm>
            <a:off x="2849086" y="3608056"/>
            <a:ext cx="917079" cy="291554"/>
            <a:chOff x="0" y="-1"/>
            <a:chExt cx="1054100" cy="349042"/>
          </a:xfrm>
        </p:grpSpPr>
        <p:sp>
          <p:nvSpPr>
            <p:cNvPr id="3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Client"/>
            <p:cNvSpPr txBox="1"/>
            <p:nvPr/>
          </p:nvSpPr>
          <p:spPr>
            <a:xfrm>
              <a:off x="17037" y="3472"/>
              <a:ext cx="1020026" cy="342093"/>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shard-1</a:t>
              </a:r>
              <a:endParaRPr lang="en-US" sz="1405"/>
            </a:p>
          </p:txBody>
        </p:sp>
      </p:grpSp>
      <p:grpSp>
        <p:nvGrpSpPr>
          <p:cNvPr id="189" name="圆角矩形 3"/>
          <p:cNvGrpSpPr/>
          <p:nvPr/>
        </p:nvGrpSpPr>
        <p:grpSpPr>
          <a:xfrm>
            <a:off x="9278461" y="3610957"/>
            <a:ext cx="861268" cy="291554"/>
            <a:chOff x="0" y="-1"/>
            <a:chExt cx="1054100" cy="349042"/>
          </a:xfrm>
        </p:grpSpPr>
        <p:sp>
          <p:nvSpPr>
            <p:cNvPr id="187"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8" name="Client"/>
            <p:cNvSpPr txBox="1"/>
            <p:nvPr/>
          </p:nvSpPr>
          <p:spPr>
            <a:xfrm>
              <a:off x="17037" y="3472"/>
              <a:ext cx="1020026" cy="342093"/>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shard-n</a:t>
              </a:r>
              <a:endParaRPr lang="en-US" sz="1405"/>
            </a:p>
          </p:txBody>
        </p:sp>
      </p:grpSp>
      <p:sp>
        <p:nvSpPr>
          <p:cNvPr id="35" name="文本框 12"/>
          <p:cNvSpPr txBox="1"/>
          <p:nvPr/>
        </p:nvSpPr>
        <p:spPr>
          <a:xfrm>
            <a:off x="8825280" y="2416691"/>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grpSp>
        <p:nvGrpSpPr>
          <p:cNvPr id="41" name="圆角矩形 3"/>
          <p:cNvGrpSpPr/>
          <p:nvPr/>
        </p:nvGrpSpPr>
        <p:grpSpPr>
          <a:xfrm>
            <a:off x="3820190" y="994557"/>
            <a:ext cx="873323" cy="374155"/>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44" name="圆角矩形 72"/>
          <p:cNvGrpSpPr/>
          <p:nvPr/>
        </p:nvGrpSpPr>
        <p:grpSpPr>
          <a:xfrm>
            <a:off x="1779756" y="2148970"/>
            <a:ext cx="755898" cy="404468"/>
            <a:chOff x="-2" y="3281"/>
            <a:chExt cx="707397" cy="349040"/>
          </a:xfrm>
        </p:grpSpPr>
        <p:sp>
          <p:nvSpPr>
            <p:cNvPr id="4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6"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代理层</a:t>
              </a:r>
              <a:endParaRPr lang="zh-CN" altLang="en-US" sz="1690"/>
            </a:p>
          </p:txBody>
        </p:sp>
      </p:grpSp>
      <p:grpSp>
        <p:nvGrpSpPr>
          <p:cNvPr id="47" name="圆角矩形 72"/>
          <p:cNvGrpSpPr/>
          <p:nvPr/>
        </p:nvGrpSpPr>
        <p:grpSpPr>
          <a:xfrm>
            <a:off x="1779756" y="956857"/>
            <a:ext cx="755898" cy="404468"/>
            <a:chOff x="-2" y="3281"/>
            <a:chExt cx="707397" cy="349040"/>
          </a:xfrm>
        </p:grpSpPr>
        <p:sp>
          <p:nvSpPr>
            <p:cNvPr id="4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9"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客户端</a:t>
              </a:r>
              <a:endParaRPr lang="zh-CN" altLang="en-US" sz="1690"/>
            </a:p>
          </p:txBody>
        </p:sp>
      </p:grpSp>
      <p:grpSp>
        <p:nvGrpSpPr>
          <p:cNvPr id="50" name="圆角矩形 20"/>
          <p:cNvGrpSpPr/>
          <p:nvPr/>
        </p:nvGrpSpPr>
        <p:grpSpPr>
          <a:xfrm>
            <a:off x="3748514" y="2168813"/>
            <a:ext cx="1154847" cy="571500"/>
            <a:chOff x="-1" y="92172"/>
            <a:chExt cx="729621" cy="349058"/>
          </a:xfrm>
          <a:solidFill>
            <a:schemeClr val="accent1">
              <a:lumMod val="20000"/>
              <a:lumOff val="80000"/>
            </a:schemeClr>
          </a:solidFill>
        </p:grpSpPr>
        <p:sp>
          <p:nvSpPr>
            <p:cNvPr id="5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Mongod"/>
            <p:cNvSpPr txBox="1"/>
            <p:nvPr/>
          </p:nvSpPr>
          <p:spPr>
            <a:xfrm>
              <a:off x="16231" y="113891"/>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t>A</a:t>
              </a:r>
              <a:r>
                <a:rPr lang="zh-CN" altLang="en-US" sz="1405">
                  <a:ea typeface="宋体" panose="02010600030101010101" pitchFamily="2" charset="-122"/>
                </a:rPr>
                <a:t>机房</a:t>
              </a:r>
              <a:r>
                <a:rPr lang="en-US" sz="1405"/>
                <a:t>mongos</a:t>
              </a:r>
              <a:endParaRPr lang="en-US" sz="1405"/>
            </a:p>
          </p:txBody>
        </p:sp>
      </p:grpSp>
      <p:grpSp>
        <p:nvGrpSpPr>
          <p:cNvPr id="54" name="圆角矩形 20"/>
          <p:cNvGrpSpPr/>
          <p:nvPr/>
        </p:nvGrpSpPr>
        <p:grpSpPr>
          <a:xfrm>
            <a:off x="5871994" y="2178635"/>
            <a:ext cx="1154847" cy="571500"/>
            <a:chOff x="-1" y="92172"/>
            <a:chExt cx="729621" cy="349058"/>
          </a:xfrm>
          <a:solidFill>
            <a:schemeClr val="accent1">
              <a:lumMod val="20000"/>
              <a:lumOff val="80000"/>
            </a:schemeClr>
          </a:solidFill>
        </p:grpSpPr>
        <p:sp>
          <p:nvSpPr>
            <p:cNvPr id="5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6" name="Mongod"/>
            <p:cNvSpPr txBox="1"/>
            <p:nvPr/>
          </p:nvSpPr>
          <p:spPr>
            <a:xfrm>
              <a:off x="16231" y="113892"/>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ea typeface="宋体" panose="02010600030101010101" pitchFamily="2" charset="-122"/>
                  <a:sym typeface="+mn-ea"/>
                </a:rPr>
                <a:t>B</a:t>
              </a:r>
              <a:r>
                <a:rPr lang="zh-CN" altLang="en-US" sz="1405">
                  <a:ea typeface="宋体" panose="02010600030101010101" pitchFamily="2" charset="-122"/>
                  <a:sym typeface="+mn-ea"/>
                </a:rPr>
                <a:t>机房</a:t>
              </a:r>
              <a:r>
                <a:rPr lang="en-US" sz="1405">
                  <a:sym typeface="+mn-ea"/>
                </a:rPr>
                <a:t>mongos</a:t>
              </a:r>
              <a:endParaRPr lang="en-US" sz="1405"/>
            </a:p>
          </p:txBody>
        </p:sp>
      </p:grpSp>
      <p:grpSp>
        <p:nvGrpSpPr>
          <p:cNvPr id="57" name="圆角矩形 20"/>
          <p:cNvGrpSpPr/>
          <p:nvPr/>
        </p:nvGrpSpPr>
        <p:grpSpPr>
          <a:xfrm>
            <a:off x="7997259" y="2178635"/>
            <a:ext cx="1154847" cy="571500"/>
            <a:chOff x="-1" y="92172"/>
            <a:chExt cx="729621" cy="349058"/>
          </a:xfrm>
          <a:solidFill>
            <a:schemeClr val="accent1">
              <a:lumMod val="20000"/>
              <a:lumOff val="80000"/>
            </a:schemeClr>
          </a:solidFill>
        </p:grpSpPr>
        <p:sp>
          <p:nvSpPr>
            <p:cNvPr id="58"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9" name="Mongod"/>
            <p:cNvSpPr txBox="1"/>
            <p:nvPr/>
          </p:nvSpPr>
          <p:spPr>
            <a:xfrm>
              <a:off x="16231" y="113892"/>
              <a:ext cx="695540" cy="30562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405">
                  <a:ea typeface="宋体" panose="02010600030101010101" pitchFamily="2" charset="-122"/>
                  <a:sym typeface="+mn-ea"/>
                </a:rPr>
                <a:t>C</a:t>
              </a:r>
              <a:r>
                <a:rPr lang="zh-CN" altLang="en-US" sz="1405">
                  <a:ea typeface="宋体" panose="02010600030101010101" pitchFamily="2" charset="-122"/>
                  <a:sym typeface="+mn-ea"/>
                </a:rPr>
                <a:t>机房</a:t>
              </a:r>
              <a:r>
                <a:rPr lang="en-US" sz="1405">
                  <a:sym typeface="+mn-ea"/>
                </a:rPr>
                <a:t>mongos</a:t>
              </a:r>
              <a:endParaRPr lang="en-US" sz="1405"/>
            </a:p>
          </p:txBody>
        </p:sp>
      </p:grpSp>
      <p:sp>
        <p:nvSpPr>
          <p:cNvPr id="2" name="直接箭头连接符 68"/>
          <p:cNvSpPr/>
          <p:nvPr/>
        </p:nvSpPr>
        <p:spPr>
          <a:xfrm flipH="1">
            <a:off x="6447542" y="2842558"/>
            <a:ext cx="446" cy="427732"/>
          </a:xfrm>
          <a:prstGeom prst="line">
            <a:avLst/>
          </a:prstGeom>
          <a:ln w="25400">
            <a:solidFill>
              <a:schemeClr val="accent1"/>
            </a:solidFill>
            <a:headEnd type="triangle"/>
            <a:tailEnd type="triangle"/>
          </a:ln>
        </p:spPr>
        <p:txBody>
          <a:bodyPr lIns="32145" tIns="32145" rIns="32145" bIns="32145"/>
          <a:p>
            <a:endParaRPr sz="1265"/>
          </a:p>
        </p:txBody>
      </p:sp>
      <p:sp>
        <p:nvSpPr>
          <p:cNvPr id="7" name="文本占位符 6"/>
          <p:cNvSpPr>
            <a:spLocks noGrp="1"/>
          </p:cNvSpPr>
          <p:nvPr>
            <p:ph type="body" sz="quarter" idx="1"/>
          </p:nvPr>
        </p:nvSpPr>
        <p:spPr>
          <a:xfrm>
            <a:off x="635000" y="5826760"/>
            <a:ext cx="10744200" cy="984885"/>
          </a:xfrm>
        </p:spPr>
        <p:txBody>
          <a:bodyPr>
            <a:normAutofit fontScale="90000" lnSpcReduction="20000"/>
          </a:bodyPr>
          <a:p>
            <a:pPr algn="l" eaLnBrk="1" fontAlgn="auto" hangingPunct="1">
              <a:lnSpc>
                <a:spcPct val="100000"/>
              </a:lnSpc>
            </a:pPr>
            <a:r>
              <a:rPr lang="en-US" altLang="zh-CN" sz="1600">
                <a:ea typeface="宋体" panose="02010600030101010101" pitchFamily="2" charset="-122"/>
              </a:rPr>
              <a:t>       </a:t>
            </a:r>
            <a:r>
              <a:rPr lang="zh-CN" sz="1600">
                <a:ea typeface="宋体" panose="02010600030101010101" pitchFamily="2" charset="-122"/>
              </a:rPr>
              <a:t>实际机房环境中，有的机房随着时间推移已经无法上线新的服务器，这时候可能只有两个机房服务器资源充足</a:t>
            </a:r>
            <a:r>
              <a:rPr lang="en-US" altLang="zh-CN" sz="1600">
                <a:ea typeface="宋体" panose="02010600030101010101" pitchFamily="2" charset="-122"/>
              </a:rPr>
              <a:t>(</a:t>
            </a:r>
            <a:r>
              <a:rPr lang="zh-CN" altLang="en-US" sz="1600">
                <a:ea typeface="宋体" panose="02010600030101010101" pitchFamily="2" charset="-122"/>
              </a:rPr>
              <a:t>例如当前北京首鸣机房已经无法上线新的服务器</a:t>
            </a:r>
            <a:r>
              <a:rPr lang="en-US" altLang="zh-CN" sz="1600">
                <a:ea typeface="宋体" panose="02010600030101010101" pitchFamily="2" charset="-122"/>
              </a:rPr>
              <a:t>)</a:t>
            </a:r>
            <a:r>
              <a:rPr lang="zh-CN" altLang="en-US" sz="1600">
                <a:ea typeface="宋体" panose="02010600030101010101" pitchFamily="2" charset="-122"/>
              </a:rPr>
              <a:t>，这时候我们就可以充分利用</a:t>
            </a:r>
            <a:r>
              <a:rPr lang="en-US" altLang="zh-CN" sz="1600">
                <a:ea typeface="宋体" panose="02010600030101010101" pitchFamily="2" charset="-122"/>
              </a:rPr>
              <a:t>mongodb</a:t>
            </a:r>
            <a:r>
              <a:rPr lang="zh-CN" altLang="en-US" sz="1600">
                <a:ea typeface="宋体" panose="02010600030101010101" pitchFamily="2" charset="-122"/>
              </a:rPr>
              <a:t>的</a:t>
            </a:r>
            <a:r>
              <a:rPr lang="en-US" altLang="zh-CN" sz="1600">
                <a:ea typeface="宋体" panose="02010600030101010101" pitchFamily="2" charset="-122"/>
              </a:rPr>
              <a:t>arbiter</a:t>
            </a:r>
            <a:r>
              <a:rPr lang="zh-CN" altLang="en-US" sz="1600">
                <a:ea typeface="宋体" panose="02010600030101010101" pitchFamily="2" charset="-122"/>
              </a:rPr>
              <a:t>节点选举机制，由于</a:t>
            </a:r>
            <a:r>
              <a:rPr lang="en-US" altLang="zh-CN" sz="1600">
                <a:ea typeface="宋体" panose="02010600030101010101" pitchFamily="2" charset="-122"/>
              </a:rPr>
              <a:t>arbiter</a:t>
            </a:r>
            <a:r>
              <a:rPr lang="zh-CN" altLang="en-US" sz="1600">
                <a:ea typeface="宋体" panose="02010600030101010101" pitchFamily="2" charset="-122"/>
              </a:rPr>
              <a:t>节点不消耗任何资源，所以我们可以把</a:t>
            </a:r>
            <a:r>
              <a:rPr lang="en-US" altLang="zh-CN" sz="1600">
                <a:ea typeface="宋体" panose="02010600030101010101" pitchFamily="2" charset="-122"/>
              </a:rPr>
              <a:t>arbiter</a:t>
            </a:r>
            <a:r>
              <a:rPr lang="zh-CN" altLang="en-US" sz="1600">
                <a:ea typeface="宋体" panose="02010600030101010101" pitchFamily="2" charset="-122"/>
              </a:rPr>
              <a:t>节点部署在资源不足的机房。</a:t>
            </a:r>
            <a:endParaRPr lang="zh-CN" altLang="en-US" sz="1600">
              <a:ea typeface="宋体" panose="02010600030101010101" pitchFamily="2" charset="-122"/>
            </a:endParaRPr>
          </a:p>
          <a:p>
            <a:pPr algn="l"/>
            <a:r>
              <a:rPr lang="zh-CN" altLang="en-US" sz="1600">
                <a:ea typeface="宋体" panose="02010600030101010101" pitchFamily="2" charset="-122"/>
              </a:rPr>
              <a:t>        </a:t>
            </a:r>
            <a:endParaRPr lang="zh-CN" altLang="en-US" sz="1600">
              <a:ea typeface="宋体" panose="02010600030101010101" pitchFamily="2" charset="-122"/>
            </a:endParaRPr>
          </a:p>
          <a:p>
            <a:pPr algn="l"/>
            <a:r>
              <a:rPr lang="zh-CN" altLang="en-US" sz="1600">
                <a:ea typeface="宋体" panose="02010600030101010101" pitchFamily="2" charset="-122"/>
              </a:rPr>
              <a:t>     此外，代理</a:t>
            </a:r>
            <a:r>
              <a:rPr lang="en-US" altLang="zh-CN" sz="1600">
                <a:ea typeface="宋体" panose="02010600030101010101" pitchFamily="2" charset="-122"/>
              </a:rPr>
              <a:t>mongos</a:t>
            </a:r>
            <a:r>
              <a:rPr lang="zh-CN" altLang="en-US" sz="1600">
                <a:ea typeface="宋体" panose="02010600030101010101" pitchFamily="2" charset="-122"/>
              </a:rPr>
              <a:t>和存储数据的</a:t>
            </a:r>
            <a:r>
              <a:rPr lang="en-US" altLang="zh-CN" sz="1600">
                <a:ea typeface="宋体" panose="02010600030101010101" pitchFamily="2" charset="-122"/>
              </a:rPr>
              <a:t>mongod</a:t>
            </a:r>
            <a:r>
              <a:rPr lang="zh-CN" altLang="en-US" sz="1600">
                <a:ea typeface="宋体" panose="02010600030101010101" pitchFamily="2" charset="-122"/>
              </a:rPr>
              <a:t>只部署在资源充足的机房，</a:t>
            </a:r>
            <a:r>
              <a:rPr lang="en-US" altLang="zh-CN" sz="1600">
                <a:ea typeface="宋体" panose="02010600030101010101" pitchFamily="2" charset="-122"/>
              </a:rPr>
              <a:t>arbiter</a:t>
            </a:r>
            <a:r>
              <a:rPr lang="zh-CN" altLang="en-US" sz="1600">
                <a:ea typeface="宋体" panose="02010600030101010101" pitchFamily="2" charset="-122"/>
              </a:rPr>
              <a:t>选举节点部署在资源不足的机房。</a:t>
            </a:r>
            <a:endParaRPr lang="zh-CN" altLang="en-US" sz="1600">
              <a:ea typeface="宋体" panose="02010600030101010101" pitchFamily="2" charset="-122"/>
            </a:endParaRPr>
          </a:p>
        </p:txBody>
      </p:sp>
      <p:grpSp>
        <p:nvGrpSpPr>
          <p:cNvPr id="6" name="圆角矩形 3"/>
          <p:cNvGrpSpPr/>
          <p:nvPr/>
        </p:nvGrpSpPr>
        <p:grpSpPr>
          <a:xfrm>
            <a:off x="6013480" y="1014242"/>
            <a:ext cx="873323" cy="374155"/>
            <a:chOff x="0" y="-1"/>
            <a:chExt cx="1054100" cy="349042"/>
          </a:xfrm>
        </p:grpSpPr>
        <p:sp>
          <p:nvSpPr>
            <p:cNvPr id="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1"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sp>
        <p:nvSpPr>
          <p:cNvPr id="36" name="直接箭头连接符 10"/>
          <p:cNvSpPr/>
          <p:nvPr/>
        </p:nvSpPr>
        <p:spPr>
          <a:xfrm flipH="1">
            <a:off x="6425317" y="1588115"/>
            <a:ext cx="893" cy="504974"/>
          </a:xfrm>
          <a:prstGeom prst="line">
            <a:avLst/>
          </a:prstGeom>
          <a:ln w="25400">
            <a:solidFill>
              <a:schemeClr val="accent1"/>
            </a:solidFill>
            <a:headEnd type="triangle"/>
            <a:tailEnd type="triangle"/>
          </a:ln>
        </p:spPr>
        <p:txBody>
          <a:bodyPr lIns="32145" tIns="32145" rIns="32145" bIns="32145"/>
          <a:p>
            <a:endParaRPr sz="1265"/>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圆角矩形 17"/>
          <p:cNvSpPr/>
          <p:nvPr/>
        </p:nvSpPr>
        <p:spPr>
          <a:xfrm>
            <a:off x="754380" y="2054860"/>
            <a:ext cx="11006455" cy="4716780"/>
          </a:xfrm>
          <a:prstGeom prst="roundRect">
            <a:avLst>
              <a:gd name="adj" fmla="val 4429"/>
            </a:avLst>
          </a:prstGeom>
          <a:solidFill>
            <a:schemeClr val="bg1">
              <a:lumMod val="85000"/>
            </a:schemeClr>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9" name="圆角矩形 20"/>
          <p:cNvGrpSpPr/>
          <p:nvPr/>
        </p:nvGrpSpPr>
        <p:grpSpPr>
          <a:xfrm>
            <a:off x="5120086" y="2498725"/>
            <a:ext cx="1904023" cy="912495"/>
            <a:chOff x="-1" y="92172"/>
            <a:chExt cx="733680" cy="349058"/>
          </a:xfrm>
          <a:solidFill>
            <a:schemeClr val="accent1"/>
          </a:solidFill>
        </p:grpSpPr>
        <p:sp>
          <p:nvSpPr>
            <p:cNvPr id="10"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r>
                <a:rPr lang="en-US" sz="1265"/>
                <a:t>bei</a:t>
              </a:r>
              <a:endParaRPr lang="en-US" sz="1265"/>
            </a:p>
          </p:txBody>
        </p:sp>
        <p:sp>
          <p:nvSpPr>
            <p:cNvPr id="11" name="Mongod"/>
            <p:cNvSpPr txBox="1"/>
            <p:nvPr/>
          </p:nvSpPr>
          <p:spPr>
            <a:xfrm>
              <a:off x="38139" y="212043"/>
              <a:ext cx="695540" cy="109308"/>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主</a:t>
              </a:r>
              <a:r>
                <a:rPr lang="en-US" sz="1405">
                  <a:sym typeface="+mn-ea"/>
                </a:rPr>
                <a:t>)</a:t>
              </a:r>
              <a:endParaRPr lang="en-US" sz="1405"/>
            </a:p>
          </p:txBody>
        </p:sp>
      </p:grpSp>
      <p:grpSp>
        <p:nvGrpSpPr>
          <p:cNvPr id="38" name="圆角矩形 20"/>
          <p:cNvGrpSpPr/>
          <p:nvPr/>
        </p:nvGrpSpPr>
        <p:grpSpPr>
          <a:xfrm>
            <a:off x="1506855" y="5073650"/>
            <a:ext cx="1968500" cy="912495"/>
            <a:chOff x="-28905" y="92172"/>
            <a:chExt cx="758525" cy="349058"/>
          </a:xfrm>
        </p:grpSpPr>
        <p:sp>
          <p:nvSpPr>
            <p:cNvPr id="3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0" name="Mongod"/>
            <p:cNvSpPr txBox="1"/>
            <p:nvPr/>
          </p:nvSpPr>
          <p:spPr>
            <a:xfrm>
              <a:off x="-28905" y="212043"/>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grpSp>
        <p:nvGrpSpPr>
          <p:cNvPr id="53" name="圆角矩形 20"/>
          <p:cNvGrpSpPr/>
          <p:nvPr/>
        </p:nvGrpSpPr>
        <p:grpSpPr>
          <a:xfrm>
            <a:off x="4050030" y="5073650"/>
            <a:ext cx="1968500" cy="912495"/>
            <a:chOff x="-28905" y="92172"/>
            <a:chExt cx="758525" cy="349058"/>
          </a:xfrm>
        </p:grpSpPr>
        <p:sp>
          <p:nvSpPr>
            <p:cNvPr id="6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1" name="Mongod"/>
            <p:cNvSpPr txBox="1"/>
            <p:nvPr/>
          </p:nvSpPr>
          <p:spPr>
            <a:xfrm>
              <a:off x="-28905" y="212044"/>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cxnSp>
        <p:nvCxnSpPr>
          <p:cNvPr id="63" name="直接箭头连接符 62"/>
          <p:cNvCxnSpPr/>
          <p:nvPr/>
        </p:nvCxnSpPr>
        <p:spPr>
          <a:xfrm flipH="1">
            <a:off x="3402965" y="3517265"/>
            <a:ext cx="2326005" cy="1438910"/>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cxnSp>
        <p:nvCxnSpPr>
          <p:cNvPr id="64" name="直接箭头连接符 63"/>
          <p:cNvCxnSpPr/>
          <p:nvPr/>
        </p:nvCxnSpPr>
        <p:spPr>
          <a:xfrm>
            <a:off x="6429375" y="3517265"/>
            <a:ext cx="1139190" cy="1449705"/>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grpSp>
        <p:nvGrpSpPr>
          <p:cNvPr id="65" name="圆角矩形 3"/>
          <p:cNvGrpSpPr/>
          <p:nvPr/>
        </p:nvGrpSpPr>
        <p:grpSpPr>
          <a:xfrm>
            <a:off x="3459480" y="3733800"/>
            <a:ext cx="990600" cy="377825"/>
            <a:chOff x="0" y="-1"/>
            <a:chExt cx="1054100" cy="349042"/>
          </a:xfrm>
          <a:solidFill>
            <a:schemeClr val="accent3"/>
          </a:solidFill>
        </p:grpSpPr>
        <p:sp>
          <p:nvSpPr>
            <p:cNvPr id="66"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7" name="Client"/>
            <p:cNvSpPr txBox="1"/>
            <p:nvPr/>
          </p:nvSpPr>
          <p:spPr>
            <a:xfrm>
              <a:off x="17037" y="22874"/>
              <a:ext cx="1020026" cy="303285"/>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实时同步</a:t>
              </a:r>
              <a:endParaRPr lang="zh-CN" altLang="en-US" sz="1690"/>
            </a:p>
          </p:txBody>
        </p:sp>
      </p:grpSp>
      <p:grpSp>
        <p:nvGrpSpPr>
          <p:cNvPr id="68" name="圆角矩形 3"/>
          <p:cNvGrpSpPr/>
          <p:nvPr/>
        </p:nvGrpSpPr>
        <p:grpSpPr>
          <a:xfrm>
            <a:off x="7346315" y="4102100"/>
            <a:ext cx="990600" cy="377825"/>
            <a:chOff x="0" y="-1"/>
            <a:chExt cx="1054100" cy="349042"/>
          </a:xfrm>
        </p:grpSpPr>
        <p:sp>
          <p:nvSpPr>
            <p:cNvPr id="69"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0" name="Client"/>
            <p:cNvSpPr txBox="1"/>
            <p:nvPr/>
          </p:nvSpPr>
          <p:spPr>
            <a:xfrm>
              <a:off x="17037" y="22874"/>
              <a:ext cx="1020026" cy="303285"/>
            </a:xfrm>
            <a:prstGeom prst="rect">
              <a:avLst/>
            </a:prstGeom>
            <a:solidFill>
              <a:schemeClr val="accent3"/>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实时同步</a:t>
              </a:r>
              <a:endParaRPr lang="zh-CN" altLang="en-US" sz="1690"/>
            </a:p>
          </p:txBody>
        </p:sp>
      </p:grpSp>
      <p:grpSp>
        <p:nvGrpSpPr>
          <p:cNvPr id="74" name="圆角矩形 3"/>
          <p:cNvGrpSpPr/>
          <p:nvPr/>
        </p:nvGrpSpPr>
        <p:grpSpPr>
          <a:xfrm>
            <a:off x="4930140" y="224155"/>
            <a:ext cx="2332355" cy="857250"/>
            <a:chOff x="0" y="-1"/>
            <a:chExt cx="1054100" cy="349042"/>
          </a:xfrm>
        </p:grpSpPr>
        <p:sp>
          <p:nvSpPr>
            <p:cNvPr id="7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6" name="Client"/>
            <p:cNvSpPr txBox="1"/>
            <p:nvPr/>
          </p:nvSpPr>
          <p:spPr>
            <a:xfrm>
              <a:off x="17037" y="85577"/>
              <a:ext cx="1020026" cy="177882"/>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sz="2400"/>
                <a:t>Client</a:t>
              </a:r>
              <a:endParaRPr sz="2400"/>
            </a:p>
          </p:txBody>
        </p:sp>
      </p:grpSp>
      <p:cxnSp>
        <p:nvCxnSpPr>
          <p:cNvPr id="83" name="直接箭头连接符 82"/>
          <p:cNvCxnSpPr/>
          <p:nvPr/>
        </p:nvCxnSpPr>
        <p:spPr>
          <a:xfrm flipH="1">
            <a:off x="6035040" y="1113790"/>
            <a:ext cx="5715" cy="918210"/>
          </a:xfrm>
          <a:prstGeom prst="straightConnector1">
            <a:avLst/>
          </a:prstGeom>
          <a:noFill/>
          <a:ln w="38100" cap="flat">
            <a:solidFill>
              <a:schemeClr val="tx1"/>
            </a:solidFill>
            <a:prstDash val="solid"/>
            <a:round/>
            <a:headEnd type="arrow"/>
            <a:tailEnd type="arrow"/>
          </a:ln>
        </p:spPr>
        <p:style>
          <a:lnRef idx="0">
            <a:srgbClr val="FFFFFF"/>
          </a:lnRef>
          <a:fillRef idx="0">
            <a:srgbClr val="FFFFFF"/>
          </a:fillRef>
          <a:effectRef idx="0">
            <a:srgbClr val="FFFFFF"/>
          </a:effectRef>
          <a:fontRef idx="none"/>
        </p:style>
      </p:cxnSp>
      <p:grpSp>
        <p:nvGrpSpPr>
          <p:cNvPr id="14" name="圆角矩形 3"/>
          <p:cNvGrpSpPr/>
          <p:nvPr/>
        </p:nvGrpSpPr>
        <p:grpSpPr>
          <a:xfrm>
            <a:off x="3565525" y="2685415"/>
            <a:ext cx="1407795" cy="538480"/>
            <a:chOff x="0" y="-1"/>
            <a:chExt cx="1054100" cy="349042"/>
          </a:xfrm>
        </p:grpSpPr>
        <p:sp>
          <p:nvSpPr>
            <p:cNvPr id="1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7" name="Client"/>
            <p:cNvSpPr txBox="1"/>
            <p:nvPr/>
          </p:nvSpPr>
          <p:spPr>
            <a:xfrm>
              <a:off x="17037" y="32926"/>
              <a:ext cx="1020026" cy="28318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2400"/>
                <a:t>北京机房</a:t>
              </a:r>
              <a:endParaRPr lang="zh-CN" altLang="en-US" sz="2400"/>
            </a:p>
          </p:txBody>
        </p:sp>
      </p:grpSp>
      <p:grpSp>
        <p:nvGrpSpPr>
          <p:cNvPr id="18" name="圆角矩形 3"/>
          <p:cNvGrpSpPr/>
          <p:nvPr/>
        </p:nvGrpSpPr>
        <p:grpSpPr>
          <a:xfrm>
            <a:off x="1927225" y="6097270"/>
            <a:ext cx="1407795" cy="538480"/>
            <a:chOff x="0" y="-1"/>
            <a:chExt cx="1054100" cy="349042"/>
          </a:xfrm>
        </p:grpSpPr>
        <p:sp>
          <p:nvSpPr>
            <p:cNvPr id="19"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0" name="Client"/>
            <p:cNvSpPr txBox="1"/>
            <p:nvPr/>
          </p:nvSpPr>
          <p:spPr>
            <a:xfrm>
              <a:off x="17037" y="32923"/>
              <a:ext cx="1020026" cy="28318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2400"/>
                <a:t>北京机房</a:t>
              </a:r>
              <a:endParaRPr lang="zh-CN" altLang="en-US" sz="2400"/>
            </a:p>
          </p:txBody>
        </p:sp>
      </p:grpSp>
      <p:grpSp>
        <p:nvGrpSpPr>
          <p:cNvPr id="21" name="圆角矩形 3"/>
          <p:cNvGrpSpPr/>
          <p:nvPr/>
        </p:nvGrpSpPr>
        <p:grpSpPr>
          <a:xfrm>
            <a:off x="4367530" y="6148070"/>
            <a:ext cx="1407795" cy="538480"/>
            <a:chOff x="0" y="-1"/>
            <a:chExt cx="1054100" cy="349042"/>
          </a:xfrm>
        </p:grpSpPr>
        <p:sp>
          <p:nvSpPr>
            <p:cNvPr id="2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 name="Client"/>
            <p:cNvSpPr txBox="1"/>
            <p:nvPr/>
          </p:nvSpPr>
          <p:spPr>
            <a:xfrm>
              <a:off x="17037" y="32922"/>
              <a:ext cx="1020026" cy="28318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2400"/>
                <a:t>广州机房</a:t>
              </a:r>
              <a:endParaRPr lang="zh-CN" altLang="en-US" sz="2400"/>
            </a:p>
          </p:txBody>
        </p:sp>
      </p:grpSp>
      <p:grpSp>
        <p:nvGrpSpPr>
          <p:cNvPr id="24" name="圆角矩形 20"/>
          <p:cNvGrpSpPr/>
          <p:nvPr/>
        </p:nvGrpSpPr>
        <p:grpSpPr>
          <a:xfrm>
            <a:off x="6635115" y="5073015"/>
            <a:ext cx="1968500" cy="912495"/>
            <a:chOff x="-28905" y="92172"/>
            <a:chExt cx="758525" cy="349058"/>
          </a:xfrm>
        </p:grpSpPr>
        <p:sp>
          <p:nvSpPr>
            <p:cNvPr id="25"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6" name="Mongod"/>
            <p:cNvSpPr txBox="1"/>
            <p:nvPr/>
          </p:nvSpPr>
          <p:spPr>
            <a:xfrm>
              <a:off x="-28905" y="212044"/>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grpSp>
        <p:nvGrpSpPr>
          <p:cNvPr id="27" name="圆角矩形 3"/>
          <p:cNvGrpSpPr/>
          <p:nvPr/>
        </p:nvGrpSpPr>
        <p:grpSpPr>
          <a:xfrm>
            <a:off x="6833870" y="6148070"/>
            <a:ext cx="1407795" cy="538480"/>
            <a:chOff x="0" y="-1"/>
            <a:chExt cx="1054100" cy="349042"/>
          </a:xfrm>
        </p:grpSpPr>
        <p:sp>
          <p:nvSpPr>
            <p:cNvPr id="2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9" name="Client"/>
            <p:cNvSpPr txBox="1"/>
            <p:nvPr/>
          </p:nvSpPr>
          <p:spPr>
            <a:xfrm>
              <a:off x="17037" y="32922"/>
              <a:ext cx="1020026" cy="28318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2400"/>
                <a:t>广州机房</a:t>
              </a:r>
              <a:endParaRPr lang="zh-CN" altLang="en-US" sz="2400"/>
            </a:p>
          </p:txBody>
        </p:sp>
      </p:grpSp>
      <p:grpSp>
        <p:nvGrpSpPr>
          <p:cNvPr id="30" name="圆角矩形 20"/>
          <p:cNvGrpSpPr/>
          <p:nvPr/>
        </p:nvGrpSpPr>
        <p:grpSpPr>
          <a:xfrm>
            <a:off x="9578975" y="5073650"/>
            <a:ext cx="1968500" cy="912495"/>
            <a:chOff x="-28905" y="92172"/>
            <a:chExt cx="758525" cy="349058"/>
          </a:xfrm>
        </p:grpSpPr>
        <p:sp>
          <p:nvSpPr>
            <p:cNvPr id="31"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2" name="Mongod"/>
            <p:cNvSpPr txBox="1"/>
            <p:nvPr/>
          </p:nvSpPr>
          <p:spPr>
            <a:xfrm>
              <a:off x="-28905" y="212044"/>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en-US" altLang="zh-CN" sz="1405">
                  <a:sym typeface="+mn-ea"/>
                </a:rPr>
                <a:t>arbiter</a:t>
              </a:r>
              <a:r>
                <a:rPr lang="en-US" sz="1405">
                  <a:sym typeface="+mn-ea"/>
                </a:rPr>
                <a:t>)</a:t>
              </a:r>
              <a:endParaRPr sz="1405"/>
            </a:p>
          </p:txBody>
        </p:sp>
      </p:grpSp>
      <p:grpSp>
        <p:nvGrpSpPr>
          <p:cNvPr id="34" name="圆角矩形 3"/>
          <p:cNvGrpSpPr/>
          <p:nvPr/>
        </p:nvGrpSpPr>
        <p:grpSpPr>
          <a:xfrm>
            <a:off x="9897110" y="6148070"/>
            <a:ext cx="1407795" cy="538480"/>
            <a:chOff x="0" y="-1"/>
            <a:chExt cx="1054100" cy="349042"/>
          </a:xfrm>
        </p:grpSpPr>
        <p:sp>
          <p:nvSpPr>
            <p:cNvPr id="3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6" name="Client"/>
            <p:cNvSpPr txBox="1"/>
            <p:nvPr/>
          </p:nvSpPr>
          <p:spPr>
            <a:xfrm>
              <a:off x="17037" y="32921"/>
              <a:ext cx="1020026" cy="28318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2400"/>
                <a:t>第三机房</a:t>
              </a:r>
              <a:endParaRPr lang="zh-CN" altLang="en-US" sz="2400"/>
            </a:p>
          </p:txBody>
        </p:sp>
      </p:grpSp>
      <p:cxnSp>
        <p:nvCxnSpPr>
          <p:cNvPr id="37" name="直接箭头连接符 36"/>
          <p:cNvCxnSpPr/>
          <p:nvPr/>
        </p:nvCxnSpPr>
        <p:spPr>
          <a:xfrm flipH="1">
            <a:off x="5175885" y="3517265"/>
            <a:ext cx="939800" cy="1548130"/>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grpSp>
        <p:nvGrpSpPr>
          <p:cNvPr id="41" name="圆角矩形 3"/>
          <p:cNvGrpSpPr/>
          <p:nvPr/>
        </p:nvGrpSpPr>
        <p:grpSpPr>
          <a:xfrm>
            <a:off x="5762625" y="4328160"/>
            <a:ext cx="990600" cy="377825"/>
            <a:chOff x="0" y="-1"/>
            <a:chExt cx="1054100" cy="349042"/>
          </a:xfrm>
          <a:solidFill>
            <a:schemeClr val="accent3"/>
          </a:solidFill>
        </p:grpSpPr>
        <p:sp>
          <p:nvSpPr>
            <p:cNvPr id="42"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22874"/>
              <a:ext cx="1020026" cy="303285"/>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实时同步</a:t>
              </a:r>
              <a:endParaRPr lang="zh-CN" altLang="en-US" sz="1690"/>
            </a:p>
          </p:txBody>
        </p:sp>
      </p:grpSp>
      <p:cxnSp>
        <p:nvCxnSpPr>
          <p:cNvPr id="44" name="直接箭头连接符 43"/>
          <p:cNvCxnSpPr/>
          <p:nvPr/>
        </p:nvCxnSpPr>
        <p:spPr>
          <a:xfrm>
            <a:off x="6856730" y="3411220"/>
            <a:ext cx="3931285" cy="1599565"/>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圆角矩形 17"/>
          <p:cNvSpPr/>
          <p:nvPr/>
        </p:nvSpPr>
        <p:spPr>
          <a:xfrm>
            <a:off x="2654935" y="2336165"/>
            <a:ext cx="6882130" cy="4315460"/>
          </a:xfrm>
          <a:prstGeom prst="roundRect">
            <a:avLst>
              <a:gd name="adj" fmla="val 4429"/>
            </a:avLst>
          </a:prstGeom>
          <a:solidFill>
            <a:schemeClr val="bg1">
              <a:lumMod val="85000"/>
            </a:schemeClr>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218" name="直接箭头连接符 21"/>
          <p:cNvSpPr/>
          <p:nvPr/>
        </p:nvSpPr>
        <p:spPr>
          <a:xfrm rot="19320000" flipH="1">
            <a:off x="4881880" y="4219575"/>
            <a:ext cx="1356995" cy="694690"/>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9" name="圆角矩形 20"/>
          <p:cNvGrpSpPr/>
          <p:nvPr/>
        </p:nvGrpSpPr>
        <p:grpSpPr>
          <a:xfrm>
            <a:off x="4886406" y="2780030"/>
            <a:ext cx="1904023" cy="912495"/>
            <a:chOff x="-1" y="92172"/>
            <a:chExt cx="733680" cy="349058"/>
          </a:xfrm>
        </p:grpSpPr>
        <p:sp>
          <p:nvSpPr>
            <p:cNvPr id="10" name="圆角矩形"/>
            <p:cNvSpPr/>
            <p:nvPr/>
          </p:nvSpPr>
          <p:spPr>
            <a:xfrm>
              <a:off x="-1" y="92172"/>
              <a:ext cx="729621" cy="349058"/>
            </a:xfrm>
            <a:prstGeom prst="roundRect">
              <a:avLst>
                <a:gd name="adj" fmla="val 16667"/>
              </a:avLst>
            </a:prstGeom>
            <a:solidFill>
              <a:schemeClr val="accent5">
                <a:lumMod val="75000"/>
              </a:schemeClr>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38139" y="170992"/>
              <a:ext cx="695540" cy="191411"/>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主</a:t>
              </a:r>
              <a:r>
                <a:rPr lang="en-US" sz="1405">
                  <a:sym typeface="+mn-ea"/>
                </a:rPr>
                <a:t>)</a:t>
              </a:r>
              <a:endParaRPr lang="en-US" sz="1405">
                <a:sym typeface="+mn-ea"/>
              </a:endParaRPr>
            </a:p>
            <a:p>
              <a:pPr algn="ctr"/>
              <a:r>
                <a:rPr lang="en-US" sz="1405"/>
                <a:t>(</a:t>
              </a:r>
              <a:r>
                <a:rPr lang="zh-CN" altLang="en-US" sz="1405"/>
                <a:t>异常</a:t>
              </a:r>
              <a:r>
                <a:rPr lang="en-US" sz="1405"/>
                <a:t>)</a:t>
              </a:r>
              <a:endParaRPr lang="en-US" sz="1405"/>
            </a:p>
          </p:txBody>
        </p:sp>
      </p:grpSp>
      <p:sp>
        <p:nvSpPr>
          <p:cNvPr id="15" name="直接箭头连接符 21"/>
          <p:cNvSpPr/>
          <p:nvPr/>
        </p:nvSpPr>
        <p:spPr>
          <a:xfrm rot="15660000" flipH="1">
            <a:off x="5805805" y="4196080"/>
            <a:ext cx="1429385" cy="783590"/>
          </a:xfrm>
          <a:prstGeom prst="line">
            <a:avLst/>
          </a:prstGeom>
          <a:ln w="25400">
            <a:solidFill>
              <a:schemeClr val="accent1"/>
            </a:solidFill>
            <a:headEnd type="triangle"/>
            <a:tailEnd type="triangle"/>
          </a:ln>
        </p:spPr>
        <p:txBody>
          <a:bodyPr lIns="32145" tIns="32145" rIns="32145" bIns="32145"/>
          <a:p>
            <a:endParaRPr sz="1265"/>
          </a:p>
        </p:txBody>
      </p:sp>
      <p:grpSp>
        <p:nvGrpSpPr>
          <p:cNvPr id="38" name="圆角矩形 20"/>
          <p:cNvGrpSpPr/>
          <p:nvPr/>
        </p:nvGrpSpPr>
        <p:grpSpPr>
          <a:xfrm>
            <a:off x="3279775" y="5297170"/>
            <a:ext cx="1968500" cy="912495"/>
            <a:chOff x="-28905" y="92172"/>
            <a:chExt cx="758525" cy="349058"/>
          </a:xfrm>
        </p:grpSpPr>
        <p:sp>
          <p:nvSpPr>
            <p:cNvPr id="3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0" name="Mongod"/>
            <p:cNvSpPr txBox="1"/>
            <p:nvPr/>
          </p:nvSpPr>
          <p:spPr>
            <a:xfrm>
              <a:off x="-28905" y="212043"/>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主</a:t>
              </a:r>
              <a:r>
                <a:rPr lang="en-US" sz="1405">
                  <a:sym typeface="+mn-ea"/>
                </a:rPr>
                <a:t>)</a:t>
              </a:r>
              <a:endParaRPr sz="1405"/>
            </a:p>
          </p:txBody>
        </p:sp>
      </p:grpSp>
      <p:grpSp>
        <p:nvGrpSpPr>
          <p:cNvPr id="53" name="圆角矩形 20"/>
          <p:cNvGrpSpPr/>
          <p:nvPr/>
        </p:nvGrpSpPr>
        <p:grpSpPr>
          <a:xfrm>
            <a:off x="6908800" y="5297170"/>
            <a:ext cx="1968500" cy="912495"/>
            <a:chOff x="-28905" y="92172"/>
            <a:chExt cx="758525" cy="349058"/>
          </a:xfrm>
        </p:grpSpPr>
        <p:sp>
          <p:nvSpPr>
            <p:cNvPr id="6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1" name="Mongod"/>
            <p:cNvSpPr txBox="1"/>
            <p:nvPr/>
          </p:nvSpPr>
          <p:spPr>
            <a:xfrm>
              <a:off x="-28905" y="212044"/>
              <a:ext cx="695540" cy="10930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405">
                  <a:sym typeface="+mn-ea"/>
                </a:rPr>
                <a:t>mongod(</a:t>
              </a:r>
              <a:r>
                <a:rPr lang="zh-CN" altLang="en-US" sz="1405">
                  <a:sym typeface="+mn-ea"/>
                </a:rPr>
                <a:t>从</a:t>
              </a:r>
              <a:r>
                <a:rPr lang="en-US" sz="1405">
                  <a:sym typeface="+mn-ea"/>
                </a:rPr>
                <a:t>)</a:t>
              </a:r>
              <a:endParaRPr sz="1405"/>
            </a:p>
          </p:txBody>
        </p:sp>
      </p:grpSp>
      <p:sp>
        <p:nvSpPr>
          <p:cNvPr id="62" name="直接箭头连接符 21"/>
          <p:cNvSpPr/>
          <p:nvPr/>
        </p:nvSpPr>
        <p:spPr>
          <a:xfrm rot="19320000" flipH="1" flipV="1">
            <a:off x="5477510" y="4913630"/>
            <a:ext cx="1236345" cy="958215"/>
          </a:xfrm>
          <a:prstGeom prst="line">
            <a:avLst/>
          </a:prstGeom>
          <a:ln w="25400">
            <a:solidFill>
              <a:schemeClr val="accent1"/>
            </a:solidFill>
            <a:headEnd type="triangle"/>
            <a:tailEnd type="triangle"/>
          </a:ln>
        </p:spPr>
        <p:txBody>
          <a:bodyPr lIns="32145" tIns="32145" rIns="32145" bIns="32145"/>
          <a:p>
            <a:endParaRPr sz="1265"/>
          </a:p>
        </p:txBody>
      </p:sp>
      <p:cxnSp>
        <p:nvCxnSpPr>
          <p:cNvPr id="63" name="直接箭头连接符 62"/>
          <p:cNvCxnSpPr/>
          <p:nvPr/>
        </p:nvCxnSpPr>
        <p:spPr>
          <a:xfrm flipV="1">
            <a:off x="4385945" y="3770630"/>
            <a:ext cx="1089660" cy="1526540"/>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cxnSp>
        <p:nvCxnSpPr>
          <p:cNvPr id="64" name="直接箭头连接符 63"/>
          <p:cNvCxnSpPr/>
          <p:nvPr/>
        </p:nvCxnSpPr>
        <p:spPr>
          <a:xfrm>
            <a:off x="5314315" y="5800090"/>
            <a:ext cx="1585595" cy="4445"/>
          </a:xfrm>
          <a:prstGeom prst="straightConnector1">
            <a:avLst/>
          </a:prstGeom>
          <a:noFill/>
          <a:ln w="38100" cap="flat">
            <a:solidFill>
              <a:schemeClr val="tx1"/>
            </a:solidFill>
            <a:prstDash val="solid"/>
            <a:round/>
            <a:tailEnd type="arrow"/>
          </a:ln>
        </p:spPr>
        <p:style>
          <a:lnRef idx="0">
            <a:srgbClr val="FFFFFF"/>
          </a:lnRef>
          <a:fillRef idx="0">
            <a:srgbClr val="FFFFFF"/>
          </a:fillRef>
          <a:effectRef idx="0">
            <a:srgbClr val="FFFFFF"/>
          </a:effectRef>
          <a:fontRef idx="none"/>
        </p:style>
      </p:cxnSp>
      <p:grpSp>
        <p:nvGrpSpPr>
          <p:cNvPr id="65" name="圆角矩形 3"/>
          <p:cNvGrpSpPr/>
          <p:nvPr/>
        </p:nvGrpSpPr>
        <p:grpSpPr>
          <a:xfrm>
            <a:off x="3687445" y="4088130"/>
            <a:ext cx="990600" cy="377825"/>
            <a:chOff x="0" y="-1"/>
            <a:chExt cx="1054100" cy="349042"/>
          </a:xfrm>
          <a:solidFill>
            <a:schemeClr val="accent3"/>
          </a:solidFill>
        </p:grpSpPr>
        <p:sp>
          <p:nvSpPr>
            <p:cNvPr id="66"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7" name="Client"/>
            <p:cNvSpPr txBox="1"/>
            <p:nvPr/>
          </p:nvSpPr>
          <p:spPr>
            <a:xfrm>
              <a:off x="17037" y="22874"/>
              <a:ext cx="1020026" cy="303285"/>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实时同步</a:t>
              </a:r>
              <a:endParaRPr lang="zh-CN" altLang="en-US" sz="1690"/>
            </a:p>
          </p:txBody>
        </p:sp>
      </p:grpSp>
      <p:grpSp>
        <p:nvGrpSpPr>
          <p:cNvPr id="68" name="圆角矩形 3"/>
          <p:cNvGrpSpPr/>
          <p:nvPr/>
        </p:nvGrpSpPr>
        <p:grpSpPr>
          <a:xfrm>
            <a:off x="5615940" y="5991860"/>
            <a:ext cx="990600" cy="377825"/>
            <a:chOff x="0" y="-1"/>
            <a:chExt cx="1054100" cy="349042"/>
          </a:xfrm>
        </p:grpSpPr>
        <p:sp>
          <p:nvSpPr>
            <p:cNvPr id="69"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0" name="Client"/>
            <p:cNvSpPr txBox="1"/>
            <p:nvPr/>
          </p:nvSpPr>
          <p:spPr>
            <a:xfrm>
              <a:off x="17037" y="22874"/>
              <a:ext cx="1020026" cy="303285"/>
            </a:xfrm>
            <a:prstGeom prst="rect">
              <a:avLst/>
            </a:prstGeom>
            <a:solidFill>
              <a:schemeClr val="accent3"/>
            </a:solid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实时同步</a:t>
              </a:r>
              <a:endParaRPr lang="zh-CN" altLang="en-US" sz="1690"/>
            </a:p>
          </p:txBody>
        </p:sp>
      </p:grpSp>
      <p:grpSp>
        <p:nvGrpSpPr>
          <p:cNvPr id="71" name="圆角矩形 3"/>
          <p:cNvGrpSpPr/>
          <p:nvPr/>
        </p:nvGrpSpPr>
        <p:grpSpPr>
          <a:xfrm>
            <a:off x="5600065" y="4761865"/>
            <a:ext cx="990600" cy="377825"/>
            <a:chOff x="0" y="-1"/>
            <a:chExt cx="1054100" cy="349042"/>
          </a:xfrm>
          <a:solidFill>
            <a:schemeClr val="accent2">
              <a:lumMod val="75000"/>
            </a:schemeClr>
          </a:solidFill>
        </p:grpSpPr>
        <p:sp>
          <p:nvSpPr>
            <p:cNvPr id="72"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3" name="Client"/>
            <p:cNvSpPr txBox="1"/>
            <p:nvPr/>
          </p:nvSpPr>
          <p:spPr>
            <a:xfrm>
              <a:off x="17037" y="22871"/>
              <a:ext cx="1020026" cy="303285"/>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两两保活</a:t>
              </a:r>
              <a:endParaRPr lang="zh-CN" altLang="en-US" sz="1690"/>
            </a:p>
          </p:txBody>
        </p:sp>
      </p:grpSp>
      <p:grpSp>
        <p:nvGrpSpPr>
          <p:cNvPr id="74" name="圆角矩形 3"/>
          <p:cNvGrpSpPr/>
          <p:nvPr/>
        </p:nvGrpSpPr>
        <p:grpSpPr>
          <a:xfrm>
            <a:off x="4886325" y="81280"/>
            <a:ext cx="2332355" cy="857250"/>
            <a:chOff x="0" y="-1"/>
            <a:chExt cx="1054100" cy="349042"/>
          </a:xfrm>
        </p:grpSpPr>
        <p:sp>
          <p:nvSpPr>
            <p:cNvPr id="7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6" name="Client"/>
            <p:cNvSpPr txBox="1"/>
            <p:nvPr/>
          </p:nvSpPr>
          <p:spPr>
            <a:xfrm>
              <a:off x="17037" y="85577"/>
              <a:ext cx="1020026" cy="177882"/>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sz="2400"/>
                <a:t>Client</a:t>
              </a:r>
              <a:endParaRPr sz="2400"/>
            </a:p>
          </p:txBody>
        </p:sp>
      </p:grpSp>
      <p:cxnSp>
        <p:nvCxnSpPr>
          <p:cNvPr id="83" name="直接箭头连接符 82"/>
          <p:cNvCxnSpPr/>
          <p:nvPr/>
        </p:nvCxnSpPr>
        <p:spPr>
          <a:xfrm>
            <a:off x="5748020" y="969645"/>
            <a:ext cx="5080" cy="1375410"/>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grpSp>
        <p:nvGrpSpPr>
          <p:cNvPr id="89" name="圆角矩形 3"/>
          <p:cNvGrpSpPr/>
          <p:nvPr/>
        </p:nvGrpSpPr>
        <p:grpSpPr>
          <a:xfrm>
            <a:off x="5066665" y="1286510"/>
            <a:ext cx="589915" cy="375920"/>
            <a:chOff x="0" y="-1"/>
            <a:chExt cx="1054100" cy="349042"/>
          </a:xfrm>
          <a:solidFill>
            <a:schemeClr val="accent2">
              <a:lumMod val="75000"/>
            </a:schemeClr>
          </a:solidFill>
        </p:grpSpPr>
        <p:sp>
          <p:nvSpPr>
            <p:cNvPr id="90"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1" name="Client"/>
            <p:cNvSpPr txBox="1"/>
            <p:nvPr/>
          </p:nvSpPr>
          <p:spPr>
            <a:xfrm>
              <a:off x="17037" y="22102"/>
              <a:ext cx="1020026" cy="304822"/>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请求</a:t>
              </a:r>
              <a:endParaRPr lang="zh-CN" altLang="en-US" sz="1690"/>
            </a:p>
          </p:txBody>
        </p:sp>
      </p:grpSp>
      <p:cxnSp>
        <p:nvCxnSpPr>
          <p:cNvPr id="92" name="直接箭头连接符 91"/>
          <p:cNvCxnSpPr/>
          <p:nvPr/>
        </p:nvCxnSpPr>
        <p:spPr>
          <a:xfrm flipV="1">
            <a:off x="6380480" y="965200"/>
            <a:ext cx="13335" cy="1312545"/>
          </a:xfrm>
          <a:prstGeom prst="straightConnector1">
            <a:avLst/>
          </a:prstGeom>
          <a:noFill/>
          <a:ln w="38100" cap="flat">
            <a:solidFill>
              <a:schemeClr val="tx1">
                <a:lumMod val="50000"/>
                <a:lumOff val="50000"/>
              </a:schemeClr>
            </a:solidFill>
            <a:prstDash val="solid"/>
            <a:round/>
            <a:headEnd type="none"/>
            <a:tailEnd type="arrow"/>
          </a:ln>
        </p:spPr>
        <p:style>
          <a:lnRef idx="0">
            <a:srgbClr val="FFFFFF"/>
          </a:lnRef>
          <a:fillRef idx="0">
            <a:srgbClr val="FFFFFF"/>
          </a:fillRef>
          <a:effectRef idx="0">
            <a:srgbClr val="FFFFFF"/>
          </a:effectRef>
          <a:fontRef idx="none"/>
        </p:style>
      </p:cxnSp>
      <p:grpSp>
        <p:nvGrpSpPr>
          <p:cNvPr id="2" name="圆角矩形 3"/>
          <p:cNvGrpSpPr/>
          <p:nvPr/>
        </p:nvGrpSpPr>
        <p:grpSpPr>
          <a:xfrm>
            <a:off x="6487160" y="1310640"/>
            <a:ext cx="589915" cy="375920"/>
            <a:chOff x="0" y="-1"/>
            <a:chExt cx="1054100" cy="349042"/>
          </a:xfrm>
          <a:solidFill>
            <a:schemeClr val="accent2">
              <a:lumMod val="75000"/>
            </a:schemeClr>
          </a:solidFill>
        </p:grpSpPr>
        <p:sp>
          <p:nvSpPr>
            <p:cNvPr id="3"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 name="Client"/>
            <p:cNvSpPr txBox="1"/>
            <p:nvPr/>
          </p:nvSpPr>
          <p:spPr>
            <a:xfrm>
              <a:off x="17037" y="22101"/>
              <a:ext cx="1020026" cy="304822"/>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t>应答</a:t>
              </a:r>
              <a:endParaRPr lang="zh-CN" altLang="en-US" sz="1690"/>
            </a:p>
          </p:txBody>
        </p:sp>
      </p:gr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圆角矩形 17"/>
          <p:cNvSpPr/>
          <p:nvPr/>
        </p:nvSpPr>
        <p:spPr>
          <a:xfrm>
            <a:off x="1094105" y="1178560"/>
            <a:ext cx="10752455" cy="4500245"/>
          </a:xfrm>
          <a:prstGeom prst="roundRect">
            <a:avLst>
              <a:gd name="adj" fmla="val 4429"/>
            </a:avLst>
          </a:prstGeom>
          <a:solidFill>
            <a:schemeClr val="bg1">
              <a:lumMod val="85000"/>
            </a:schemeClr>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pic>
        <p:nvPicPr>
          <p:cNvPr id="2" name="图片 1"/>
          <p:cNvPicPr>
            <a:picLocks noChangeAspect="1"/>
          </p:cNvPicPr>
          <p:nvPr/>
        </p:nvPicPr>
        <p:blipFill>
          <a:blip r:embed="rId1"/>
          <a:stretch>
            <a:fillRect/>
          </a:stretch>
        </p:blipFill>
        <p:spPr>
          <a:xfrm>
            <a:off x="1094105" y="1179195"/>
            <a:ext cx="4667885" cy="4499610"/>
          </a:xfrm>
          <a:prstGeom prst="rect">
            <a:avLst/>
          </a:prstGeom>
        </p:spPr>
      </p:pic>
      <p:pic>
        <p:nvPicPr>
          <p:cNvPr id="6" name="图片 5"/>
          <p:cNvPicPr>
            <a:picLocks noChangeAspect="1"/>
          </p:cNvPicPr>
          <p:nvPr/>
        </p:nvPicPr>
        <p:blipFill>
          <a:blip r:embed="rId2"/>
          <a:stretch>
            <a:fillRect/>
          </a:stretch>
        </p:blipFill>
        <p:spPr>
          <a:xfrm>
            <a:off x="5761990" y="1178560"/>
            <a:ext cx="1668145" cy="4500880"/>
          </a:xfrm>
          <a:prstGeom prst="rect">
            <a:avLst/>
          </a:prstGeom>
        </p:spPr>
      </p:pic>
      <p:pic>
        <p:nvPicPr>
          <p:cNvPr id="8" name="图片 7"/>
          <p:cNvPicPr>
            <a:picLocks noChangeAspect="1"/>
          </p:cNvPicPr>
          <p:nvPr/>
        </p:nvPicPr>
        <p:blipFill>
          <a:blip r:embed="rId3"/>
          <a:stretch>
            <a:fillRect/>
          </a:stretch>
        </p:blipFill>
        <p:spPr>
          <a:xfrm>
            <a:off x="7430135" y="1179195"/>
            <a:ext cx="4431030" cy="4498975"/>
          </a:xfrm>
          <a:prstGeom prst="rect">
            <a:avLst/>
          </a:prstGeom>
        </p:spPr>
      </p:pic>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二、项目目标"/>
          <p:cNvSpPr txBox="1"/>
          <p:nvPr/>
        </p:nvSpPr>
        <p:spPr>
          <a:xfrm>
            <a:off x="362698" y="102473"/>
            <a:ext cx="5386705" cy="414020"/>
          </a:xfrm>
          <a:prstGeom prst="rect">
            <a:avLst/>
          </a:prstGeom>
          <a:ln w="12700">
            <a:miter lim="400000"/>
          </a:ln>
        </p:spPr>
        <p:txBody>
          <a:bodyPr wrap="non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olidFill>
                  <a:schemeClr val="accent1">
                    <a:lumMod val="60000"/>
                    <a:lumOff val="40000"/>
                  </a:schemeClr>
                </a:solidFill>
                <a:sym typeface="+mn-ea"/>
              </a:rPr>
              <a:t>mongodb默认线程模型</a:t>
            </a:r>
            <a:r>
              <a:rPr lang="en-US" altLang="zh-CN" sz="2250">
                <a:solidFill>
                  <a:schemeClr val="accent1">
                    <a:lumMod val="60000"/>
                    <a:lumOff val="40000"/>
                  </a:schemeClr>
                </a:solidFill>
                <a:sym typeface="+mn-ea"/>
              </a:rPr>
              <a:t>(</a:t>
            </a:r>
            <a:r>
              <a:rPr lang="zh-CN" altLang="en-US" sz="2250">
                <a:solidFill>
                  <a:schemeClr val="accent1">
                    <a:lumMod val="60000"/>
                    <a:lumOff val="40000"/>
                  </a:schemeClr>
                </a:solidFill>
                <a:sym typeface="+mn-ea"/>
              </a:rPr>
              <a:t>一个链接一个线程</a:t>
            </a:r>
            <a:r>
              <a:rPr lang="en-US" altLang="zh-CN" sz="2250">
                <a:solidFill>
                  <a:schemeClr val="accent1">
                    <a:lumMod val="60000"/>
                    <a:lumOff val="40000"/>
                  </a:schemeClr>
                </a:solidFill>
                <a:sym typeface="+mn-ea"/>
              </a:rPr>
              <a:t>)</a:t>
            </a:r>
            <a:endParaRPr lang="en-US" altLang="zh-CN" sz="2250">
              <a:solidFill>
                <a:schemeClr val="accent1">
                  <a:lumMod val="60000"/>
                  <a:lumOff val="40000"/>
                </a:schemeClr>
              </a:solidFill>
              <a:sym typeface="+mn-ea"/>
            </a:endParaRPr>
          </a:p>
        </p:txBody>
      </p:sp>
      <p:sp>
        <p:nvSpPr>
          <p:cNvPr id="3" name="Rectangle"/>
          <p:cNvSpPr/>
          <p:nvPr/>
        </p:nvSpPr>
        <p:spPr>
          <a:xfrm flipV="1">
            <a:off x="310833" y="513398"/>
            <a:ext cx="11426825" cy="38100"/>
          </a:xfrm>
          <a:prstGeom prst="rect">
            <a:avLst/>
          </a:prstGeom>
          <a:solidFill>
            <a:srgbClr val="4EA47E"/>
          </a:solidFill>
          <a:ln w="12700">
            <a:miter lim="400000"/>
          </a:ln>
        </p:spPr>
        <p:txBody>
          <a:bodyPr lIns="35718" tIns="35718" rIns="35718" bIns="35718" anchor="ctr"/>
          <a:p>
            <a:pPr>
              <a:defRPr sz="2200">
                <a:solidFill>
                  <a:srgbClr val="FFFFFF"/>
                </a:solidFill>
                <a:latin typeface="Helvetica Neue Medium"/>
                <a:ea typeface="Helvetica Neue Medium"/>
                <a:cs typeface="Helvetica Neue Medium"/>
                <a:sym typeface="Helvetica Neue Medium"/>
              </a:defRPr>
            </a:pPr>
            <a:endParaRPr sz="1545"/>
          </a:p>
        </p:txBody>
      </p:sp>
      <p:sp>
        <p:nvSpPr>
          <p:cNvPr id="6" name="圆角矩形 63"/>
          <p:cNvSpPr/>
          <p:nvPr/>
        </p:nvSpPr>
        <p:spPr>
          <a:xfrm>
            <a:off x="623570" y="739775"/>
            <a:ext cx="10558780" cy="3696335"/>
          </a:xfrm>
          <a:prstGeom prst="roundRect">
            <a:avLst>
              <a:gd name="adj" fmla="val 5592"/>
            </a:avLst>
          </a:prstGeom>
          <a:solidFill>
            <a:srgbClr val="FFE0DC"/>
          </a:solidFill>
          <a:ln>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07" name="圆角矩形 17"/>
          <p:cNvSpPr/>
          <p:nvPr/>
        </p:nvSpPr>
        <p:spPr>
          <a:xfrm>
            <a:off x="9317990" y="1215073"/>
            <a:ext cx="1099820" cy="588963"/>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3515"/>
          </a:p>
        </p:txBody>
      </p:sp>
      <p:sp>
        <p:nvSpPr>
          <p:cNvPr id="182" name="圆角矩形 17"/>
          <p:cNvSpPr/>
          <p:nvPr/>
        </p:nvSpPr>
        <p:spPr>
          <a:xfrm>
            <a:off x="2671286" y="2088317"/>
            <a:ext cx="4322862" cy="1062633"/>
          </a:xfrm>
          <a:prstGeom prst="roundRect">
            <a:avLst>
              <a:gd name="adj" fmla="val 4429"/>
            </a:avLst>
          </a:prstGeom>
        </p:spPr>
        <p:style>
          <a:lnRef idx="2">
            <a:schemeClr val="accent1"/>
          </a:lnRef>
          <a:fillRef idx="1">
            <a:schemeClr val="lt1"/>
          </a:fillRef>
          <a:effectRef idx="0">
            <a:schemeClr val="accent1"/>
          </a:effectRef>
          <a:fontRef idx="minor">
            <a:schemeClr val="dk1"/>
          </a:fontRef>
        </p:style>
        <p:txBody>
          <a:bodyPr lIns="35718" tIns="35718" rIns="35718" bIns="35718" anchor="ctr"/>
          <a:p>
            <a:pPr>
              <a:defRPr>
                <a:latin typeface="Helvetica Neue Medium"/>
                <a:ea typeface="Helvetica Neue Medium"/>
                <a:cs typeface="Helvetica Neue Medium"/>
                <a:sym typeface="Helvetica Neue Medium"/>
              </a:defRPr>
            </a:pPr>
            <a:endParaRPr sz="3515"/>
          </a:p>
        </p:txBody>
      </p:sp>
      <p:grpSp>
        <p:nvGrpSpPr>
          <p:cNvPr id="24" name="圆角矩形 95"/>
          <p:cNvGrpSpPr/>
          <p:nvPr/>
        </p:nvGrpSpPr>
        <p:grpSpPr>
          <a:xfrm>
            <a:off x="9483130" y="1329085"/>
            <a:ext cx="670620" cy="362099"/>
            <a:chOff x="-1" y="3171"/>
            <a:chExt cx="935996" cy="349260"/>
          </a:xfrm>
        </p:grpSpPr>
        <p:sp>
          <p:nvSpPr>
            <p:cNvPr id="25" name="圆角矩形"/>
            <p:cNvSpPr/>
            <p:nvPr/>
          </p:nvSpPr>
          <p:spPr>
            <a:xfrm>
              <a:off x="-1" y="3171"/>
              <a:ext cx="935996" cy="349260"/>
            </a:xfrm>
            <a:prstGeom prst="roundRect">
              <a:avLst>
                <a:gd name="adj" fmla="val 16667"/>
              </a:avLst>
            </a:prstGeom>
            <a:solidFill>
              <a:srgbClr val="FFFFFF"/>
            </a:solidFill>
            <a:ln w="6350" cap="flat">
              <a:solidFill>
                <a:schemeClr val="accent1"/>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3515"/>
            </a:p>
          </p:txBody>
        </p:sp>
        <p:sp>
          <p:nvSpPr>
            <p:cNvPr id="26" name="权限管理"/>
            <p:cNvSpPr txBox="1"/>
            <p:nvPr/>
          </p:nvSpPr>
          <p:spPr>
            <a:xfrm>
              <a:off x="17049" y="50403"/>
              <a:ext cx="901894" cy="254794"/>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265"/>
                <a:t>线程</a:t>
              </a:r>
              <a:r>
                <a:rPr lang="en-US" altLang="zh-CN" sz="1265"/>
                <a:t>1</a:t>
              </a:r>
              <a:endParaRPr lang="en-US" altLang="zh-CN" sz="1265"/>
            </a:p>
          </p:txBody>
        </p:sp>
      </p:grpSp>
      <p:grpSp>
        <p:nvGrpSpPr>
          <p:cNvPr id="52" name="圆角矩形 95"/>
          <p:cNvGrpSpPr/>
          <p:nvPr/>
        </p:nvGrpSpPr>
        <p:grpSpPr>
          <a:xfrm>
            <a:off x="2817296" y="2380129"/>
            <a:ext cx="726430" cy="461219"/>
            <a:chOff x="-49041" y="3171"/>
            <a:chExt cx="985036" cy="349260"/>
          </a:xfrm>
        </p:grpSpPr>
        <p:sp>
          <p:nvSpPr>
            <p:cNvPr id="53" name="圆角矩形"/>
            <p:cNvSpPr/>
            <p:nvPr/>
          </p:nvSpPr>
          <p:spPr>
            <a:xfrm>
              <a:off x="-1" y="3171"/>
              <a:ext cx="935996" cy="349260"/>
            </a:xfrm>
            <a:prstGeom prst="roundRect">
              <a:avLst>
                <a:gd name="adj" fmla="val 16667"/>
              </a:avLst>
            </a:prstGeom>
            <a:solidFill>
              <a:srgbClr val="FFFFFF"/>
            </a:solidFill>
            <a:ln w="6350" cap="flat">
              <a:solidFill>
                <a:schemeClr val="accent1"/>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3515"/>
            </a:p>
          </p:txBody>
        </p:sp>
        <p:sp>
          <p:nvSpPr>
            <p:cNvPr id="54" name="权限管理"/>
            <p:cNvSpPr txBox="1"/>
            <p:nvPr/>
          </p:nvSpPr>
          <p:spPr>
            <a:xfrm>
              <a:off x="-49041" y="93721"/>
              <a:ext cx="968084" cy="167819"/>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985"/>
                <a:t>新连接</a:t>
              </a:r>
              <a:r>
                <a:rPr lang="en-US" altLang="zh-CN" sz="985"/>
                <a:t>fd-n</a:t>
              </a:r>
              <a:endParaRPr lang="en-US" altLang="zh-CN" sz="985"/>
            </a:p>
          </p:txBody>
        </p:sp>
      </p:grpSp>
      <p:grpSp>
        <p:nvGrpSpPr>
          <p:cNvPr id="56" name="椭圆 14"/>
          <p:cNvGrpSpPr/>
          <p:nvPr/>
        </p:nvGrpSpPr>
        <p:grpSpPr>
          <a:xfrm>
            <a:off x="6339611" y="2385219"/>
            <a:ext cx="654549" cy="457200"/>
            <a:chOff x="-1" y="-28861"/>
            <a:chExt cx="432007" cy="461767"/>
          </a:xfrm>
        </p:grpSpPr>
        <p:sp>
          <p:nvSpPr>
            <p:cNvPr id="57" name="圆形"/>
            <p:cNvSpPr/>
            <p:nvPr/>
          </p:nvSpPr>
          <p:spPr>
            <a:xfrm>
              <a:off x="-1" y="-2"/>
              <a:ext cx="432007" cy="432007"/>
            </a:xfrm>
            <a:prstGeom prst="ellipse">
              <a:avLst/>
            </a:prstGeom>
            <a:solidFill>
              <a:srgbClr val="7030A0"/>
            </a:solidFill>
            <a:ln w="25400" cap="flat">
              <a:solidFill>
                <a:srgbClr val="7030A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3515"/>
            </a:p>
          </p:txBody>
        </p:sp>
        <p:sp>
          <p:nvSpPr>
            <p:cNvPr id="58" name="1"/>
            <p:cNvSpPr txBox="1"/>
            <p:nvPr/>
          </p:nvSpPr>
          <p:spPr>
            <a:xfrm>
              <a:off x="62970" y="-28861"/>
              <a:ext cx="305474" cy="461767"/>
            </a:xfrm>
            <a:prstGeom prst="rect">
              <a:avLst/>
            </a:prstGeom>
            <a:noFill/>
            <a:ln w="12700" cap="flat">
              <a:noFill/>
              <a:miter lim="400000"/>
            </a:ln>
            <a:effectLst/>
          </p:spPr>
          <p:txBody>
            <a:bodyPr wrap="square" lIns="35718" tIns="35718" rIns="35718" bIns="35718" numCol="1" anchor="ctr">
              <a:spAutoFit/>
            </a:bodyPr>
            <a:lstStyle>
              <a:lvl1pPr>
                <a:defRPr sz="1800">
                  <a:solidFill>
                    <a:srgbClr val="FFFFFF"/>
                  </a:solidFill>
                  <a:latin typeface="Consolas" panose="020B0609020204030204"/>
                  <a:ea typeface="Consolas" panose="020B0609020204030204"/>
                  <a:cs typeface="Consolas" panose="020B0609020204030204"/>
                  <a:sym typeface="Consolas" panose="020B0609020204030204"/>
                </a:defRPr>
              </a:lvl1pPr>
            </a:lstStyle>
            <a:p>
              <a:r>
                <a:rPr lang="zh-CN" altLang="en-US" sz="1265"/>
                <a:t>创建线程</a:t>
              </a:r>
              <a:endParaRPr lang="zh-CN" altLang="en-US" sz="1265"/>
            </a:p>
          </p:txBody>
        </p:sp>
      </p:grpSp>
      <p:grpSp>
        <p:nvGrpSpPr>
          <p:cNvPr id="71" name="圆角矩形 95"/>
          <p:cNvGrpSpPr/>
          <p:nvPr/>
        </p:nvGrpSpPr>
        <p:grpSpPr>
          <a:xfrm>
            <a:off x="3987979" y="2354789"/>
            <a:ext cx="658118" cy="528320"/>
            <a:chOff x="-1" y="-22239"/>
            <a:chExt cx="935996" cy="400073"/>
          </a:xfrm>
        </p:grpSpPr>
        <p:sp>
          <p:nvSpPr>
            <p:cNvPr id="72" name="圆角矩形"/>
            <p:cNvSpPr/>
            <p:nvPr/>
          </p:nvSpPr>
          <p:spPr>
            <a:xfrm>
              <a:off x="-1" y="3171"/>
              <a:ext cx="935996" cy="349260"/>
            </a:xfrm>
            <a:prstGeom prst="roundRect">
              <a:avLst>
                <a:gd name="adj" fmla="val 16667"/>
              </a:avLst>
            </a:prstGeom>
            <a:solidFill>
              <a:srgbClr val="FFFFFF"/>
            </a:solidFill>
            <a:ln w="6350" cap="flat">
              <a:solidFill>
                <a:schemeClr val="accent1"/>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3515"/>
            </a:p>
          </p:txBody>
        </p:sp>
        <p:sp>
          <p:nvSpPr>
            <p:cNvPr id="73" name="权限管理"/>
            <p:cNvSpPr txBox="1"/>
            <p:nvPr/>
          </p:nvSpPr>
          <p:spPr>
            <a:xfrm>
              <a:off x="17049" y="-22239"/>
              <a:ext cx="901894" cy="400073"/>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pPr algn="r"/>
              <a:r>
                <a:rPr lang="en-US" altLang="zh-CN" sz="3000">
                  <a:sym typeface="+mn-ea"/>
                </a:rPr>
                <a:t>......</a:t>
              </a:r>
              <a:endParaRPr lang="en-US" altLang="zh-CN" sz="3000">
                <a:sym typeface="+mn-ea"/>
              </a:endParaRPr>
            </a:p>
          </p:txBody>
        </p:sp>
      </p:grpSp>
      <p:grpSp>
        <p:nvGrpSpPr>
          <p:cNvPr id="74" name="圆角矩形 95"/>
          <p:cNvGrpSpPr/>
          <p:nvPr/>
        </p:nvGrpSpPr>
        <p:grpSpPr>
          <a:xfrm>
            <a:off x="5101511" y="2388344"/>
            <a:ext cx="658118" cy="461219"/>
            <a:chOff x="-1" y="3171"/>
            <a:chExt cx="935996" cy="349260"/>
          </a:xfrm>
        </p:grpSpPr>
        <p:sp>
          <p:nvSpPr>
            <p:cNvPr id="75" name="圆角矩形"/>
            <p:cNvSpPr/>
            <p:nvPr/>
          </p:nvSpPr>
          <p:spPr>
            <a:xfrm>
              <a:off x="-1" y="3171"/>
              <a:ext cx="935996" cy="349260"/>
            </a:xfrm>
            <a:prstGeom prst="roundRect">
              <a:avLst>
                <a:gd name="adj" fmla="val 16667"/>
              </a:avLst>
            </a:prstGeom>
            <a:solidFill>
              <a:srgbClr val="FFFFFF"/>
            </a:solidFill>
            <a:ln w="6350" cap="flat">
              <a:solidFill>
                <a:schemeClr val="accent1"/>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3515"/>
            </a:p>
          </p:txBody>
        </p:sp>
        <p:sp>
          <p:nvSpPr>
            <p:cNvPr id="76" name="权限管理"/>
            <p:cNvSpPr txBox="1"/>
            <p:nvPr/>
          </p:nvSpPr>
          <p:spPr>
            <a:xfrm>
              <a:off x="17049" y="93890"/>
              <a:ext cx="901894" cy="167819"/>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985"/>
                <a:t>新连接</a:t>
              </a:r>
              <a:r>
                <a:rPr lang="en-US" altLang="zh-CN" sz="985"/>
                <a:t>fd1</a:t>
              </a:r>
              <a:endParaRPr lang="en-US" altLang="zh-CN" sz="985"/>
            </a:p>
          </p:txBody>
        </p:sp>
      </p:grpSp>
      <p:cxnSp>
        <p:nvCxnSpPr>
          <p:cNvPr id="78" name="直接箭头连接符 77"/>
          <p:cNvCxnSpPr/>
          <p:nvPr/>
        </p:nvCxnSpPr>
        <p:spPr>
          <a:xfrm flipV="1">
            <a:off x="3543727" y="2655789"/>
            <a:ext cx="408087" cy="4912"/>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79" name="直接箭头连接符 78"/>
          <p:cNvCxnSpPr/>
          <p:nvPr/>
        </p:nvCxnSpPr>
        <p:spPr>
          <a:xfrm flipV="1">
            <a:off x="4693424" y="2655789"/>
            <a:ext cx="408087" cy="4912"/>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80" name="直接箭头连接符 79"/>
          <p:cNvCxnSpPr/>
          <p:nvPr/>
        </p:nvCxnSpPr>
        <p:spPr>
          <a:xfrm flipV="1">
            <a:off x="5867231" y="2632125"/>
            <a:ext cx="408087" cy="4912"/>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2" name="直接箭头连接符 1"/>
          <p:cNvCxnSpPr/>
          <p:nvPr/>
        </p:nvCxnSpPr>
        <p:spPr>
          <a:xfrm flipV="1">
            <a:off x="904240" y="2632393"/>
            <a:ext cx="1912938" cy="5715"/>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95" name="直接箭头连接符 94"/>
          <p:cNvCxnSpPr/>
          <p:nvPr/>
        </p:nvCxnSpPr>
        <p:spPr>
          <a:xfrm flipV="1">
            <a:off x="7060883" y="1591310"/>
            <a:ext cx="2196148" cy="1008063"/>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96" name="直接箭头连接符 95"/>
          <p:cNvCxnSpPr/>
          <p:nvPr/>
        </p:nvCxnSpPr>
        <p:spPr>
          <a:xfrm flipV="1">
            <a:off x="7096760" y="2275205"/>
            <a:ext cx="2160270" cy="360045"/>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97" name="直接箭头连接符 96"/>
          <p:cNvCxnSpPr/>
          <p:nvPr/>
        </p:nvCxnSpPr>
        <p:spPr>
          <a:xfrm>
            <a:off x="7060883" y="2671445"/>
            <a:ext cx="2196148" cy="360045"/>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105" name="直接箭头连接符 104"/>
          <p:cNvCxnSpPr/>
          <p:nvPr/>
        </p:nvCxnSpPr>
        <p:spPr>
          <a:xfrm>
            <a:off x="7096760" y="2779395"/>
            <a:ext cx="2160270" cy="972185"/>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sp>
        <p:nvSpPr>
          <p:cNvPr id="106" name="Client"/>
          <p:cNvSpPr txBox="1"/>
          <p:nvPr/>
        </p:nvSpPr>
        <p:spPr>
          <a:xfrm>
            <a:off x="4167019" y="1691094"/>
            <a:ext cx="1551533"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690">
                <a:solidFill>
                  <a:schemeClr val="tx1"/>
                </a:solidFill>
              </a:rPr>
              <a:t>listener</a:t>
            </a:r>
            <a:r>
              <a:rPr lang="zh-CN" altLang="en-US" sz="1690">
                <a:solidFill>
                  <a:schemeClr val="tx1"/>
                </a:solidFill>
              </a:rPr>
              <a:t>线程</a:t>
            </a:r>
            <a:endParaRPr lang="zh-CN" altLang="en-US" sz="1690">
              <a:solidFill>
                <a:schemeClr val="tx1"/>
              </a:solidFill>
            </a:endParaRPr>
          </a:p>
        </p:txBody>
      </p:sp>
      <p:sp>
        <p:nvSpPr>
          <p:cNvPr id="108" name="Client"/>
          <p:cNvSpPr txBox="1"/>
          <p:nvPr/>
        </p:nvSpPr>
        <p:spPr>
          <a:xfrm>
            <a:off x="9042242" y="912555"/>
            <a:ext cx="1551533"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690">
                <a:solidFill>
                  <a:schemeClr val="tx1"/>
                </a:solidFill>
              </a:rPr>
              <a:t>worker</a:t>
            </a:r>
            <a:r>
              <a:rPr lang="zh-CN" altLang="en-US" sz="1690">
                <a:solidFill>
                  <a:schemeClr val="tx1"/>
                </a:solidFill>
              </a:rPr>
              <a:t>线程</a:t>
            </a:r>
            <a:endParaRPr lang="zh-CN" altLang="en-US" sz="1690">
              <a:solidFill>
                <a:schemeClr val="tx1"/>
              </a:solidFill>
            </a:endParaRPr>
          </a:p>
        </p:txBody>
      </p:sp>
      <p:sp>
        <p:nvSpPr>
          <p:cNvPr id="7" name="Client"/>
          <p:cNvSpPr txBox="1"/>
          <p:nvPr/>
        </p:nvSpPr>
        <p:spPr>
          <a:xfrm>
            <a:off x="904389" y="2197189"/>
            <a:ext cx="1551533"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solidFill>
                  <a:schemeClr val="tx1"/>
                </a:solidFill>
              </a:rPr>
              <a:t>client</a:t>
            </a:r>
            <a:r>
              <a:rPr lang="zh-CN" altLang="en-US" sz="1690">
                <a:solidFill>
                  <a:schemeClr val="tx1"/>
                </a:solidFill>
              </a:rPr>
              <a:t>客户端</a:t>
            </a:r>
            <a:endParaRPr lang="zh-CN" altLang="en-US" sz="1690">
              <a:solidFill>
                <a:schemeClr val="tx1"/>
              </a:solidFill>
            </a:endParaRPr>
          </a:p>
        </p:txBody>
      </p:sp>
      <p:sp>
        <p:nvSpPr>
          <p:cNvPr id="10" name="圆角矩形 17"/>
          <p:cNvSpPr/>
          <p:nvPr/>
        </p:nvSpPr>
        <p:spPr>
          <a:xfrm>
            <a:off x="9328150" y="3518853"/>
            <a:ext cx="1091248" cy="588963"/>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3515"/>
          </a:p>
        </p:txBody>
      </p:sp>
      <p:sp>
        <p:nvSpPr>
          <p:cNvPr id="9" name="圆角矩形 17"/>
          <p:cNvSpPr/>
          <p:nvPr/>
        </p:nvSpPr>
        <p:spPr>
          <a:xfrm>
            <a:off x="9328150" y="2720975"/>
            <a:ext cx="1099820" cy="588963"/>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3515"/>
          </a:p>
        </p:txBody>
      </p:sp>
      <p:sp>
        <p:nvSpPr>
          <p:cNvPr id="8" name="圆角矩形 17"/>
          <p:cNvSpPr/>
          <p:nvPr/>
        </p:nvSpPr>
        <p:spPr>
          <a:xfrm>
            <a:off x="9328150" y="1963103"/>
            <a:ext cx="1099820" cy="536893"/>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3515"/>
          </a:p>
        </p:txBody>
      </p:sp>
      <p:grpSp>
        <p:nvGrpSpPr>
          <p:cNvPr id="89" name="圆角矩形 95"/>
          <p:cNvGrpSpPr/>
          <p:nvPr/>
        </p:nvGrpSpPr>
        <p:grpSpPr>
          <a:xfrm>
            <a:off x="9507478" y="3632190"/>
            <a:ext cx="670620" cy="362099"/>
            <a:chOff x="-1" y="3171"/>
            <a:chExt cx="935996" cy="349260"/>
          </a:xfrm>
        </p:grpSpPr>
        <p:sp>
          <p:nvSpPr>
            <p:cNvPr id="90" name="圆角矩形"/>
            <p:cNvSpPr/>
            <p:nvPr/>
          </p:nvSpPr>
          <p:spPr>
            <a:xfrm>
              <a:off x="-1" y="3171"/>
              <a:ext cx="935996" cy="349260"/>
            </a:xfrm>
            <a:prstGeom prst="roundRect">
              <a:avLst>
                <a:gd name="adj" fmla="val 16667"/>
              </a:avLst>
            </a:prstGeom>
            <a:solidFill>
              <a:srgbClr val="FFFFFF"/>
            </a:solidFill>
            <a:ln w="6350" cap="flat">
              <a:solidFill>
                <a:schemeClr val="accent1"/>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3515"/>
            </a:p>
          </p:txBody>
        </p:sp>
        <p:sp>
          <p:nvSpPr>
            <p:cNvPr id="91" name="权限管理"/>
            <p:cNvSpPr txBox="1"/>
            <p:nvPr/>
          </p:nvSpPr>
          <p:spPr>
            <a:xfrm>
              <a:off x="17049" y="50403"/>
              <a:ext cx="901894" cy="254794"/>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265"/>
                <a:t>线程</a:t>
              </a:r>
              <a:r>
                <a:rPr lang="en-US" altLang="zh-CN" sz="1265"/>
                <a:t>n</a:t>
              </a:r>
              <a:endParaRPr lang="en-US" altLang="zh-CN" sz="1265"/>
            </a:p>
          </p:txBody>
        </p:sp>
      </p:grpSp>
      <p:grpSp>
        <p:nvGrpSpPr>
          <p:cNvPr id="92" name="圆角矩形 95"/>
          <p:cNvGrpSpPr/>
          <p:nvPr/>
        </p:nvGrpSpPr>
        <p:grpSpPr>
          <a:xfrm>
            <a:off x="9503232" y="2789370"/>
            <a:ext cx="670620" cy="457834"/>
            <a:chOff x="-1" y="-43001"/>
            <a:chExt cx="935996" cy="441601"/>
          </a:xfrm>
        </p:grpSpPr>
        <p:sp>
          <p:nvSpPr>
            <p:cNvPr id="93" name="圆角矩形"/>
            <p:cNvSpPr/>
            <p:nvPr/>
          </p:nvSpPr>
          <p:spPr>
            <a:xfrm>
              <a:off x="-1" y="3171"/>
              <a:ext cx="935996" cy="349260"/>
            </a:xfrm>
            <a:prstGeom prst="roundRect">
              <a:avLst>
                <a:gd name="adj" fmla="val 16667"/>
              </a:avLst>
            </a:prstGeom>
            <a:solidFill>
              <a:srgbClr val="FFFFFF"/>
            </a:solidFill>
            <a:ln w="6350" cap="flat">
              <a:solidFill>
                <a:schemeClr val="accent1"/>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3515"/>
            </a:p>
          </p:txBody>
        </p:sp>
        <p:sp>
          <p:nvSpPr>
            <p:cNvPr id="94" name="权限管理"/>
            <p:cNvSpPr txBox="1"/>
            <p:nvPr/>
          </p:nvSpPr>
          <p:spPr>
            <a:xfrm>
              <a:off x="17049" y="-43001"/>
              <a:ext cx="901894" cy="441601"/>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sz="2535"/>
                <a:t>......</a:t>
              </a:r>
              <a:endParaRPr lang="en-US" sz="2535"/>
            </a:p>
          </p:txBody>
        </p:sp>
      </p:grpSp>
      <p:grpSp>
        <p:nvGrpSpPr>
          <p:cNvPr id="59" name="圆角矩形 95"/>
          <p:cNvGrpSpPr/>
          <p:nvPr/>
        </p:nvGrpSpPr>
        <p:grpSpPr>
          <a:xfrm>
            <a:off x="9490730" y="2057242"/>
            <a:ext cx="670620" cy="362099"/>
            <a:chOff x="-1" y="3171"/>
            <a:chExt cx="935996" cy="349260"/>
          </a:xfrm>
        </p:grpSpPr>
        <p:sp>
          <p:nvSpPr>
            <p:cNvPr id="60" name="圆角矩形"/>
            <p:cNvSpPr/>
            <p:nvPr/>
          </p:nvSpPr>
          <p:spPr>
            <a:xfrm>
              <a:off x="-1" y="3171"/>
              <a:ext cx="935996" cy="349260"/>
            </a:xfrm>
            <a:prstGeom prst="roundRect">
              <a:avLst>
                <a:gd name="adj" fmla="val 16667"/>
              </a:avLst>
            </a:prstGeom>
            <a:solidFill>
              <a:srgbClr val="FFFFFF"/>
            </a:solidFill>
            <a:ln w="6350" cap="flat">
              <a:solidFill>
                <a:schemeClr val="accent1"/>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3515"/>
            </a:p>
          </p:txBody>
        </p:sp>
        <p:sp>
          <p:nvSpPr>
            <p:cNvPr id="61" name="权限管理"/>
            <p:cNvSpPr txBox="1"/>
            <p:nvPr/>
          </p:nvSpPr>
          <p:spPr>
            <a:xfrm>
              <a:off x="17049" y="50403"/>
              <a:ext cx="901894" cy="254794"/>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265"/>
                <a:t>线程</a:t>
              </a:r>
              <a:r>
                <a:rPr lang="en-US" altLang="zh-CN" sz="1265"/>
                <a:t>2</a:t>
              </a:r>
              <a:endParaRPr lang="en-US" altLang="zh-CN" sz="1265"/>
            </a:p>
          </p:txBody>
        </p:sp>
      </p:gr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二、项目目标"/>
          <p:cNvSpPr txBox="1"/>
          <p:nvPr/>
        </p:nvSpPr>
        <p:spPr>
          <a:xfrm>
            <a:off x="482078" y="281861"/>
            <a:ext cx="6534785" cy="414020"/>
          </a:xfrm>
          <a:prstGeom prst="rect">
            <a:avLst/>
          </a:prstGeom>
          <a:ln w="12700">
            <a:miter lim="400000"/>
          </a:ln>
        </p:spPr>
        <p:txBody>
          <a:bodyPr wrap="non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olidFill>
                  <a:schemeClr val="accent1">
                    <a:lumMod val="60000"/>
                    <a:lumOff val="40000"/>
                  </a:schemeClr>
                </a:solidFill>
                <a:sym typeface="+mn-ea"/>
              </a:rPr>
              <a:t>mongodb默认线程模型</a:t>
            </a:r>
            <a:r>
              <a:rPr lang="en-US" altLang="zh-CN" sz="2250">
                <a:solidFill>
                  <a:schemeClr val="accent1">
                    <a:lumMod val="60000"/>
                    <a:lumOff val="40000"/>
                  </a:schemeClr>
                </a:solidFill>
                <a:sym typeface="+mn-ea"/>
              </a:rPr>
              <a:t>(</a:t>
            </a:r>
            <a:r>
              <a:rPr lang="zh-CN" altLang="en-US" sz="2250">
                <a:solidFill>
                  <a:schemeClr val="accent1">
                    <a:lumMod val="60000"/>
                    <a:lumOff val="40000"/>
                  </a:schemeClr>
                </a:solidFill>
                <a:sym typeface="+mn-ea"/>
              </a:rPr>
              <a:t>动态线程模型：单队列方式</a:t>
            </a:r>
            <a:r>
              <a:rPr lang="en-US" altLang="zh-CN" sz="2250">
                <a:solidFill>
                  <a:schemeClr val="accent1">
                    <a:lumMod val="60000"/>
                    <a:lumOff val="40000"/>
                  </a:schemeClr>
                </a:solidFill>
                <a:sym typeface="+mn-ea"/>
              </a:rPr>
              <a:t>)</a:t>
            </a:r>
            <a:endParaRPr lang="en-US" altLang="zh-CN" sz="2250">
              <a:solidFill>
                <a:schemeClr val="accent1">
                  <a:lumMod val="60000"/>
                  <a:lumOff val="40000"/>
                </a:schemeClr>
              </a:solidFill>
              <a:sym typeface="+mn-ea"/>
            </a:endParaRPr>
          </a:p>
        </p:txBody>
      </p:sp>
      <p:sp>
        <p:nvSpPr>
          <p:cNvPr id="15" name="圆角矩形 63"/>
          <p:cNvSpPr/>
          <p:nvPr/>
        </p:nvSpPr>
        <p:spPr>
          <a:xfrm>
            <a:off x="192405" y="913130"/>
            <a:ext cx="11726545" cy="5198110"/>
          </a:xfrm>
          <a:prstGeom prst="roundRect">
            <a:avLst>
              <a:gd name="adj" fmla="val 5592"/>
            </a:avLst>
          </a:prstGeom>
          <a:solidFill>
            <a:srgbClr val="FFE0DC"/>
          </a:solidFill>
          <a:ln>
            <a:solidFill>
              <a:srgbClr val="D9D9D9"/>
            </a:solidFill>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107" name="圆角矩形 17"/>
          <p:cNvSpPr/>
          <p:nvPr/>
        </p:nvSpPr>
        <p:spPr>
          <a:xfrm>
            <a:off x="10103485" y="2094865"/>
            <a:ext cx="1218565" cy="3155950"/>
          </a:xfrm>
          <a:prstGeom prst="roundRect">
            <a:avLst>
              <a:gd name="adj" fmla="val 4429"/>
            </a:avLst>
          </a:prstGeom>
        </p:spPr>
        <p:style>
          <a:lnRef idx="2">
            <a:schemeClr val="accent1"/>
          </a:lnRef>
          <a:fillRef idx="1">
            <a:schemeClr val="lt1"/>
          </a:fillRef>
          <a:effectRef idx="0">
            <a:schemeClr val="accent1"/>
          </a:effectRef>
          <a:fontRef idx="minor">
            <a:schemeClr val="dk1"/>
          </a:fontRef>
        </p:style>
        <p:txBody>
          <a:bodyPr lIns="35718" tIns="35718" rIns="35718" bIns="35718" anchor="ctr"/>
          <a:p>
            <a:pPr>
              <a:defRPr>
                <a:latin typeface="Helvetica Neue Medium"/>
                <a:ea typeface="Helvetica Neue Medium"/>
                <a:cs typeface="Helvetica Neue Medium"/>
                <a:sym typeface="Helvetica Neue Medium"/>
              </a:defRPr>
            </a:pPr>
            <a:endParaRPr sz="3515"/>
          </a:p>
        </p:txBody>
      </p:sp>
      <p:sp>
        <p:nvSpPr>
          <p:cNvPr id="182" name="圆角矩形 17"/>
          <p:cNvSpPr/>
          <p:nvPr/>
        </p:nvSpPr>
        <p:spPr>
          <a:xfrm>
            <a:off x="3972560" y="3061018"/>
            <a:ext cx="4322763" cy="855663"/>
          </a:xfrm>
          <a:prstGeom prst="roundRect">
            <a:avLst>
              <a:gd name="adj" fmla="val 4429"/>
            </a:avLst>
          </a:prstGeom>
        </p:spPr>
        <p:style>
          <a:lnRef idx="2">
            <a:schemeClr val="accent1"/>
          </a:lnRef>
          <a:fillRef idx="1">
            <a:schemeClr val="lt1"/>
          </a:fillRef>
          <a:effectRef idx="0">
            <a:schemeClr val="accent1"/>
          </a:effectRef>
          <a:fontRef idx="minor">
            <a:schemeClr val="dk1"/>
          </a:fontRef>
        </p:style>
        <p:txBody>
          <a:bodyPr lIns="35718" tIns="35718" rIns="35718" bIns="35718" anchor="ctr"/>
          <a:p>
            <a:pPr>
              <a:defRPr>
                <a:latin typeface="Helvetica Neue Medium"/>
                <a:ea typeface="Helvetica Neue Medium"/>
                <a:cs typeface="Helvetica Neue Medium"/>
                <a:sym typeface="Helvetica Neue Medium"/>
              </a:defRPr>
            </a:pPr>
            <a:endParaRPr sz="3515"/>
          </a:p>
        </p:txBody>
      </p:sp>
      <p:grpSp>
        <p:nvGrpSpPr>
          <p:cNvPr id="24" name="圆角矩形 95"/>
          <p:cNvGrpSpPr/>
          <p:nvPr/>
        </p:nvGrpSpPr>
        <p:grpSpPr>
          <a:xfrm>
            <a:off x="10332124" y="2199353"/>
            <a:ext cx="670620" cy="362099"/>
            <a:chOff x="-1" y="3171"/>
            <a:chExt cx="935996" cy="349260"/>
          </a:xfrm>
        </p:grpSpPr>
        <p:sp>
          <p:nvSpPr>
            <p:cNvPr id="25" name="圆角矩形"/>
            <p:cNvSpPr/>
            <p:nvPr/>
          </p:nvSpPr>
          <p:spPr>
            <a:xfrm>
              <a:off x="-1" y="3171"/>
              <a:ext cx="935996" cy="349260"/>
            </a:xfrm>
            <a:prstGeom prst="roundRect">
              <a:avLst>
                <a:gd name="adj" fmla="val 16667"/>
              </a:avLst>
            </a:prstGeom>
            <a:solidFill>
              <a:srgbClr val="FFFFFF"/>
            </a:solidFill>
            <a:ln w="6350" cap="flat">
              <a:solidFill>
                <a:schemeClr val="accent1"/>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3515"/>
            </a:p>
          </p:txBody>
        </p:sp>
        <p:sp>
          <p:nvSpPr>
            <p:cNvPr id="26" name="权限管理"/>
            <p:cNvSpPr txBox="1"/>
            <p:nvPr/>
          </p:nvSpPr>
          <p:spPr>
            <a:xfrm>
              <a:off x="17049" y="50403"/>
              <a:ext cx="901894" cy="254794"/>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265"/>
                <a:t>线程</a:t>
              </a:r>
              <a:r>
                <a:rPr lang="en-US" altLang="zh-CN" sz="1265"/>
                <a:t>1</a:t>
              </a:r>
              <a:endParaRPr lang="en-US" altLang="zh-CN" sz="1265"/>
            </a:p>
          </p:txBody>
        </p:sp>
      </p:grpSp>
      <p:grpSp>
        <p:nvGrpSpPr>
          <p:cNvPr id="52" name="圆角矩形 95"/>
          <p:cNvGrpSpPr/>
          <p:nvPr/>
        </p:nvGrpSpPr>
        <p:grpSpPr>
          <a:xfrm>
            <a:off x="4106346" y="3275479"/>
            <a:ext cx="726430" cy="461219"/>
            <a:chOff x="-49041" y="3171"/>
            <a:chExt cx="985036" cy="349260"/>
          </a:xfrm>
        </p:grpSpPr>
        <p:sp>
          <p:nvSpPr>
            <p:cNvPr id="53" name="圆角矩形"/>
            <p:cNvSpPr/>
            <p:nvPr/>
          </p:nvSpPr>
          <p:spPr>
            <a:xfrm>
              <a:off x="-1" y="3171"/>
              <a:ext cx="935996" cy="349260"/>
            </a:xfrm>
            <a:prstGeom prst="roundRect">
              <a:avLst>
                <a:gd name="adj" fmla="val 16667"/>
              </a:avLst>
            </a:prstGeom>
            <a:solidFill>
              <a:srgbClr val="FFFFFF"/>
            </a:solidFill>
            <a:ln w="6350" cap="flat">
              <a:solidFill>
                <a:schemeClr val="accent1"/>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3515"/>
            </a:p>
          </p:txBody>
        </p:sp>
        <p:sp>
          <p:nvSpPr>
            <p:cNvPr id="54" name="权限管理"/>
            <p:cNvSpPr txBox="1"/>
            <p:nvPr/>
          </p:nvSpPr>
          <p:spPr>
            <a:xfrm>
              <a:off x="-49041" y="93721"/>
              <a:ext cx="968084" cy="167819"/>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985"/>
                <a:t>任务</a:t>
              </a:r>
              <a:r>
                <a:rPr lang="en-US" altLang="zh-CN" sz="985"/>
                <a:t>n</a:t>
              </a:r>
              <a:endParaRPr lang="en-US" altLang="zh-CN" sz="985"/>
            </a:p>
          </p:txBody>
        </p:sp>
      </p:grpSp>
      <p:grpSp>
        <p:nvGrpSpPr>
          <p:cNvPr id="56" name="椭圆 14"/>
          <p:cNvGrpSpPr/>
          <p:nvPr/>
        </p:nvGrpSpPr>
        <p:grpSpPr>
          <a:xfrm>
            <a:off x="7628661" y="3277712"/>
            <a:ext cx="654549" cy="457200"/>
            <a:chOff x="-1" y="-28861"/>
            <a:chExt cx="432007" cy="461767"/>
          </a:xfrm>
        </p:grpSpPr>
        <p:sp>
          <p:nvSpPr>
            <p:cNvPr id="57" name="圆形"/>
            <p:cNvSpPr/>
            <p:nvPr/>
          </p:nvSpPr>
          <p:spPr>
            <a:xfrm>
              <a:off x="-1" y="-2"/>
              <a:ext cx="432007" cy="432007"/>
            </a:xfrm>
            <a:prstGeom prst="ellipse">
              <a:avLst/>
            </a:prstGeom>
            <a:solidFill>
              <a:srgbClr val="7030A0"/>
            </a:solidFill>
            <a:ln w="25400" cap="flat">
              <a:solidFill>
                <a:srgbClr val="7030A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3515"/>
            </a:p>
          </p:txBody>
        </p:sp>
        <p:sp>
          <p:nvSpPr>
            <p:cNvPr id="58" name="1"/>
            <p:cNvSpPr txBox="1"/>
            <p:nvPr/>
          </p:nvSpPr>
          <p:spPr>
            <a:xfrm>
              <a:off x="62970" y="-28861"/>
              <a:ext cx="305474" cy="461767"/>
            </a:xfrm>
            <a:prstGeom prst="rect">
              <a:avLst/>
            </a:prstGeom>
            <a:noFill/>
            <a:ln w="12700" cap="flat">
              <a:noFill/>
              <a:miter lim="400000"/>
            </a:ln>
            <a:effectLst/>
          </p:spPr>
          <p:txBody>
            <a:bodyPr wrap="square" lIns="35718" tIns="35718" rIns="35718" bIns="35718" numCol="1" anchor="ctr">
              <a:spAutoFit/>
            </a:bodyPr>
            <a:lstStyle>
              <a:lvl1pPr>
                <a:defRPr sz="1800">
                  <a:solidFill>
                    <a:srgbClr val="FFFFFF"/>
                  </a:solidFill>
                  <a:latin typeface="Consolas" panose="020B0609020204030204"/>
                  <a:ea typeface="Consolas" panose="020B0609020204030204"/>
                  <a:cs typeface="Consolas" panose="020B0609020204030204"/>
                  <a:sym typeface="Consolas" panose="020B0609020204030204"/>
                </a:defRPr>
              </a:lvl1pPr>
            </a:lstStyle>
            <a:p>
              <a:r>
                <a:rPr lang="zh-CN" altLang="en-US" sz="1265"/>
                <a:t>锁竞争</a:t>
              </a:r>
              <a:endParaRPr lang="zh-CN" altLang="en-US" sz="1265"/>
            </a:p>
          </p:txBody>
        </p:sp>
      </p:grpSp>
      <p:grpSp>
        <p:nvGrpSpPr>
          <p:cNvPr id="71" name="圆角矩形 95"/>
          <p:cNvGrpSpPr/>
          <p:nvPr/>
        </p:nvGrpSpPr>
        <p:grpSpPr>
          <a:xfrm>
            <a:off x="5277029" y="3218389"/>
            <a:ext cx="658118" cy="586105"/>
            <a:chOff x="-1" y="-44118"/>
            <a:chExt cx="935996" cy="443831"/>
          </a:xfrm>
        </p:grpSpPr>
        <p:sp>
          <p:nvSpPr>
            <p:cNvPr id="72" name="圆角矩形"/>
            <p:cNvSpPr/>
            <p:nvPr/>
          </p:nvSpPr>
          <p:spPr>
            <a:xfrm>
              <a:off x="-1" y="3171"/>
              <a:ext cx="935996" cy="349260"/>
            </a:xfrm>
            <a:prstGeom prst="roundRect">
              <a:avLst>
                <a:gd name="adj" fmla="val 16667"/>
              </a:avLst>
            </a:prstGeom>
            <a:solidFill>
              <a:srgbClr val="FFFFFF"/>
            </a:solidFill>
            <a:ln w="6350" cap="flat">
              <a:solidFill>
                <a:schemeClr val="accent1"/>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3515"/>
            </a:p>
          </p:txBody>
        </p:sp>
        <p:sp>
          <p:nvSpPr>
            <p:cNvPr id="73" name="权限管理"/>
            <p:cNvSpPr txBox="1"/>
            <p:nvPr/>
          </p:nvSpPr>
          <p:spPr>
            <a:xfrm>
              <a:off x="17049" y="-44118"/>
              <a:ext cx="901894" cy="443831"/>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pPr algn="r"/>
              <a:r>
                <a:rPr lang="en-US" altLang="zh-CN" sz="3375">
                  <a:sym typeface="+mn-ea"/>
                </a:rPr>
                <a:t>......</a:t>
              </a:r>
              <a:endParaRPr lang="en-US" altLang="zh-CN" sz="3375">
                <a:sym typeface="+mn-ea"/>
              </a:endParaRPr>
            </a:p>
          </p:txBody>
        </p:sp>
      </p:grpSp>
      <p:grpSp>
        <p:nvGrpSpPr>
          <p:cNvPr id="74" name="圆角矩形 95"/>
          <p:cNvGrpSpPr/>
          <p:nvPr/>
        </p:nvGrpSpPr>
        <p:grpSpPr>
          <a:xfrm>
            <a:off x="6390561" y="3280836"/>
            <a:ext cx="658118" cy="461219"/>
            <a:chOff x="-1" y="3171"/>
            <a:chExt cx="935996" cy="349260"/>
          </a:xfrm>
        </p:grpSpPr>
        <p:sp>
          <p:nvSpPr>
            <p:cNvPr id="75" name="圆角矩形"/>
            <p:cNvSpPr/>
            <p:nvPr/>
          </p:nvSpPr>
          <p:spPr>
            <a:xfrm>
              <a:off x="-1" y="3171"/>
              <a:ext cx="935996" cy="349260"/>
            </a:xfrm>
            <a:prstGeom prst="roundRect">
              <a:avLst>
                <a:gd name="adj" fmla="val 16667"/>
              </a:avLst>
            </a:prstGeom>
            <a:solidFill>
              <a:srgbClr val="FFFFFF"/>
            </a:solidFill>
            <a:ln w="6350" cap="flat">
              <a:solidFill>
                <a:schemeClr val="accent1"/>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3515"/>
            </a:p>
          </p:txBody>
        </p:sp>
        <p:sp>
          <p:nvSpPr>
            <p:cNvPr id="76" name="权限管理"/>
            <p:cNvSpPr txBox="1"/>
            <p:nvPr/>
          </p:nvSpPr>
          <p:spPr>
            <a:xfrm>
              <a:off x="17049" y="93890"/>
              <a:ext cx="901894" cy="167819"/>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985"/>
                <a:t>任务</a:t>
              </a:r>
              <a:r>
                <a:rPr lang="en-US" altLang="zh-CN" sz="985"/>
                <a:t>1</a:t>
              </a:r>
              <a:endParaRPr lang="en-US" altLang="zh-CN" sz="985"/>
            </a:p>
          </p:txBody>
        </p:sp>
      </p:grpSp>
      <p:cxnSp>
        <p:nvCxnSpPr>
          <p:cNvPr id="78" name="直接箭头连接符 77"/>
          <p:cNvCxnSpPr/>
          <p:nvPr/>
        </p:nvCxnSpPr>
        <p:spPr>
          <a:xfrm flipV="1">
            <a:off x="4832777" y="3548281"/>
            <a:ext cx="408087" cy="4912"/>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79" name="直接箭头连接符 78"/>
          <p:cNvCxnSpPr/>
          <p:nvPr/>
        </p:nvCxnSpPr>
        <p:spPr>
          <a:xfrm flipV="1">
            <a:off x="5982474" y="3548281"/>
            <a:ext cx="408087" cy="4912"/>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80" name="直接箭头连接符 79"/>
          <p:cNvCxnSpPr/>
          <p:nvPr/>
        </p:nvCxnSpPr>
        <p:spPr>
          <a:xfrm flipV="1">
            <a:off x="7156281" y="3524617"/>
            <a:ext cx="408087" cy="4912"/>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cxnSp>
        <p:nvCxnSpPr>
          <p:cNvPr id="2" name="直接箭头连接符 1"/>
          <p:cNvCxnSpPr/>
          <p:nvPr/>
        </p:nvCxnSpPr>
        <p:spPr>
          <a:xfrm flipV="1">
            <a:off x="3323590" y="3535680"/>
            <a:ext cx="648970" cy="635"/>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59" name="圆角矩形 95"/>
          <p:cNvGrpSpPr/>
          <p:nvPr/>
        </p:nvGrpSpPr>
        <p:grpSpPr>
          <a:xfrm>
            <a:off x="10344488" y="2806859"/>
            <a:ext cx="670620" cy="362099"/>
            <a:chOff x="-1" y="3171"/>
            <a:chExt cx="935996" cy="349260"/>
          </a:xfrm>
        </p:grpSpPr>
        <p:sp>
          <p:nvSpPr>
            <p:cNvPr id="60" name="圆角矩形"/>
            <p:cNvSpPr/>
            <p:nvPr/>
          </p:nvSpPr>
          <p:spPr>
            <a:xfrm>
              <a:off x="-1" y="3171"/>
              <a:ext cx="935996" cy="349260"/>
            </a:xfrm>
            <a:prstGeom prst="roundRect">
              <a:avLst>
                <a:gd name="adj" fmla="val 16667"/>
              </a:avLst>
            </a:prstGeom>
            <a:solidFill>
              <a:srgbClr val="FFFFFF"/>
            </a:solidFill>
            <a:ln w="6350" cap="flat">
              <a:solidFill>
                <a:schemeClr val="accent1"/>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3515"/>
            </a:p>
          </p:txBody>
        </p:sp>
        <p:sp>
          <p:nvSpPr>
            <p:cNvPr id="61" name="权限管理"/>
            <p:cNvSpPr txBox="1"/>
            <p:nvPr/>
          </p:nvSpPr>
          <p:spPr>
            <a:xfrm>
              <a:off x="17049" y="50403"/>
              <a:ext cx="901894" cy="254794"/>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265"/>
                <a:t>线程</a:t>
              </a:r>
              <a:r>
                <a:rPr lang="en-US" altLang="zh-CN" sz="1265"/>
                <a:t>2</a:t>
              </a:r>
              <a:endParaRPr lang="en-US" altLang="zh-CN" sz="1265"/>
            </a:p>
          </p:txBody>
        </p:sp>
      </p:grpSp>
      <p:grpSp>
        <p:nvGrpSpPr>
          <p:cNvPr id="89" name="圆角矩形 95"/>
          <p:cNvGrpSpPr/>
          <p:nvPr/>
        </p:nvGrpSpPr>
        <p:grpSpPr>
          <a:xfrm>
            <a:off x="10389493" y="4579610"/>
            <a:ext cx="670620" cy="362099"/>
            <a:chOff x="-1" y="3171"/>
            <a:chExt cx="935996" cy="349260"/>
          </a:xfrm>
        </p:grpSpPr>
        <p:sp>
          <p:nvSpPr>
            <p:cNvPr id="90" name="圆角矩形"/>
            <p:cNvSpPr/>
            <p:nvPr/>
          </p:nvSpPr>
          <p:spPr>
            <a:xfrm>
              <a:off x="-1" y="3171"/>
              <a:ext cx="935996" cy="349260"/>
            </a:xfrm>
            <a:prstGeom prst="roundRect">
              <a:avLst>
                <a:gd name="adj" fmla="val 16667"/>
              </a:avLst>
            </a:prstGeom>
            <a:solidFill>
              <a:srgbClr val="FFFFFF"/>
            </a:solidFill>
            <a:ln w="6350" cap="flat">
              <a:solidFill>
                <a:schemeClr val="accent1"/>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3515"/>
            </a:p>
          </p:txBody>
        </p:sp>
        <p:sp>
          <p:nvSpPr>
            <p:cNvPr id="91" name="权限管理"/>
            <p:cNvSpPr txBox="1"/>
            <p:nvPr/>
          </p:nvSpPr>
          <p:spPr>
            <a:xfrm>
              <a:off x="17049" y="50403"/>
              <a:ext cx="901894" cy="254794"/>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265"/>
                <a:t>线程</a:t>
              </a:r>
              <a:r>
                <a:rPr lang="en-US" altLang="zh-CN" sz="1265"/>
                <a:t>n</a:t>
              </a:r>
              <a:endParaRPr lang="en-US" altLang="zh-CN" sz="1265"/>
            </a:p>
          </p:txBody>
        </p:sp>
      </p:grpSp>
      <p:grpSp>
        <p:nvGrpSpPr>
          <p:cNvPr id="92" name="圆角矩形 95"/>
          <p:cNvGrpSpPr/>
          <p:nvPr/>
        </p:nvGrpSpPr>
        <p:grpSpPr>
          <a:xfrm>
            <a:off x="10377309" y="3816482"/>
            <a:ext cx="670620" cy="457834"/>
            <a:chOff x="-1" y="-43001"/>
            <a:chExt cx="935996" cy="441601"/>
          </a:xfrm>
        </p:grpSpPr>
        <p:sp>
          <p:nvSpPr>
            <p:cNvPr id="93" name="圆角矩形"/>
            <p:cNvSpPr/>
            <p:nvPr/>
          </p:nvSpPr>
          <p:spPr>
            <a:xfrm>
              <a:off x="-1" y="3171"/>
              <a:ext cx="935996" cy="349260"/>
            </a:xfrm>
            <a:prstGeom prst="roundRect">
              <a:avLst>
                <a:gd name="adj" fmla="val 16667"/>
              </a:avLst>
            </a:prstGeom>
            <a:solidFill>
              <a:srgbClr val="FFFFFF"/>
            </a:solidFill>
            <a:ln w="6350" cap="flat">
              <a:solidFill>
                <a:schemeClr val="accent1"/>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3515"/>
            </a:p>
          </p:txBody>
        </p:sp>
        <p:sp>
          <p:nvSpPr>
            <p:cNvPr id="94" name="权限管理"/>
            <p:cNvSpPr txBox="1"/>
            <p:nvPr/>
          </p:nvSpPr>
          <p:spPr>
            <a:xfrm>
              <a:off x="17049" y="-43001"/>
              <a:ext cx="901894" cy="441601"/>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sz="2535"/>
                <a:t>......</a:t>
              </a:r>
              <a:endParaRPr lang="en-US" sz="2535"/>
            </a:p>
          </p:txBody>
        </p:sp>
      </p:grpSp>
      <p:cxnSp>
        <p:nvCxnSpPr>
          <p:cNvPr id="96" name="直接箭头连接符 95"/>
          <p:cNvCxnSpPr/>
          <p:nvPr/>
        </p:nvCxnSpPr>
        <p:spPr>
          <a:xfrm flipV="1">
            <a:off x="8414385" y="3463290"/>
            <a:ext cx="1642110" cy="44768"/>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sp>
        <p:nvSpPr>
          <p:cNvPr id="106" name="Client"/>
          <p:cNvSpPr txBox="1"/>
          <p:nvPr/>
        </p:nvSpPr>
        <p:spPr>
          <a:xfrm>
            <a:off x="5455920" y="2583815"/>
            <a:ext cx="1040130"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solidFill>
                  <a:schemeClr val="tx1"/>
                </a:solidFill>
              </a:rPr>
              <a:t>全局队列</a:t>
            </a:r>
            <a:endParaRPr lang="zh-CN" altLang="en-US" sz="1690">
              <a:solidFill>
                <a:schemeClr val="bg1"/>
              </a:solidFill>
            </a:endParaRPr>
          </a:p>
        </p:txBody>
      </p:sp>
      <p:sp>
        <p:nvSpPr>
          <p:cNvPr id="108" name="Client"/>
          <p:cNvSpPr txBox="1"/>
          <p:nvPr/>
        </p:nvSpPr>
        <p:spPr>
          <a:xfrm>
            <a:off x="9585405" y="1589534"/>
            <a:ext cx="2448521"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690">
                <a:solidFill>
                  <a:schemeClr val="tx1">
                    <a:lumMod val="85000"/>
                    <a:lumOff val="15000"/>
                  </a:schemeClr>
                </a:solidFill>
              </a:rPr>
              <a:t>worker</a:t>
            </a:r>
            <a:r>
              <a:rPr lang="zh-CN" altLang="en-US" sz="1690">
                <a:solidFill>
                  <a:schemeClr val="tx1">
                    <a:lumMod val="85000"/>
                    <a:lumOff val="15000"/>
                  </a:schemeClr>
                </a:solidFill>
              </a:rPr>
              <a:t>动态线程池</a:t>
            </a:r>
            <a:endParaRPr lang="zh-CN" altLang="en-US" sz="1690">
              <a:solidFill>
                <a:schemeClr val="tx1">
                  <a:lumMod val="85000"/>
                  <a:lumOff val="15000"/>
                </a:schemeClr>
              </a:solidFill>
            </a:endParaRPr>
          </a:p>
        </p:txBody>
      </p:sp>
      <p:grpSp>
        <p:nvGrpSpPr>
          <p:cNvPr id="6" name="椭圆 14"/>
          <p:cNvGrpSpPr/>
          <p:nvPr/>
        </p:nvGrpSpPr>
        <p:grpSpPr>
          <a:xfrm>
            <a:off x="7628661" y="3277712"/>
            <a:ext cx="654549" cy="457200"/>
            <a:chOff x="-1" y="-28861"/>
            <a:chExt cx="432007" cy="461767"/>
          </a:xfrm>
        </p:grpSpPr>
        <p:sp>
          <p:nvSpPr>
            <p:cNvPr id="7" name="圆形"/>
            <p:cNvSpPr/>
            <p:nvPr/>
          </p:nvSpPr>
          <p:spPr>
            <a:xfrm>
              <a:off x="-1" y="-2"/>
              <a:ext cx="432007" cy="432007"/>
            </a:xfrm>
            <a:prstGeom prst="ellipse">
              <a:avLst/>
            </a:prstGeom>
            <a:solidFill>
              <a:srgbClr val="7030A0"/>
            </a:solidFill>
            <a:ln w="25400" cap="flat">
              <a:solidFill>
                <a:srgbClr val="7030A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3515"/>
            </a:p>
          </p:txBody>
        </p:sp>
        <p:sp>
          <p:nvSpPr>
            <p:cNvPr id="8" name="1"/>
            <p:cNvSpPr txBox="1"/>
            <p:nvPr/>
          </p:nvSpPr>
          <p:spPr>
            <a:xfrm>
              <a:off x="62970" y="-28861"/>
              <a:ext cx="305474" cy="461767"/>
            </a:xfrm>
            <a:prstGeom prst="rect">
              <a:avLst/>
            </a:prstGeom>
            <a:noFill/>
            <a:ln w="12700" cap="flat">
              <a:noFill/>
              <a:miter lim="400000"/>
            </a:ln>
            <a:effectLst/>
          </p:spPr>
          <p:txBody>
            <a:bodyPr wrap="square" lIns="35718" tIns="35718" rIns="35718" bIns="35718" numCol="1" anchor="ctr">
              <a:spAutoFit/>
            </a:bodyPr>
            <a:lstStyle>
              <a:lvl1pPr>
                <a:defRPr sz="1800">
                  <a:solidFill>
                    <a:srgbClr val="FFFFFF"/>
                  </a:solidFill>
                  <a:latin typeface="Consolas" panose="020B0609020204030204"/>
                  <a:ea typeface="Consolas" panose="020B0609020204030204"/>
                  <a:cs typeface="Consolas" panose="020B0609020204030204"/>
                  <a:sym typeface="Consolas" panose="020B0609020204030204"/>
                </a:defRPr>
              </a:lvl1pPr>
            </a:lstStyle>
            <a:p>
              <a:r>
                <a:rPr lang="zh-CN" altLang="en-US" sz="1265"/>
                <a:t>锁竞争</a:t>
              </a:r>
              <a:endParaRPr lang="zh-CN" altLang="en-US" sz="1265"/>
            </a:p>
          </p:txBody>
        </p:sp>
      </p:grpSp>
      <p:grpSp>
        <p:nvGrpSpPr>
          <p:cNvPr id="9" name="椭圆 14"/>
          <p:cNvGrpSpPr/>
          <p:nvPr/>
        </p:nvGrpSpPr>
        <p:grpSpPr>
          <a:xfrm>
            <a:off x="2521268" y="3292475"/>
            <a:ext cx="730568" cy="535940"/>
            <a:chOff x="-1" y="-2"/>
            <a:chExt cx="432007" cy="432007"/>
          </a:xfrm>
        </p:grpSpPr>
        <p:sp>
          <p:nvSpPr>
            <p:cNvPr id="10" name="圆形"/>
            <p:cNvSpPr/>
            <p:nvPr/>
          </p:nvSpPr>
          <p:spPr>
            <a:xfrm>
              <a:off x="-1" y="-2"/>
              <a:ext cx="432007" cy="432007"/>
            </a:xfrm>
            <a:prstGeom prst="ellipse">
              <a:avLst/>
            </a:prstGeom>
            <a:solidFill>
              <a:srgbClr val="7030A0"/>
            </a:solidFill>
            <a:ln w="25400" cap="flat">
              <a:solidFill>
                <a:srgbClr val="7030A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3515"/>
            </a:p>
          </p:txBody>
        </p:sp>
        <p:sp>
          <p:nvSpPr>
            <p:cNvPr id="11" name="1"/>
            <p:cNvSpPr txBox="1"/>
            <p:nvPr/>
          </p:nvSpPr>
          <p:spPr>
            <a:xfrm>
              <a:off x="62970" y="95556"/>
              <a:ext cx="305474" cy="212932"/>
            </a:xfrm>
            <a:prstGeom prst="rect">
              <a:avLst/>
            </a:prstGeom>
            <a:noFill/>
            <a:ln w="12700" cap="flat">
              <a:noFill/>
              <a:miter lim="400000"/>
            </a:ln>
            <a:effectLst/>
          </p:spPr>
          <p:txBody>
            <a:bodyPr wrap="square" lIns="35718" tIns="35718" rIns="35718" bIns="35718" numCol="1" anchor="ctr">
              <a:spAutoFit/>
            </a:bodyPr>
            <a:lstStyle>
              <a:lvl1pPr>
                <a:defRPr sz="1800">
                  <a:solidFill>
                    <a:srgbClr val="FFFFFF"/>
                  </a:solidFill>
                  <a:latin typeface="Consolas" panose="020B0609020204030204"/>
                  <a:ea typeface="Consolas" panose="020B0609020204030204"/>
                  <a:cs typeface="Consolas" panose="020B0609020204030204"/>
                  <a:sym typeface="Consolas" panose="020B0609020204030204"/>
                </a:defRPr>
              </a:lvl1pPr>
            </a:lstStyle>
            <a:p>
              <a:r>
                <a:rPr lang="zh-CN" altLang="en-US" sz="1265"/>
                <a:t>调度</a:t>
              </a:r>
              <a:endParaRPr lang="zh-CN" altLang="en-US" sz="1265"/>
            </a:p>
          </p:txBody>
        </p:sp>
      </p:grpSp>
      <p:sp>
        <p:nvSpPr>
          <p:cNvPr id="12" name="Client"/>
          <p:cNvSpPr txBox="1"/>
          <p:nvPr/>
        </p:nvSpPr>
        <p:spPr>
          <a:xfrm>
            <a:off x="1897698" y="2632393"/>
            <a:ext cx="1692910" cy="5854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ltLang="zh-CN" sz="1690">
                <a:solidFill>
                  <a:schemeClr val="tx1"/>
                </a:solidFill>
              </a:rPr>
              <a:t>状态机调</a:t>
            </a:r>
            <a:endParaRPr lang="en-US" altLang="zh-CN" sz="1690">
              <a:solidFill>
                <a:schemeClr val="tx1"/>
              </a:solidFill>
            </a:endParaRPr>
          </a:p>
          <a:p>
            <a:pPr algn="ctr"/>
            <a:r>
              <a:rPr lang="en-US" altLang="zh-CN" sz="1690">
                <a:solidFill>
                  <a:schemeClr val="tx1"/>
                </a:solidFill>
              </a:rPr>
              <a:t>度模块</a:t>
            </a:r>
            <a:endParaRPr lang="zh-CN" altLang="en-US" sz="1690">
              <a:solidFill>
                <a:schemeClr val="bg1"/>
              </a:solidFill>
            </a:endParaRPr>
          </a:p>
        </p:txBody>
      </p:sp>
      <p:cxnSp>
        <p:nvCxnSpPr>
          <p:cNvPr id="13" name="直接箭头连接符 12"/>
          <p:cNvCxnSpPr/>
          <p:nvPr/>
        </p:nvCxnSpPr>
        <p:spPr>
          <a:xfrm flipV="1">
            <a:off x="479425" y="3560128"/>
            <a:ext cx="2041843" cy="12065"/>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sp>
        <p:nvSpPr>
          <p:cNvPr id="14" name="Client"/>
          <p:cNvSpPr txBox="1"/>
          <p:nvPr/>
        </p:nvSpPr>
        <p:spPr>
          <a:xfrm>
            <a:off x="346224" y="3176359"/>
            <a:ext cx="1551533"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solidFill>
                  <a:schemeClr val="tx1"/>
                </a:solidFill>
              </a:rPr>
              <a:t>client</a:t>
            </a:r>
            <a:r>
              <a:rPr lang="zh-CN" altLang="en-US" sz="1690">
                <a:solidFill>
                  <a:schemeClr val="tx1"/>
                </a:solidFill>
              </a:rPr>
              <a:t>请求</a:t>
            </a:r>
            <a:endParaRPr lang="zh-CN" altLang="en-US" sz="1690">
              <a:solidFill>
                <a:schemeClr val="tx1"/>
              </a:solidFill>
            </a:endParaRPr>
          </a:p>
        </p:txBody>
      </p:sp>
      <p:sp>
        <p:nvSpPr>
          <p:cNvPr id="16" name="Rectangle"/>
          <p:cNvSpPr/>
          <p:nvPr/>
        </p:nvSpPr>
        <p:spPr>
          <a:xfrm flipV="1">
            <a:off x="310833" y="707708"/>
            <a:ext cx="11426825" cy="38100"/>
          </a:xfrm>
          <a:prstGeom prst="rect">
            <a:avLst/>
          </a:prstGeom>
          <a:solidFill>
            <a:srgbClr val="4EA47E"/>
          </a:solidFill>
          <a:ln w="12700">
            <a:miter lim="400000"/>
          </a:ln>
        </p:spPr>
        <p:txBody>
          <a:bodyPr lIns="35718" tIns="35718" rIns="35718" bIns="35718" anchor="ctr"/>
          <a:p>
            <a:pPr>
              <a:defRPr sz="2200">
                <a:solidFill>
                  <a:srgbClr val="FFFFFF"/>
                </a:solidFill>
                <a:latin typeface="Helvetica Neue Medium"/>
                <a:ea typeface="Helvetica Neue Medium"/>
                <a:cs typeface="Helvetica Neue Medium"/>
                <a:sym typeface="Helvetica Neue Medium"/>
              </a:defRPr>
            </a:pPr>
            <a:endParaRPr sz="1545"/>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 name="圆角矩形 17"/>
          <p:cNvSpPr/>
          <p:nvPr/>
        </p:nvSpPr>
        <p:spPr>
          <a:xfrm>
            <a:off x="42545" y="74295"/>
            <a:ext cx="12106910" cy="6710045"/>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87" name="圆角矩形 72"/>
          <p:cNvGrpSpPr/>
          <p:nvPr/>
        </p:nvGrpSpPr>
        <p:grpSpPr>
          <a:xfrm>
            <a:off x="10179685" y="327025"/>
            <a:ext cx="1712595" cy="494030"/>
            <a:chOff x="-2" y="3281"/>
            <a:chExt cx="707397" cy="349040"/>
          </a:xfrm>
        </p:grpSpPr>
        <p:sp>
          <p:nvSpPr>
            <p:cNvPr id="8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9" name="引擎层"/>
            <p:cNvSpPr txBox="1"/>
            <p:nvPr/>
          </p:nvSpPr>
          <p:spPr>
            <a:xfrm>
              <a:off x="17038" y="61827"/>
              <a:ext cx="673317" cy="23194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a:t>
              </a:r>
              <a:r>
                <a:rPr lang="zh-CN" altLang="en-US" sz="1690"/>
                <a:t>网络处理层</a:t>
              </a:r>
              <a:endParaRPr lang="zh-CN" altLang="en-US" sz="1690"/>
            </a:p>
          </p:txBody>
        </p:sp>
      </p:grpSp>
      <p:grpSp>
        <p:nvGrpSpPr>
          <p:cNvPr id="4" name="圆角矩形 20"/>
          <p:cNvGrpSpPr/>
          <p:nvPr/>
        </p:nvGrpSpPr>
        <p:grpSpPr>
          <a:xfrm>
            <a:off x="3343275" y="211455"/>
            <a:ext cx="2698750" cy="610235"/>
            <a:chOff x="-1" y="92172"/>
            <a:chExt cx="729621" cy="349058"/>
          </a:xfrm>
          <a:solidFill>
            <a:schemeClr val="accent2">
              <a:lumMod val="75000"/>
            </a:schemeClr>
          </a:solidFill>
        </p:grpSpPr>
        <p:sp>
          <p:nvSpPr>
            <p:cNvPr id="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7" name="Mongod"/>
            <p:cNvSpPr txBox="1"/>
            <p:nvPr/>
          </p:nvSpPr>
          <p:spPr>
            <a:xfrm>
              <a:off x="16231" y="159187"/>
              <a:ext cx="695540" cy="215028"/>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2000"/>
                <a:t>网络处理模块</a:t>
              </a:r>
              <a:endParaRPr lang="zh-CN" altLang="en-US" sz="2000"/>
            </a:p>
          </p:txBody>
        </p:sp>
      </p:grpSp>
      <p:grpSp>
        <p:nvGrpSpPr>
          <p:cNvPr id="48" name="圆角矩形 20"/>
          <p:cNvGrpSpPr/>
          <p:nvPr/>
        </p:nvGrpSpPr>
        <p:grpSpPr>
          <a:xfrm>
            <a:off x="3220720" y="1532890"/>
            <a:ext cx="2755265" cy="679450"/>
            <a:chOff x="-1" y="92172"/>
            <a:chExt cx="729621" cy="349058"/>
          </a:xfrm>
          <a:solidFill>
            <a:schemeClr val="accent1"/>
          </a:solidFill>
        </p:grpSpPr>
        <p:sp>
          <p:nvSpPr>
            <p:cNvPr id="49"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3" name="Mongod"/>
            <p:cNvSpPr txBox="1"/>
            <p:nvPr/>
          </p:nvSpPr>
          <p:spPr>
            <a:xfrm>
              <a:off x="16231" y="170140"/>
              <a:ext cx="695540" cy="193124"/>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2000"/>
                <a:t>command</a:t>
              </a:r>
              <a:r>
                <a:rPr lang="zh-CN" altLang="en-US" sz="2000"/>
                <a:t>命令处理模块</a:t>
              </a:r>
              <a:endParaRPr lang="zh-CN" altLang="en-US" sz="2000"/>
            </a:p>
          </p:txBody>
        </p:sp>
      </p:grpSp>
      <p:grpSp>
        <p:nvGrpSpPr>
          <p:cNvPr id="54" name="圆角矩形 20"/>
          <p:cNvGrpSpPr/>
          <p:nvPr/>
        </p:nvGrpSpPr>
        <p:grpSpPr>
          <a:xfrm>
            <a:off x="154305" y="3000375"/>
            <a:ext cx="2755265" cy="679450"/>
            <a:chOff x="-1" y="92172"/>
            <a:chExt cx="729621" cy="349058"/>
          </a:xfrm>
          <a:solidFill>
            <a:schemeClr val="accent3"/>
          </a:solidFill>
        </p:grpSpPr>
        <p:sp>
          <p:nvSpPr>
            <p:cNvPr id="5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5" name="Mongod"/>
            <p:cNvSpPr txBox="1"/>
            <p:nvPr/>
          </p:nvSpPr>
          <p:spPr>
            <a:xfrm>
              <a:off x="16231" y="170140"/>
              <a:ext cx="695540" cy="193124"/>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2000"/>
                <a:t>query</a:t>
              </a:r>
              <a:r>
                <a:rPr lang="zh-CN" altLang="en-US" sz="2000"/>
                <a:t>查询引擎模块</a:t>
              </a:r>
              <a:endParaRPr lang="zh-CN" altLang="en-US" sz="2000"/>
            </a:p>
          </p:txBody>
        </p:sp>
      </p:grpSp>
      <p:grpSp>
        <p:nvGrpSpPr>
          <p:cNvPr id="67" name="圆角矩形 20"/>
          <p:cNvGrpSpPr/>
          <p:nvPr/>
        </p:nvGrpSpPr>
        <p:grpSpPr>
          <a:xfrm>
            <a:off x="2910205" y="3000375"/>
            <a:ext cx="3745865" cy="679450"/>
            <a:chOff x="-1" y="92172"/>
            <a:chExt cx="729621" cy="349058"/>
          </a:xfrm>
          <a:solidFill>
            <a:schemeClr val="accent3"/>
          </a:solidFill>
        </p:grpSpPr>
        <p:sp>
          <p:nvSpPr>
            <p:cNvPr id="68"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9" name="Mongod"/>
            <p:cNvSpPr txBox="1"/>
            <p:nvPr/>
          </p:nvSpPr>
          <p:spPr>
            <a:xfrm>
              <a:off x="16231" y="170140"/>
              <a:ext cx="695540" cy="193124"/>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2000"/>
                <a:t>concurrency</a:t>
              </a:r>
              <a:r>
                <a:rPr lang="zh-CN" altLang="en-US" sz="2000"/>
                <a:t>并发控制模块</a:t>
              </a:r>
              <a:endParaRPr lang="zh-CN" altLang="en-US" sz="2000"/>
            </a:p>
          </p:txBody>
        </p:sp>
      </p:grpSp>
      <p:grpSp>
        <p:nvGrpSpPr>
          <p:cNvPr id="70" name="圆角矩形 20"/>
          <p:cNvGrpSpPr/>
          <p:nvPr/>
        </p:nvGrpSpPr>
        <p:grpSpPr>
          <a:xfrm>
            <a:off x="1813560" y="4431665"/>
            <a:ext cx="2755265" cy="679450"/>
            <a:chOff x="-1" y="92172"/>
            <a:chExt cx="729621" cy="349058"/>
          </a:xfrm>
          <a:solidFill>
            <a:schemeClr val="accent4">
              <a:lumMod val="60000"/>
              <a:lumOff val="40000"/>
            </a:schemeClr>
          </a:solidFill>
        </p:grpSpPr>
        <p:sp>
          <p:nvSpPr>
            <p:cNvPr id="7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2" name="Mongod"/>
            <p:cNvSpPr txBox="1"/>
            <p:nvPr/>
          </p:nvSpPr>
          <p:spPr>
            <a:xfrm>
              <a:off x="16231" y="170140"/>
              <a:ext cx="695540" cy="193124"/>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2000"/>
                <a:t>index</a:t>
              </a:r>
              <a:r>
                <a:rPr lang="zh-CN" altLang="en-US" sz="2000"/>
                <a:t>索引模块</a:t>
              </a:r>
              <a:endParaRPr lang="zh-CN" altLang="en-US" sz="2000"/>
            </a:p>
          </p:txBody>
        </p:sp>
      </p:grpSp>
      <p:grpSp>
        <p:nvGrpSpPr>
          <p:cNvPr id="74" name="圆角矩形 20"/>
          <p:cNvGrpSpPr/>
          <p:nvPr/>
        </p:nvGrpSpPr>
        <p:grpSpPr>
          <a:xfrm>
            <a:off x="4568825" y="4431665"/>
            <a:ext cx="2755265" cy="679450"/>
            <a:chOff x="-1" y="92172"/>
            <a:chExt cx="729621" cy="349058"/>
          </a:xfrm>
          <a:solidFill>
            <a:schemeClr val="accent4">
              <a:lumMod val="60000"/>
              <a:lumOff val="40000"/>
            </a:schemeClr>
          </a:solidFill>
        </p:grpSpPr>
        <p:sp>
          <p:nvSpPr>
            <p:cNvPr id="7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6" name="Mongod"/>
            <p:cNvSpPr txBox="1"/>
            <p:nvPr/>
          </p:nvSpPr>
          <p:spPr>
            <a:xfrm>
              <a:off x="16231" y="170140"/>
              <a:ext cx="695540" cy="193124"/>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2000">
                  <a:sym typeface="+mn-ea"/>
                </a:rPr>
                <a:t>storage</a:t>
              </a:r>
              <a:r>
                <a:rPr lang="zh-CN" altLang="en-US" sz="2000"/>
                <a:t>存储模块</a:t>
              </a:r>
              <a:endParaRPr lang="zh-CN" altLang="en-US" sz="2000"/>
            </a:p>
          </p:txBody>
        </p:sp>
      </p:grpSp>
      <p:grpSp>
        <p:nvGrpSpPr>
          <p:cNvPr id="77" name="圆角矩形 20"/>
          <p:cNvGrpSpPr/>
          <p:nvPr/>
        </p:nvGrpSpPr>
        <p:grpSpPr>
          <a:xfrm>
            <a:off x="1813560" y="5960110"/>
            <a:ext cx="5510530" cy="744855"/>
            <a:chOff x="-1" y="92172"/>
            <a:chExt cx="729621" cy="349058"/>
          </a:xfrm>
          <a:gradFill>
            <a:gsLst>
              <a:gs pos="0">
                <a:srgbClr val="14CD68"/>
              </a:gs>
              <a:gs pos="100000">
                <a:srgbClr val="0B6E38"/>
              </a:gs>
            </a:gsLst>
            <a:lin ang="5400000" scaled="0"/>
          </a:gradFill>
        </p:grpSpPr>
        <p:sp>
          <p:nvSpPr>
            <p:cNvPr id="79"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6" name="Mongod"/>
            <p:cNvSpPr txBox="1"/>
            <p:nvPr/>
          </p:nvSpPr>
          <p:spPr>
            <a:xfrm>
              <a:off x="16231" y="107201"/>
              <a:ext cx="695540" cy="319003"/>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2000"/>
                <a:t>wiredtiger</a:t>
              </a:r>
              <a:r>
                <a:rPr lang="zh-CN" altLang="en-US" sz="2000"/>
                <a:t>存储引擎</a:t>
              </a:r>
              <a:endParaRPr lang="zh-CN" altLang="en-US" sz="2000"/>
            </a:p>
            <a:p>
              <a:pPr algn="ctr"/>
              <a:r>
                <a:rPr lang="en-US" altLang="zh-CN" sz="2000"/>
                <a:t>(wiredtiger</a:t>
              </a:r>
              <a:r>
                <a:rPr lang="zh-CN" altLang="en-US" sz="2000"/>
                <a:t>存储引擎设计与实现系列分析</a:t>
              </a:r>
              <a:r>
                <a:rPr lang="en-US" altLang="zh-CN" sz="2000"/>
                <a:t>)</a:t>
              </a:r>
              <a:endParaRPr lang="en-US" altLang="zh-CN" sz="2000"/>
            </a:p>
          </p:txBody>
        </p:sp>
      </p:grpSp>
      <p:sp>
        <p:nvSpPr>
          <p:cNvPr id="115" name="上下箭头 114"/>
          <p:cNvSpPr/>
          <p:nvPr/>
        </p:nvSpPr>
        <p:spPr>
          <a:xfrm>
            <a:off x="4443095" y="2283778"/>
            <a:ext cx="284480" cy="609599"/>
          </a:xfrm>
          <a:prstGeom prst="upDown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116" name="上下箭头 115"/>
          <p:cNvSpPr/>
          <p:nvPr/>
        </p:nvSpPr>
        <p:spPr>
          <a:xfrm>
            <a:off x="4501515" y="901383"/>
            <a:ext cx="284480" cy="609599"/>
          </a:xfrm>
          <a:prstGeom prst="upDown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118" name="上下箭头 117"/>
          <p:cNvSpPr/>
          <p:nvPr/>
        </p:nvSpPr>
        <p:spPr>
          <a:xfrm>
            <a:off x="4456430" y="3744278"/>
            <a:ext cx="284480" cy="609599"/>
          </a:xfrm>
          <a:prstGeom prst="upDown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119" name="上下箭头 118"/>
          <p:cNvSpPr/>
          <p:nvPr/>
        </p:nvSpPr>
        <p:spPr>
          <a:xfrm>
            <a:off x="4443095" y="5230178"/>
            <a:ext cx="284480" cy="609599"/>
          </a:xfrm>
          <a:prstGeom prst="upDown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120" name="圆角矩形 20"/>
          <p:cNvGrpSpPr/>
          <p:nvPr/>
        </p:nvGrpSpPr>
        <p:grpSpPr>
          <a:xfrm>
            <a:off x="6656070" y="3000375"/>
            <a:ext cx="2755265" cy="679450"/>
            <a:chOff x="-1" y="92172"/>
            <a:chExt cx="729621" cy="349058"/>
          </a:xfrm>
          <a:solidFill>
            <a:schemeClr val="accent3"/>
          </a:solidFill>
        </p:grpSpPr>
        <p:sp>
          <p:nvSpPr>
            <p:cNvPr id="12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2" name="Mongod"/>
            <p:cNvSpPr txBox="1"/>
            <p:nvPr/>
          </p:nvSpPr>
          <p:spPr>
            <a:xfrm>
              <a:off x="16231" y="170140"/>
              <a:ext cx="695540" cy="193124"/>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2000"/>
                <a:t>write</a:t>
              </a:r>
              <a:r>
                <a:rPr lang="zh-CN" altLang="en-US" sz="2000"/>
                <a:t>写模块</a:t>
              </a:r>
              <a:endParaRPr lang="zh-CN" altLang="en-US" sz="2000"/>
            </a:p>
          </p:txBody>
        </p:sp>
      </p:grpSp>
      <p:grpSp>
        <p:nvGrpSpPr>
          <p:cNvPr id="123" name="圆角矩形 72"/>
          <p:cNvGrpSpPr/>
          <p:nvPr/>
        </p:nvGrpSpPr>
        <p:grpSpPr>
          <a:xfrm>
            <a:off x="10179685" y="1625600"/>
            <a:ext cx="1712595" cy="494030"/>
            <a:chOff x="-2" y="3281"/>
            <a:chExt cx="707397" cy="349040"/>
          </a:xfrm>
        </p:grpSpPr>
        <p:sp>
          <p:nvSpPr>
            <p:cNvPr id="124"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5" name="引擎层"/>
            <p:cNvSpPr txBox="1"/>
            <p:nvPr/>
          </p:nvSpPr>
          <p:spPr>
            <a:xfrm>
              <a:off x="17038" y="61827"/>
              <a:ext cx="673317" cy="23194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a:t>
              </a:r>
              <a:r>
                <a:rPr lang="zh-CN" altLang="en-US" sz="1690"/>
                <a:t>命令处理层</a:t>
              </a:r>
              <a:endParaRPr lang="zh-CN" altLang="en-US" sz="1690"/>
            </a:p>
          </p:txBody>
        </p:sp>
      </p:grpSp>
      <p:grpSp>
        <p:nvGrpSpPr>
          <p:cNvPr id="129" name="圆角矩形 72"/>
          <p:cNvGrpSpPr/>
          <p:nvPr/>
        </p:nvGrpSpPr>
        <p:grpSpPr>
          <a:xfrm>
            <a:off x="10026650" y="3073400"/>
            <a:ext cx="2018030" cy="486410"/>
            <a:chOff x="-2" y="3281"/>
            <a:chExt cx="707397" cy="349040"/>
          </a:xfrm>
        </p:grpSpPr>
        <p:sp>
          <p:nvSpPr>
            <p:cNvPr id="130"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1" name="引擎层"/>
            <p:cNvSpPr txBox="1"/>
            <p:nvPr/>
          </p:nvSpPr>
          <p:spPr>
            <a:xfrm>
              <a:off x="17038" y="60010"/>
              <a:ext cx="673317" cy="235579"/>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a:t>
              </a:r>
              <a:r>
                <a:rPr lang="zh-CN" altLang="en-US" sz="1690"/>
                <a:t>读写及并发控制层</a:t>
              </a:r>
              <a:endParaRPr lang="zh-CN" altLang="en-US" sz="1690"/>
            </a:p>
          </p:txBody>
        </p:sp>
      </p:grpSp>
      <p:grpSp>
        <p:nvGrpSpPr>
          <p:cNvPr id="132" name="圆角矩形 72"/>
          <p:cNvGrpSpPr/>
          <p:nvPr/>
        </p:nvGrpSpPr>
        <p:grpSpPr>
          <a:xfrm>
            <a:off x="10138410" y="4548505"/>
            <a:ext cx="1712595" cy="494030"/>
            <a:chOff x="-2" y="3281"/>
            <a:chExt cx="707397" cy="349040"/>
          </a:xfrm>
        </p:grpSpPr>
        <p:sp>
          <p:nvSpPr>
            <p:cNvPr id="133"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4" name="引擎层"/>
            <p:cNvSpPr txBox="1"/>
            <p:nvPr/>
          </p:nvSpPr>
          <p:spPr>
            <a:xfrm>
              <a:off x="17038" y="61827"/>
              <a:ext cx="673317" cy="23194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a:t>
              </a:r>
              <a:r>
                <a:rPr lang="zh-CN" altLang="en-US" sz="1690"/>
                <a:t>索引及存储层</a:t>
              </a:r>
              <a:endParaRPr lang="zh-CN" altLang="en-US" sz="1690"/>
            </a:p>
          </p:txBody>
        </p:sp>
      </p:grpSp>
      <p:grpSp>
        <p:nvGrpSpPr>
          <p:cNvPr id="135" name="圆角矩形 72"/>
          <p:cNvGrpSpPr/>
          <p:nvPr/>
        </p:nvGrpSpPr>
        <p:grpSpPr>
          <a:xfrm>
            <a:off x="10179685" y="6085840"/>
            <a:ext cx="1712595" cy="494030"/>
            <a:chOff x="-2" y="3281"/>
            <a:chExt cx="707397" cy="349040"/>
          </a:xfrm>
        </p:grpSpPr>
        <p:sp>
          <p:nvSpPr>
            <p:cNvPr id="136"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7" name="引擎层"/>
            <p:cNvSpPr txBox="1"/>
            <p:nvPr/>
          </p:nvSpPr>
          <p:spPr>
            <a:xfrm>
              <a:off x="17038" y="61827"/>
              <a:ext cx="673317" cy="23194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KV</a:t>
              </a:r>
              <a:r>
                <a:rPr lang="zh-CN" altLang="en-US" sz="1690"/>
                <a:t>存储引擎层</a:t>
              </a:r>
              <a:endParaRPr lang="zh-CN" altLang="en-US" sz="1690"/>
            </a:p>
          </p:txBody>
        </p:sp>
      </p:grpSp>
      <p:grpSp>
        <p:nvGrpSpPr>
          <p:cNvPr id="138" name="圆角矩形 3"/>
          <p:cNvGrpSpPr/>
          <p:nvPr/>
        </p:nvGrpSpPr>
        <p:grpSpPr>
          <a:xfrm>
            <a:off x="271145" y="293370"/>
            <a:ext cx="1779270" cy="386715"/>
            <a:chOff x="0" y="-1"/>
            <a:chExt cx="1054100" cy="349042"/>
          </a:xfrm>
        </p:grpSpPr>
        <p:sp>
          <p:nvSpPr>
            <p:cNvPr id="139"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0" name="Client"/>
            <p:cNvSpPr txBox="1"/>
            <p:nvPr/>
          </p:nvSpPr>
          <p:spPr>
            <a:xfrm>
              <a:off x="17037" y="32380"/>
              <a:ext cx="1020026" cy="284277"/>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00"/>
                <a:t>mongodb </a:t>
              </a:r>
              <a:r>
                <a:rPr lang="zh-CN" altLang="en-US" sz="1600"/>
                <a:t>杨亚洲</a:t>
              </a:r>
              <a:endParaRPr lang="en-US" altLang="zh-CN" sz="1600"/>
            </a:p>
          </p:txBody>
        </p:sp>
      </p:grpSp>
      <p:grpSp>
        <p:nvGrpSpPr>
          <p:cNvPr id="144" name="圆角矩形 3"/>
          <p:cNvGrpSpPr/>
          <p:nvPr/>
        </p:nvGrpSpPr>
        <p:grpSpPr>
          <a:xfrm>
            <a:off x="7189470" y="1073150"/>
            <a:ext cx="1802765" cy="721360"/>
            <a:chOff x="0" y="-1"/>
            <a:chExt cx="1054100" cy="349042"/>
          </a:xfrm>
          <a:solidFill>
            <a:schemeClr val="accent2"/>
          </a:solidFill>
        </p:grpSpPr>
        <p:sp>
          <p:nvSpPr>
            <p:cNvPr id="145"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6" name="Client"/>
            <p:cNvSpPr txBox="1"/>
            <p:nvPr/>
          </p:nvSpPr>
          <p:spPr>
            <a:xfrm>
              <a:off x="17037" y="54076"/>
              <a:ext cx="1020026" cy="240888"/>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ltLang="zh-CN">
                  <a:sym typeface="+mn-ea"/>
                </a:rPr>
                <a:t>mongodb</a:t>
              </a:r>
              <a:r>
                <a:rPr lang="zh-CN" altLang="en-US">
                  <a:sym typeface="+mn-ea"/>
                </a:rPr>
                <a:t>单机</a:t>
              </a:r>
              <a:endParaRPr lang="zh-CN" altLang="en-US"/>
            </a:p>
            <a:p>
              <a:pPr algn="ctr"/>
              <a:r>
                <a:rPr lang="zh-CN" altLang="en-US">
                  <a:sym typeface="+mn-ea"/>
                </a:rPr>
                <a:t>模块化架构图</a:t>
              </a:r>
              <a:endParaRPr lang="zh-CN" altLang="en-US"/>
            </a:p>
          </p:txBody>
        </p:sp>
      </p:gr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圆角矩形 17"/>
          <p:cNvSpPr/>
          <p:nvPr/>
        </p:nvSpPr>
        <p:spPr>
          <a:xfrm>
            <a:off x="42545" y="74295"/>
            <a:ext cx="12106910" cy="6710045"/>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87" name="圆角矩形 72"/>
          <p:cNvGrpSpPr/>
          <p:nvPr/>
        </p:nvGrpSpPr>
        <p:grpSpPr>
          <a:xfrm>
            <a:off x="10179685" y="327025"/>
            <a:ext cx="1712595" cy="494030"/>
            <a:chOff x="-2" y="3281"/>
            <a:chExt cx="707397" cy="349040"/>
          </a:xfrm>
        </p:grpSpPr>
        <p:sp>
          <p:nvSpPr>
            <p:cNvPr id="8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9" name="引擎层"/>
            <p:cNvSpPr txBox="1"/>
            <p:nvPr/>
          </p:nvSpPr>
          <p:spPr>
            <a:xfrm>
              <a:off x="17038" y="61827"/>
              <a:ext cx="673317" cy="23194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a:t>
              </a:r>
              <a:r>
                <a:rPr lang="zh-CN" altLang="en-US" sz="1690"/>
                <a:t>网络处理层</a:t>
              </a:r>
              <a:endParaRPr lang="zh-CN" altLang="en-US" sz="1690"/>
            </a:p>
          </p:txBody>
        </p:sp>
      </p:grpSp>
      <p:grpSp>
        <p:nvGrpSpPr>
          <p:cNvPr id="4" name="圆角矩形 20"/>
          <p:cNvGrpSpPr/>
          <p:nvPr/>
        </p:nvGrpSpPr>
        <p:grpSpPr>
          <a:xfrm>
            <a:off x="3343275" y="211455"/>
            <a:ext cx="2698750" cy="610235"/>
            <a:chOff x="-1" y="92172"/>
            <a:chExt cx="729621" cy="349058"/>
          </a:xfrm>
          <a:solidFill>
            <a:schemeClr val="accent2">
              <a:lumMod val="75000"/>
            </a:schemeClr>
          </a:solidFill>
        </p:grpSpPr>
        <p:sp>
          <p:nvSpPr>
            <p:cNvPr id="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7" name="Mongod"/>
            <p:cNvSpPr txBox="1"/>
            <p:nvPr/>
          </p:nvSpPr>
          <p:spPr>
            <a:xfrm>
              <a:off x="16231" y="159187"/>
              <a:ext cx="695540" cy="215028"/>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2000"/>
                <a:t>网络处理模块</a:t>
              </a:r>
              <a:endParaRPr lang="zh-CN" altLang="en-US" sz="2000"/>
            </a:p>
          </p:txBody>
        </p:sp>
      </p:grpSp>
      <p:grpSp>
        <p:nvGrpSpPr>
          <p:cNvPr id="48" name="圆角矩形 20"/>
          <p:cNvGrpSpPr/>
          <p:nvPr/>
        </p:nvGrpSpPr>
        <p:grpSpPr>
          <a:xfrm>
            <a:off x="3220720" y="1532890"/>
            <a:ext cx="2755265" cy="679450"/>
            <a:chOff x="-1" y="92172"/>
            <a:chExt cx="729621" cy="349058"/>
          </a:xfrm>
          <a:solidFill>
            <a:schemeClr val="accent1"/>
          </a:solidFill>
        </p:grpSpPr>
        <p:sp>
          <p:nvSpPr>
            <p:cNvPr id="49"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3" name="Mongod"/>
            <p:cNvSpPr txBox="1"/>
            <p:nvPr/>
          </p:nvSpPr>
          <p:spPr>
            <a:xfrm>
              <a:off x="16231" y="170140"/>
              <a:ext cx="695540" cy="193124"/>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2000"/>
                <a:t>command</a:t>
              </a:r>
              <a:r>
                <a:rPr lang="zh-CN" altLang="en-US" sz="2000"/>
                <a:t>命令处理模块</a:t>
              </a:r>
              <a:endParaRPr lang="zh-CN" altLang="en-US" sz="2000"/>
            </a:p>
          </p:txBody>
        </p:sp>
      </p:grpSp>
      <p:grpSp>
        <p:nvGrpSpPr>
          <p:cNvPr id="54" name="圆角矩形 20"/>
          <p:cNvGrpSpPr/>
          <p:nvPr/>
        </p:nvGrpSpPr>
        <p:grpSpPr>
          <a:xfrm>
            <a:off x="154305" y="3000375"/>
            <a:ext cx="2755265" cy="679450"/>
            <a:chOff x="-1" y="92172"/>
            <a:chExt cx="729621" cy="349058"/>
          </a:xfrm>
          <a:solidFill>
            <a:schemeClr val="accent3"/>
          </a:solidFill>
        </p:grpSpPr>
        <p:sp>
          <p:nvSpPr>
            <p:cNvPr id="5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5" name="Mongod"/>
            <p:cNvSpPr txBox="1"/>
            <p:nvPr/>
          </p:nvSpPr>
          <p:spPr>
            <a:xfrm>
              <a:off x="16231" y="170140"/>
              <a:ext cx="695540" cy="193124"/>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2000"/>
                <a:t>query</a:t>
              </a:r>
              <a:r>
                <a:rPr lang="zh-CN" altLang="en-US" sz="2000"/>
                <a:t>查询引擎模块</a:t>
              </a:r>
              <a:endParaRPr lang="zh-CN" altLang="en-US" sz="2000"/>
            </a:p>
          </p:txBody>
        </p:sp>
      </p:grpSp>
      <p:grpSp>
        <p:nvGrpSpPr>
          <p:cNvPr id="67" name="圆角矩形 20"/>
          <p:cNvGrpSpPr/>
          <p:nvPr/>
        </p:nvGrpSpPr>
        <p:grpSpPr>
          <a:xfrm>
            <a:off x="2910205" y="3000375"/>
            <a:ext cx="3745865" cy="679450"/>
            <a:chOff x="-1" y="92172"/>
            <a:chExt cx="729621" cy="349058"/>
          </a:xfrm>
          <a:solidFill>
            <a:schemeClr val="accent3"/>
          </a:solidFill>
        </p:grpSpPr>
        <p:sp>
          <p:nvSpPr>
            <p:cNvPr id="68"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9" name="Mongod"/>
            <p:cNvSpPr txBox="1"/>
            <p:nvPr/>
          </p:nvSpPr>
          <p:spPr>
            <a:xfrm>
              <a:off x="16231" y="170140"/>
              <a:ext cx="695540" cy="193124"/>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2000"/>
                <a:t>concurrency</a:t>
              </a:r>
              <a:r>
                <a:rPr lang="zh-CN" altLang="en-US" sz="2000"/>
                <a:t>并发控制模块</a:t>
              </a:r>
              <a:endParaRPr lang="zh-CN" altLang="en-US" sz="2000"/>
            </a:p>
          </p:txBody>
        </p:sp>
      </p:grpSp>
      <p:grpSp>
        <p:nvGrpSpPr>
          <p:cNvPr id="70" name="圆角矩形 20"/>
          <p:cNvGrpSpPr/>
          <p:nvPr/>
        </p:nvGrpSpPr>
        <p:grpSpPr>
          <a:xfrm>
            <a:off x="1813560" y="4431665"/>
            <a:ext cx="2755265" cy="679450"/>
            <a:chOff x="-1" y="92172"/>
            <a:chExt cx="729621" cy="349058"/>
          </a:xfrm>
          <a:solidFill>
            <a:schemeClr val="accent4">
              <a:lumMod val="60000"/>
              <a:lumOff val="40000"/>
            </a:schemeClr>
          </a:solidFill>
        </p:grpSpPr>
        <p:sp>
          <p:nvSpPr>
            <p:cNvPr id="7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2" name="Mongod"/>
            <p:cNvSpPr txBox="1"/>
            <p:nvPr/>
          </p:nvSpPr>
          <p:spPr>
            <a:xfrm>
              <a:off x="16231" y="170140"/>
              <a:ext cx="695540" cy="193124"/>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2000"/>
                <a:t>index</a:t>
              </a:r>
              <a:r>
                <a:rPr lang="zh-CN" altLang="en-US" sz="2000"/>
                <a:t>索引模块</a:t>
              </a:r>
              <a:endParaRPr lang="zh-CN" altLang="en-US" sz="2000"/>
            </a:p>
          </p:txBody>
        </p:sp>
      </p:grpSp>
      <p:grpSp>
        <p:nvGrpSpPr>
          <p:cNvPr id="74" name="圆角矩形 20"/>
          <p:cNvGrpSpPr/>
          <p:nvPr/>
        </p:nvGrpSpPr>
        <p:grpSpPr>
          <a:xfrm>
            <a:off x="4568825" y="4431665"/>
            <a:ext cx="2755265" cy="679450"/>
            <a:chOff x="-1" y="92172"/>
            <a:chExt cx="729621" cy="349058"/>
          </a:xfrm>
          <a:solidFill>
            <a:schemeClr val="accent4">
              <a:lumMod val="60000"/>
              <a:lumOff val="40000"/>
            </a:schemeClr>
          </a:solidFill>
        </p:grpSpPr>
        <p:sp>
          <p:nvSpPr>
            <p:cNvPr id="7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6" name="Mongod"/>
            <p:cNvSpPr txBox="1"/>
            <p:nvPr/>
          </p:nvSpPr>
          <p:spPr>
            <a:xfrm>
              <a:off x="16231" y="170140"/>
              <a:ext cx="695540" cy="193124"/>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2000">
                  <a:sym typeface="+mn-ea"/>
                </a:rPr>
                <a:t>storage</a:t>
              </a:r>
              <a:r>
                <a:rPr lang="zh-CN" altLang="en-US" sz="2000"/>
                <a:t>存储模块</a:t>
              </a:r>
              <a:endParaRPr lang="zh-CN" altLang="en-US" sz="2000"/>
            </a:p>
          </p:txBody>
        </p:sp>
      </p:grpSp>
      <p:grpSp>
        <p:nvGrpSpPr>
          <p:cNvPr id="77" name="圆角矩形 20"/>
          <p:cNvGrpSpPr/>
          <p:nvPr/>
        </p:nvGrpSpPr>
        <p:grpSpPr>
          <a:xfrm>
            <a:off x="1813560" y="5960110"/>
            <a:ext cx="5510530" cy="744855"/>
            <a:chOff x="-1" y="92172"/>
            <a:chExt cx="729621" cy="349058"/>
          </a:xfrm>
          <a:gradFill>
            <a:gsLst>
              <a:gs pos="0">
                <a:srgbClr val="14CD68"/>
              </a:gs>
              <a:gs pos="100000">
                <a:srgbClr val="0B6E38"/>
              </a:gs>
            </a:gsLst>
            <a:lin ang="5400000" scaled="0"/>
          </a:gradFill>
        </p:grpSpPr>
        <p:sp>
          <p:nvSpPr>
            <p:cNvPr id="79"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6" name="Mongod"/>
            <p:cNvSpPr txBox="1"/>
            <p:nvPr/>
          </p:nvSpPr>
          <p:spPr>
            <a:xfrm>
              <a:off x="16231" y="107201"/>
              <a:ext cx="695540" cy="319003"/>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2000"/>
                <a:t>wiredtiger</a:t>
              </a:r>
              <a:r>
                <a:rPr lang="zh-CN" altLang="en-US" sz="2000"/>
                <a:t>存储引擎</a:t>
              </a:r>
              <a:endParaRPr lang="zh-CN" altLang="en-US" sz="2000"/>
            </a:p>
            <a:p>
              <a:pPr algn="ctr"/>
              <a:r>
                <a:rPr lang="en-US" altLang="zh-CN" sz="2000"/>
                <a:t>(wiredtiger</a:t>
              </a:r>
              <a:r>
                <a:rPr lang="zh-CN" altLang="en-US" sz="2000"/>
                <a:t>存储引擎设计与实现系列分析</a:t>
              </a:r>
              <a:r>
                <a:rPr lang="en-US" altLang="zh-CN" sz="2000"/>
                <a:t>)</a:t>
              </a:r>
              <a:endParaRPr lang="en-US" altLang="zh-CN" sz="2000"/>
            </a:p>
          </p:txBody>
        </p:sp>
      </p:grpSp>
      <p:sp>
        <p:nvSpPr>
          <p:cNvPr id="115" name="上下箭头 114"/>
          <p:cNvSpPr/>
          <p:nvPr/>
        </p:nvSpPr>
        <p:spPr>
          <a:xfrm>
            <a:off x="4443095" y="2283778"/>
            <a:ext cx="284480" cy="609599"/>
          </a:xfrm>
          <a:prstGeom prst="upDown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116" name="上下箭头 115"/>
          <p:cNvSpPr/>
          <p:nvPr/>
        </p:nvSpPr>
        <p:spPr>
          <a:xfrm>
            <a:off x="4501515" y="901383"/>
            <a:ext cx="284480" cy="609599"/>
          </a:xfrm>
          <a:prstGeom prst="upDown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118" name="上下箭头 117"/>
          <p:cNvSpPr/>
          <p:nvPr/>
        </p:nvSpPr>
        <p:spPr>
          <a:xfrm>
            <a:off x="4456430" y="3744278"/>
            <a:ext cx="284480" cy="609599"/>
          </a:xfrm>
          <a:prstGeom prst="upDown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119" name="上下箭头 118"/>
          <p:cNvSpPr/>
          <p:nvPr/>
        </p:nvSpPr>
        <p:spPr>
          <a:xfrm>
            <a:off x="4443095" y="5230178"/>
            <a:ext cx="284480" cy="609599"/>
          </a:xfrm>
          <a:prstGeom prst="upDown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120" name="圆角矩形 20"/>
          <p:cNvGrpSpPr/>
          <p:nvPr/>
        </p:nvGrpSpPr>
        <p:grpSpPr>
          <a:xfrm>
            <a:off x="6656070" y="3000375"/>
            <a:ext cx="2755265" cy="679450"/>
            <a:chOff x="-1" y="92172"/>
            <a:chExt cx="729621" cy="349058"/>
          </a:xfrm>
          <a:solidFill>
            <a:schemeClr val="accent3"/>
          </a:solidFill>
        </p:grpSpPr>
        <p:sp>
          <p:nvSpPr>
            <p:cNvPr id="12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2" name="Mongod"/>
            <p:cNvSpPr txBox="1"/>
            <p:nvPr/>
          </p:nvSpPr>
          <p:spPr>
            <a:xfrm>
              <a:off x="16231" y="170140"/>
              <a:ext cx="695540" cy="193124"/>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2000"/>
                <a:t>write</a:t>
              </a:r>
              <a:r>
                <a:rPr lang="zh-CN" altLang="en-US" sz="2000"/>
                <a:t>写模块</a:t>
              </a:r>
              <a:endParaRPr lang="zh-CN" altLang="en-US" sz="2000"/>
            </a:p>
          </p:txBody>
        </p:sp>
      </p:grpSp>
      <p:grpSp>
        <p:nvGrpSpPr>
          <p:cNvPr id="123" name="圆角矩形 72"/>
          <p:cNvGrpSpPr/>
          <p:nvPr/>
        </p:nvGrpSpPr>
        <p:grpSpPr>
          <a:xfrm>
            <a:off x="10179685" y="1625600"/>
            <a:ext cx="1712595" cy="494030"/>
            <a:chOff x="-2" y="3281"/>
            <a:chExt cx="707397" cy="349040"/>
          </a:xfrm>
        </p:grpSpPr>
        <p:sp>
          <p:nvSpPr>
            <p:cNvPr id="124"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5" name="引擎层"/>
            <p:cNvSpPr txBox="1"/>
            <p:nvPr/>
          </p:nvSpPr>
          <p:spPr>
            <a:xfrm>
              <a:off x="17038" y="61827"/>
              <a:ext cx="673317" cy="23194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a:t>
              </a:r>
              <a:r>
                <a:rPr lang="zh-CN" altLang="en-US" sz="1690"/>
                <a:t>命令处理层</a:t>
              </a:r>
              <a:endParaRPr lang="zh-CN" altLang="en-US" sz="1690"/>
            </a:p>
          </p:txBody>
        </p:sp>
      </p:grpSp>
      <p:grpSp>
        <p:nvGrpSpPr>
          <p:cNvPr id="129" name="圆角矩形 72"/>
          <p:cNvGrpSpPr/>
          <p:nvPr/>
        </p:nvGrpSpPr>
        <p:grpSpPr>
          <a:xfrm>
            <a:off x="10026650" y="3073400"/>
            <a:ext cx="2018030" cy="486410"/>
            <a:chOff x="-2" y="3281"/>
            <a:chExt cx="707397" cy="349040"/>
          </a:xfrm>
        </p:grpSpPr>
        <p:sp>
          <p:nvSpPr>
            <p:cNvPr id="130"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1" name="引擎层"/>
            <p:cNvSpPr txBox="1"/>
            <p:nvPr/>
          </p:nvSpPr>
          <p:spPr>
            <a:xfrm>
              <a:off x="17038" y="60010"/>
              <a:ext cx="673317" cy="235579"/>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a:t>
              </a:r>
              <a:r>
                <a:rPr lang="zh-CN" altLang="en-US" sz="1690"/>
                <a:t>读写及并发控制层</a:t>
              </a:r>
              <a:endParaRPr lang="zh-CN" altLang="en-US" sz="1690"/>
            </a:p>
          </p:txBody>
        </p:sp>
      </p:grpSp>
      <p:grpSp>
        <p:nvGrpSpPr>
          <p:cNvPr id="132" name="圆角矩形 72"/>
          <p:cNvGrpSpPr/>
          <p:nvPr/>
        </p:nvGrpSpPr>
        <p:grpSpPr>
          <a:xfrm>
            <a:off x="10138410" y="4548505"/>
            <a:ext cx="1712595" cy="494030"/>
            <a:chOff x="-2" y="3281"/>
            <a:chExt cx="707397" cy="349040"/>
          </a:xfrm>
        </p:grpSpPr>
        <p:sp>
          <p:nvSpPr>
            <p:cNvPr id="133"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4" name="引擎层"/>
            <p:cNvSpPr txBox="1"/>
            <p:nvPr/>
          </p:nvSpPr>
          <p:spPr>
            <a:xfrm>
              <a:off x="17038" y="61827"/>
              <a:ext cx="673317" cy="23194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a:t>
              </a:r>
              <a:r>
                <a:rPr lang="zh-CN" altLang="en-US" sz="1690"/>
                <a:t>索引及存储层</a:t>
              </a:r>
              <a:endParaRPr lang="zh-CN" altLang="en-US" sz="1690"/>
            </a:p>
          </p:txBody>
        </p:sp>
      </p:grpSp>
      <p:grpSp>
        <p:nvGrpSpPr>
          <p:cNvPr id="135" name="圆角矩形 72"/>
          <p:cNvGrpSpPr/>
          <p:nvPr/>
        </p:nvGrpSpPr>
        <p:grpSpPr>
          <a:xfrm>
            <a:off x="10179685" y="6085840"/>
            <a:ext cx="1712595" cy="494030"/>
            <a:chOff x="-2" y="3281"/>
            <a:chExt cx="707397" cy="349040"/>
          </a:xfrm>
        </p:grpSpPr>
        <p:sp>
          <p:nvSpPr>
            <p:cNvPr id="136"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37" name="引擎层"/>
            <p:cNvSpPr txBox="1"/>
            <p:nvPr/>
          </p:nvSpPr>
          <p:spPr>
            <a:xfrm>
              <a:off x="17038" y="61827"/>
              <a:ext cx="673317" cy="23194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KV</a:t>
              </a:r>
              <a:r>
                <a:rPr lang="zh-CN" altLang="en-US" sz="1690"/>
                <a:t>存储引擎层</a:t>
              </a:r>
              <a:endParaRPr lang="zh-CN" altLang="en-US" sz="1690"/>
            </a:p>
          </p:txBody>
        </p:sp>
      </p:grpSp>
      <p:grpSp>
        <p:nvGrpSpPr>
          <p:cNvPr id="138" name="圆角矩形 3"/>
          <p:cNvGrpSpPr/>
          <p:nvPr/>
        </p:nvGrpSpPr>
        <p:grpSpPr>
          <a:xfrm>
            <a:off x="271145" y="293370"/>
            <a:ext cx="1779270" cy="386715"/>
            <a:chOff x="0" y="-1"/>
            <a:chExt cx="1054100" cy="349042"/>
          </a:xfrm>
        </p:grpSpPr>
        <p:sp>
          <p:nvSpPr>
            <p:cNvPr id="139"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0" name="Client"/>
            <p:cNvSpPr txBox="1"/>
            <p:nvPr/>
          </p:nvSpPr>
          <p:spPr>
            <a:xfrm>
              <a:off x="17037" y="32380"/>
              <a:ext cx="1020026" cy="284277"/>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00"/>
                <a:t>mongodb </a:t>
              </a:r>
              <a:r>
                <a:rPr lang="zh-CN" altLang="en-US" sz="1600"/>
                <a:t>杨亚洲</a:t>
              </a:r>
              <a:endParaRPr lang="en-US" altLang="zh-CN" sz="1600"/>
            </a:p>
          </p:txBody>
        </p:sp>
      </p:grpSp>
      <p:grpSp>
        <p:nvGrpSpPr>
          <p:cNvPr id="144" name="圆角矩形 3"/>
          <p:cNvGrpSpPr/>
          <p:nvPr/>
        </p:nvGrpSpPr>
        <p:grpSpPr>
          <a:xfrm>
            <a:off x="7256780" y="551180"/>
            <a:ext cx="1802765" cy="721360"/>
            <a:chOff x="0" y="-1"/>
            <a:chExt cx="1054100" cy="349042"/>
          </a:xfrm>
          <a:solidFill>
            <a:schemeClr val="accent2"/>
          </a:solidFill>
        </p:grpSpPr>
        <p:sp>
          <p:nvSpPr>
            <p:cNvPr id="145"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6" name="Client"/>
            <p:cNvSpPr txBox="1"/>
            <p:nvPr/>
          </p:nvSpPr>
          <p:spPr>
            <a:xfrm>
              <a:off x="17037" y="54076"/>
              <a:ext cx="1020026" cy="240888"/>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ltLang="zh-CN">
                  <a:sym typeface="+mn-ea"/>
                </a:rPr>
                <a:t>mongodb</a:t>
              </a:r>
              <a:r>
                <a:rPr lang="zh-CN" altLang="en-US">
                  <a:sym typeface="+mn-ea"/>
                </a:rPr>
                <a:t>单机</a:t>
              </a:r>
              <a:endParaRPr lang="zh-CN" altLang="en-US"/>
            </a:p>
            <a:p>
              <a:pPr algn="ctr"/>
              <a:r>
                <a:rPr lang="zh-CN" altLang="en-US">
                  <a:sym typeface="+mn-ea"/>
                </a:rPr>
                <a:t>模块化架构图</a:t>
              </a:r>
              <a:endParaRPr lang="zh-CN" altLang="en-US"/>
            </a:p>
          </p:txBody>
        </p:sp>
      </p:grpSp>
      <p:sp>
        <p:nvSpPr>
          <p:cNvPr id="106" name="Client"/>
          <p:cNvSpPr txBox="1"/>
          <p:nvPr/>
        </p:nvSpPr>
        <p:spPr>
          <a:xfrm>
            <a:off x="271145" y="1122363"/>
            <a:ext cx="1951355" cy="5854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solidFill>
                  <a:schemeClr val="tx1"/>
                </a:solidFill>
                <a:effectLst>
                  <a:outerShdw blurRad="38100" dist="19050" dir="2700000" algn="tl" rotWithShape="0">
                    <a:schemeClr val="dk1">
                      <a:alpha val="40000"/>
                    </a:schemeClr>
                  </a:outerShdw>
                </a:effectLst>
              </a:rPr>
              <a:t>delete</a:t>
            </a:r>
            <a:r>
              <a:rPr lang="zh-CN" altLang="en-US" sz="1690">
                <a:solidFill>
                  <a:schemeClr val="tx1"/>
                </a:solidFill>
                <a:effectLst>
                  <a:outerShdw blurRad="38100" dist="19050" dir="2700000" algn="tl" rotWithShape="0">
                    <a:schemeClr val="dk1">
                      <a:alpha val="40000"/>
                    </a:schemeClr>
                  </a:outerShdw>
                </a:effectLst>
              </a:rPr>
              <a:t>命令计数由</a:t>
            </a:r>
            <a:r>
              <a:rPr lang="en-US" altLang="zh-CN" sz="1690">
                <a:solidFill>
                  <a:schemeClr val="tx1"/>
                </a:solidFill>
                <a:effectLst>
                  <a:outerShdw blurRad="38100" dist="19050" dir="2700000" algn="tl" rotWithShape="0">
                    <a:schemeClr val="dk1">
                      <a:alpha val="40000"/>
                    </a:schemeClr>
                  </a:outerShdw>
                </a:effectLst>
              </a:rPr>
              <a:t>command</a:t>
            </a:r>
            <a:r>
              <a:rPr lang="zh-CN" altLang="en-US" sz="1690">
                <a:solidFill>
                  <a:schemeClr val="tx1"/>
                </a:solidFill>
                <a:effectLst>
                  <a:outerShdw blurRad="38100" dist="19050" dir="2700000" algn="tl" rotWithShape="0">
                    <a:schemeClr val="dk1">
                      <a:alpha val="40000"/>
                    </a:schemeClr>
                  </a:outerShdw>
                </a:effectLst>
              </a:rPr>
              <a:t>模块负责</a:t>
            </a:r>
            <a:endParaRPr lang="zh-CN" altLang="en-US" sz="1690">
              <a:solidFill>
                <a:schemeClr val="tx1"/>
              </a:solidFill>
              <a:effectLst>
                <a:outerShdw blurRad="38100" dist="19050" dir="2700000" algn="tl" rotWithShape="0">
                  <a:schemeClr val="dk1">
                    <a:alpha val="40000"/>
                  </a:schemeClr>
                </a:outerShdw>
              </a:effectLst>
            </a:endParaRPr>
          </a:p>
        </p:txBody>
      </p:sp>
      <p:sp>
        <p:nvSpPr>
          <p:cNvPr id="2" name="Client"/>
          <p:cNvSpPr txBox="1"/>
          <p:nvPr/>
        </p:nvSpPr>
        <p:spPr>
          <a:xfrm>
            <a:off x="7788910" y="3822065"/>
            <a:ext cx="2661285" cy="5854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solidFill>
                  <a:schemeClr val="tx1"/>
                </a:solidFill>
                <a:effectLst>
                  <a:outerShdw blurRad="38100" dist="19050" dir="2700000" algn="tl" rotWithShape="0">
                    <a:schemeClr val="dk1">
                      <a:alpha val="40000"/>
                    </a:schemeClr>
                  </a:outerShdw>
                </a:effectLst>
              </a:rPr>
              <a:t>TTLMonitor</a:t>
            </a:r>
            <a:r>
              <a:rPr lang="zh-CN" sz="1690">
                <a:solidFill>
                  <a:schemeClr val="tx1"/>
                </a:solidFill>
                <a:effectLst>
                  <a:outerShdw blurRad="38100" dist="19050" dir="2700000" algn="tl" rotWithShape="0">
                    <a:schemeClr val="dk1">
                      <a:alpha val="40000"/>
                    </a:schemeClr>
                  </a:outerShdw>
                </a:effectLst>
              </a:rPr>
              <a:t>线程直接调用存储模块接口直接删除数据</a:t>
            </a:r>
            <a:endParaRPr lang="zh-CN" altLang="en-US" sz="169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圆角矩形 17"/>
          <p:cNvSpPr/>
          <p:nvPr/>
        </p:nvSpPr>
        <p:spPr>
          <a:xfrm>
            <a:off x="1038225" y="798195"/>
            <a:ext cx="5678805" cy="5597525"/>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48" name="圆角矩形 3"/>
          <p:cNvGrpSpPr/>
          <p:nvPr/>
        </p:nvGrpSpPr>
        <p:grpSpPr>
          <a:xfrm>
            <a:off x="4488815" y="1518285"/>
            <a:ext cx="1901190" cy="588010"/>
            <a:chOff x="0" y="-1"/>
            <a:chExt cx="1054100" cy="349042"/>
          </a:xfrm>
          <a:solidFill>
            <a:schemeClr val="accent2"/>
          </a:solidFill>
        </p:grpSpPr>
        <p:sp>
          <p:nvSpPr>
            <p:cNvPr id="4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0"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t>DatabaseImpl</a:t>
              </a:r>
              <a:r>
                <a:rPr lang="en-US"/>
                <a:t>_1</a:t>
              </a:r>
              <a:endParaRPr lang="en-US"/>
            </a:p>
          </p:txBody>
        </p:sp>
      </p:grpSp>
      <p:sp>
        <p:nvSpPr>
          <p:cNvPr id="2" name="圆角矩形"/>
          <p:cNvSpPr/>
          <p:nvPr/>
        </p:nvSpPr>
        <p:spPr>
          <a:xfrm>
            <a:off x="1189355" y="3409315"/>
            <a:ext cx="2245995" cy="856615"/>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600"/>
              <a:t>全局_dbHolder</a:t>
            </a:r>
            <a:endParaRPr lang="zh-CN" altLang="en-US" sz="1600"/>
          </a:p>
        </p:txBody>
      </p:sp>
      <p:sp>
        <p:nvSpPr>
          <p:cNvPr id="4" name="右大括号 3"/>
          <p:cNvSpPr/>
          <p:nvPr/>
        </p:nvSpPr>
        <p:spPr>
          <a:xfrm>
            <a:off x="12534900" y="2719070"/>
            <a:ext cx="981075" cy="3059430"/>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6" name="圆角矩形 3"/>
          <p:cNvGrpSpPr/>
          <p:nvPr/>
        </p:nvGrpSpPr>
        <p:grpSpPr>
          <a:xfrm>
            <a:off x="13185775" y="3767455"/>
            <a:ext cx="1238885" cy="359410"/>
            <a:chOff x="0" y="-1"/>
            <a:chExt cx="1054100" cy="349042"/>
          </a:xfrm>
          <a:solidFill>
            <a:schemeClr val="accent2"/>
          </a:solidFill>
        </p:grpSpPr>
        <p:sp>
          <p:nvSpPr>
            <p:cNvPr id="7"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Client"/>
            <p:cNvSpPr txBox="1"/>
            <p:nvPr/>
          </p:nvSpPr>
          <p:spPr>
            <a:xfrm>
              <a:off x="17037" y="36383"/>
              <a:ext cx="1020026"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a:t>同一个事务</a:t>
              </a:r>
              <a:endParaRPr lang="zh-CN" altLang="en-US"/>
            </a:p>
          </p:txBody>
        </p:sp>
      </p:grpSp>
      <p:sp>
        <p:nvSpPr>
          <p:cNvPr id="5" name="左大括号 4"/>
          <p:cNvSpPr/>
          <p:nvPr/>
        </p:nvSpPr>
        <p:spPr>
          <a:xfrm>
            <a:off x="3500755" y="1802130"/>
            <a:ext cx="836295" cy="4121785"/>
          </a:xfrm>
          <a:prstGeom prst="lef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9" name="圆角矩形 3"/>
          <p:cNvGrpSpPr/>
          <p:nvPr/>
        </p:nvGrpSpPr>
        <p:grpSpPr>
          <a:xfrm>
            <a:off x="4488180" y="5625465"/>
            <a:ext cx="1901190" cy="588010"/>
            <a:chOff x="0" y="-1"/>
            <a:chExt cx="1054100" cy="349042"/>
          </a:xfrm>
          <a:solidFill>
            <a:schemeClr val="accent2"/>
          </a:solidFill>
        </p:grpSpPr>
        <p:sp>
          <p:nvSpPr>
            <p:cNvPr id="10"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t>DatabaseImpl</a:t>
              </a:r>
              <a:r>
                <a:rPr lang="en-US"/>
                <a:t>_n</a:t>
              </a:r>
              <a:endParaRPr lang="en-US"/>
            </a:p>
          </p:txBody>
        </p:sp>
      </p:grpSp>
      <p:cxnSp>
        <p:nvCxnSpPr>
          <p:cNvPr id="12" name="直接连接符 11"/>
          <p:cNvCxnSpPr/>
          <p:nvPr/>
        </p:nvCxnSpPr>
        <p:spPr>
          <a:xfrm>
            <a:off x="3914140" y="3863340"/>
            <a:ext cx="489585"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grpSp>
        <p:nvGrpSpPr>
          <p:cNvPr id="13" name="圆角矩形 3"/>
          <p:cNvGrpSpPr/>
          <p:nvPr/>
        </p:nvGrpSpPr>
        <p:grpSpPr>
          <a:xfrm>
            <a:off x="4487545" y="3582035"/>
            <a:ext cx="1901190" cy="588010"/>
            <a:chOff x="0" y="-1"/>
            <a:chExt cx="1054100" cy="349042"/>
          </a:xfrm>
          <a:solidFill>
            <a:schemeClr val="accent2"/>
          </a:solidFill>
        </p:grpSpPr>
        <p:sp>
          <p:nvSpPr>
            <p:cNvPr id="14"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5"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t>DatabaseImpl</a:t>
              </a:r>
              <a:r>
                <a:rPr lang="en-US"/>
                <a:t>_2</a:t>
              </a:r>
              <a:endParaRPr lang="en-US"/>
            </a:p>
          </p:txBody>
        </p:sp>
      </p:grpSp>
      <p:sp>
        <p:nvSpPr>
          <p:cNvPr id="106" name="Client"/>
          <p:cNvSpPr txBox="1"/>
          <p:nvPr/>
        </p:nvSpPr>
        <p:spPr>
          <a:xfrm>
            <a:off x="4519295" y="1033145"/>
            <a:ext cx="195135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solidFill>
                  <a:schemeClr val="tx1"/>
                </a:solidFill>
                <a:effectLst>
                  <a:outerShdw blurRad="38100" dist="19050" dir="2700000" algn="tl" rotWithShape="0">
                    <a:schemeClr val="dk1">
                      <a:alpha val="40000"/>
                    </a:schemeClr>
                  </a:outerShdw>
                </a:effectLst>
              </a:rPr>
              <a:t>第一个</a:t>
            </a:r>
            <a:r>
              <a:rPr lang="en-US" altLang="zh-CN" sz="1690">
                <a:solidFill>
                  <a:schemeClr val="tx1"/>
                </a:solidFill>
                <a:effectLst>
                  <a:outerShdw blurRad="38100" dist="19050" dir="2700000" algn="tl" rotWithShape="0">
                    <a:schemeClr val="dk1">
                      <a:alpha val="40000"/>
                    </a:schemeClr>
                  </a:outerShdw>
                </a:effectLst>
              </a:rPr>
              <a:t>Database</a:t>
            </a:r>
            <a:endParaRPr lang="en-US" altLang="zh-CN" sz="1690">
              <a:solidFill>
                <a:schemeClr val="tx1"/>
              </a:solidFill>
              <a:effectLst>
                <a:outerShdw blurRad="38100" dist="19050" dir="2700000" algn="tl" rotWithShape="0">
                  <a:schemeClr val="dk1">
                    <a:alpha val="40000"/>
                  </a:schemeClr>
                </a:outerShdw>
              </a:effectLst>
            </a:endParaRPr>
          </a:p>
        </p:txBody>
      </p:sp>
      <p:sp>
        <p:nvSpPr>
          <p:cNvPr id="16" name="Client"/>
          <p:cNvSpPr txBox="1"/>
          <p:nvPr/>
        </p:nvSpPr>
        <p:spPr>
          <a:xfrm>
            <a:off x="4519295" y="3081020"/>
            <a:ext cx="195135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solidFill>
                  <a:schemeClr val="tx1"/>
                </a:solidFill>
                <a:effectLst>
                  <a:outerShdw blurRad="38100" dist="19050" dir="2700000" algn="tl" rotWithShape="0">
                    <a:schemeClr val="dk1">
                      <a:alpha val="40000"/>
                    </a:schemeClr>
                  </a:outerShdw>
                </a:effectLst>
              </a:rPr>
              <a:t>第</a:t>
            </a:r>
            <a:r>
              <a:rPr lang="en-US" altLang="zh-CN" sz="1690">
                <a:solidFill>
                  <a:schemeClr val="tx1"/>
                </a:solidFill>
                <a:effectLst>
                  <a:outerShdw blurRad="38100" dist="19050" dir="2700000" algn="tl" rotWithShape="0">
                    <a:schemeClr val="dk1">
                      <a:alpha val="40000"/>
                    </a:schemeClr>
                  </a:outerShdw>
                </a:effectLst>
              </a:rPr>
              <a:t>2</a:t>
            </a:r>
            <a:r>
              <a:rPr lang="zh-CN" altLang="en-US" sz="1690">
                <a:solidFill>
                  <a:schemeClr val="tx1"/>
                </a:solidFill>
                <a:effectLst>
                  <a:outerShdw blurRad="38100" dist="19050" dir="2700000" algn="tl" rotWithShape="0">
                    <a:schemeClr val="dk1">
                      <a:alpha val="40000"/>
                    </a:schemeClr>
                  </a:outerShdw>
                </a:effectLst>
              </a:rPr>
              <a:t>个</a:t>
            </a:r>
            <a:r>
              <a:rPr lang="en-US" altLang="zh-CN" sz="1690">
                <a:solidFill>
                  <a:schemeClr val="tx1"/>
                </a:solidFill>
                <a:effectLst>
                  <a:outerShdw blurRad="38100" dist="19050" dir="2700000" algn="tl" rotWithShape="0">
                    <a:schemeClr val="dk1">
                      <a:alpha val="40000"/>
                    </a:schemeClr>
                  </a:outerShdw>
                </a:effectLst>
              </a:rPr>
              <a:t>Database</a:t>
            </a:r>
            <a:endParaRPr lang="en-US" altLang="zh-CN" sz="1690">
              <a:solidFill>
                <a:schemeClr val="tx1"/>
              </a:solidFill>
              <a:effectLst>
                <a:outerShdw blurRad="38100" dist="19050" dir="2700000" algn="tl" rotWithShape="0">
                  <a:schemeClr val="dk1">
                    <a:alpha val="40000"/>
                  </a:schemeClr>
                </a:outerShdw>
              </a:effectLst>
            </a:endParaRPr>
          </a:p>
        </p:txBody>
      </p:sp>
      <p:sp>
        <p:nvSpPr>
          <p:cNvPr id="17" name="Client"/>
          <p:cNvSpPr txBox="1"/>
          <p:nvPr/>
        </p:nvSpPr>
        <p:spPr>
          <a:xfrm>
            <a:off x="4519295" y="5198110"/>
            <a:ext cx="195135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solidFill>
                  <a:schemeClr val="tx1"/>
                </a:solidFill>
                <a:effectLst>
                  <a:outerShdw blurRad="38100" dist="19050" dir="2700000" algn="tl" rotWithShape="0">
                    <a:schemeClr val="dk1">
                      <a:alpha val="40000"/>
                    </a:schemeClr>
                  </a:outerShdw>
                </a:effectLst>
              </a:rPr>
              <a:t>第</a:t>
            </a:r>
            <a:r>
              <a:rPr lang="en-US" altLang="zh-CN" sz="1690">
                <a:solidFill>
                  <a:schemeClr val="tx1"/>
                </a:solidFill>
                <a:effectLst>
                  <a:outerShdw blurRad="38100" dist="19050" dir="2700000" algn="tl" rotWithShape="0">
                    <a:schemeClr val="dk1">
                      <a:alpha val="40000"/>
                    </a:schemeClr>
                  </a:outerShdw>
                </a:effectLst>
              </a:rPr>
              <a:t>n</a:t>
            </a:r>
            <a:r>
              <a:rPr lang="zh-CN" altLang="en-US" sz="1690">
                <a:solidFill>
                  <a:schemeClr val="tx1"/>
                </a:solidFill>
                <a:effectLst>
                  <a:outerShdw blurRad="38100" dist="19050" dir="2700000" algn="tl" rotWithShape="0">
                    <a:schemeClr val="dk1">
                      <a:alpha val="40000"/>
                    </a:schemeClr>
                  </a:outerShdw>
                </a:effectLst>
              </a:rPr>
              <a:t>个</a:t>
            </a:r>
            <a:r>
              <a:rPr lang="en-US" altLang="zh-CN" sz="1690">
                <a:solidFill>
                  <a:schemeClr val="tx1"/>
                </a:solidFill>
                <a:effectLst>
                  <a:outerShdw blurRad="38100" dist="19050" dir="2700000" algn="tl" rotWithShape="0">
                    <a:schemeClr val="dk1">
                      <a:alpha val="40000"/>
                    </a:schemeClr>
                  </a:outerShdw>
                </a:effectLst>
              </a:rPr>
              <a:t>Database</a:t>
            </a:r>
            <a:endParaRPr lang="en-US" altLang="zh-CN" sz="169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圆角矩形 17"/>
          <p:cNvSpPr/>
          <p:nvPr/>
        </p:nvSpPr>
        <p:spPr>
          <a:xfrm flipH="1">
            <a:off x="1377315" y="161925"/>
            <a:ext cx="9787255" cy="652526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48" name="圆角矩形 3"/>
          <p:cNvGrpSpPr/>
          <p:nvPr/>
        </p:nvGrpSpPr>
        <p:grpSpPr>
          <a:xfrm>
            <a:off x="4847590" y="581660"/>
            <a:ext cx="1901190" cy="588010"/>
            <a:chOff x="0" y="-1"/>
            <a:chExt cx="1054100" cy="349042"/>
          </a:xfrm>
          <a:solidFill>
            <a:schemeClr val="accent2"/>
          </a:solidFill>
        </p:grpSpPr>
        <p:sp>
          <p:nvSpPr>
            <p:cNvPr id="4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0"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_name</a:t>
              </a:r>
              <a:endParaRPr lang="en-US"/>
            </a:p>
          </p:txBody>
        </p:sp>
      </p:grpSp>
      <p:sp>
        <p:nvSpPr>
          <p:cNvPr id="2" name="圆角矩形"/>
          <p:cNvSpPr/>
          <p:nvPr/>
        </p:nvSpPr>
        <p:spPr>
          <a:xfrm>
            <a:off x="1581150" y="2145665"/>
            <a:ext cx="2245995" cy="856615"/>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600"/>
              <a:t>DatabaseImpl</a:t>
            </a:r>
            <a:endParaRPr lang="zh-CN" altLang="en-US" sz="1600"/>
          </a:p>
        </p:txBody>
      </p:sp>
      <p:sp>
        <p:nvSpPr>
          <p:cNvPr id="4" name="右大括号 3"/>
          <p:cNvSpPr/>
          <p:nvPr/>
        </p:nvSpPr>
        <p:spPr>
          <a:xfrm>
            <a:off x="12534900" y="2719070"/>
            <a:ext cx="981075" cy="3059430"/>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6" name="圆角矩形 3"/>
          <p:cNvGrpSpPr/>
          <p:nvPr/>
        </p:nvGrpSpPr>
        <p:grpSpPr>
          <a:xfrm>
            <a:off x="13185775" y="3767455"/>
            <a:ext cx="1238885" cy="359410"/>
            <a:chOff x="0" y="-1"/>
            <a:chExt cx="1054100" cy="349042"/>
          </a:xfrm>
          <a:solidFill>
            <a:schemeClr val="accent2"/>
          </a:solidFill>
        </p:grpSpPr>
        <p:sp>
          <p:nvSpPr>
            <p:cNvPr id="7"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Client"/>
            <p:cNvSpPr txBox="1"/>
            <p:nvPr/>
          </p:nvSpPr>
          <p:spPr>
            <a:xfrm>
              <a:off x="17037" y="36383"/>
              <a:ext cx="1020026"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a:t>同一个事务</a:t>
              </a:r>
              <a:endParaRPr lang="zh-CN" altLang="en-US"/>
            </a:p>
          </p:txBody>
        </p:sp>
      </p:grpSp>
      <p:sp>
        <p:nvSpPr>
          <p:cNvPr id="5" name="左大括号 4"/>
          <p:cNvSpPr/>
          <p:nvPr/>
        </p:nvSpPr>
        <p:spPr>
          <a:xfrm>
            <a:off x="3859530" y="865505"/>
            <a:ext cx="836295" cy="3395980"/>
          </a:xfrm>
          <a:prstGeom prst="lef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9" name="圆角矩形 3"/>
          <p:cNvGrpSpPr/>
          <p:nvPr/>
        </p:nvGrpSpPr>
        <p:grpSpPr>
          <a:xfrm>
            <a:off x="4846955" y="3997960"/>
            <a:ext cx="1901190" cy="588010"/>
            <a:chOff x="0" y="-1"/>
            <a:chExt cx="1054100" cy="349042"/>
          </a:xfrm>
          <a:solidFill>
            <a:schemeClr val="accent2"/>
          </a:solidFill>
        </p:grpSpPr>
        <p:sp>
          <p:nvSpPr>
            <p:cNvPr id="10"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t>_collections</a:t>
              </a:r>
              <a:r>
                <a:rPr lang="zh-CN"/>
                <a:t>集合</a:t>
              </a:r>
              <a:endParaRPr lang="zh-CN"/>
            </a:p>
          </p:txBody>
        </p:sp>
      </p:grpSp>
      <p:cxnSp>
        <p:nvCxnSpPr>
          <p:cNvPr id="12" name="直接连接符 11"/>
          <p:cNvCxnSpPr/>
          <p:nvPr/>
        </p:nvCxnSpPr>
        <p:spPr>
          <a:xfrm>
            <a:off x="4281805" y="2563495"/>
            <a:ext cx="489585"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grpSp>
        <p:nvGrpSpPr>
          <p:cNvPr id="13" name="圆角矩形 3"/>
          <p:cNvGrpSpPr/>
          <p:nvPr/>
        </p:nvGrpSpPr>
        <p:grpSpPr>
          <a:xfrm>
            <a:off x="4846320" y="2267585"/>
            <a:ext cx="1901190" cy="588010"/>
            <a:chOff x="0" y="-1"/>
            <a:chExt cx="1054100" cy="349042"/>
          </a:xfrm>
          <a:solidFill>
            <a:schemeClr val="accent2"/>
          </a:solidFill>
        </p:grpSpPr>
        <p:sp>
          <p:nvSpPr>
            <p:cNvPr id="14"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5"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t>_dbEntry</a:t>
              </a:r>
            </a:p>
          </p:txBody>
        </p:sp>
      </p:grpSp>
      <p:sp>
        <p:nvSpPr>
          <p:cNvPr id="106" name="Client"/>
          <p:cNvSpPr txBox="1"/>
          <p:nvPr/>
        </p:nvSpPr>
        <p:spPr>
          <a:xfrm>
            <a:off x="4954270" y="161925"/>
            <a:ext cx="195135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90">
                <a:solidFill>
                  <a:schemeClr val="tx1"/>
                </a:solidFill>
                <a:effectLst>
                  <a:outerShdw blurRad="38100" dist="19050" dir="2700000" algn="tl" rotWithShape="0">
                    <a:schemeClr val="dk1">
                      <a:alpha val="40000"/>
                    </a:schemeClr>
                  </a:outerShdw>
                </a:effectLst>
              </a:rPr>
              <a:t>库名</a:t>
            </a:r>
            <a:endParaRPr lang="zh-CN" altLang="en-US" sz="1690">
              <a:solidFill>
                <a:schemeClr val="tx1"/>
              </a:solidFill>
              <a:effectLst>
                <a:outerShdw blurRad="38100" dist="19050" dir="2700000" algn="tl" rotWithShape="0">
                  <a:schemeClr val="dk1">
                    <a:alpha val="40000"/>
                  </a:schemeClr>
                </a:outerShdw>
              </a:effectLst>
            </a:endParaRPr>
          </a:p>
        </p:txBody>
      </p:sp>
      <p:sp>
        <p:nvSpPr>
          <p:cNvPr id="16" name="Client"/>
          <p:cNvSpPr txBox="1"/>
          <p:nvPr/>
        </p:nvSpPr>
        <p:spPr>
          <a:xfrm>
            <a:off x="4694555" y="1638300"/>
            <a:ext cx="2778125" cy="5854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solidFill>
                  <a:schemeClr val="tx1"/>
                </a:solidFill>
                <a:effectLst>
                  <a:outerShdw blurRad="38100" dist="19050" dir="2700000" algn="tl" rotWithShape="0">
                    <a:schemeClr val="dk1">
                      <a:alpha val="40000"/>
                    </a:schemeClr>
                  </a:outerShdw>
                </a:effectLst>
              </a:rPr>
              <a:t>DatabaseCatalogEntry</a:t>
            </a:r>
            <a:endParaRPr sz="1690">
              <a:solidFill>
                <a:schemeClr val="tx1"/>
              </a:solidFill>
              <a:effectLst>
                <a:outerShdw blurRad="38100" dist="19050" dir="2700000" algn="tl" rotWithShape="0">
                  <a:schemeClr val="dk1">
                    <a:alpha val="40000"/>
                  </a:schemeClr>
                </a:outerShdw>
              </a:effectLst>
            </a:endParaRPr>
          </a:p>
          <a:p>
            <a:r>
              <a:rPr lang="zh-CN" altLang="en-US" sz="1690">
                <a:solidFill>
                  <a:schemeClr val="tx1"/>
                </a:solidFill>
                <a:effectLst>
                  <a:outerShdw blurRad="38100" dist="19050" dir="2700000" algn="tl" rotWithShape="0">
                    <a:schemeClr val="dk1">
                      <a:alpha val="40000"/>
                    </a:schemeClr>
                  </a:outerShdw>
                </a:effectLst>
              </a:rPr>
              <a:t> 该</a:t>
            </a:r>
            <a:r>
              <a:rPr lang="en-US" altLang="zh-CN" sz="1690">
                <a:solidFill>
                  <a:schemeClr val="tx1"/>
                </a:solidFill>
                <a:effectLst>
                  <a:outerShdw blurRad="38100" dist="19050" dir="2700000" algn="tl" rotWithShape="0">
                    <a:schemeClr val="dk1">
                      <a:alpha val="40000"/>
                    </a:schemeClr>
                  </a:outerShdw>
                </a:effectLst>
              </a:rPr>
              <a:t>DB</a:t>
            </a:r>
            <a:r>
              <a:rPr lang="zh-CN" altLang="en-US" sz="1690">
                <a:solidFill>
                  <a:schemeClr val="tx1"/>
                </a:solidFill>
                <a:effectLst>
                  <a:outerShdw blurRad="38100" dist="19050" dir="2700000" algn="tl" rotWithShape="0">
                    <a:schemeClr val="dk1">
                      <a:alpha val="40000"/>
                    </a:schemeClr>
                  </a:outerShdw>
                </a:effectLst>
              </a:rPr>
              <a:t>库相关元数据管理</a:t>
            </a:r>
            <a:endParaRPr lang="zh-CN" altLang="en-US" sz="1690">
              <a:solidFill>
                <a:schemeClr val="tx1"/>
              </a:solidFill>
              <a:effectLst>
                <a:outerShdw blurRad="38100" dist="19050" dir="2700000" algn="tl" rotWithShape="0">
                  <a:schemeClr val="dk1">
                    <a:alpha val="40000"/>
                  </a:schemeClr>
                </a:outerShdw>
              </a:effectLst>
            </a:endParaRPr>
          </a:p>
        </p:txBody>
      </p:sp>
      <p:sp>
        <p:nvSpPr>
          <p:cNvPr id="17" name="Client"/>
          <p:cNvSpPr txBox="1"/>
          <p:nvPr/>
        </p:nvSpPr>
        <p:spPr>
          <a:xfrm>
            <a:off x="4878070" y="3570923"/>
            <a:ext cx="221170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solidFill>
                  <a:schemeClr val="tx1"/>
                </a:solidFill>
                <a:effectLst>
                  <a:outerShdw blurRad="38100" dist="19050" dir="2700000" algn="tl" rotWithShape="0">
                    <a:schemeClr val="dk1">
                      <a:alpha val="40000"/>
                    </a:schemeClr>
                  </a:outerShdw>
                </a:effectLst>
              </a:rPr>
              <a:t>所有的表</a:t>
            </a:r>
            <a:r>
              <a:rPr lang="en-US" altLang="zh-CN" sz="1690">
                <a:solidFill>
                  <a:schemeClr val="tx1"/>
                </a:solidFill>
                <a:effectLst>
                  <a:outerShdw blurRad="38100" dist="19050" dir="2700000" algn="tl" rotWithShape="0">
                    <a:schemeClr val="dk1">
                      <a:alpha val="40000"/>
                    </a:schemeClr>
                  </a:outerShdw>
                </a:effectLst>
              </a:rPr>
              <a:t>collecion</a:t>
            </a:r>
            <a:endParaRPr lang="en-US" altLang="zh-CN" sz="1690">
              <a:solidFill>
                <a:schemeClr val="tx1"/>
              </a:solidFill>
              <a:effectLst>
                <a:outerShdw blurRad="38100" dist="19050" dir="2700000" algn="tl" rotWithShape="0">
                  <a:schemeClr val="dk1">
                    <a:alpha val="40000"/>
                  </a:schemeClr>
                </a:outerShdw>
              </a:effectLst>
            </a:endParaRPr>
          </a:p>
        </p:txBody>
      </p:sp>
      <p:sp>
        <p:nvSpPr>
          <p:cNvPr id="3" name="左大括号 2"/>
          <p:cNvSpPr/>
          <p:nvPr/>
        </p:nvSpPr>
        <p:spPr>
          <a:xfrm>
            <a:off x="7035165" y="2593975"/>
            <a:ext cx="836295" cy="3395980"/>
          </a:xfrm>
          <a:prstGeom prst="lef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cxnSp>
        <p:nvCxnSpPr>
          <p:cNvPr id="18" name="直接连接符 17"/>
          <p:cNvCxnSpPr/>
          <p:nvPr/>
        </p:nvCxnSpPr>
        <p:spPr>
          <a:xfrm>
            <a:off x="7457440" y="4291965"/>
            <a:ext cx="489585"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grpSp>
        <p:nvGrpSpPr>
          <p:cNvPr id="19" name="圆角矩形 3"/>
          <p:cNvGrpSpPr/>
          <p:nvPr/>
        </p:nvGrpSpPr>
        <p:grpSpPr>
          <a:xfrm>
            <a:off x="7990205" y="2310765"/>
            <a:ext cx="1901190" cy="588010"/>
            <a:chOff x="0" y="-1"/>
            <a:chExt cx="1054100" cy="349042"/>
          </a:xfrm>
          <a:solidFill>
            <a:schemeClr val="accent2"/>
          </a:solidFill>
        </p:grpSpPr>
        <p:sp>
          <p:nvSpPr>
            <p:cNvPr id="20"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CollectionImpl_1</a:t>
              </a:r>
              <a:endParaRPr lang="en-US"/>
            </a:p>
          </p:txBody>
        </p:sp>
      </p:grpSp>
      <p:sp>
        <p:nvSpPr>
          <p:cNvPr id="22" name="Client"/>
          <p:cNvSpPr txBox="1"/>
          <p:nvPr/>
        </p:nvSpPr>
        <p:spPr>
          <a:xfrm>
            <a:off x="8096885" y="1891030"/>
            <a:ext cx="195135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90">
                <a:solidFill>
                  <a:schemeClr val="tx1"/>
                </a:solidFill>
                <a:effectLst>
                  <a:outerShdw blurRad="38100" dist="19050" dir="2700000" algn="tl" rotWithShape="0">
                    <a:schemeClr val="dk1">
                      <a:alpha val="40000"/>
                    </a:schemeClr>
                  </a:outerShdw>
                </a:effectLst>
              </a:rPr>
              <a:t>该库第一个表</a:t>
            </a:r>
            <a:endParaRPr lang="zh-CN" altLang="en-US" sz="1690">
              <a:solidFill>
                <a:schemeClr val="tx1"/>
              </a:solidFill>
              <a:effectLst>
                <a:outerShdw blurRad="38100" dist="19050" dir="2700000" algn="tl" rotWithShape="0">
                  <a:schemeClr val="dk1">
                    <a:alpha val="40000"/>
                  </a:schemeClr>
                </a:outerShdw>
              </a:effectLst>
            </a:endParaRPr>
          </a:p>
        </p:txBody>
      </p:sp>
      <p:grpSp>
        <p:nvGrpSpPr>
          <p:cNvPr id="23" name="圆角矩形 3"/>
          <p:cNvGrpSpPr/>
          <p:nvPr/>
        </p:nvGrpSpPr>
        <p:grpSpPr>
          <a:xfrm>
            <a:off x="8020685" y="3997960"/>
            <a:ext cx="1901190" cy="588010"/>
            <a:chOff x="0" y="-1"/>
            <a:chExt cx="1054100" cy="349042"/>
          </a:xfrm>
          <a:solidFill>
            <a:schemeClr val="accent2"/>
          </a:solidFill>
        </p:grpSpPr>
        <p:sp>
          <p:nvSpPr>
            <p:cNvPr id="24"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5"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sym typeface="+mn-ea"/>
                </a:rPr>
                <a:t>CollectionImpl_2</a:t>
              </a:r>
              <a:endParaRPr lang="en-US"/>
            </a:p>
          </p:txBody>
        </p:sp>
      </p:grpSp>
      <p:grpSp>
        <p:nvGrpSpPr>
          <p:cNvPr id="26" name="圆角矩形 3"/>
          <p:cNvGrpSpPr/>
          <p:nvPr/>
        </p:nvGrpSpPr>
        <p:grpSpPr>
          <a:xfrm>
            <a:off x="8020685" y="5711190"/>
            <a:ext cx="1901190" cy="588010"/>
            <a:chOff x="0" y="-1"/>
            <a:chExt cx="1054100" cy="349042"/>
          </a:xfrm>
          <a:solidFill>
            <a:schemeClr val="accent2"/>
          </a:solidFill>
        </p:grpSpPr>
        <p:sp>
          <p:nvSpPr>
            <p:cNvPr id="27"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8"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sym typeface="+mn-ea"/>
                </a:rPr>
                <a:t>CollectionImpl_3</a:t>
              </a:r>
              <a:endParaRPr lang="en-US"/>
            </a:p>
          </p:txBody>
        </p:sp>
      </p:grpSp>
      <p:sp>
        <p:nvSpPr>
          <p:cNvPr id="29" name="Client"/>
          <p:cNvSpPr txBox="1"/>
          <p:nvPr/>
        </p:nvSpPr>
        <p:spPr>
          <a:xfrm>
            <a:off x="8051165" y="3571240"/>
            <a:ext cx="195135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90">
                <a:solidFill>
                  <a:schemeClr val="tx1"/>
                </a:solidFill>
                <a:effectLst>
                  <a:outerShdw blurRad="38100" dist="19050" dir="2700000" algn="tl" rotWithShape="0">
                    <a:schemeClr val="dk1">
                      <a:alpha val="40000"/>
                    </a:schemeClr>
                  </a:outerShdw>
                </a:effectLst>
              </a:rPr>
              <a:t>该库第二个表</a:t>
            </a:r>
            <a:endParaRPr lang="zh-CN" altLang="en-US" sz="1690">
              <a:solidFill>
                <a:schemeClr val="tx1"/>
              </a:solidFill>
              <a:effectLst>
                <a:outerShdw blurRad="38100" dist="19050" dir="2700000" algn="tl" rotWithShape="0">
                  <a:schemeClr val="dk1">
                    <a:alpha val="40000"/>
                  </a:schemeClr>
                </a:outerShdw>
              </a:effectLst>
            </a:endParaRPr>
          </a:p>
        </p:txBody>
      </p:sp>
      <p:sp>
        <p:nvSpPr>
          <p:cNvPr id="30" name="Client"/>
          <p:cNvSpPr txBox="1"/>
          <p:nvPr/>
        </p:nvSpPr>
        <p:spPr>
          <a:xfrm>
            <a:off x="7964805" y="5248275"/>
            <a:ext cx="195135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90">
                <a:solidFill>
                  <a:schemeClr val="tx1"/>
                </a:solidFill>
                <a:effectLst>
                  <a:outerShdw blurRad="38100" dist="19050" dir="2700000" algn="tl" rotWithShape="0">
                    <a:schemeClr val="dk1">
                      <a:alpha val="40000"/>
                    </a:schemeClr>
                  </a:outerShdw>
                </a:effectLst>
              </a:rPr>
              <a:t>该库第三个表</a:t>
            </a:r>
            <a:endParaRPr lang="zh-CN" altLang="en-US" sz="1690">
              <a:solidFill>
                <a:schemeClr val="tx1"/>
              </a:solidFill>
              <a:effectLst>
                <a:outerShdw blurRad="38100" dist="19050" dir="2700000" algn="tl" rotWithShape="0">
                  <a:schemeClr val="dk1">
                    <a:alpha val="40000"/>
                  </a:schemeClr>
                </a:outerShdw>
              </a:effectLst>
            </a:endParaRPr>
          </a:p>
        </p:txBody>
      </p:sp>
      <p:sp>
        <p:nvSpPr>
          <p:cNvPr id="31" name="Client"/>
          <p:cNvSpPr txBox="1"/>
          <p:nvPr/>
        </p:nvSpPr>
        <p:spPr>
          <a:xfrm>
            <a:off x="1728470" y="1680845"/>
            <a:ext cx="195135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90">
                <a:solidFill>
                  <a:schemeClr val="tx1"/>
                </a:solidFill>
                <a:effectLst>
                  <a:outerShdw blurRad="38100" dist="19050" dir="2700000" algn="tl" rotWithShape="0">
                    <a:schemeClr val="dk1">
                      <a:alpha val="40000"/>
                    </a:schemeClr>
                  </a:outerShdw>
                </a:effectLst>
              </a:rPr>
              <a:t>单库管理类</a:t>
            </a:r>
            <a:endParaRPr lang="zh-CN" altLang="en-US" sz="169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圆角矩形 17"/>
          <p:cNvSpPr/>
          <p:nvPr/>
        </p:nvSpPr>
        <p:spPr>
          <a:xfrm flipH="1">
            <a:off x="168275" y="80010"/>
            <a:ext cx="11811000" cy="6710045"/>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48" name="圆角矩形 3"/>
          <p:cNvGrpSpPr/>
          <p:nvPr/>
        </p:nvGrpSpPr>
        <p:grpSpPr>
          <a:xfrm>
            <a:off x="3566160" y="4072255"/>
            <a:ext cx="1901190" cy="588010"/>
            <a:chOff x="0" y="-1"/>
            <a:chExt cx="1054100" cy="349042"/>
          </a:xfrm>
          <a:solidFill>
            <a:schemeClr val="accent2"/>
          </a:solidFill>
        </p:grpSpPr>
        <p:sp>
          <p:nvSpPr>
            <p:cNvPr id="4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0" name="Client"/>
            <p:cNvSpPr txBox="1"/>
            <p:nvPr/>
          </p:nvSpPr>
          <p:spPr>
            <a:xfrm>
              <a:off x="17037" y="26761"/>
              <a:ext cx="1020026" cy="29551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_name</a:t>
              </a:r>
              <a:endParaRPr lang="en-US"/>
            </a:p>
            <a:p>
              <a:pPr algn="ctr"/>
              <a:r>
                <a:rPr lang="en-US"/>
                <a:t>_uuid</a:t>
              </a:r>
              <a:endParaRPr lang="en-US"/>
            </a:p>
          </p:txBody>
        </p:sp>
      </p:grpSp>
      <p:sp>
        <p:nvSpPr>
          <p:cNvPr id="2" name="圆角矩形"/>
          <p:cNvSpPr/>
          <p:nvPr/>
        </p:nvSpPr>
        <p:spPr>
          <a:xfrm>
            <a:off x="344170" y="2880360"/>
            <a:ext cx="2245995" cy="856615"/>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600"/>
              <a:t>CollectionImpl</a:t>
            </a:r>
            <a:endParaRPr lang="zh-CN" altLang="en-US" sz="1600"/>
          </a:p>
        </p:txBody>
      </p:sp>
      <p:sp>
        <p:nvSpPr>
          <p:cNvPr id="4" name="右大括号 3"/>
          <p:cNvSpPr/>
          <p:nvPr/>
        </p:nvSpPr>
        <p:spPr>
          <a:xfrm>
            <a:off x="12534900" y="2632710"/>
            <a:ext cx="981075" cy="3059430"/>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6" name="圆角矩形 3"/>
          <p:cNvGrpSpPr/>
          <p:nvPr/>
        </p:nvGrpSpPr>
        <p:grpSpPr>
          <a:xfrm>
            <a:off x="13185775" y="3681095"/>
            <a:ext cx="1238885" cy="359410"/>
            <a:chOff x="0" y="-1"/>
            <a:chExt cx="1054100" cy="349042"/>
          </a:xfrm>
          <a:solidFill>
            <a:schemeClr val="accent2"/>
          </a:solidFill>
        </p:grpSpPr>
        <p:sp>
          <p:nvSpPr>
            <p:cNvPr id="7"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Client"/>
            <p:cNvSpPr txBox="1"/>
            <p:nvPr/>
          </p:nvSpPr>
          <p:spPr>
            <a:xfrm>
              <a:off x="17037" y="36383"/>
              <a:ext cx="1020026"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a:t>同一个事务</a:t>
              </a:r>
              <a:endParaRPr lang="zh-CN" altLang="en-US"/>
            </a:p>
          </p:txBody>
        </p:sp>
      </p:grpSp>
      <p:sp>
        <p:nvSpPr>
          <p:cNvPr id="5" name="左大括号 4"/>
          <p:cNvSpPr/>
          <p:nvPr/>
        </p:nvSpPr>
        <p:spPr>
          <a:xfrm>
            <a:off x="2633345" y="935990"/>
            <a:ext cx="836295" cy="4747260"/>
          </a:xfrm>
          <a:prstGeom prst="lef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9" name="圆角矩形 3"/>
          <p:cNvGrpSpPr/>
          <p:nvPr/>
        </p:nvGrpSpPr>
        <p:grpSpPr>
          <a:xfrm>
            <a:off x="3503930" y="5329556"/>
            <a:ext cx="1901190" cy="588010"/>
            <a:chOff x="0" y="-1"/>
            <a:chExt cx="1054100" cy="349042"/>
          </a:xfrm>
          <a:solidFill>
            <a:schemeClr val="accent2"/>
          </a:solidFill>
        </p:grpSpPr>
        <p:sp>
          <p:nvSpPr>
            <p:cNvPr id="10"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t>_indexCatalog</a:t>
              </a:r>
              <a:endParaRPr lang="zh-CN"/>
            </a:p>
          </p:txBody>
        </p:sp>
      </p:grpSp>
      <p:cxnSp>
        <p:nvCxnSpPr>
          <p:cNvPr id="12" name="直接连接符 11"/>
          <p:cNvCxnSpPr/>
          <p:nvPr/>
        </p:nvCxnSpPr>
        <p:spPr>
          <a:xfrm>
            <a:off x="3055620" y="4366260"/>
            <a:ext cx="489585"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grpSp>
        <p:nvGrpSpPr>
          <p:cNvPr id="13" name="圆角矩形 3"/>
          <p:cNvGrpSpPr/>
          <p:nvPr/>
        </p:nvGrpSpPr>
        <p:grpSpPr>
          <a:xfrm>
            <a:off x="3567430" y="1839595"/>
            <a:ext cx="1901190" cy="588010"/>
            <a:chOff x="0" y="-1"/>
            <a:chExt cx="1054100" cy="349042"/>
          </a:xfrm>
          <a:solidFill>
            <a:schemeClr val="accent2"/>
          </a:solidFill>
        </p:grpSpPr>
        <p:sp>
          <p:nvSpPr>
            <p:cNvPr id="14"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5"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t>_recordStore</a:t>
              </a:r>
            </a:p>
          </p:txBody>
        </p:sp>
      </p:grpSp>
      <p:sp>
        <p:nvSpPr>
          <p:cNvPr id="106" name="Client"/>
          <p:cNvSpPr txBox="1"/>
          <p:nvPr/>
        </p:nvSpPr>
        <p:spPr>
          <a:xfrm>
            <a:off x="3340735" y="3745865"/>
            <a:ext cx="195135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90">
                <a:solidFill>
                  <a:schemeClr val="tx1"/>
                </a:solidFill>
                <a:effectLst>
                  <a:outerShdw blurRad="38100" dist="19050" dir="2700000" algn="tl" rotWithShape="0">
                    <a:schemeClr val="dk1">
                      <a:alpha val="40000"/>
                    </a:schemeClr>
                  </a:outerShdw>
                </a:effectLst>
              </a:rPr>
              <a:t>表名</a:t>
            </a:r>
            <a:r>
              <a:rPr lang="en-US" altLang="zh-CN" sz="1690">
                <a:solidFill>
                  <a:schemeClr val="tx1"/>
                </a:solidFill>
                <a:effectLst>
                  <a:outerShdw blurRad="38100" dist="19050" dir="2700000" algn="tl" rotWithShape="0">
                    <a:schemeClr val="dk1">
                      <a:alpha val="40000"/>
                    </a:schemeClr>
                  </a:outerShdw>
                </a:effectLst>
              </a:rPr>
              <a:t>/</a:t>
            </a:r>
            <a:r>
              <a:rPr lang="zh-CN" altLang="en-US" sz="1690">
                <a:solidFill>
                  <a:schemeClr val="tx1"/>
                </a:solidFill>
                <a:effectLst>
                  <a:outerShdw blurRad="38100" dist="19050" dir="2700000" algn="tl" rotWithShape="0">
                    <a:schemeClr val="dk1">
                      <a:alpha val="40000"/>
                    </a:schemeClr>
                  </a:outerShdw>
                </a:effectLst>
              </a:rPr>
              <a:t>表</a:t>
            </a:r>
            <a:r>
              <a:rPr lang="en-US" altLang="zh-CN" sz="1690">
                <a:solidFill>
                  <a:schemeClr val="tx1"/>
                </a:solidFill>
                <a:effectLst>
                  <a:outerShdw blurRad="38100" dist="19050" dir="2700000" algn="tl" rotWithShape="0">
                    <a:schemeClr val="dk1">
                      <a:alpha val="40000"/>
                    </a:schemeClr>
                  </a:outerShdw>
                </a:effectLst>
              </a:rPr>
              <a:t>uuid</a:t>
            </a:r>
            <a:endParaRPr lang="en-US" altLang="zh-CN" sz="1690">
              <a:solidFill>
                <a:schemeClr val="tx1"/>
              </a:solidFill>
              <a:effectLst>
                <a:outerShdw blurRad="38100" dist="19050" dir="2700000" algn="tl" rotWithShape="0">
                  <a:schemeClr val="dk1">
                    <a:alpha val="40000"/>
                  </a:schemeClr>
                </a:outerShdw>
              </a:effectLst>
            </a:endParaRPr>
          </a:p>
        </p:txBody>
      </p:sp>
      <p:sp>
        <p:nvSpPr>
          <p:cNvPr id="16" name="Client"/>
          <p:cNvSpPr txBox="1"/>
          <p:nvPr/>
        </p:nvSpPr>
        <p:spPr>
          <a:xfrm>
            <a:off x="3382645" y="1254125"/>
            <a:ext cx="2778125" cy="5854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solidFill>
                  <a:schemeClr val="tx1"/>
                </a:solidFill>
                <a:effectLst>
                  <a:outerShdw blurRad="38100" dist="19050" dir="2700000" algn="tl" rotWithShape="0">
                    <a:schemeClr val="dk1">
                      <a:alpha val="40000"/>
                    </a:schemeClr>
                  </a:outerShdw>
                </a:effectLst>
              </a:rPr>
              <a:t>  </a:t>
            </a:r>
            <a:r>
              <a:rPr lang="zh-CN" altLang="en-US" sz="1690">
                <a:solidFill>
                  <a:schemeClr val="tx1"/>
                </a:solidFill>
                <a:effectLst>
                  <a:outerShdw blurRad="38100" dist="19050" dir="2700000" algn="tl" rotWithShape="0">
                    <a:schemeClr val="dk1">
                      <a:alpha val="40000"/>
                    </a:schemeClr>
                  </a:outerShdw>
                </a:effectLst>
              </a:rPr>
              <a:t>底层数据</a:t>
            </a:r>
            <a:r>
              <a:rPr lang="en-US" altLang="zh-CN" sz="1690">
                <a:solidFill>
                  <a:schemeClr val="tx1"/>
                </a:solidFill>
                <a:effectLst>
                  <a:outerShdw blurRad="38100" dist="19050" dir="2700000" algn="tl" rotWithShape="0">
                    <a:schemeClr val="dk1">
                      <a:alpha val="40000"/>
                    </a:schemeClr>
                  </a:outerShdw>
                </a:effectLst>
              </a:rPr>
              <a:t>KV</a:t>
            </a:r>
            <a:r>
              <a:rPr lang="zh-CN" altLang="en-US" sz="1690">
                <a:solidFill>
                  <a:schemeClr val="tx1"/>
                </a:solidFill>
                <a:effectLst>
                  <a:outerShdw blurRad="38100" dist="19050" dir="2700000" algn="tl" rotWithShape="0">
                    <a:schemeClr val="dk1">
                      <a:alpha val="40000"/>
                    </a:schemeClr>
                  </a:outerShdw>
                </a:effectLst>
              </a:rPr>
              <a:t>操作接口</a:t>
            </a:r>
            <a:endParaRPr lang="zh-CN" altLang="en-US" sz="1690">
              <a:solidFill>
                <a:schemeClr val="tx1"/>
              </a:solidFill>
              <a:effectLst>
                <a:outerShdw blurRad="38100" dist="19050" dir="2700000" algn="tl" rotWithShape="0">
                  <a:schemeClr val="dk1">
                    <a:alpha val="40000"/>
                  </a:schemeClr>
                </a:outerShdw>
              </a:effectLst>
            </a:endParaRPr>
          </a:p>
          <a:p>
            <a:r>
              <a:rPr lang="zh-CN" altLang="en-US" sz="1690">
                <a:solidFill>
                  <a:schemeClr val="tx1"/>
                </a:solidFill>
                <a:effectLst>
                  <a:outerShdw blurRad="38100" dist="19050" dir="2700000" algn="tl" rotWithShape="0">
                    <a:schemeClr val="dk1">
                      <a:alpha val="40000"/>
                    </a:schemeClr>
                  </a:outerShdw>
                </a:effectLst>
              </a:rPr>
              <a:t>WiredTigerRecordStore</a:t>
            </a:r>
            <a:endParaRPr lang="zh-CN" altLang="en-US" sz="1690">
              <a:solidFill>
                <a:schemeClr val="tx1"/>
              </a:solidFill>
              <a:effectLst>
                <a:outerShdw blurRad="38100" dist="19050" dir="2700000" algn="tl" rotWithShape="0">
                  <a:schemeClr val="dk1">
                    <a:alpha val="40000"/>
                  </a:schemeClr>
                </a:outerShdw>
              </a:effectLst>
            </a:endParaRPr>
          </a:p>
        </p:txBody>
      </p:sp>
      <p:sp>
        <p:nvSpPr>
          <p:cNvPr id="17" name="Client"/>
          <p:cNvSpPr txBox="1"/>
          <p:nvPr/>
        </p:nvSpPr>
        <p:spPr>
          <a:xfrm>
            <a:off x="3469640" y="4744086"/>
            <a:ext cx="2211705" cy="5854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solidFill>
                  <a:schemeClr val="tx1"/>
                </a:solidFill>
                <a:effectLst>
                  <a:outerShdw blurRad="38100" dist="19050" dir="2700000" algn="tl" rotWithShape="0">
                    <a:schemeClr val="dk1">
                      <a:alpha val="40000"/>
                    </a:schemeClr>
                  </a:outerShdw>
                </a:effectLst>
              </a:rPr>
              <a:t>底层索引</a:t>
            </a:r>
            <a:r>
              <a:rPr lang="en-US" altLang="zh-CN" sz="1690">
                <a:solidFill>
                  <a:schemeClr val="tx1"/>
                </a:solidFill>
                <a:effectLst>
                  <a:outerShdw blurRad="38100" dist="19050" dir="2700000" algn="tl" rotWithShape="0">
                    <a:schemeClr val="dk1">
                      <a:alpha val="40000"/>
                    </a:schemeClr>
                  </a:outerShdw>
                </a:effectLst>
              </a:rPr>
              <a:t>KV</a:t>
            </a:r>
            <a:r>
              <a:rPr lang="zh-CN" altLang="en-US" sz="1690">
                <a:solidFill>
                  <a:schemeClr val="tx1"/>
                </a:solidFill>
                <a:effectLst>
                  <a:outerShdw blurRad="38100" dist="19050" dir="2700000" algn="tl" rotWithShape="0">
                    <a:schemeClr val="dk1">
                      <a:alpha val="40000"/>
                    </a:schemeClr>
                  </a:outerShdw>
                </a:effectLst>
              </a:rPr>
              <a:t>数据管理</a:t>
            </a:r>
            <a:endParaRPr lang="zh-CN" altLang="en-US" sz="1690">
              <a:solidFill>
                <a:schemeClr val="tx1"/>
              </a:solidFill>
              <a:effectLst>
                <a:outerShdw blurRad="38100" dist="19050" dir="2700000" algn="tl" rotWithShape="0">
                  <a:schemeClr val="dk1">
                    <a:alpha val="40000"/>
                  </a:schemeClr>
                </a:outerShdw>
              </a:effectLst>
            </a:endParaRPr>
          </a:p>
          <a:p>
            <a:r>
              <a:rPr lang="zh-CN" altLang="en-US" sz="1690">
                <a:solidFill>
                  <a:schemeClr val="tx1"/>
                </a:solidFill>
                <a:effectLst>
                  <a:outerShdw blurRad="38100" dist="19050" dir="2700000" algn="tl" rotWithShape="0">
                    <a:schemeClr val="dk1">
                      <a:alpha val="40000"/>
                    </a:schemeClr>
                  </a:outerShdw>
                </a:effectLst>
              </a:rPr>
              <a:t>IndexCatalogImpl</a:t>
            </a:r>
            <a:endParaRPr lang="zh-CN" altLang="en-US" sz="1690">
              <a:solidFill>
                <a:schemeClr val="tx1"/>
              </a:solidFill>
              <a:effectLst>
                <a:outerShdw blurRad="38100" dist="19050" dir="2700000" algn="tl" rotWithShape="0">
                  <a:schemeClr val="dk1">
                    <a:alpha val="40000"/>
                  </a:schemeClr>
                </a:outerShdw>
              </a:effectLst>
            </a:endParaRPr>
          </a:p>
        </p:txBody>
      </p:sp>
      <p:sp>
        <p:nvSpPr>
          <p:cNvPr id="3" name="左大括号 2"/>
          <p:cNvSpPr/>
          <p:nvPr/>
        </p:nvSpPr>
        <p:spPr>
          <a:xfrm>
            <a:off x="5570220" y="4691380"/>
            <a:ext cx="836295" cy="1880235"/>
          </a:xfrm>
          <a:prstGeom prst="lef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cxnSp>
        <p:nvCxnSpPr>
          <p:cNvPr id="18" name="直接连接符 17"/>
          <p:cNvCxnSpPr/>
          <p:nvPr/>
        </p:nvCxnSpPr>
        <p:spPr>
          <a:xfrm>
            <a:off x="5992495" y="5640070"/>
            <a:ext cx="489585"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grpSp>
        <p:nvGrpSpPr>
          <p:cNvPr id="19" name="圆角矩形 3"/>
          <p:cNvGrpSpPr/>
          <p:nvPr/>
        </p:nvGrpSpPr>
        <p:grpSpPr>
          <a:xfrm>
            <a:off x="6526530" y="4623435"/>
            <a:ext cx="2259965" cy="390525"/>
            <a:chOff x="0" y="-1"/>
            <a:chExt cx="1054100" cy="349042"/>
          </a:xfrm>
          <a:solidFill>
            <a:schemeClr val="accent2"/>
          </a:solidFill>
        </p:grpSpPr>
        <p:sp>
          <p:nvSpPr>
            <p:cNvPr id="20"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 name="Client"/>
            <p:cNvSpPr txBox="1"/>
            <p:nvPr/>
          </p:nvSpPr>
          <p:spPr>
            <a:xfrm>
              <a:off x="17037" y="61009"/>
              <a:ext cx="1020026" cy="227019"/>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sz="1200"/>
                <a:t>IndexCatalogEntryImpl_1</a:t>
              </a:r>
              <a:endParaRPr lang="en-US" sz="1200"/>
            </a:p>
          </p:txBody>
        </p:sp>
      </p:grpSp>
      <p:sp>
        <p:nvSpPr>
          <p:cNvPr id="22" name="Client"/>
          <p:cNvSpPr txBox="1"/>
          <p:nvPr/>
        </p:nvSpPr>
        <p:spPr>
          <a:xfrm>
            <a:off x="6471285" y="4265295"/>
            <a:ext cx="195135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90">
                <a:solidFill>
                  <a:schemeClr val="tx1"/>
                </a:solidFill>
                <a:effectLst>
                  <a:outerShdw blurRad="38100" dist="19050" dir="2700000" algn="tl" rotWithShape="0">
                    <a:schemeClr val="dk1">
                      <a:alpha val="40000"/>
                    </a:schemeClr>
                  </a:outerShdw>
                </a:effectLst>
              </a:rPr>
              <a:t>该表第一个索引</a:t>
            </a:r>
            <a:endParaRPr lang="zh-CN" altLang="en-US" sz="1690">
              <a:solidFill>
                <a:schemeClr val="tx1"/>
              </a:solidFill>
              <a:effectLst>
                <a:outerShdw blurRad="38100" dist="19050" dir="2700000" algn="tl" rotWithShape="0">
                  <a:schemeClr val="dk1">
                    <a:alpha val="40000"/>
                  </a:schemeClr>
                </a:outerShdw>
              </a:effectLst>
            </a:endParaRPr>
          </a:p>
        </p:txBody>
      </p:sp>
      <p:sp>
        <p:nvSpPr>
          <p:cNvPr id="29" name="Client"/>
          <p:cNvSpPr txBox="1"/>
          <p:nvPr/>
        </p:nvSpPr>
        <p:spPr>
          <a:xfrm>
            <a:off x="6499860" y="5167630"/>
            <a:ext cx="195135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85">
                <a:effectLst>
                  <a:outerShdw blurRad="38100" dist="19050" dir="2700000" algn="tl" rotWithShape="0">
                    <a:schemeClr val="dk1">
                      <a:alpha val="40000"/>
                    </a:schemeClr>
                  </a:outerShdw>
                </a:effectLst>
                <a:sym typeface="+mn-ea"/>
              </a:rPr>
              <a:t>该表第二个索引</a:t>
            </a:r>
            <a:endParaRPr lang="zh-CN" altLang="en-US" sz="1690">
              <a:solidFill>
                <a:schemeClr val="tx1"/>
              </a:solidFill>
              <a:effectLst>
                <a:outerShdw blurRad="38100" dist="19050" dir="2700000" algn="tl" rotWithShape="0">
                  <a:schemeClr val="dk1">
                    <a:alpha val="40000"/>
                  </a:schemeClr>
                </a:outerShdw>
              </a:effectLst>
            </a:endParaRPr>
          </a:p>
        </p:txBody>
      </p:sp>
      <p:sp>
        <p:nvSpPr>
          <p:cNvPr id="30" name="Client"/>
          <p:cNvSpPr txBox="1"/>
          <p:nvPr/>
        </p:nvSpPr>
        <p:spPr>
          <a:xfrm>
            <a:off x="6499860" y="5948680"/>
            <a:ext cx="195135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85">
                <a:effectLst>
                  <a:outerShdw blurRad="38100" dist="19050" dir="2700000" algn="tl" rotWithShape="0">
                    <a:schemeClr val="dk1">
                      <a:alpha val="40000"/>
                    </a:schemeClr>
                  </a:outerShdw>
                </a:effectLst>
                <a:sym typeface="+mn-ea"/>
              </a:rPr>
              <a:t>该表第三个索引</a:t>
            </a:r>
            <a:endParaRPr lang="zh-CN" altLang="en-US" sz="1690">
              <a:solidFill>
                <a:schemeClr val="tx1"/>
              </a:solidFill>
              <a:effectLst>
                <a:outerShdw blurRad="38100" dist="19050" dir="2700000" algn="tl" rotWithShape="0">
                  <a:schemeClr val="dk1">
                    <a:alpha val="40000"/>
                  </a:schemeClr>
                </a:outerShdw>
              </a:effectLst>
            </a:endParaRPr>
          </a:p>
        </p:txBody>
      </p:sp>
      <p:sp>
        <p:nvSpPr>
          <p:cNvPr id="31" name="Client"/>
          <p:cNvSpPr txBox="1"/>
          <p:nvPr/>
        </p:nvSpPr>
        <p:spPr>
          <a:xfrm>
            <a:off x="534670" y="2415540"/>
            <a:ext cx="195135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90">
                <a:solidFill>
                  <a:schemeClr val="tx1"/>
                </a:solidFill>
                <a:effectLst>
                  <a:outerShdw blurRad="38100" dist="19050" dir="2700000" algn="tl" rotWithShape="0">
                    <a:schemeClr val="dk1">
                      <a:alpha val="40000"/>
                    </a:schemeClr>
                  </a:outerShdw>
                </a:effectLst>
              </a:rPr>
              <a:t>集合操作中间层</a:t>
            </a:r>
            <a:endParaRPr lang="zh-CN" altLang="en-US" sz="1690">
              <a:solidFill>
                <a:schemeClr val="tx1"/>
              </a:solidFill>
              <a:effectLst>
                <a:outerShdw blurRad="38100" dist="19050" dir="2700000" algn="tl" rotWithShape="0">
                  <a:schemeClr val="dk1">
                    <a:alpha val="40000"/>
                  </a:schemeClr>
                </a:outerShdw>
              </a:effectLst>
            </a:endParaRPr>
          </a:p>
        </p:txBody>
      </p:sp>
      <p:grpSp>
        <p:nvGrpSpPr>
          <p:cNvPr id="32" name="圆角矩形 3"/>
          <p:cNvGrpSpPr/>
          <p:nvPr/>
        </p:nvGrpSpPr>
        <p:grpSpPr>
          <a:xfrm>
            <a:off x="6525895" y="6289040"/>
            <a:ext cx="2259965" cy="414020"/>
            <a:chOff x="0" y="-1"/>
            <a:chExt cx="1054100" cy="349042"/>
          </a:xfrm>
          <a:solidFill>
            <a:schemeClr val="accent2"/>
          </a:solidFill>
        </p:grpSpPr>
        <p:sp>
          <p:nvSpPr>
            <p:cNvPr id="33"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Client"/>
            <p:cNvSpPr txBox="1"/>
            <p:nvPr/>
          </p:nvSpPr>
          <p:spPr>
            <a:xfrm>
              <a:off x="17037" y="67451"/>
              <a:ext cx="1020026" cy="214136"/>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sz="1200"/>
                <a:t>IndexCatalogEntryImpl_1</a:t>
              </a:r>
              <a:endParaRPr lang="en-US" sz="1200"/>
            </a:p>
          </p:txBody>
        </p:sp>
      </p:grpSp>
      <p:grpSp>
        <p:nvGrpSpPr>
          <p:cNvPr id="35" name="圆角矩形 3"/>
          <p:cNvGrpSpPr/>
          <p:nvPr/>
        </p:nvGrpSpPr>
        <p:grpSpPr>
          <a:xfrm>
            <a:off x="6562090" y="5514340"/>
            <a:ext cx="2259965" cy="376555"/>
            <a:chOff x="0" y="-1"/>
            <a:chExt cx="1054100" cy="349042"/>
          </a:xfrm>
          <a:solidFill>
            <a:schemeClr val="accent2"/>
          </a:solidFill>
        </p:grpSpPr>
        <p:sp>
          <p:nvSpPr>
            <p:cNvPr id="36"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7" name="Client"/>
            <p:cNvSpPr txBox="1"/>
            <p:nvPr/>
          </p:nvSpPr>
          <p:spPr>
            <a:xfrm>
              <a:off x="17037" y="56798"/>
              <a:ext cx="1020026" cy="235441"/>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sz="1200"/>
                <a:t>IndexCatalogEntryImpl_1</a:t>
              </a:r>
              <a:endParaRPr lang="en-US" sz="1200"/>
            </a:p>
          </p:txBody>
        </p:sp>
      </p:grpSp>
      <p:sp>
        <p:nvSpPr>
          <p:cNvPr id="23" name="右大括号 22"/>
          <p:cNvSpPr/>
          <p:nvPr/>
        </p:nvSpPr>
        <p:spPr>
          <a:xfrm>
            <a:off x="8822055" y="4838700"/>
            <a:ext cx="869950" cy="1673860"/>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123" name="圆角矩形 72"/>
          <p:cNvGrpSpPr/>
          <p:nvPr/>
        </p:nvGrpSpPr>
        <p:grpSpPr>
          <a:xfrm>
            <a:off x="9798685" y="5456490"/>
            <a:ext cx="1972310" cy="438285"/>
            <a:chOff x="-2" y="3281"/>
            <a:chExt cx="707397" cy="349040"/>
          </a:xfrm>
        </p:grpSpPr>
        <p:sp>
          <p:nvSpPr>
            <p:cNvPr id="124"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5" name="引擎层"/>
            <p:cNvSpPr txBox="1"/>
            <p:nvPr/>
          </p:nvSpPr>
          <p:spPr>
            <a:xfrm>
              <a:off x="17038" y="47076"/>
              <a:ext cx="673317" cy="261447"/>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a:t>
              </a:r>
              <a:r>
                <a:rPr lang="zh-CN" altLang="en-US" sz="1690"/>
                <a:t>交由索引模块处理</a:t>
              </a:r>
              <a:endParaRPr lang="zh-CN" altLang="en-US" sz="1690"/>
            </a:p>
          </p:txBody>
        </p:sp>
      </p:grpSp>
      <p:cxnSp>
        <p:nvCxnSpPr>
          <p:cNvPr id="24" name="直接箭头连接符 23"/>
          <p:cNvCxnSpPr/>
          <p:nvPr/>
        </p:nvCxnSpPr>
        <p:spPr>
          <a:xfrm flipV="1">
            <a:off x="5467350" y="2112010"/>
            <a:ext cx="1155065" cy="15875"/>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25" name="圆角矩形 72"/>
          <p:cNvGrpSpPr/>
          <p:nvPr/>
        </p:nvGrpSpPr>
        <p:grpSpPr>
          <a:xfrm>
            <a:off x="6619240" y="1866267"/>
            <a:ext cx="2560320" cy="494030"/>
            <a:chOff x="-2" y="3281"/>
            <a:chExt cx="707397" cy="349040"/>
          </a:xfrm>
        </p:grpSpPr>
        <p:sp>
          <p:nvSpPr>
            <p:cNvPr id="26"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 name="引擎层"/>
            <p:cNvSpPr txBox="1"/>
            <p:nvPr/>
          </p:nvSpPr>
          <p:spPr>
            <a:xfrm>
              <a:off x="17038" y="61827"/>
              <a:ext cx="673317" cy="23194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交由底层</a:t>
              </a:r>
              <a:r>
                <a:rPr lang="en-US" altLang="zh-CN" sz="1690"/>
                <a:t>KV storage</a:t>
              </a:r>
              <a:r>
                <a:rPr lang="zh-CN" altLang="en-US" sz="1690"/>
                <a:t>处理</a:t>
              </a:r>
              <a:endParaRPr lang="zh-CN" altLang="en-US" sz="1690"/>
            </a:p>
          </p:txBody>
        </p:sp>
      </p:grpSp>
      <p:cxnSp>
        <p:nvCxnSpPr>
          <p:cNvPr id="28" name="直接连接符 27"/>
          <p:cNvCxnSpPr/>
          <p:nvPr/>
        </p:nvCxnSpPr>
        <p:spPr>
          <a:xfrm>
            <a:off x="3035935" y="2114550"/>
            <a:ext cx="489585"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grpSp>
        <p:nvGrpSpPr>
          <p:cNvPr id="38" name="圆角矩形 3"/>
          <p:cNvGrpSpPr/>
          <p:nvPr/>
        </p:nvGrpSpPr>
        <p:grpSpPr>
          <a:xfrm>
            <a:off x="3567430" y="624841"/>
            <a:ext cx="1901190" cy="588010"/>
            <a:chOff x="0" y="-1"/>
            <a:chExt cx="1054100" cy="349042"/>
          </a:xfrm>
          <a:solidFill>
            <a:schemeClr val="accent2"/>
          </a:solidFill>
        </p:grpSpPr>
        <p:sp>
          <p:nvSpPr>
            <p:cNvPr id="3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0"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t>_details</a:t>
              </a:r>
              <a:endParaRPr lang="zh-CN"/>
            </a:p>
          </p:txBody>
        </p:sp>
      </p:grpSp>
      <p:sp>
        <p:nvSpPr>
          <p:cNvPr id="42" name="Client"/>
          <p:cNvSpPr txBox="1"/>
          <p:nvPr/>
        </p:nvSpPr>
        <p:spPr>
          <a:xfrm>
            <a:off x="3129280" y="58738"/>
            <a:ext cx="3469640" cy="5854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solidFill>
                  <a:schemeClr val="tx1"/>
                </a:solidFill>
                <a:effectLst>
                  <a:outerShdw blurRad="38100" dist="19050" dir="2700000" algn="tl" rotWithShape="0">
                    <a:schemeClr val="dk1">
                      <a:alpha val="40000"/>
                    </a:schemeClr>
                  </a:outerShdw>
                </a:effectLst>
              </a:rPr>
              <a:t> collection</a:t>
            </a:r>
            <a:r>
              <a:rPr lang="zh-CN" altLang="en-US" sz="1690">
                <a:solidFill>
                  <a:schemeClr val="tx1"/>
                </a:solidFill>
                <a:effectLst>
                  <a:outerShdw blurRad="38100" dist="19050" dir="2700000" algn="tl" rotWithShape="0">
                    <a:schemeClr val="dk1">
                      <a:alpha val="40000"/>
                    </a:schemeClr>
                  </a:outerShdw>
                </a:effectLst>
              </a:rPr>
              <a:t>集合元数据管理</a:t>
            </a:r>
            <a:endParaRPr lang="zh-CN" altLang="en-US" sz="1690">
              <a:solidFill>
                <a:schemeClr val="tx1"/>
              </a:solidFill>
              <a:effectLst>
                <a:outerShdw blurRad="38100" dist="19050" dir="2700000" algn="tl" rotWithShape="0">
                  <a:schemeClr val="dk1">
                    <a:alpha val="40000"/>
                  </a:schemeClr>
                </a:outerShdw>
              </a:effectLst>
            </a:endParaRPr>
          </a:p>
          <a:p>
            <a:r>
              <a:rPr lang="zh-CN" altLang="en-US" sz="1690">
                <a:solidFill>
                  <a:schemeClr val="tx1"/>
                </a:solidFill>
                <a:effectLst>
                  <a:outerShdw blurRad="38100" dist="19050" dir="2700000" algn="tl" rotWithShape="0">
                    <a:schemeClr val="dk1">
                      <a:alpha val="40000"/>
                    </a:schemeClr>
                  </a:outerShdw>
                </a:effectLst>
              </a:rPr>
              <a:t>KVCollectionCatalogEntry</a:t>
            </a:r>
            <a:endParaRPr lang="zh-CN" altLang="en-US" sz="1690">
              <a:solidFill>
                <a:schemeClr val="tx1"/>
              </a:solidFill>
              <a:effectLst>
                <a:outerShdw blurRad="38100" dist="19050" dir="2700000" algn="tl" rotWithShape="0">
                  <a:schemeClr val="dk1">
                    <a:alpha val="40000"/>
                  </a:schemeClr>
                </a:outerShdw>
              </a:effectLst>
            </a:endParaRPr>
          </a:p>
        </p:txBody>
      </p:sp>
      <p:cxnSp>
        <p:nvCxnSpPr>
          <p:cNvPr id="43" name="直接箭头连接符 42"/>
          <p:cNvCxnSpPr/>
          <p:nvPr/>
        </p:nvCxnSpPr>
        <p:spPr>
          <a:xfrm flipV="1">
            <a:off x="5501005" y="892810"/>
            <a:ext cx="1155065" cy="15875"/>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44" name="圆角矩形 72"/>
          <p:cNvGrpSpPr/>
          <p:nvPr/>
        </p:nvGrpSpPr>
        <p:grpSpPr>
          <a:xfrm>
            <a:off x="6652895" y="647067"/>
            <a:ext cx="2526665" cy="494030"/>
            <a:chOff x="-2" y="3281"/>
            <a:chExt cx="707397" cy="349040"/>
          </a:xfrm>
        </p:grpSpPr>
        <p:sp>
          <p:nvSpPr>
            <p:cNvPr id="4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6" name="引擎层"/>
            <p:cNvSpPr txBox="1"/>
            <p:nvPr/>
          </p:nvSpPr>
          <p:spPr>
            <a:xfrm>
              <a:off x="17038" y="61827"/>
              <a:ext cx="673317" cy="23194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交由底层</a:t>
              </a:r>
              <a:r>
                <a:rPr lang="en-US" altLang="zh-CN" sz="1690"/>
                <a:t>KV storage</a:t>
              </a:r>
              <a:r>
                <a:rPr lang="zh-CN" altLang="en-US" sz="1690"/>
                <a:t>处理</a:t>
              </a:r>
              <a:endParaRPr lang="zh-CN" altLang="en-US" sz="1690"/>
            </a:p>
          </p:txBody>
        </p:sp>
      </p:grpSp>
      <p:grpSp>
        <p:nvGrpSpPr>
          <p:cNvPr id="47" name="圆角矩形 3"/>
          <p:cNvGrpSpPr/>
          <p:nvPr/>
        </p:nvGrpSpPr>
        <p:grpSpPr>
          <a:xfrm>
            <a:off x="3599815" y="3024505"/>
            <a:ext cx="1901190" cy="588010"/>
            <a:chOff x="0" y="-1"/>
            <a:chExt cx="1054100" cy="349042"/>
          </a:xfrm>
          <a:solidFill>
            <a:schemeClr val="accent2"/>
          </a:solidFill>
        </p:grpSpPr>
        <p:sp>
          <p:nvSpPr>
            <p:cNvPr id="51"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t>_infoCache</a:t>
              </a:r>
            </a:p>
          </p:txBody>
        </p:sp>
      </p:grpSp>
      <p:sp>
        <p:nvSpPr>
          <p:cNvPr id="53" name="Client"/>
          <p:cNvSpPr txBox="1"/>
          <p:nvPr/>
        </p:nvSpPr>
        <p:spPr>
          <a:xfrm>
            <a:off x="3340735" y="2439670"/>
            <a:ext cx="3065780" cy="5854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solidFill>
                  <a:schemeClr val="tx1"/>
                </a:solidFill>
                <a:effectLst>
                  <a:outerShdw blurRad="38100" dist="19050" dir="2700000" algn="tl" rotWithShape="0">
                    <a:schemeClr val="dk1">
                      <a:alpha val="40000"/>
                    </a:schemeClr>
                  </a:outerShdw>
                </a:effectLst>
              </a:rPr>
              <a:t> </a:t>
            </a:r>
            <a:r>
              <a:rPr sz="1685">
                <a:effectLst>
                  <a:outerShdw blurRad="38100" dist="19050" dir="2700000" algn="tl" rotWithShape="0">
                    <a:schemeClr val="dk1">
                      <a:alpha val="40000"/>
                    </a:schemeClr>
                  </a:outerShdw>
                </a:effectLst>
                <a:sym typeface="+mn-ea"/>
              </a:rPr>
              <a:t>缓存查询计划</a:t>
            </a:r>
            <a:r>
              <a:rPr lang="zh-CN" sz="1685">
                <a:effectLst>
                  <a:outerShdw blurRad="38100" dist="19050" dir="2700000" algn="tl" rotWithShape="0">
                    <a:schemeClr val="dk1">
                      <a:alpha val="40000"/>
                    </a:schemeClr>
                  </a:outerShdw>
                </a:effectLst>
                <a:sym typeface="+mn-ea"/>
              </a:rPr>
              <a:t>和索引</a:t>
            </a:r>
            <a:r>
              <a:rPr sz="1685">
                <a:effectLst>
                  <a:outerShdw blurRad="38100" dist="19050" dir="2700000" algn="tl" rotWithShape="0">
                    <a:schemeClr val="dk1">
                      <a:alpha val="40000"/>
                    </a:schemeClr>
                  </a:outerShdw>
                </a:effectLst>
                <a:sym typeface="+mn-ea"/>
              </a:rPr>
              <a:t>信息</a:t>
            </a:r>
            <a:endParaRPr lang="en-US" altLang="zh-CN" sz="1690">
              <a:solidFill>
                <a:schemeClr val="tx1"/>
              </a:solidFill>
              <a:effectLst>
                <a:outerShdw blurRad="38100" dist="19050" dir="2700000" algn="tl" rotWithShape="0">
                  <a:schemeClr val="dk1">
                    <a:alpha val="40000"/>
                  </a:schemeClr>
                </a:outerShdw>
              </a:effectLst>
            </a:endParaRPr>
          </a:p>
          <a:p>
            <a:r>
              <a:rPr sz="1690">
                <a:solidFill>
                  <a:schemeClr val="tx1"/>
                </a:solidFill>
                <a:effectLst>
                  <a:outerShdw blurRad="38100" dist="19050" dir="2700000" algn="tl" rotWithShape="0">
                    <a:schemeClr val="dk1">
                      <a:alpha val="40000"/>
                    </a:schemeClr>
                  </a:outerShdw>
                </a:effectLst>
              </a:rPr>
              <a:t>CollectionInfoCacheImpl</a:t>
            </a:r>
            <a:endParaRPr sz="1690">
              <a:solidFill>
                <a:schemeClr val="tx1"/>
              </a:solidFill>
              <a:effectLst>
                <a:outerShdw blurRad="38100" dist="19050" dir="2700000" algn="tl" rotWithShape="0">
                  <a:schemeClr val="dk1">
                    <a:alpha val="40000"/>
                  </a:schemeClr>
                </a:outerShdw>
              </a:effectLst>
            </a:endParaRPr>
          </a:p>
        </p:txBody>
      </p:sp>
      <p:cxnSp>
        <p:nvCxnSpPr>
          <p:cNvPr id="54" name="直接箭头连接符 53"/>
          <p:cNvCxnSpPr/>
          <p:nvPr/>
        </p:nvCxnSpPr>
        <p:spPr>
          <a:xfrm flipV="1">
            <a:off x="5499735" y="3296920"/>
            <a:ext cx="1155065" cy="15875"/>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55" name="圆角矩形 72"/>
          <p:cNvGrpSpPr/>
          <p:nvPr/>
        </p:nvGrpSpPr>
        <p:grpSpPr>
          <a:xfrm>
            <a:off x="6651625" y="3051177"/>
            <a:ext cx="3974465" cy="494030"/>
            <a:chOff x="-2" y="3281"/>
            <a:chExt cx="707397" cy="349040"/>
          </a:xfrm>
        </p:grpSpPr>
        <p:sp>
          <p:nvSpPr>
            <p:cNvPr id="56"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7" name="引擎层"/>
            <p:cNvSpPr txBox="1"/>
            <p:nvPr/>
          </p:nvSpPr>
          <p:spPr>
            <a:xfrm>
              <a:off x="17038" y="61827"/>
              <a:ext cx="673317" cy="23194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最终让存储模块和查询引擎模块关联</a:t>
              </a:r>
              <a:endParaRPr lang="zh-CN" altLang="en-US" sz="1690"/>
            </a:p>
          </p:txBody>
        </p:sp>
      </p:grpSp>
      <p:cxnSp>
        <p:nvCxnSpPr>
          <p:cNvPr id="58" name="直接连接符 57"/>
          <p:cNvCxnSpPr/>
          <p:nvPr/>
        </p:nvCxnSpPr>
        <p:spPr>
          <a:xfrm>
            <a:off x="3068320" y="3299460"/>
            <a:ext cx="489585"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p:cNvSpPr/>
          <p:nvPr/>
        </p:nvSpPr>
        <p:spPr>
          <a:xfrm>
            <a:off x="1525638" y="633073"/>
            <a:ext cx="9140723" cy="8933"/>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899795" y="194310"/>
            <a:ext cx="9855835" cy="4140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方案二：借助同步系统单向实时同步</a:t>
            </a:r>
            <a:r>
              <a:rPr lang="en-US" altLang="zh-CN" sz="2250">
                <a:sym typeface="+mn-ea"/>
              </a:rPr>
              <a:t> </a:t>
            </a:r>
            <a:endParaRPr lang="en-US" altLang="zh-CN" sz="2250" smtClean="0">
              <a:sym typeface="+mn-ea"/>
            </a:endParaRPr>
          </a:p>
        </p:txBody>
      </p:sp>
      <p:grpSp>
        <p:nvGrpSpPr>
          <p:cNvPr id="3" name="圆角矩形 20"/>
          <p:cNvGrpSpPr/>
          <p:nvPr/>
        </p:nvGrpSpPr>
        <p:grpSpPr>
          <a:xfrm>
            <a:off x="6640195" y="2789555"/>
            <a:ext cx="2212975" cy="821055"/>
            <a:chOff x="-1" y="92172"/>
            <a:chExt cx="729621" cy="349058"/>
          </a:xfrm>
          <a:solidFill>
            <a:schemeClr val="accent3"/>
          </a:solidFill>
        </p:grpSpPr>
        <p:sp>
          <p:nvSpPr>
            <p:cNvPr id="4"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Mongod"/>
            <p:cNvSpPr txBox="1"/>
            <p:nvPr/>
          </p:nvSpPr>
          <p:spPr>
            <a:xfrm>
              <a:off x="17039" y="173832"/>
              <a:ext cx="695540" cy="185732"/>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sz="2400">
                  <a:ea typeface="宋体" panose="02010600030101010101" pitchFamily="2" charset="-122"/>
                  <a:sym typeface="+mn-ea"/>
                </a:rPr>
                <a:t>单向同步系统</a:t>
              </a:r>
              <a:endParaRPr lang="zh-CN" sz="2400">
                <a:ea typeface="宋体" panose="02010600030101010101" pitchFamily="2" charset="-122"/>
                <a:sym typeface="+mn-ea"/>
              </a:endParaRPr>
            </a:p>
          </p:txBody>
        </p:sp>
      </p:grpSp>
      <p:grpSp>
        <p:nvGrpSpPr>
          <p:cNvPr id="9" name="圆角矩形 20"/>
          <p:cNvGrpSpPr/>
          <p:nvPr/>
        </p:nvGrpSpPr>
        <p:grpSpPr>
          <a:xfrm>
            <a:off x="6159500" y="995045"/>
            <a:ext cx="3596640" cy="909955"/>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182905"/>
              <a:ext cx="695540" cy="167587"/>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sz="2400">
                  <a:ea typeface="宋体" panose="02010600030101010101" pitchFamily="2" charset="-122"/>
                </a:rPr>
                <a:t>源</a:t>
              </a:r>
              <a:r>
                <a:rPr lang="en-US" altLang="zh-CN" sz="2400">
                  <a:ea typeface="宋体" panose="02010600030101010101" pitchFamily="2" charset="-122"/>
                </a:rPr>
                <a:t>mongo</a:t>
              </a:r>
              <a:r>
                <a:rPr lang="zh-CN" altLang="en-US" sz="2400">
                  <a:ea typeface="宋体" panose="02010600030101010101" pitchFamily="2" charset="-122"/>
                </a:rPr>
                <a:t>集群</a:t>
              </a:r>
              <a:endParaRPr lang="zh-CN" altLang="en-US" sz="2400">
                <a:ea typeface="宋体" panose="02010600030101010101" pitchFamily="2" charset="-122"/>
              </a:endParaRPr>
            </a:p>
          </p:txBody>
        </p:sp>
      </p:grpSp>
      <p:sp>
        <p:nvSpPr>
          <p:cNvPr id="7" name="文本占位符 6"/>
          <p:cNvSpPr>
            <a:spLocks noGrp="1"/>
          </p:cNvSpPr>
          <p:nvPr>
            <p:ph type="body" sz="quarter" idx="1"/>
          </p:nvPr>
        </p:nvSpPr>
        <p:spPr>
          <a:xfrm>
            <a:off x="635000" y="5826760"/>
            <a:ext cx="10744200" cy="984885"/>
          </a:xfrm>
        </p:spPr>
        <p:txBody>
          <a:bodyPr>
            <a:normAutofit/>
          </a:bodyPr>
          <a:p>
            <a:pPr algn="l" eaLnBrk="1" fontAlgn="auto" hangingPunct="1">
              <a:lnSpc>
                <a:spcPct val="100000"/>
              </a:lnSpc>
            </a:pPr>
            <a:r>
              <a:rPr lang="en-US" altLang="zh-CN" sz="1600">
                <a:ea typeface="宋体" panose="02010600030101010101" pitchFamily="2" charset="-122"/>
              </a:rPr>
              <a:t>       </a:t>
            </a:r>
            <a:r>
              <a:rPr lang="zh-CN" sz="1600">
                <a:ea typeface="宋体" panose="02010600030101010101" pitchFamily="2" charset="-122"/>
              </a:rPr>
              <a:t>在不同地区机房分别搭建一个</a:t>
            </a:r>
            <a:r>
              <a:rPr lang="en-US" altLang="zh-CN" sz="1600">
                <a:ea typeface="宋体" panose="02010600030101010101" pitchFamily="2" charset="-122"/>
              </a:rPr>
              <a:t>mongodb</a:t>
            </a:r>
            <a:r>
              <a:rPr lang="zh-CN" altLang="en-US" sz="1600">
                <a:ea typeface="宋体" panose="02010600030101010101" pitchFamily="2" charset="-122"/>
              </a:rPr>
              <a:t>集群，中间通过</a:t>
            </a:r>
            <a:r>
              <a:rPr lang="en-US" altLang="zh-CN" sz="1600">
                <a:ea typeface="宋体" panose="02010600030101010101" pitchFamily="2" charset="-122"/>
              </a:rPr>
              <a:t>mongo</a:t>
            </a:r>
            <a:r>
              <a:rPr lang="zh-CN" altLang="en-US" sz="1600">
                <a:ea typeface="宋体" panose="02010600030101010101" pitchFamily="2" charset="-122"/>
              </a:rPr>
              <a:t>实时同步系统同步源集群数据到目的集群，业务可以从原机器同时读写，由于是单向同步，因此目的集群只能做读操作，写只能走源集群，目的集群相当于是一个备份集群。</a:t>
            </a:r>
            <a:endParaRPr lang="zh-CN" altLang="en-US" sz="1600">
              <a:ea typeface="宋体" panose="02010600030101010101" pitchFamily="2" charset="-122"/>
            </a:endParaRPr>
          </a:p>
          <a:p>
            <a:pPr algn="l" eaLnBrk="1" fontAlgn="auto" hangingPunct="1">
              <a:lnSpc>
                <a:spcPct val="100000"/>
              </a:lnSpc>
            </a:pPr>
            <a:r>
              <a:rPr lang="zh-CN" altLang="en-US" sz="1600">
                <a:ea typeface="宋体" panose="02010600030101010101" pitchFamily="2" charset="-122"/>
              </a:rPr>
              <a:t>        当原集群异常后，需要业务修改</a:t>
            </a:r>
            <a:r>
              <a:rPr lang="en-US" altLang="zh-CN" sz="1600">
                <a:ea typeface="宋体" panose="02010600030101010101" pitchFamily="2" charset="-122"/>
              </a:rPr>
              <a:t>IP</a:t>
            </a:r>
            <a:r>
              <a:rPr lang="zh-CN" altLang="en-US" sz="1600">
                <a:ea typeface="宋体" panose="02010600030101010101" pitchFamily="2" charset="-122"/>
              </a:rPr>
              <a:t>配置指向目的</a:t>
            </a:r>
            <a:r>
              <a:rPr lang="en-US" altLang="zh-CN" sz="1600">
                <a:ea typeface="宋体" panose="02010600030101010101" pitchFamily="2" charset="-122"/>
              </a:rPr>
              <a:t>mongo</a:t>
            </a:r>
            <a:r>
              <a:rPr lang="zh-CN" altLang="en-US" sz="1600">
                <a:ea typeface="宋体" panose="02010600030101010101" pitchFamily="2" charset="-122"/>
              </a:rPr>
              <a:t>集群。</a:t>
            </a:r>
            <a:endParaRPr lang="zh-CN" altLang="en-US" sz="1600">
              <a:ea typeface="宋体" panose="02010600030101010101" pitchFamily="2" charset="-122"/>
            </a:endParaRPr>
          </a:p>
        </p:txBody>
      </p:sp>
      <p:sp>
        <p:nvSpPr>
          <p:cNvPr id="40" name="下箭头 39"/>
          <p:cNvSpPr/>
          <p:nvPr/>
        </p:nvSpPr>
        <p:spPr>
          <a:xfrm>
            <a:off x="7705090" y="1969770"/>
            <a:ext cx="260985" cy="782955"/>
          </a:xfrm>
          <a:prstGeom prst="down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53" name="圆角矩形 20"/>
          <p:cNvGrpSpPr/>
          <p:nvPr/>
        </p:nvGrpSpPr>
        <p:grpSpPr>
          <a:xfrm>
            <a:off x="6022340" y="4504690"/>
            <a:ext cx="3596640" cy="909955"/>
            <a:chOff x="-28905" y="92172"/>
            <a:chExt cx="758525" cy="349058"/>
          </a:xfrm>
        </p:grpSpPr>
        <p:sp>
          <p:nvSpPr>
            <p:cNvPr id="6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1" name="Mongod"/>
            <p:cNvSpPr txBox="1"/>
            <p:nvPr/>
          </p:nvSpPr>
          <p:spPr>
            <a:xfrm>
              <a:off x="-28905" y="182905"/>
              <a:ext cx="695540" cy="167587"/>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2400">
                  <a:ea typeface="宋体" panose="02010600030101010101" pitchFamily="2" charset="-122"/>
                </a:rPr>
                <a:t>目的</a:t>
              </a:r>
              <a:r>
                <a:rPr lang="en-US" altLang="zh-CN" sz="2400">
                  <a:ea typeface="宋体" panose="02010600030101010101" pitchFamily="2" charset="-122"/>
                </a:rPr>
                <a:t>mongo</a:t>
              </a:r>
              <a:r>
                <a:rPr lang="zh-CN" altLang="en-US" sz="2400">
                  <a:ea typeface="宋体" panose="02010600030101010101" pitchFamily="2" charset="-122"/>
                </a:rPr>
                <a:t>集群</a:t>
              </a:r>
              <a:endParaRPr lang="zh-CN" altLang="en-US" sz="2400">
                <a:ea typeface="宋体" panose="02010600030101010101" pitchFamily="2" charset="-122"/>
              </a:endParaRPr>
            </a:p>
          </p:txBody>
        </p:sp>
      </p:grpSp>
      <p:sp>
        <p:nvSpPr>
          <p:cNvPr id="62" name="下箭头 61"/>
          <p:cNvSpPr/>
          <p:nvPr/>
        </p:nvSpPr>
        <p:spPr>
          <a:xfrm>
            <a:off x="7758430" y="3721735"/>
            <a:ext cx="260985" cy="782955"/>
          </a:xfrm>
          <a:prstGeom prst="down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64" name="圆角矩形 72"/>
          <p:cNvGrpSpPr/>
          <p:nvPr/>
        </p:nvGrpSpPr>
        <p:grpSpPr>
          <a:xfrm>
            <a:off x="1889125" y="2484755"/>
            <a:ext cx="1212850" cy="665480"/>
            <a:chOff x="-2" y="3281"/>
            <a:chExt cx="707397" cy="349040"/>
          </a:xfrm>
        </p:grpSpPr>
        <p:sp>
          <p:nvSpPr>
            <p:cNvPr id="6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6" name="引擎层"/>
            <p:cNvSpPr txBox="1"/>
            <p:nvPr/>
          </p:nvSpPr>
          <p:spPr>
            <a:xfrm>
              <a:off x="17038" y="91704"/>
              <a:ext cx="673317" cy="172189"/>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pPr algn="ctr"/>
              <a:r>
                <a:rPr lang="zh-CN" altLang="en-US" sz="1690"/>
                <a:t>客户端</a:t>
              </a:r>
              <a:endParaRPr lang="zh-CN" altLang="en-US" sz="1690"/>
            </a:p>
          </p:txBody>
        </p:sp>
      </p:grpSp>
      <p:cxnSp>
        <p:nvCxnSpPr>
          <p:cNvPr id="67" name="直接箭头连接符 66"/>
          <p:cNvCxnSpPr/>
          <p:nvPr/>
        </p:nvCxnSpPr>
        <p:spPr>
          <a:xfrm flipV="1">
            <a:off x="3251200" y="1462405"/>
            <a:ext cx="3045460" cy="1327150"/>
          </a:xfrm>
          <a:prstGeom prst="straightConnector1">
            <a:avLst/>
          </a:prstGeom>
          <a:noFill/>
          <a:ln w="25400" cap="flat">
            <a:solidFill>
              <a:schemeClr val="accent1"/>
            </a:solidFill>
            <a:prstDash val="solid"/>
            <a:round/>
            <a:headEnd type="arrow"/>
            <a:tailEnd type="arrow"/>
          </a:ln>
        </p:spPr>
        <p:style>
          <a:lnRef idx="0">
            <a:srgbClr val="FFFFFF"/>
          </a:lnRef>
          <a:fillRef idx="0">
            <a:srgbClr val="FFFFFF"/>
          </a:fillRef>
          <a:effectRef idx="0">
            <a:srgbClr val="FFFFFF"/>
          </a:effectRef>
          <a:fontRef idx="none"/>
        </p:style>
      </p:cxnSp>
      <p:sp>
        <p:nvSpPr>
          <p:cNvPr id="68" name="文本框 67"/>
          <p:cNvSpPr txBox="1"/>
          <p:nvPr/>
        </p:nvSpPr>
        <p:spPr>
          <a:xfrm>
            <a:off x="3990340" y="1569085"/>
            <a:ext cx="1011555"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读写</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cxnSp>
        <p:nvCxnSpPr>
          <p:cNvPr id="69" name="直接箭头连接符 68"/>
          <p:cNvCxnSpPr>
            <a:endCxn id="61" idx="1"/>
          </p:cNvCxnSpPr>
          <p:nvPr/>
        </p:nvCxnSpPr>
        <p:spPr>
          <a:xfrm>
            <a:off x="3240405" y="2982595"/>
            <a:ext cx="2781935" cy="1976755"/>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sp>
        <p:nvSpPr>
          <p:cNvPr id="70" name="文本框 69"/>
          <p:cNvSpPr txBox="1"/>
          <p:nvPr/>
        </p:nvSpPr>
        <p:spPr>
          <a:xfrm>
            <a:off x="3540760" y="4037330"/>
            <a:ext cx="1011555"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只读</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2" name="文本框 1"/>
          <p:cNvSpPr txBox="1"/>
          <p:nvPr/>
        </p:nvSpPr>
        <p:spPr>
          <a:xfrm>
            <a:off x="9827895" y="1216025"/>
            <a:ext cx="1195705"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主集群</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6" name="文本框 5"/>
          <p:cNvSpPr txBox="1"/>
          <p:nvPr/>
        </p:nvSpPr>
        <p:spPr>
          <a:xfrm>
            <a:off x="9756140" y="4740910"/>
            <a:ext cx="1195705" cy="467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j-lt"/>
                <a:ea typeface="+mj-ea"/>
                <a:cs typeface="+mj-cs"/>
                <a:sym typeface="Helvetica Neue"/>
              </a:rPr>
              <a:t>备集群</a:t>
            </a: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圆角矩形 17"/>
          <p:cNvSpPr/>
          <p:nvPr/>
        </p:nvSpPr>
        <p:spPr>
          <a:xfrm flipH="1">
            <a:off x="427355" y="161925"/>
            <a:ext cx="11550015" cy="652526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48" name="圆角矩形 3"/>
          <p:cNvGrpSpPr/>
          <p:nvPr/>
        </p:nvGrpSpPr>
        <p:grpSpPr>
          <a:xfrm>
            <a:off x="3897630" y="581660"/>
            <a:ext cx="1901190" cy="588010"/>
            <a:chOff x="0" y="-1"/>
            <a:chExt cx="1054100" cy="349042"/>
          </a:xfrm>
          <a:solidFill>
            <a:schemeClr val="accent2"/>
          </a:solidFill>
        </p:grpSpPr>
        <p:sp>
          <p:nvSpPr>
            <p:cNvPr id="4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0"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_collection</a:t>
              </a:r>
              <a:endParaRPr lang="en-US"/>
            </a:p>
          </p:txBody>
        </p:sp>
      </p:grpSp>
      <p:sp>
        <p:nvSpPr>
          <p:cNvPr id="2" name="圆角矩形"/>
          <p:cNvSpPr/>
          <p:nvPr/>
        </p:nvSpPr>
        <p:spPr>
          <a:xfrm>
            <a:off x="631190" y="2145665"/>
            <a:ext cx="2245995" cy="856615"/>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600"/>
              <a:t>IndexCatalogImpl</a:t>
            </a:r>
            <a:endParaRPr lang="zh-CN" altLang="en-US" sz="1600"/>
          </a:p>
        </p:txBody>
      </p:sp>
      <p:sp>
        <p:nvSpPr>
          <p:cNvPr id="4" name="右大括号 3"/>
          <p:cNvSpPr/>
          <p:nvPr/>
        </p:nvSpPr>
        <p:spPr>
          <a:xfrm>
            <a:off x="12534900" y="2719070"/>
            <a:ext cx="981075" cy="3059430"/>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6" name="圆角矩形 3"/>
          <p:cNvGrpSpPr/>
          <p:nvPr/>
        </p:nvGrpSpPr>
        <p:grpSpPr>
          <a:xfrm>
            <a:off x="13185775" y="3767455"/>
            <a:ext cx="1238885" cy="359410"/>
            <a:chOff x="0" y="-1"/>
            <a:chExt cx="1054100" cy="349042"/>
          </a:xfrm>
          <a:solidFill>
            <a:schemeClr val="accent2"/>
          </a:solidFill>
        </p:grpSpPr>
        <p:sp>
          <p:nvSpPr>
            <p:cNvPr id="7"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Client"/>
            <p:cNvSpPr txBox="1"/>
            <p:nvPr/>
          </p:nvSpPr>
          <p:spPr>
            <a:xfrm>
              <a:off x="17037" y="36383"/>
              <a:ext cx="1020026"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a:t>同一个事务</a:t>
              </a:r>
              <a:endParaRPr lang="zh-CN" altLang="en-US"/>
            </a:p>
          </p:txBody>
        </p:sp>
      </p:grpSp>
      <p:sp>
        <p:nvSpPr>
          <p:cNvPr id="5" name="左大括号 4"/>
          <p:cNvSpPr/>
          <p:nvPr/>
        </p:nvSpPr>
        <p:spPr>
          <a:xfrm>
            <a:off x="2909570" y="865505"/>
            <a:ext cx="836295" cy="3395980"/>
          </a:xfrm>
          <a:prstGeom prst="lef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9" name="圆角矩形 3"/>
          <p:cNvGrpSpPr/>
          <p:nvPr/>
        </p:nvGrpSpPr>
        <p:grpSpPr>
          <a:xfrm>
            <a:off x="3896995" y="3997960"/>
            <a:ext cx="1901190" cy="588010"/>
            <a:chOff x="0" y="-1"/>
            <a:chExt cx="1054100" cy="349042"/>
          </a:xfrm>
          <a:solidFill>
            <a:schemeClr val="accent2"/>
          </a:solidFill>
        </p:grpSpPr>
        <p:sp>
          <p:nvSpPr>
            <p:cNvPr id="10"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t>_entries</a:t>
              </a:r>
            </a:p>
          </p:txBody>
        </p:sp>
      </p:grpSp>
      <p:cxnSp>
        <p:nvCxnSpPr>
          <p:cNvPr id="12" name="直接连接符 11"/>
          <p:cNvCxnSpPr/>
          <p:nvPr/>
        </p:nvCxnSpPr>
        <p:spPr>
          <a:xfrm>
            <a:off x="3331845" y="2563495"/>
            <a:ext cx="489585"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grpSp>
        <p:nvGrpSpPr>
          <p:cNvPr id="13" name="圆角矩形 3"/>
          <p:cNvGrpSpPr/>
          <p:nvPr/>
        </p:nvGrpSpPr>
        <p:grpSpPr>
          <a:xfrm>
            <a:off x="3896360" y="2267585"/>
            <a:ext cx="2243455" cy="588010"/>
            <a:chOff x="0" y="-1"/>
            <a:chExt cx="1054100" cy="349042"/>
          </a:xfrm>
          <a:solidFill>
            <a:schemeClr val="accent2"/>
          </a:solidFill>
        </p:grpSpPr>
        <p:sp>
          <p:nvSpPr>
            <p:cNvPr id="14"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5" name="Client"/>
            <p:cNvSpPr txBox="1"/>
            <p:nvPr/>
          </p:nvSpPr>
          <p:spPr>
            <a:xfrm>
              <a:off x="17037" y="44853"/>
              <a:ext cx="1020026" cy="259331"/>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sz="1200"/>
                <a:t>_maxNumIndexesAllowed</a:t>
              </a:r>
              <a:r>
                <a:rPr lang="en-US" sz="1200"/>
                <a:t>/</a:t>
              </a:r>
              <a:endParaRPr lang="en-US" sz="1200"/>
            </a:p>
            <a:p>
              <a:pPr algn="ctr"/>
              <a:r>
                <a:rPr sz="1200"/>
                <a:t>_unfinishedIndexes</a:t>
              </a:r>
              <a:endParaRPr sz="1200"/>
            </a:p>
          </p:txBody>
        </p:sp>
      </p:grpSp>
      <p:sp>
        <p:nvSpPr>
          <p:cNvPr id="106" name="Client"/>
          <p:cNvSpPr txBox="1"/>
          <p:nvPr/>
        </p:nvSpPr>
        <p:spPr>
          <a:xfrm>
            <a:off x="3820795" y="162243"/>
            <a:ext cx="270192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90">
                <a:solidFill>
                  <a:schemeClr val="tx1"/>
                </a:solidFill>
                <a:effectLst>
                  <a:outerShdw blurRad="38100" dist="19050" dir="2700000" algn="tl" rotWithShape="0">
                    <a:schemeClr val="dk1">
                      <a:alpha val="40000"/>
                    </a:schemeClr>
                  </a:outerShdw>
                </a:effectLst>
              </a:rPr>
              <a:t>该索引管理接口对应那个表</a:t>
            </a:r>
            <a:endParaRPr lang="zh-CN" altLang="en-US" sz="1690">
              <a:solidFill>
                <a:schemeClr val="tx1"/>
              </a:solidFill>
              <a:effectLst>
                <a:outerShdw blurRad="38100" dist="19050" dir="2700000" algn="tl" rotWithShape="0">
                  <a:schemeClr val="dk1">
                    <a:alpha val="40000"/>
                  </a:schemeClr>
                </a:outerShdw>
              </a:effectLst>
            </a:endParaRPr>
          </a:p>
        </p:txBody>
      </p:sp>
      <p:sp>
        <p:nvSpPr>
          <p:cNvPr id="16" name="Client"/>
          <p:cNvSpPr txBox="1"/>
          <p:nvPr/>
        </p:nvSpPr>
        <p:spPr>
          <a:xfrm>
            <a:off x="3744595" y="1638300"/>
            <a:ext cx="2778125" cy="5854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sz="1690">
                <a:solidFill>
                  <a:schemeClr val="tx1"/>
                </a:solidFill>
                <a:effectLst>
                  <a:outerShdw blurRad="38100" dist="19050" dir="2700000" algn="tl" rotWithShape="0">
                    <a:schemeClr val="dk1">
                      <a:alpha val="40000"/>
                    </a:schemeClr>
                  </a:outerShdw>
                </a:effectLst>
              </a:rPr>
              <a:t>允许的最大索引个数</a:t>
            </a:r>
            <a:r>
              <a:rPr lang="en-US" altLang="zh-CN" sz="1690">
                <a:solidFill>
                  <a:schemeClr val="tx1"/>
                </a:solidFill>
                <a:effectLst>
                  <a:outerShdw blurRad="38100" dist="19050" dir="2700000" algn="tl" rotWithShape="0">
                    <a:schemeClr val="dk1">
                      <a:alpha val="40000"/>
                    </a:schemeClr>
                  </a:outerShdw>
                </a:effectLst>
              </a:rPr>
              <a:t>/</a:t>
            </a:r>
            <a:endParaRPr lang="en-US" altLang="zh-CN" sz="1690">
              <a:solidFill>
                <a:schemeClr val="tx1"/>
              </a:solidFill>
              <a:effectLst>
                <a:outerShdw blurRad="38100" dist="19050" dir="2700000" algn="tl" rotWithShape="0">
                  <a:schemeClr val="dk1">
                    <a:alpha val="40000"/>
                  </a:schemeClr>
                </a:outerShdw>
              </a:effectLst>
            </a:endParaRPr>
          </a:p>
          <a:p>
            <a:r>
              <a:rPr lang="zh-CN" sz="1690">
                <a:solidFill>
                  <a:schemeClr val="tx1"/>
                </a:solidFill>
                <a:effectLst>
                  <a:outerShdw blurRad="38100" dist="19050" dir="2700000" algn="tl" rotWithShape="0">
                    <a:schemeClr val="dk1">
                      <a:alpha val="40000"/>
                    </a:schemeClr>
                  </a:outerShdw>
                </a:effectLst>
              </a:rPr>
              <a:t>当前还未执行完成的索引数</a:t>
            </a:r>
            <a:endParaRPr lang="zh-CN" sz="1690">
              <a:solidFill>
                <a:schemeClr val="tx1"/>
              </a:solidFill>
              <a:effectLst>
                <a:outerShdw blurRad="38100" dist="19050" dir="2700000" algn="tl" rotWithShape="0">
                  <a:schemeClr val="dk1">
                    <a:alpha val="40000"/>
                  </a:schemeClr>
                </a:outerShdw>
              </a:effectLst>
            </a:endParaRPr>
          </a:p>
        </p:txBody>
      </p:sp>
      <p:sp>
        <p:nvSpPr>
          <p:cNvPr id="17" name="Client"/>
          <p:cNvSpPr txBox="1"/>
          <p:nvPr/>
        </p:nvSpPr>
        <p:spPr>
          <a:xfrm>
            <a:off x="3760470" y="3571240"/>
            <a:ext cx="2515235" cy="25400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200">
                <a:solidFill>
                  <a:schemeClr val="tx1"/>
                </a:solidFill>
                <a:effectLst>
                  <a:outerShdw blurRad="38100" dist="19050" dir="2700000" algn="tl" rotWithShape="0">
                    <a:schemeClr val="dk1">
                      <a:alpha val="40000"/>
                    </a:schemeClr>
                  </a:outerShdw>
                </a:effectLst>
              </a:rPr>
              <a:t>IndexCatalogEntryContainer</a:t>
            </a:r>
            <a:endParaRPr sz="1200">
              <a:solidFill>
                <a:schemeClr val="tx1"/>
              </a:solidFill>
              <a:effectLst>
                <a:outerShdw blurRad="38100" dist="19050" dir="2700000" algn="tl" rotWithShape="0">
                  <a:schemeClr val="dk1">
                    <a:alpha val="40000"/>
                  </a:schemeClr>
                </a:outerShdw>
              </a:effectLst>
            </a:endParaRPr>
          </a:p>
        </p:txBody>
      </p:sp>
      <p:sp>
        <p:nvSpPr>
          <p:cNvPr id="3" name="左大括号 2"/>
          <p:cNvSpPr/>
          <p:nvPr/>
        </p:nvSpPr>
        <p:spPr>
          <a:xfrm>
            <a:off x="8848725" y="2593975"/>
            <a:ext cx="836295" cy="3395980"/>
          </a:xfrm>
          <a:prstGeom prst="lef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cxnSp>
        <p:nvCxnSpPr>
          <p:cNvPr id="18" name="直接连接符 17"/>
          <p:cNvCxnSpPr/>
          <p:nvPr/>
        </p:nvCxnSpPr>
        <p:spPr>
          <a:xfrm>
            <a:off x="9271000" y="4291965"/>
            <a:ext cx="489585"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grpSp>
        <p:nvGrpSpPr>
          <p:cNvPr id="19" name="圆角矩形 3"/>
          <p:cNvGrpSpPr/>
          <p:nvPr/>
        </p:nvGrpSpPr>
        <p:grpSpPr>
          <a:xfrm>
            <a:off x="9803765" y="2310765"/>
            <a:ext cx="1901190" cy="588010"/>
            <a:chOff x="0" y="-1"/>
            <a:chExt cx="1054100" cy="349042"/>
          </a:xfrm>
          <a:solidFill>
            <a:schemeClr val="accent2"/>
          </a:solidFill>
        </p:grpSpPr>
        <p:sp>
          <p:nvSpPr>
            <p:cNvPr id="20"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 name="Client"/>
            <p:cNvSpPr txBox="1"/>
            <p:nvPr/>
          </p:nvSpPr>
          <p:spPr>
            <a:xfrm>
              <a:off x="17037" y="26761"/>
              <a:ext cx="1020026" cy="29551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IndexCatalogEntryImpl_1</a:t>
              </a:r>
              <a:endParaRPr lang="en-US"/>
            </a:p>
          </p:txBody>
        </p:sp>
      </p:grpSp>
      <p:sp>
        <p:nvSpPr>
          <p:cNvPr id="22" name="Client"/>
          <p:cNvSpPr txBox="1"/>
          <p:nvPr/>
        </p:nvSpPr>
        <p:spPr>
          <a:xfrm>
            <a:off x="9910445" y="1891030"/>
            <a:ext cx="195135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90">
                <a:solidFill>
                  <a:schemeClr val="tx1"/>
                </a:solidFill>
                <a:effectLst>
                  <a:outerShdw blurRad="38100" dist="19050" dir="2700000" algn="tl" rotWithShape="0">
                    <a:schemeClr val="dk1">
                      <a:alpha val="40000"/>
                    </a:schemeClr>
                  </a:outerShdw>
                </a:effectLst>
              </a:rPr>
              <a:t>该表第一个索引</a:t>
            </a:r>
            <a:endParaRPr lang="zh-CN" altLang="en-US" sz="1690">
              <a:solidFill>
                <a:schemeClr val="tx1"/>
              </a:solidFill>
              <a:effectLst>
                <a:outerShdw blurRad="38100" dist="19050" dir="2700000" algn="tl" rotWithShape="0">
                  <a:schemeClr val="dk1">
                    <a:alpha val="40000"/>
                  </a:schemeClr>
                </a:outerShdw>
              </a:effectLst>
            </a:endParaRPr>
          </a:p>
        </p:txBody>
      </p:sp>
      <p:grpSp>
        <p:nvGrpSpPr>
          <p:cNvPr id="23" name="圆角矩形 3"/>
          <p:cNvGrpSpPr/>
          <p:nvPr/>
        </p:nvGrpSpPr>
        <p:grpSpPr>
          <a:xfrm>
            <a:off x="9834245" y="3997960"/>
            <a:ext cx="1901190" cy="588010"/>
            <a:chOff x="0" y="-1"/>
            <a:chExt cx="1054100" cy="349042"/>
          </a:xfrm>
          <a:solidFill>
            <a:schemeClr val="accent2"/>
          </a:solidFill>
        </p:grpSpPr>
        <p:sp>
          <p:nvSpPr>
            <p:cNvPr id="24"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5" name="Client"/>
            <p:cNvSpPr txBox="1"/>
            <p:nvPr/>
          </p:nvSpPr>
          <p:spPr>
            <a:xfrm>
              <a:off x="17037" y="26761"/>
              <a:ext cx="1020026" cy="29551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sym typeface="+mn-ea"/>
                </a:rPr>
                <a:t>IndexCatalogEntryImpl_2</a:t>
              </a:r>
              <a:endParaRPr lang="en-US"/>
            </a:p>
          </p:txBody>
        </p:sp>
      </p:grpSp>
      <p:grpSp>
        <p:nvGrpSpPr>
          <p:cNvPr id="26" name="圆角矩形 3"/>
          <p:cNvGrpSpPr/>
          <p:nvPr/>
        </p:nvGrpSpPr>
        <p:grpSpPr>
          <a:xfrm>
            <a:off x="9834245" y="5711190"/>
            <a:ext cx="1901190" cy="588010"/>
            <a:chOff x="0" y="-1"/>
            <a:chExt cx="1054100" cy="349042"/>
          </a:xfrm>
          <a:solidFill>
            <a:schemeClr val="accent2"/>
          </a:solidFill>
        </p:grpSpPr>
        <p:sp>
          <p:nvSpPr>
            <p:cNvPr id="27"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8" name="Client"/>
            <p:cNvSpPr txBox="1"/>
            <p:nvPr/>
          </p:nvSpPr>
          <p:spPr>
            <a:xfrm>
              <a:off x="17037" y="26761"/>
              <a:ext cx="1020026" cy="29551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sym typeface="+mn-ea"/>
                </a:rPr>
                <a:t>IndexCatalogEntryImpl_3</a:t>
              </a:r>
              <a:endParaRPr lang="en-US"/>
            </a:p>
          </p:txBody>
        </p:sp>
      </p:grpSp>
      <p:sp>
        <p:nvSpPr>
          <p:cNvPr id="29" name="Client"/>
          <p:cNvSpPr txBox="1"/>
          <p:nvPr/>
        </p:nvSpPr>
        <p:spPr>
          <a:xfrm>
            <a:off x="9864725" y="3571240"/>
            <a:ext cx="195135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85">
                <a:effectLst>
                  <a:outerShdw blurRad="38100" dist="19050" dir="2700000" algn="tl" rotWithShape="0">
                    <a:schemeClr val="dk1">
                      <a:alpha val="40000"/>
                    </a:schemeClr>
                  </a:outerShdw>
                </a:effectLst>
                <a:sym typeface="+mn-ea"/>
              </a:rPr>
              <a:t>该表第二个索引</a:t>
            </a:r>
            <a:endParaRPr lang="zh-CN" altLang="en-US" sz="1690">
              <a:solidFill>
                <a:schemeClr val="tx1"/>
              </a:solidFill>
              <a:effectLst>
                <a:outerShdw blurRad="38100" dist="19050" dir="2700000" algn="tl" rotWithShape="0">
                  <a:schemeClr val="dk1">
                    <a:alpha val="40000"/>
                  </a:schemeClr>
                </a:outerShdw>
              </a:effectLst>
            </a:endParaRPr>
          </a:p>
        </p:txBody>
      </p:sp>
      <p:sp>
        <p:nvSpPr>
          <p:cNvPr id="30" name="Client"/>
          <p:cNvSpPr txBox="1"/>
          <p:nvPr/>
        </p:nvSpPr>
        <p:spPr>
          <a:xfrm>
            <a:off x="9778365" y="5248275"/>
            <a:ext cx="195135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85">
                <a:effectLst>
                  <a:outerShdw blurRad="38100" dist="19050" dir="2700000" algn="tl" rotWithShape="0">
                    <a:schemeClr val="dk1">
                      <a:alpha val="40000"/>
                    </a:schemeClr>
                  </a:outerShdw>
                </a:effectLst>
                <a:sym typeface="+mn-ea"/>
              </a:rPr>
              <a:t>该表第三个索引</a:t>
            </a:r>
            <a:endParaRPr lang="zh-CN" altLang="en-US" sz="1690">
              <a:solidFill>
                <a:schemeClr val="tx1"/>
              </a:solidFill>
              <a:effectLst>
                <a:outerShdw blurRad="38100" dist="19050" dir="2700000" algn="tl" rotWithShape="0">
                  <a:schemeClr val="dk1">
                    <a:alpha val="40000"/>
                  </a:schemeClr>
                </a:outerShdw>
              </a:effectLst>
            </a:endParaRPr>
          </a:p>
        </p:txBody>
      </p:sp>
      <p:sp>
        <p:nvSpPr>
          <p:cNvPr id="31" name="Client"/>
          <p:cNvSpPr txBox="1"/>
          <p:nvPr/>
        </p:nvSpPr>
        <p:spPr>
          <a:xfrm>
            <a:off x="778510" y="1680845"/>
            <a:ext cx="195135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90">
                <a:solidFill>
                  <a:schemeClr val="tx1"/>
                </a:solidFill>
                <a:effectLst>
                  <a:outerShdw blurRad="38100" dist="19050" dir="2700000" algn="tl" rotWithShape="0">
                    <a:schemeClr val="dk1">
                      <a:alpha val="40000"/>
                    </a:schemeClr>
                  </a:outerShdw>
                </a:effectLst>
              </a:rPr>
              <a:t>索引管理接口类</a:t>
            </a:r>
            <a:endParaRPr lang="zh-CN" altLang="en-US" sz="1690">
              <a:solidFill>
                <a:schemeClr val="tx1"/>
              </a:solidFill>
              <a:effectLst>
                <a:outerShdw blurRad="38100" dist="19050" dir="2700000" algn="tl" rotWithShape="0">
                  <a:schemeClr val="dk1">
                    <a:alpha val="40000"/>
                  </a:schemeClr>
                </a:outerShdw>
              </a:effectLst>
            </a:endParaRPr>
          </a:p>
        </p:txBody>
      </p:sp>
      <p:cxnSp>
        <p:nvCxnSpPr>
          <p:cNvPr id="54" name="直接箭头连接符 53"/>
          <p:cNvCxnSpPr/>
          <p:nvPr/>
        </p:nvCxnSpPr>
        <p:spPr>
          <a:xfrm>
            <a:off x="5885815" y="4291965"/>
            <a:ext cx="715010" cy="1270"/>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32" name="圆角矩形 3"/>
          <p:cNvGrpSpPr/>
          <p:nvPr/>
        </p:nvGrpSpPr>
        <p:grpSpPr>
          <a:xfrm>
            <a:off x="6644005" y="3998595"/>
            <a:ext cx="1901190" cy="588010"/>
            <a:chOff x="0" y="-1"/>
            <a:chExt cx="1054100" cy="349042"/>
          </a:xfrm>
          <a:solidFill>
            <a:schemeClr val="accent2"/>
          </a:solidFill>
        </p:grpSpPr>
        <p:sp>
          <p:nvSpPr>
            <p:cNvPr id="33"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t>_entries</a:t>
              </a:r>
              <a:r>
                <a:rPr lang="en-US"/>
                <a:t>[]</a:t>
              </a:r>
              <a:endParaRPr lang="en-US"/>
            </a:p>
          </p:txBody>
        </p:sp>
      </p:grpSp>
      <p:sp>
        <p:nvSpPr>
          <p:cNvPr id="35" name="Client"/>
          <p:cNvSpPr txBox="1"/>
          <p:nvPr/>
        </p:nvSpPr>
        <p:spPr>
          <a:xfrm>
            <a:off x="6522720" y="3310255"/>
            <a:ext cx="2778125" cy="5854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solidFill>
                  <a:schemeClr val="tx1"/>
                </a:solidFill>
                <a:effectLst>
                  <a:outerShdw blurRad="38100" dist="19050" dir="2700000" algn="tl" rotWithShape="0">
                    <a:schemeClr val="dk1">
                      <a:alpha val="40000"/>
                    </a:schemeClr>
                  </a:outerShdw>
                </a:effectLst>
              </a:rPr>
              <a:t>entry</a:t>
            </a:r>
            <a:r>
              <a:rPr lang="zh-CN" altLang="en-US" sz="1690">
                <a:solidFill>
                  <a:schemeClr val="tx1"/>
                </a:solidFill>
                <a:effectLst>
                  <a:outerShdw blurRad="38100" dist="19050" dir="2700000" algn="tl" rotWithShape="0">
                    <a:schemeClr val="dk1">
                      <a:alpha val="40000"/>
                    </a:schemeClr>
                  </a:outerShdw>
                </a:effectLst>
              </a:rPr>
              <a:t>数组</a:t>
            </a:r>
            <a:endParaRPr lang="zh-CN" altLang="en-US" sz="1690">
              <a:solidFill>
                <a:schemeClr val="tx1"/>
              </a:solidFill>
              <a:effectLst>
                <a:outerShdw blurRad="38100" dist="19050" dir="2700000" algn="tl" rotWithShape="0">
                  <a:schemeClr val="dk1">
                    <a:alpha val="40000"/>
                  </a:schemeClr>
                </a:outerShdw>
              </a:effectLst>
            </a:endParaRPr>
          </a:p>
          <a:p>
            <a:r>
              <a:rPr lang="zh-CN" sz="1690">
                <a:solidFill>
                  <a:schemeClr val="tx1"/>
                </a:solidFill>
                <a:effectLst>
                  <a:outerShdw blurRad="38100" dist="19050" dir="2700000" algn="tl" rotWithShape="0">
                    <a:schemeClr val="dk1">
                      <a:alpha val="40000"/>
                    </a:schemeClr>
                  </a:outerShdw>
                </a:effectLst>
              </a:rPr>
              <a:t>每个索引对应一个</a:t>
            </a:r>
            <a:r>
              <a:rPr lang="en-US" altLang="zh-CN" sz="1690">
                <a:solidFill>
                  <a:schemeClr val="tx1"/>
                </a:solidFill>
                <a:effectLst>
                  <a:outerShdw blurRad="38100" dist="19050" dir="2700000" algn="tl" rotWithShape="0">
                    <a:schemeClr val="dk1">
                      <a:alpha val="40000"/>
                    </a:schemeClr>
                  </a:outerShdw>
                </a:effectLst>
              </a:rPr>
              <a:t>entry</a:t>
            </a:r>
            <a:endParaRPr lang="en-US" altLang="zh-CN" sz="169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63"/>
          <p:cNvSpPr/>
          <p:nvPr/>
        </p:nvSpPr>
        <p:spPr>
          <a:xfrm>
            <a:off x="141605" y="262255"/>
            <a:ext cx="11898630" cy="6464300"/>
          </a:xfrm>
          <a:prstGeom prst="roundRect">
            <a:avLst>
              <a:gd name="adj" fmla="val 5592"/>
            </a:avLst>
          </a:prstGeom>
          <a:solidFill>
            <a:srgbClr val="FFE0DC"/>
          </a:solidFill>
          <a:ln>
            <a:solidFill>
              <a:srgbClr val="D9D9D9"/>
            </a:solidFill>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4" name="圆角矩形 20"/>
          <p:cNvGrpSpPr/>
          <p:nvPr/>
        </p:nvGrpSpPr>
        <p:grpSpPr>
          <a:xfrm>
            <a:off x="576580" y="621665"/>
            <a:ext cx="11151235" cy="610235"/>
            <a:chOff x="-1" y="92172"/>
            <a:chExt cx="729621" cy="349058"/>
          </a:xfrm>
          <a:solidFill>
            <a:schemeClr val="accent2">
              <a:lumMod val="75000"/>
            </a:schemeClr>
          </a:solidFill>
        </p:grpSpPr>
        <p:sp>
          <p:nvSpPr>
            <p:cNvPr id="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7" name="Mongod"/>
            <p:cNvSpPr txBox="1"/>
            <p:nvPr/>
          </p:nvSpPr>
          <p:spPr>
            <a:xfrm>
              <a:off x="16231" y="159187"/>
              <a:ext cx="695540" cy="215028"/>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2000"/>
                <a:t>catalog中间层</a:t>
              </a:r>
              <a:endParaRPr lang="zh-CN" altLang="en-US" sz="2000"/>
            </a:p>
          </p:txBody>
        </p:sp>
      </p:grpSp>
      <p:grpSp>
        <p:nvGrpSpPr>
          <p:cNvPr id="48" name="圆角矩形 20"/>
          <p:cNvGrpSpPr/>
          <p:nvPr/>
        </p:nvGrpSpPr>
        <p:grpSpPr>
          <a:xfrm>
            <a:off x="526415" y="1943100"/>
            <a:ext cx="11202035" cy="679450"/>
            <a:chOff x="-1" y="92172"/>
            <a:chExt cx="729621" cy="349058"/>
          </a:xfrm>
          <a:solidFill>
            <a:schemeClr val="accent1"/>
          </a:solidFill>
        </p:grpSpPr>
        <p:sp>
          <p:nvSpPr>
            <p:cNvPr id="49"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3" name="Mongod"/>
            <p:cNvSpPr txBox="1"/>
            <p:nvPr/>
          </p:nvSpPr>
          <p:spPr>
            <a:xfrm>
              <a:off x="16231" y="170140"/>
              <a:ext cx="695540" cy="193124"/>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2000"/>
                <a:t>storage</a:t>
              </a:r>
              <a:r>
                <a:rPr lang="zh-CN" sz="2000"/>
                <a:t>公共</a:t>
              </a:r>
              <a:r>
                <a:rPr sz="2000"/>
                <a:t>层</a:t>
              </a:r>
              <a:endParaRPr sz="2000"/>
            </a:p>
          </p:txBody>
        </p:sp>
      </p:grpSp>
      <p:grpSp>
        <p:nvGrpSpPr>
          <p:cNvPr id="54" name="圆角矩形 20"/>
          <p:cNvGrpSpPr/>
          <p:nvPr/>
        </p:nvGrpSpPr>
        <p:grpSpPr>
          <a:xfrm>
            <a:off x="577215" y="3570605"/>
            <a:ext cx="7369175" cy="679450"/>
            <a:chOff x="-1" y="92172"/>
            <a:chExt cx="729621" cy="349058"/>
          </a:xfrm>
          <a:solidFill>
            <a:schemeClr val="accent4">
              <a:lumMod val="60000"/>
              <a:lumOff val="40000"/>
            </a:schemeClr>
          </a:solidFill>
        </p:grpSpPr>
        <p:sp>
          <p:nvSpPr>
            <p:cNvPr id="5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5" name="Mongod"/>
            <p:cNvSpPr txBox="1"/>
            <p:nvPr/>
          </p:nvSpPr>
          <p:spPr>
            <a:xfrm>
              <a:off x="16231" y="170140"/>
              <a:ext cx="695540" cy="193124"/>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2000"/>
                <a:t>KV</a:t>
              </a:r>
              <a:r>
                <a:rPr lang="zh-CN" altLang="en-US" sz="2000"/>
                <a:t>层</a:t>
              </a:r>
              <a:endParaRPr lang="zh-CN" altLang="en-US" sz="2000"/>
            </a:p>
          </p:txBody>
        </p:sp>
      </p:grpSp>
      <p:grpSp>
        <p:nvGrpSpPr>
          <p:cNvPr id="70" name="圆角矩形 20"/>
          <p:cNvGrpSpPr/>
          <p:nvPr/>
        </p:nvGrpSpPr>
        <p:grpSpPr>
          <a:xfrm>
            <a:off x="5796915" y="5081270"/>
            <a:ext cx="2149475" cy="679450"/>
            <a:chOff x="-1" y="92172"/>
            <a:chExt cx="729621" cy="349058"/>
          </a:xfrm>
          <a:solidFill>
            <a:schemeClr val="accent3"/>
          </a:solidFill>
        </p:grpSpPr>
        <p:sp>
          <p:nvSpPr>
            <p:cNvPr id="7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2" name="Mongod"/>
            <p:cNvSpPr txBox="1"/>
            <p:nvPr/>
          </p:nvSpPr>
          <p:spPr>
            <a:xfrm>
              <a:off x="16231" y="107505"/>
              <a:ext cx="695540" cy="318393"/>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1600"/>
                <a:t>ephemeralForTest</a:t>
              </a:r>
              <a:r>
                <a:rPr lang="zh-CN" altLang="en-US" sz="2000"/>
                <a:t>引擎</a:t>
              </a:r>
              <a:endParaRPr lang="zh-CN" altLang="en-US" sz="2000"/>
            </a:p>
          </p:txBody>
        </p:sp>
      </p:grpSp>
      <p:sp>
        <p:nvSpPr>
          <p:cNvPr id="116" name="上下箭头 115"/>
          <p:cNvSpPr/>
          <p:nvPr/>
        </p:nvSpPr>
        <p:spPr>
          <a:xfrm>
            <a:off x="5796915" y="1311593"/>
            <a:ext cx="284480" cy="609599"/>
          </a:xfrm>
          <a:prstGeom prst="upDown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118" name="上下箭头 117"/>
          <p:cNvSpPr/>
          <p:nvPr/>
        </p:nvSpPr>
        <p:spPr>
          <a:xfrm>
            <a:off x="1506220" y="4360228"/>
            <a:ext cx="284480" cy="609599"/>
          </a:xfrm>
          <a:prstGeom prst="upDown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120" name="圆角矩形 20"/>
          <p:cNvGrpSpPr/>
          <p:nvPr/>
        </p:nvGrpSpPr>
        <p:grpSpPr>
          <a:xfrm>
            <a:off x="526415" y="5053328"/>
            <a:ext cx="2244090" cy="679451"/>
            <a:chOff x="-1" y="92172"/>
            <a:chExt cx="729621" cy="349058"/>
          </a:xfrm>
          <a:solidFill>
            <a:schemeClr val="accent3"/>
          </a:solidFill>
        </p:grpSpPr>
        <p:sp>
          <p:nvSpPr>
            <p:cNvPr id="121"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2" name="Mongod"/>
            <p:cNvSpPr txBox="1"/>
            <p:nvPr/>
          </p:nvSpPr>
          <p:spPr>
            <a:xfrm>
              <a:off x="16231" y="170140"/>
              <a:ext cx="695540" cy="193123"/>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2000"/>
                <a:t>wiredtiger</a:t>
              </a:r>
              <a:r>
                <a:rPr lang="zh-CN" altLang="en-US" sz="2000"/>
                <a:t>引擎</a:t>
              </a:r>
              <a:endParaRPr lang="zh-CN" altLang="en-US" sz="2000"/>
            </a:p>
          </p:txBody>
        </p:sp>
      </p:grpSp>
      <p:grpSp>
        <p:nvGrpSpPr>
          <p:cNvPr id="138" name="圆角矩形 3"/>
          <p:cNvGrpSpPr/>
          <p:nvPr/>
        </p:nvGrpSpPr>
        <p:grpSpPr>
          <a:xfrm>
            <a:off x="10130155" y="6191250"/>
            <a:ext cx="1779270" cy="386715"/>
            <a:chOff x="0" y="-1"/>
            <a:chExt cx="1054100" cy="349042"/>
          </a:xfrm>
        </p:grpSpPr>
        <p:sp>
          <p:nvSpPr>
            <p:cNvPr id="139"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0" name="Client"/>
            <p:cNvSpPr txBox="1"/>
            <p:nvPr/>
          </p:nvSpPr>
          <p:spPr>
            <a:xfrm>
              <a:off x="17037" y="32380"/>
              <a:ext cx="1020026" cy="284277"/>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00"/>
                <a:t>mongodb </a:t>
              </a:r>
              <a:r>
                <a:rPr lang="zh-CN" altLang="en-US" sz="1600"/>
                <a:t>杨亚洲</a:t>
              </a:r>
              <a:endParaRPr lang="en-US" altLang="zh-CN" sz="1600"/>
            </a:p>
          </p:txBody>
        </p:sp>
      </p:grpSp>
      <p:grpSp>
        <p:nvGrpSpPr>
          <p:cNvPr id="2" name="圆角矩形 20"/>
          <p:cNvGrpSpPr/>
          <p:nvPr/>
        </p:nvGrpSpPr>
        <p:grpSpPr>
          <a:xfrm>
            <a:off x="3055620" y="5081268"/>
            <a:ext cx="2244090" cy="679451"/>
            <a:chOff x="-1" y="92172"/>
            <a:chExt cx="729621" cy="349058"/>
          </a:xfrm>
          <a:solidFill>
            <a:schemeClr val="accent3"/>
          </a:solidFill>
        </p:grpSpPr>
        <p:sp>
          <p:nvSpPr>
            <p:cNvPr id="3"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 name="Mongod"/>
            <p:cNvSpPr txBox="1"/>
            <p:nvPr/>
          </p:nvSpPr>
          <p:spPr>
            <a:xfrm>
              <a:off x="16231" y="170140"/>
              <a:ext cx="695540" cy="193123"/>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2000">
                  <a:sym typeface="+mn-ea"/>
                </a:rPr>
                <a:t>devnull</a:t>
              </a:r>
              <a:r>
                <a:rPr lang="zh-CN" altLang="en-US" sz="2000"/>
                <a:t>引擎</a:t>
              </a:r>
              <a:endParaRPr lang="zh-CN" altLang="en-US" sz="2000"/>
            </a:p>
          </p:txBody>
        </p:sp>
      </p:grpSp>
      <p:sp>
        <p:nvSpPr>
          <p:cNvPr id="7" name="上下箭头 6"/>
          <p:cNvSpPr/>
          <p:nvPr/>
        </p:nvSpPr>
        <p:spPr>
          <a:xfrm>
            <a:off x="3990340" y="4360228"/>
            <a:ext cx="284480" cy="609599"/>
          </a:xfrm>
          <a:prstGeom prst="upDown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9" name="圆角矩形 20"/>
          <p:cNvGrpSpPr/>
          <p:nvPr/>
        </p:nvGrpSpPr>
        <p:grpSpPr>
          <a:xfrm>
            <a:off x="9578975" y="5081270"/>
            <a:ext cx="2149475" cy="679450"/>
            <a:chOff x="-1" y="92172"/>
            <a:chExt cx="729621" cy="349058"/>
          </a:xfrm>
          <a:solidFill>
            <a:schemeClr val="accent3"/>
          </a:solidFill>
        </p:grpSpPr>
        <p:sp>
          <p:nvSpPr>
            <p:cNvPr id="10"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16231" y="170140"/>
              <a:ext cx="695540" cy="193124"/>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altLang="zh-CN" sz="2000">
                  <a:sym typeface="+mn-ea"/>
                </a:rPr>
                <a:t>MMAPv1</a:t>
              </a:r>
              <a:r>
                <a:rPr lang="zh-CN" altLang="en-US" sz="2000"/>
                <a:t>引擎</a:t>
              </a:r>
              <a:endParaRPr lang="zh-CN" altLang="en-US" sz="2000"/>
            </a:p>
          </p:txBody>
        </p:sp>
      </p:grpSp>
      <p:grpSp>
        <p:nvGrpSpPr>
          <p:cNvPr id="272" name="圆角矩形 3"/>
          <p:cNvGrpSpPr/>
          <p:nvPr/>
        </p:nvGrpSpPr>
        <p:grpSpPr>
          <a:xfrm>
            <a:off x="8943658" y="5418137"/>
            <a:ext cx="461645" cy="314960"/>
            <a:chOff x="0" y="-12441"/>
            <a:chExt cx="1054100" cy="373920"/>
          </a:xfrm>
        </p:grpSpPr>
        <p:sp>
          <p:nvSpPr>
            <p:cNvPr id="276"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80" name="Client"/>
            <p:cNvSpPr txBox="1"/>
            <p:nvPr/>
          </p:nvSpPr>
          <p:spPr>
            <a:xfrm>
              <a:off x="17037" y="-12441"/>
              <a:ext cx="1020026" cy="37392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600"/>
                <a:t>...</a:t>
              </a:r>
              <a:endParaRPr lang="en-US" sz="1600"/>
            </a:p>
          </p:txBody>
        </p:sp>
      </p:grpSp>
      <p:sp>
        <p:nvSpPr>
          <p:cNvPr id="12" name="上下箭头 11"/>
          <p:cNvSpPr/>
          <p:nvPr/>
        </p:nvSpPr>
        <p:spPr>
          <a:xfrm>
            <a:off x="4130040" y="2764156"/>
            <a:ext cx="264160" cy="599439"/>
          </a:xfrm>
          <a:prstGeom prst="upDown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
        <p:nvSpPr>
          <p:cNvPr id="14" name="上下箭头 13"/>
          <p:cNvSpPr/>
          <p:nvPr/>
        </p:nvSpPr>
        <p:spPr>
          <a:xfrm>
            <a:off x="10641330" y="2764155"/>
            <a:ext cx="238760" cy="2294255"/>
          </a:xfrm>
          <a:prstGeom prst="upDown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16" name="圆角矩形 3"/>
          <p:cNvGrpSpPr/>
          <p:nvPr/>
        </p:nvGrpSpPr>
        <p:grpSpPr>
          <a:xfrm>
            <a:off x="4523105" y="6026785"/>
            <a:ext cx="3183890" cy="613410"/>
            <a:chOff x="0" y="-1"/>
            <a:chExt cx="1054100" cy="349042"/>
          </a:xfrm>
          <a:solidFill>
            <a:schemeClr val="accent2"/>
          </a:solidFill>
        </p:grpSpPr>
        <p:sp>
          <p:nvSpPr>
            <p:cNvPr id="17"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 name="Client"/>
            <p:cNvSpPr txBox="1"/>
            <p:nvPr/>
          </p:nvSpPr>
          <p:spPr>
            <a:xfrm>
              <a:off x="17037" y="93583"/>
              <a:ext cx="1020026" cy="161875"/>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ltLang="zh-CN">
                  <a:sym typeface="+mn-ea"/>
                </a:rPr>
                <a:t>storage</a:t>
              </a:r>
              <a:r>
                <a:rPr lang="zh-CN" altLang="en-US">
                  <a:sym typeface="+mn-ea"/>
                </a:rPr>
                <a:t>存储模块分层设计架构图</a:t>
              </a:r>
              <a:endParaRPr lang="zh-CN" altLang="en-US">
                <a:sym typeface="+mn-ea"/>
              </a:endParaRPr>
            </a:p>
          </p:txBody>
        </p:sp>
      </p:grpSp>
      <p:sp>
        <p:nvSpPr>
          <p:cNvPr id="8" name="上下箭头 7"/>
          <p:cNvSpPr/>
          <p:nvPr/>
        </p:nvSpPr>
        <p:spPr>
          <a:xfrm>
            <a:off x="6729730" y="4360228"/>
            <a:ext cx="284480" cy="609599"/>
          </a:xfrm>
          <a:prstGeom prst="upDown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圆角矩形 17"/>
          <p:cNvSpPr/>
          <p:nvPr/>
        </p:nvSpPr>
        <p:spPr>
          <a:xfrm>
            <a:off x="189865" y="109220"/>
            <a:ext cx="10813415" cy="667258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74" name="圆角矩形 17"/>
          <p:cNvSpPr/>
          <p:nvPr/>
        </p:nvSpPr>
        <p:spPr>
          <a:xfrm>
            <a:off x="4231640" y="2435860"/>
            <a:ext cx="6372860" cy="4255135"/>
          </a:xfrm>
          <a:prstGeom prst="roundRect">
            <a:avLst>
              <a:gd name="adj" fmla="val 4429"/>
            </a:avLst>
          </a:prstGeom>
          <a:solidFill>
            <a:schemeClr val="bg1">
              <a:lumMod val="50000"/>
            </a:schemeClr>
          </a:solidFill>
          <a:ln>
            <a:solidFill>
              <a:schemeClr val="accent2"/>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182" name="圆角矩形 17"/>
          <p:cNvSpPr/>
          <p:nvPr/>
        </p:nvSpPr>
        <p:spPr>
          <a:xfrm>
            <a:off x="4476750" y="3472180"/>
            <a:ext cx="2923540" cy="2972435"/>
          </a:xfrm>
          <a:prstGeom prst="roundRect">
            <a:avLst>
              <a:gd name="adj" fmla="val 4429"/>
            </a:avLst>
          </a:prstGeom>
          <a:solidFill>
            <a:schemeClr val="bg1">
              <a:lumMod val="85000"/>
            </a:schemeClr>
          </a:solidFill>
          <a:ln>
            <a:solidFill>
              <a:schemeClr val="accent2"/>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2" name="圆角矩形"/>
          <p:cNvSpPr/>
          <p:nvPr/>
        </p:nvSpPr>
        <p:spPr>
          <a:xfrm>
            <a:off x="1045210" y="173990"/>
            <a:ext cx="2245995" cy="856615"/>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600"/>
              <a:t>storage</a:t>
            </a:r>
            <a:endParaRPr lang="zh-CN" altLang="en-US" sz="1600"/>
          </a:p>
        </p:txBody>
      </p:sp>
      <p:sp>
        <p:nvSpPr>
          <p:cNvPr id="4" name="右大括号 3"/>
          <p:cNvSpPr/>
          <p:nvPr/>
        </p:nvSpPr>
        <p:spPr>
          <a:xfrm>
            <a:off x="12534900" y="2773045"/>
            <a:ext cx="981075" cy="3059430"/>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6" name="圆角矩形 3"/>
          <p:cNvGrpSpPr/>
          <p:nvPr/>
        </p:nvGrpSpPr>
        <p:grpSpPr>
          <a:xfrm>
            <a:off x="13185775" y="3821430"/>
            <a:ext cx="1238885" cy="359410"/>
            <a:chOff x="0" y="-1"/>
            <a:chExt cx="1054100" cy="349042"/>
          </a:xfrm>
          <a:solidFill>
            <a:schemeClr val="accent2"/>
          </a:solidFill>
        </p:grpSpPr>
        <p:sp>
          <p:nvSpPr>
            <p:cNvPr id="7"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Client"/>
            <p:cNvSpPr txBox="1"/>
            <p:nvPr/>
          </p:nvSpPr>
          <p:spPr>
            <a:xfrm>
              <a:off x="17037" y="36383"/>
              <a:ext cx="1020026"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a:t>同一个事务</a:t>
              </a:r>
              <a:endParaRPr lang="zh-CN" altLang="en-US"/>
            </a:p>
          </p:txBody>
        </p:sp>
      </p:grpSp>
      <p:grpSp>
        <p:nvGrpSpPr>
          <p:cNvPr id="9" name="圆角矩形 3"/>
          <p:cNvGrpSpPr/>
          <p:nvPr/>
        </p:nvGrpSpPr>
        <p:grpSpPr>
          <a:xfrm>
            <a:off x="4771390" y="1207135"/>
            <a:ext cx="2363470" cy="588010"/>
            <a:chOff x="0" y="-1"/>
            <a:chExt cx="1054100" cy="349042"/>
          </a:xfrm>
          <a:solidFill>
            <a:schemeClr val="accent2"/>
          </a:solidFill>
        </p:grpSpPr>
        <p:sp>
          <p:nvSpPr>
            <p:cNvPr id="10"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a:sym typeface="+mn-ea"/>
                </a:rPr>
                <a:t>mmap_v1</a:t>
              </a:r>
              <a:r>
                <a:rPr lang="zh-CN">
                  <a:sym typeface="+mn-ea"/>
                </a:rPr>
                <a:t>引擎</a:t>
              </a:r>
              <a:endParaRPr lang="zh-CN"/>
            </a:p>
          </p:txBody>
        </p:sp>
      </p:grpSp>
      <p:cxnSp>
        <p:nvCxnSpPr>
          <p:cNvPr id="19" name="直接连接符 18"/>
          <p:cNvCxnSpPr/>
          <p:nvPr/>
        </p:nvCxnSpPr>
        <p:spPr>
          <a:xfrm flipH="1">
            <a:off x="2139950" y="1030605"/>
            <a:ext cx="6985" cy="1028065"/>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cxnSp>
        <p:nvCxnSpPr>
          <p:cNvPr id="21" name="直接连接符 20"/>
          <p:cNvCxnSpPr/>
          <p:nvPr/>
        </p:nvCxnSpPr>
        <p:spPr>
          <a:xfrm>
            <a:off x="2172335" y="1505585"/>
            <a:ext cx="2599055"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grpSp>
        <p:nvGrpSpPr>
          <p:cNvPr id="27" name="圆角矩形 3"/>
          <p:cNvGrpSpPr/>
          <p:nvPr/>
        </p:nvGrpSpPr>
        <p:grpSpPr>
          <a:xfrm>
            <a:off x="4760595" y="2743835"/>
            <a:ext cx="2374900" cy="588010"/>
            <a:chOff x="0" y="-1"/>
            <a:chExt cx="1054100" cy="349042"/>
          </a:xfrm>
          <a:solidFill>
            <a:schemeClr val="accent2"/>
          </a:solidFill>
        </p:grpSpPr>
        <p:sp>
          <p:nvSpPr>
            <p:cNvPr id="28"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9"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ltLang="zh-CN">
                  <a:sym typeface="+mn-ea"/>
                </a:rPr>
                <a:t>KV</a:t>
              </a:r>
              <a:r>
                <a:rPr lang="zh-CN">
                  <a:sym typeface="+mn-ea"/>
                </a:rPr>
                <a:t>引擎基础模块</a:t>
              </a:r>
              <a:endParaRPr lang="zh-CN">
                <a:sym typeface="+mn-ea"/>
              </a:endParaRPr>
            </a:p>
          </p:txBody>
        </p:sp>
      </p:grpSp>
      <p:cxnSp>
        <p:nvCxnSpPr>
          <p:cNvPr id="30" name="直接连接符 29"/>
          <p:cNvCxnSpPr/>
          <p:nvPr/>
        </p:nvCxnSpPr>
        <p:spPr>
          <a:xfrm>
            <a:off x="2141855" y="2145030"/>
            <a:ext cx="8890" cy="878205"/>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cxnSp>
        <p:nvCxnSpPr>
          <p:cNvPr id="31" name="直接连接符 30"/>
          <p:cNvCxnSpPr/>
          <p:nvPr/>
        </p:nvCxnSpPr>
        <p:spPr>
          <a:xfrm>
            <a:off x="2161540" y="3009900"/>
            <a:ext cx="2599055"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grpSp>
        <p:nvGrpSpPr>
          <p:cNvPr id="44" name="圆角矩形 3"/>
          <p:cNvGrpSpPr/>
          <p:nvPr/>
        </p:nvGrpSpPr>
        <p:grpSpPr>
          <a:xfrm>
            <a:off x="4740275" y="3696335"/>
            <a:ext cx="2433955" cy="588010"/>
            <a:chOff x="0" y="-1"/>
            <a:chExt cx="1054100" cy="349042"/>
          </a:xfrm>
          <a:solidFill>
            <a:schemeClr val="accent2"/>
          </a:solidFill>
        </p:grpSpPr>
        <p:sp>
          <p:nvSpPr>
            <p:cNvPr id="45"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6"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t>ephemeral_for_test</a:t>
              </a:r>
              <a:r>
                <a:rPr lang="zh-CN"/>
                <a:t>引擎</a:t>
              </a:r>
              <a:endParaRPr lang="zh-CN"/>
            </a:p>
          </p:txBody>
        </p:sp>
      </p:grpSp>
      <p:cxnSp>
        <p:nvCxnSpPr>
          <p:cNvPr id="47" name="直接连接符 46"/>
          <p:cNvCxnSpPr/>
          <p:nvPr/>
        </p:nvCxnSpPr>
        <p:spPr>
          <a:xfrm>
            <a:off x="2121535" y="3097530"/>
            <a:ext cx="8890" cy="878205"/>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cxnSp>
        <p:nvCxnSpPr>
          <p:cNvPr id="51" name="直接连接符 50"/>
          <p:cNvCxnSpPr/>
          <p:nvPr/>
        </p:nvCxnSpPr>
        <p:spPr>
          <a:xfrm>
            <a:off x="2141220" y="3962400"/>
            <a:ext cx="2599055"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grpSp>
        <p:nvGrpSpPr>
          <p:cNvPr id="53" name="圆角矩形 3"/>
          <p:cNvGrpSpPr/>
          <p:nvPr/>
        </p:nvGrpSpPr>
        <p:grpSpPr>
          <a:xfrm>
            <a:off x="4760595" y="4628515"/>
            <a:ext cx="2433955" cy="588010"/>
            <a:chOff x="0" y="-1"/>
            <a:chExt cx="1054100" cy="349042"/>
          </a:xfrm>
          <a:solidFill>
            <a:schemeClr val="accent2"/>
          </a:solidFill>
        </p:grpSpPr>
        <p:sp>
          <p:nvSpPr>
            <p:cNvPr id="54"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5"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a:sym typeface="+mn-ea"/>
                </a:rPr>
                <a:t>devnull</a:t>
              </a:r>
              <a:r>
                <a:rPr lang="zh-CN">
                  <a:sym typeface="+mn-ea"/>
                </a:rPr>
                <a:t>引擎</a:t>
              </a:r>
              <a:endParaRPr lang="zh-CN"/>
            </a:p>
          </p:txBody>
        </p:sp>
      </p:grpSp>
      <p:cxnSp>
        <p:nvCxnSpPr>
          <p:cNvPr id="56" name="直接连接符 55"/>
          <p:cNvCxnSpPr/>
          <p:nvPr/>
        </p:nvCxnSpPr>
        <p:spPr>
          <a:xfrm>
            <a:off x="2141855" y="4029710"/>
            <a:ext cx="8890" cy="878205"/>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cxnSp>
        <p:nvCxnSpPr>
          <p:cNvPr id="57" name="直接连接符 56"/>
          <p:cNvCxnSpPr/>
          <p:nvPr/>
        </p:nvCxnSpPr>
        <p:spPr>
          <a:xfrm>
            <a:off x="2161540" y="4894580"/>
            <a:ext cx="2599055"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grpSp>
        <p:nvGrpSpPr>
          <p:cNvPr id="63" name="圆角矩形 3"/>
          <p:cNvGrpSpPr/>
          <p:nvPr/>
        </p:nvGrpSpPr>
        <p:grpSpPr>
          <a:xfrm>
            <a:off x="4771390" y="5553710"/>
            <a:ext cx="2433955" cy="588010"/>
            <a:chOff x="0" y="-1"/>
            <a:chExt cx="1054100" cy="349042"/>
          </a:xfrm>
          <a:solidFill>
            <a:schemeClr val="accent2"/>
          </a:solidFill>
        </p:grpSpPr>
        <p:sp>
          <p:nvSpPr>
            <p:cNvPr id="64"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5"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ltLang="zh-CN"/>
                <a:t>wiredtiger</a:t>
              </a:r>
              <a:r>
                <a:rPr lang="zh-CN"/>
                <a:t>引擎</a:t>
              </a:r>
              <a:endParaRPr lang="zh-CN"/>
            </a:p>
          </p:txBody>
        </p:sp>
      </p:grpSp>
      <p:cxnSp>
        <p:nvCxnSpPr>
          <p:cNvPr id="66" name="直接连接符 65"/>
          <p:cNvCxnSpPr/>
          <p:nvPr/>
        </p:nvCxnSpPr>
        <p:spPr>
          <a:xfrm>
            <a:off x="2141855" y="4965700"/>
            <a:ext cx="8890" cy="878205"/>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cxnSp>
        <p:nvCxnSpPr>
          <p:cNvPr id="67" name="直接连接符 66"/>
          <p:cNvCxnSpPr/>
          <p:nvPr/>
        </p:nvCxnSpPr>
        <p:spPr>
          <a:xfrm>
            <a:off x="2161540" y="5830570"/>
            <a:ext cx="2599055"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sp>
        <p:nvSpPr>
          <p:cNvPr id="75" name="右大括号 74"/>
          <p:cNvSpPr/>
          <p:nvPr/>
        </p:nvSpPr>
        <p:spPr>
          <a:xfrm>
            <a:off x="7473950" y="3696335"/>
            <a:ext cx="869950" cy="2586355"/>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cxnSp>
        <p:nvCxnSpPr>
          <p:cNvPr id="79" name="直接箭头连接符 78"/>
          <p:cNvCxnSpPr/>
          <p:nvPr/>
        </p:nvCxnSpPr>
        <p:spPr>
          <a:xfrm flipV="1">
            <a:off x="7209790" y="3053080"/>
            <a:ext cx="695960" cy="3810"/>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86" name="圆角矩形 20"/>
          <p:cNvGrpSpPr/>
          <p:nvPr/>
        </p:nvGrpSpPr>
        <p:grpSpPr>
          <a:xfrm>
            <a:off x="8484870" y="4628515"/>
            <a:ext cx="1343025" cy="687070"/>
            <a:chOff x="-1" y="92172"/>
            <a:chExt cx="729621" cy="349058"/>
          </a:xfrm>
          <a:solidFill>
            <a:schemeClr val="accent1"/>
          </a:solidFill>
        </p:grpSpPr>
        <p:sp>
          <p:nvSpPr>
            <p:cNvPr id="87"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8" name="Mongod"/>
            <p:cNvSpPr txBox="1"/>
            <p:nvPr/>
          </p:nvSpPr>
          <p:spPr>
            <a:xfrm>
              <a:off x="16231" y="171211"/>
              <a:ext cx="695540" cy="190982"/>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2000"/>
                <a:t>KV</a:t>
              </a:r>
              <a:r>
                <a:rPr lang="zh-CN" altLang="en-US" sz="2000"/>
                <a:t>引擎</a:t>
              </a:r>
              <a:endParaRPr lang="zh-CN" altLang="en-US" sz="2000"/>
            </a:p>
          </p:txBody>
        </p:sp>
      </p:grpSp>
      <p:grpSp>
        <p:nvGrpSpPr>
          <p:cNvPr id="89" name="圆角矩形 20"/>
          <p:cNvGrpSpPr/>
          <p:nvPr/>
        </p:nvGrpSpPr>
        <p:grpSpPr>
          <a:xfrm>
            <a:off x="8024495" y="2611120"/>
            <a:ext cx="1889760" cy="923925"/>
            <a:chOff x="-1" y="92172"/>
            <a:chExt cx="729621" cy="349058"/>
          </a:xfrm>
          <a:solidFill>
            <a:schemeClr val="accent1"/>
          </a:solidFill>
        </p:grpSpPr>
        <p:sp>
          <p:nvSpPr>
            <p:cNvPr id="90"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2" name="Mongod"/>
            <p:cNvSpPr txBox="1"/>
            <p:nvPr/>
          </p:nvSpPr>
          <p:spPr>
            <a:xfrm>
              <a:off x="16231" y="138114"/>
              <a:ext cx="695540" cy="257175"/>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2000"/>
                <a:t>KV</a:t>
              </a:r>
              <a:r>
                <a:rPr lang="zh-CN" altLang="en-US" sz="2000"/>
                <a:t>引擎统</a:t>
              </a:r>
              <a:endParaRPr lang="zh-CN" altLang="en-US" sz="2000"/>
            </a:p>
            <a:p>
              <a:pPr algn="ctr"/>
              <a:r>
                <a:rPr lang="zh-CN" altLang="en-US" sz="2000"/>
                <a:t>一抽象化</a:t>
              </a:r>
              <a:endParaRPr lang="zh-CN" altLang="en-US" sz="2000"/>
            </a:p>
          </p:txBody>
        </p:sp>
      </p:grpSp>
      <p:cxnSp>
        <p:nvCxnSpPr>
          <p:cNvPr id="93" name="直接箭头连接符 92"/>
          <p:cNvCxnSpPr/>
          <p:nvPr/>
        </p:nvCxnSpPr>
        <p:spPr>
          <a:xfrm flipV="1">
            <a:off x="7174230" y="1543050"/>
            <a:ext cx="695960" cy="3810"/>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94" name="圆角矩形 20"/>
          <p:cNvGrpSpPr/>
          <p:nvPr/>
        </p:nvGrpSpPr>
        <p:grpSpPr>
          <a:xfrm>
            <a:off x="7905750" y="1200785"/>
            <a:ext cx="1668145" cy="675005"/>
            <a:chOff x="-1" y="92172"/>
            <a:chExt cx="729621" cy="349058"/>
          </a:xfrm>
          <a:solidFill>
            <a:schemeClr val="accent1"/>
          </a:solidFill>
        </p:grpSpPr>
        <p:sp>
          <p:nvSpPr>
            <p:cNvPr id="95"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6" name="Mongod"/>
            <p:cNvSpPr txBox="1"/>
            <p:nvPr/>
          </p:nvSpPr>
          <p:spPr>
            <a:xfrm>
              <a:off x="16231" y="169505"/>
              <a:ext cx="695540" cy="194395"/>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2000">
                  <a:sym typeface="+mn-ea"/>
                </a:rPr>
                <a:t>mmap_v1</a:t>
              </a:r>
              <a:r>
                <a:rPr lang="zh-CN" sz="2000">
                  <a:sym typeface="+mn-ea"/>
                </a:rPr>
                <a:t>引擎</a:t>
              </a:r>
              <a:endParaRPr lang="zh-CN" altLang="en-US" sz="2000"/>
            </a:p>
          </p:txBody>
        </p:sp>
      </p:gr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圆角矩形 17"/>
          <p:cNvSpPr/>
          <p:nvPr/>
        </p:nvSpPr>
        <p:spPr>
          <a:xfrm>
            <a:off x="1570355" y="989330"/>
            <a:ext cx="7933055" cy="527177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83" name="圆角矩形 20"/>
          <p:cNvGrpSpPr/>
          <p:nvPr/>
        </p:nvGrpSpPr>
        <p:grpSpPr>
          <a:xfrm>
            <a:off x="3255010" y="1307465"/>
            <a:ext cx="2595245" cy="631825"/>
            <a:chOff x="-28905" y="92172"/>
            <a:chExt cx="758525" cy="349058"/>
          </a:xfrm>
        </p:grpSpPr>
        <p:sp>
          <p:nvSpPr>
            <p:cNvPr id="8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5"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StorageEngine</a:t>
              </a:r>
              <a:endParaRPr sz="1405">
                <a:sym typeface="+mn-ea"/>
              </a:endParaRPr>
            </a:p>
          </p:txBody>
        </p:sp>
      </p:grpSp>
      <p:cxnSp>
        <p:nvCxnSpPr>
          <p:cNvPr id="86" name="直接箭头连接符 85"/>
          <p:cNvCxnSpPr/>
          <p:nvPr/>
        </p:nvCxnSpPr>
        <p:spPr>
          <a:xfrm flipV="1">
            <a:off x="3186430" y="1999615"/>
            <a:ext cx="1424940" cy="100457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3" name="圆角矩形 20"/>
          <p:cNvGrpSpPr/>
          <p:nvPr/>
        </p:nvGrpSpPr>
        <p:grpSpPr>
          <a:xfrm>
            <a:off x="1827531" y="3096895"/>
            <a:ext cx="2594609" cy="631825"/>
            <a:chOff x="-28719" y="92172"/>
            <a:chExt cx="758339" cy="349058"/>
          </a:xfrm>
        </p:grpSpPr>
        <p:sp>
          <p:nvSpPr>
            <p:cNvPr id="1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 name="Mongod"/>
            <p:cNvSpPr txBox="1"/>
            <p:nvPr/>
          </p:nvSpPr>
          <p:spPr>
            <a:xfrm>
              <a:off x="-28719" y="128130"/>
              <a:ext cx="758339" cy="27644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MMAPV1Engine</a:t>
              </a:r>
              <a:endParaRPr sz="1405">
                <a:sym typeface="+mn-ea"/>
              </a:endParaRPr>
            </a:p>
            <a:p>
              <a:pPr algn="ctr"/>
              <a:r>
                <a:rPr lang="en-US" sz="1405">
                  <a:sym typeface="+mn-ea"/>
                </a:rPr>
                <a:t>mmap_v1</a:t>
              </a:r>
              <a:r>
                <a:rPr lang="zh-CN" altLang="en-US" sz="1405">
                  <a:sym typeface="+mn-ea"/>
                </a:rPr>
                <a:t>存储引擎</a:t>
              </a:r>
              <a:endParaRPr lang="zh-CN" altLang="en-US" sz="1405">
                <a:sym typeface="+mn-ea"/>
              </a:endParaRPr>
            </a:p>
          </p:txBody>
        </p:sp>
      </p:grpSp>
      <p:cxnSp>
        <p:nvCxnSpPr>
          <p:cNvPr id="15" name="直接箭头连接符 14"/>
          <p:cNvCxnSpPr/>
          <p:nvPr/>
        </p:nvCxnSpPr>
        <p:spPr>
          <a:xfrm flipH="1" flipV="1">
            <a:off x="4806950" y="2025650"/>
            <a:ext cx="1736725" cy="94043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16" name="圆角矩形 20"/>
          <p:cNvGrpSpPr/>
          <p:nvPr/>
        </p:nvGrpSpPr>
        <p:grpSpPr>
          <a:xfrm>
            <a:off x="5184140" y="3058795"/>
            <a:ext cx="2595245" cy="631825"/>
            <a:chOff x="-28905" y="92172"/>
            <a:chExt cx="758525" cy="349058"/>
          </a:xfrm>
        </p:grpSpPr>
        <p:sp>
          <p:nvSpPr>
            <p:cNvPr id="1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 name="Mongod"/>
            <p:cNvSpPr txBox="1"/>
            <p:nvPr/>
          </p:nvSpPr>
          <p:spPr>
            <a:xfrm>
              <a:off x="-28905" y="127078"/>
              <a:ext cx="758339" cy="27644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KVStorageEngine</a:t>
              </a:r>
              <a:endParaRPr sz="1405">
                <a:sym typeface="+mn-ea"/>
              </a:endParaRPr>
            </a:p>
            <a:p>
              <a:pPr algn="ctr"/>
              <a:r>
                <a:rPr lang="en-US" sz="1405">
                  <a:sym typeface="+mn-ea"/>
                </a:rPr>
                <a:t>kv</a:t>
              </a:r>
              <a:r>
                <a:rPr lang="zh-CN" altLang="en-US" sz="1405">
                  <a:sym typeface="+mn-ea"/>
                </a:rPr>
                <a:t>类型引擎公共接口类</a:t>
              </a:r>
              <a:endParaRPr lang="zh-CN" altLang="en-US" sz="1405">
                <a:sym typeface="+mn-ea"/>
              </a:endParaRPr>
            </a:p>
          </p:txBody>
        </p:sp>
      </p:grpSp>
      <p:grpSp>
        <p:nvGrpSpPr>
          <p:cNvPr id="19" name="圆角矩形 72"/>
          <p:cNvGrpSpPr/>
          <p:nvPr/>
        </p:nvGrpSpPr>
        <p:grpSpPr>
          <a:xfrm>
            <a:off x="8239304" y="3172639"/>
            <a:ext cx="755898" cy="404468"/>
            <a:chOff x="-2" y="3281"/>
            <a:chExt cx="707397" cy="349040"/>
          </a:xfrm>
        </p:grpSpPr>
        <p:sp>
          <p:nvSpPr>
            <p:cNvPr id="20"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 name="引擎层"/>
            <p:cNvSpPr txBox="1"/>
            <p:nvPr/>
          </p:nvSpPr>
          <p:spPr>
            <a:xfrm>
              <a:off x="17038" y="36146"/>
              <a:ext cx="673317" cy="28330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a:t>
              </a:r>
              <a:r>
                <a:rPr lang="zh-CN" altLang="en-US" sz="1690"/>
                <a:t>子类</a:t>
              </a:r>
              <a:endParaRPr lang="zh-CN" altLang="en-US" sz="1690"/>
            </a:p>
          </p:txBody>
        </p:sp>
      </p:grpSp>
      <p:grpSp>
        <p:nvGrpSpPr>
          <p:cNvPr id="4" name="圆角矩形 3"/>
          <p:cNvGrpSpPr/>
          <p:nvPr/>
        </p:nvGrpSpPr>
        <p:grpSpPr>
          <a:xfrm>
            <a:off x="3858895" y="5540375"/>
            <a:ext cx="2684780" cy="454660"/>
            <a:chOff x="0" y="-1"/>
            <a:chExt cx="1054100" cy="349042"/>
          </a:xfrm>
        </p:grpSpPr>
        <p:sp>
          <p:nvSpPr>
            <p:cNvPr id="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 name="Client"/>
            <p:cNvSpPr txBox="1"/>
            <p:nvPr/>
          </p:nvSpPr>
          <p:spPr>
            <a:xfrm>
              <a:off x="17037" y="64834"/>
              <a:ext cx="1020026" cy="2193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 oppo</a:t>
              </a:r>
              <a:r>
                <a:rPr lang="zh-CN" altLang="en-US" sz="1405"/>
                <a:t>互联网</a:t>
              </a:r>
              <a:r>
                <a:rPr lang="en-US" altLang="zh-CN" sz="1405"/>
                <a:t>mongodb:</a:t>
              </a:r>
              <a:r>
                <a:rPr lang="zh-CN" altLang="en-US" sz="1405"/>
                <a:t>杨亚洲</a:t>
              </a:r>
              <a:endParaRPr lang="zh-CN" altLang="en-US" sz="1405"/>
            </a:p>
          </p:txBody>
        </p:sp>
      </p:grpSp>
      <p:grpSp>
        <p:nvGrpSpPr>
          <p:cNvPr id="2" name="圆角矩形 20"/>
          <p:cNvGrpSpPr/>
          <p:nvPr/>
        </p:nvGrpSpPr>
        <p:grpSpPr>
          <a:xfrm>
            <a:off x="2135505" y="4238625"/>
            <a:ext cx="1854200" cy="723900"/>
            <a:chOff x="-1" y="92172"/>
            <a:chExt cx="729621" cy="349058"/>
          </a:xfrm>
          <a:solidFill>
            <a:schemeClr val="accent3"/>
          </a:solidFill>
        </p:grpSpPr>
        <p:sp>
          <p:nvSpPr>
            <p:cNvPr id="6"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 name="Mongod"/>
            <p:cNvSpPr txBox="1"/>
            <p:nvPr/>
          </p:nvSpPr>
          <p:spPr>
            <a:xfrm>
              <a:off x="16231" y="131977"/>
              <a:ext cx="695540" cy="269448"/>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600">
                  <a:sym typeface="+mn-ea"/>
                </a:rPr>
                <a:t>mamp_v1</a:t>
              </a:r>
              <a:r>
                <a:rPr lang="zh-CN" altLang="en-US" sz="1600">
                  <a:sym typeface="+mn-ea"/>
                </a:rPr>
                <a:t>引擎</a:t>
              </a:r>
              <a:r>
                <a:rPr lang="en-US" altLang="zh-CN" sz="1600">
                  <a:sym typeface="+mn-ea"/>
                </a:rPr>
                <a:t>/</a:t>
              </a:r>
              <a:endParaRPr lang="en-US" altLang="zh-CN" sz="1600">
                <a:sym typeface="+mn-ea"/>
              </a:endParaRPr>
            </a:p>
            <a:p>
              <a:pPr algn="ctr"/>
              <a:r>
                <a:rPr lang="zh-CN" altLang="en-US" sz="1600">
                  <a:sym typeface="+mn-ea"/>
                </a:rPr>
                <a:t>对应</a:t>
              </a:r>
              <a:r>
                <a:rPr lang="en-US" sz="1600">
                  <a:sym typeface="+mn-ea"/>
                </a:rPr>
                <a:t>mmap_v1</a:t>
              </a:r>
              <a:r>
                <a:rPr lang="zh-CN" altLang="en-US" sz="1600">
                  <a:sym typeface="+mn-ea"/>
                </a:rPr>
                <a:t>目录</a:t>
              </a:r>
              <a:endParaRPr lang="zh-CN" altLang="en-US" sz="1600">
                <a:sym typeface="+mn-ea"/>
              </a:endParaRPr>
            </a:p>
          </p:txBody>
        </p:sp>
      </p:grpSp>
      <p:grpSp>
        <p:nvGrpSpPr>
          <p:cNvPr id="24" name="圆角矩形 72"/>
          <p:cNvGrpSpPr/>
          <p:nvPr/>
        </p:nvGrpSpPr>
        <p:grpSpPr>
          <a:xfrm>
            <a:off x="6153329" y="1439724"/>
            <a:ext cx="755898" cy="404468"/>
            <a:chOff x="-2" y="3281"/>
            <a:chExt cx="707397" cy="349040"/>
          </a:xfrm>
        </p:grpSpPr>
        <p:sp>
          <p:nvSpPr>
            <p:cNvPr id="2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6" name="引擎层"/>
            <p:cNvSpPr txBox="1"/>
            <p:nvPr/>
          </p:nvSpPr>
          <p:spPr>
            <a:xfrm>
              <a:off x="17038" y="36146"/>
              <a:ext cx="673317" cy="28330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a:t>
              </a:r>
              <a:r>
                <a:rPr lang="zh-CN" altLang="en-US" sz="1690"/>
                <a:t>基类</a:t>
              </a:r>
              <a:endParaRPr lang="zh-CN" altLang="en-US" sz="1690"/>
            </a:p>
          </p:txBody>
        </p:sp>
      </p:grpSp>
      <p:grpSp>
        <p:nvGrpSpPr>
          <p:cNvPr id="27" name="圆角矩形 20"/>
          <p:cNvGrpSpPr/>
          <p:nvPr/>
        </p:nvGrpSpPr>
        <p:grpSpPr>
          <a:xfrm>
            <a:off x="5699760" y="4224021"/>
            <a:ext cx="1854200" cy="723900"/>
            <a:chOff x="-1" y="86967"/>
            <a:chExt cx="729621" cy="349058"/>
          </a:xfrm>
          <a:solidFill>
            <a:schemeClr val="accent3"/>
          </a:solidFill>
        </p:grpSpPr>
        <p:sp>
          <p:nvSpPr>
            <p:cNvPr id="28" name="圆角矩形"/>
            <p:cNvSpPr/>
            <p:nvPr/>
          </p:nvSpPr>
          <p:spPr>
            <a:xfrm>
              <a:off x="-1" y="86967"/>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9" name="Mongod"/>
            <p:cNvSpPr txBox="1"/>
            <p:nvPr/>
          </p:nvSpPr>
          <p:spPr>
            <a:xfrm>
              <a:off x="16231" y="131977"/>
              <a:ext cx="695540" cy="269448"/>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600">
                  <a:sym typeface="+mn-ea"/>
                </a:rPr>
                <a:t>非</a:t>
              </a:r>
              <a:r>
                <a:rPr lang="en-US" altLang="zh-CN" sz="1600">
                  <a:sym typeface="+mn-ea"/>
                </a:rPr>
                <a:t>KV</a:t>
              </a:r>
              <a:r>
                <a:rPr lang="zh-CN" altLang="en-US" sz="1600">
                  <a:sym typeface="+mn-ea"/>
                </a:rPr>
                <a:t>类型引擎</a:t>
              </a:r>
              <a:r>
                <a:rPr lang="en-US" altLang="zh-CN" sz="1600">
                  <a:sym typeface="+mn-ea"/>
                </a:rPr>
                <a:t>/</a:t>
              </a:r>
              <a:endParaRPr lang="en-US" altLang="zh-CN" sz="1600">
                <a:sym typeface="+mn-ea"/>
              </a:endParaRPr>
            </a:p>
            <a:p>
              <a:pPr algn="ctr"/>
              <a:r>
                <a:rPr lang="zh-CN" altLang="en-US" sz="1600">
                  <a:sym typeface="+mn-ea"/>
                </a:rPr>
                <a:t>对应</a:t>
              </a:r>
              <a:r>
                <a:rPr lang="en-US" altLang="zh-CN" sz="1600">
                  <a:sym typeface="+mn-ea"/>
                </a:rPr>
                <a:t>KV</a:t>
              </a:r>
              <a:r>
                <a:rPr lang="zh-CN" altLang="en-US" sz="1600">
                  <a:sym typeface="+mn-ea"/>
                </a:rPr>
                <a:t>代码目录</a:t>
              </a:r>
              <a:endParaRPr lang="zh-CN" altLang="en-US" sz="1600">
                <a:sym typeface="+mn-ea"/>
              </a:endParaRPr>
            </a:p>
          </p:txBody>
        </p:sp>
      </p:grpSp>
      <p:grpSp>
        <p:nvGrpSpPr>
          <p:cNvPr id="34" name="圆角矩形 72"/>
          <p:cNvGrpSpPr/>
          <p:nvPr/>
        </p:nvGrpSpPr>
        <p:grpSpPr>
          <a:xfrm>
            <a:off x="8138160" y="4361180"/>
            <a:ext cx="1168400" cy="449580"/>
            <a:chOff x="-2" y="3281"/>
            <a:chExt cx="707397" cy="349040"/>
          </a:xfrm>
        </p:grpSpPr>
        <p:sp>
          <p:nvSpPr>
            <p:cNvPr id="3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6" name="引擎层"/>
            <p:cNvSpPr txBox="1"/>
            <p:nvPr/>
          </p:nvSpPr>
          <p:spPr>
            <a:xfrm>
              <a:off x="17038" y="50360"/>
              <a:ext cx="673317" cy="254878"/>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a:t>
              </a:r>
              <a:r>
                <a:rPr lang="zh-CN" altLang="en-US" sz="1690"/>
                <a:t>代码目录</a:t>
              </a:r>
              <a:endParaRPr lang="zh-CN" altLang="en-US" sz="1690"/>
            </a:p>
          </p:txBody>
        </p:sp>
      </p:gr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圆角矩形 17"/>
          <p:cNvSpPr/>
          <p:nvPr/>
        </p:nvSpPr>
        <p:spPr>
          <a:xfrm flipH="1">
            <a:off x="466090" y="978535"/>
            <a:ext cx="11076940" cy="5271770"/>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83" name="圆角矩形 20"/>
          <p:cNvGrpSpPr/>
          <p:nvPr/>
        </p:nvGrpSpPr>
        <p:grpSpPr>
          <a:xfrm>
            <a:off x="3255010" y="1307465"/>
            <a:ext cx="2595245" cy="631825"/>
            <a:chOff x="-28905" y="92172"/>
            <a:chExt cx="758525" cy="349058"/>
          </a:xfrm>
        </p:grpSpPr>
        <p:sp>
          <p:nvSpPr>
            <p:cNvPr id="84"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5" name="Mongod"/>
            <p:cNvSpPr txBox="1"/>
            <p:nvPr/>
          </p:nvSpPr>
          <p:spPr>
            <a:xfrm>
              <a:off x="-28905" y="186365"/>
              <a:ext cx="758339" cy="157865"/>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RecoveryUnit</a:t>
              </a:r>
              <a:endParaRPr sz="1405">
                <a:sym typeface="+mn-ea"/>
              </a:endParaRPr>
            </a:p>
          </p:txBody>
        </p:sp>
      </p:grpSp>
      <p:cxnSp>
        <p:nvCxnSpPr>
          <p:cNvPr id="86" name="直接箭头连接符 85"/>
          <p:cNvCxnSpPr/>
          <p:nvPr/>
        </p:nvCxnSpPr>
        <p:spPr>
          <a:xfrm flipV="1">
            <a:off x="2021840" y="1999615"/>
            <a:ext cx="2589530" cy="123825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3" name="圆角矩形 20"/>
          <p:cNvGrpSpPr/>
          <p:nvPr/>
        </p:nvGrpSpPr>
        <p:grpSpPr>
          <a:xfrm>
            <a:off x="819785" y="3364230"/>
            <a:ext cx="2029460" cy="631825"/>
            <a:chOff x="-28719" y="92172"/>
            <a:chExt cx="758339" cy="349058"/>
          </a:xfrm>
        </p:grpSpPr>
        <p:sp>
          <p:nvSpPr>
            <p:cNvPr id="1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 name="Mongod"/>
            <p:cNvSpPr txBox="1"/>
            <p:nvPr/>
          </p:nvSpPr>
          <p:spPr>
            <a:xfrm>
              <a:off x="-28719" y="128130"/>
              <a:ext cx="758339" cy="27644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DurRecoveryUnit</a:t>
              </a:r>
              <a:endParaRPr sz="1405">
                <a:sym typeface="+mn-ea"/>
              </a:endParaRPr>
            </a:p>
            <a:p>
              <a:pPr algn="ctr"/>
              <a:r>
                <a:rPr lang="en-US" sz="1405">
                  <a:sym typeface="+mn-ea"/>
                </a:rPr>
                <a:t>mmap_v1</a:t>
              </a:r>
              <a:r>
                <a:rPr lang="zh-CN" altLang="en-US" sz="1405">
                  <a:sym typeface="+mn-ea"/>
                </a:rPr>
                <a:t>存储引擎</a:t>
              </a:r>
              <a:endParaRPr lang="zh-CN" altLang="en-US" sz="1405">
                <a:sym typeface="+mn-ea"/>
              </a:endParaRPr>
            </a:p>
          </p:txBody>
        </p:sp>
      </p:grpSp>
      <p:cxnSp>
        <p:nvCxnSpPr>
          <p:cNvPr id="15" name="直接箭头连接符 14"/>
          <p:cNvCxnSpPr/>
          <p:nvPr/>
        </p:nvCxnSpPr>
        <p:spPr>
          <a:xfrm flipV="1">
            <a:off x="4749800" y="1970405"/>
            <a:ext cx="38100" cy="1274445"/>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19" name="圆角矩形 72"/>
          <p:cNvGrpSpPr/>
          <p:nvPr/>
        </p:nvGrpSpPr>
        <p:grpSpPr>
          <a:xfrm>
            <a:off x="9989999" y="3476804"/>
            <a:ext cx="755898" cy="404468"/>
            <a:chOff x="-2" y="3281"/>
            <a:chExt cx="707397" cy="349040"/>
          </a:xfrm>
        </p:grpSpPr>
        <p:sp>
          <p:nvSpPr>
            <p:cNvPr id="20"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 name="引擎层"/>
            <p:cNvSpPr txBox="1"/>
            <p:nvPr/>
          </p:nvSpPr>
          <p:spPr>
            <a:xfrm>
              <a:off x="17038" y="36146"/>
              <a:ext cx="673317" cy="28330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a:t>
              </a:r>
              <a:r>
                <a:rPr lang="zh-CN" altLang="en-US" sz="1690"/>
                <a:t>子类</a:t>
              </a:r>
              <a:endParaRPr lang="zh-CN" altLang="en-US" sz="1690"/>
            </a:p>
          </p:txBody>
        </p:sp>
      </p:grpSp>
      <p:grpSp>
        <p:nvGrpSpPr>
          <p:cNvPr id="4" name="圆角矩形 3"/>
          <p:cNvGrpSpPr/>
          <p:nvPr/>
        </p:nvGrpSpPr>
        <p:grpSpPr>
          <a:xfrm>
            <a:off x="3858895" y="5540375"/>
            <a:ext cx="2684780" cy="454660"/>
            <a:chOff x="0" y="-1"/>
            <a:chExt cx="1054100" cy="349042"/>
          </a:xfrm>
        </p:grpSpPr>
        <p:sp>
          <p:nvSpPr>
            <p:cNvPr id="5"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2" name="Client"/>
            <p:cNvSpPr txBox="1"/>
            <p:nvPr/>
          </p:nvSpPr>
          <p:spPr>
            <a:xfrm>
              <a:off x="17037" y="64834"/>
              <a:ext cx="1020026" cy="2193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405"/>
                <a:t> oppo</a:t>
              </a:r>
              <a:r>
                <a:rPr lang="zh-CN" altLang="en-US" sz="1405"/>
                <a:t>互联网</a:t>
              </a:r>
              <a:r>
                <a:rPr lang="en-US" altLang="zh-CN" sz="1405"/>
                <a:t>mongodb:</a:t>
              </a:r>
              <a:r>
                <a:rPr lang="zh-CN" altLang="en-US" sz="1405"/>
                <a:t>杨亚洲</a:t>
              </a:r>
              <a:endParaRPr lang="zh-CN" altLang="en-US" sz="1405"/>
            </a:p>
          </p:txBody>
        </p:sp>
      </p:grpSp>
      <p:grpSp>
        <p:nvGrpSpPr>
          <p:cNvPr id="2" name="圆角矩形 20"/>
          <p:cNvGrpSpPr/>
          <p:nvPr/>
        </p:nvGrpSpPr>
        <p:grpSpPr>
          <a:xfrm>
            <a:off x="907415" y="4317365"/>
            <a:ext cx="1854200" cy="723900"/>
            <a:chOff x="-1" y="92172"/>
            <a:chExt cx="729621" cy="349058"/>
          </a:xfrm>
          <a:solidFill>
            <a:schemeClr val="accent3"/>
          </a:solidFill>
        </p:grpSpPr>
        <p:sp>
          <p:nvSpPr>
            <p:cNvPr id="6"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7" name="Mongod"/>
            <p:cNvSpPr txBox="1"/>
            <p:nvPr/>
          </p:nvSpPr>
          <p:spPr>
            <a:xfrm>
              <a:off x="16231" y="131977"/>
              <a:ext cx="695540" cy="269448"/>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600">
                  <a:sym typeface="+mn-ea"/>
                </a:rPr>
                <a:t>mamp_v1</a:t>
              </a:r>
              <a:r>
                <a:rPr lang="zh-CN" altLang="en-US" sz="1600">
                  <a:sym typeface="+mn-ea"/>
                </a:rPr>
                <a:t>引擎</a:t>
              </a:r>
              <a:r>
                <a:rPr lang="en-US" altLang="zh-CN" sz="1600">
                  <a:sym typeface="+mn-ea"/>
                </a:rPr>
                <a:t>/</a:t>
              </a:r>
              <a:endParaRPr lang="en-US" altLang="zh-CN" sz="1600">
                <a:sym typeface="+mn-ea"/>
              </a:endParaRPr>
            </a:p>
            <a:p>
              <a:pPr algn="ctr"/>
              <a:r>
                <a:rPr lang="zh-CN" altLang="en-US" sz="1600">
                  <a:sym typeface="+mn-ea"/>
                </a:rPr>
                <a:t>对应</a:t>
              </a:r>
              <a:r>
                <a:rPr lang="en-US" sz="1600">
                  <a:sym typeface="+mn-ea"/>
                </a:rPr>
                <a:t>mmap_v1</a:t>
              </a:r>
              <a:r>
                <a:rPr lang="zh-CN" altLang="en-US" sz="1600">
                  <a:sym typeface="+mn-ea"/>
                </a:rPr>
                <a:t>目录</a:t>
              </a:r>
              <a:endParaRPr lang="zh-CN" altLang="en-US" sz="1600">
                <a:sym typeface="+mn-ea"/>
              </a:endParaRPr>
            </a:p>
          </p:txBody>
        </p:sp>
      </p:grpSp>
      <p:grpSp>
        <p:nvGrpSpPr>
          <p:cNvPr id="24" name="圆角矩形 72"/>
          <p:cNvGrpSpPr/>
          <p:nvPr/>
        </p:nvGrpSpPr>
        <p:grpSpPr>
          <a:xfrm>
            <a:off x="6153329" y="1439724"/>
            <a:ext cx="755898" cy="404468"/>
            <a:chOff x="-2" y="3281"/>
            <a:chExt cx="707397" cy="349040"/>
          </a:xfrm>
        </p:grpSpPr>
        <p:sp>
          <p:nvSpPr>
            <p:cNvPr id="2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6" name="引擎层"/>
            <p:cNvSpPr txBox="1"/>
            <p:nvPr/>
          </p:nvSpPr>
          <p:spPr>
            <a:xfrm>
              <a:off x="17038" y="36146"/>
              <a:ext cx="673317" cy="283306"/>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a:t>
              </a:r>
              <a:r>
                <a:rPr lang="zh-CN" altLang="en-US" sz="1690"/>
                <a:t>基类</a:t>
              </a:r>
              <a:endParaRPr lang="zh-CN" altLang="en-US" sz="1690"/>
            </a:p>
          </p:txBody>
        </p:sp>
      </p:grpSp>
      <p:grpSp>
        <p:nvGrpSpPr>
          <p:cNvPr id="27" name="圆角矩形 20"/>
          <p:cNvGrpSpPr/>
          <p:nvPr/>
        </p:nvGrpSpPr>
        <p:grpSpPr>
          <a:xfrm>
            <a:off x="3378200" y="4317365"/>
            <a:ext cx="3121660" cy="768985"/>
            <a:chOff x="-1" y="86967"/>
            <a:chExt cx="729621" cy="349058"/>
          </a:xfrm>
          <a:solidFill>
            <a:schemeClr val="accent3"/>
          </a:solidFill>
        </p:grpSpPr>
        <p:sp>
          <p:nvSpPr>
            <p:cNvPr id="28" name="圆角矩形"/>
            <p:cNvSpPr/>
            <p:nvPr/>
          </p:nvSpPr>
          <p:spPr>
            <a:xfrm>
              <a:off x="-1" y="86967"/>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9" name="Mongod"/>
            <p:cNvSpPr txBox="1"/>
            <p:nvPr/>
          </p:nvSpPr>
          <p:spPr>
            <a:xfrm>
              <a:off x="16231" y="139877"/>
              <a:ext cx="695540" cy="253651"/>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600">
                  <a:sym typeface="+mn-ea"/>
                </a:rPr>
                <a:t>ephemeral_for_test</a:t>
              </a:r>
              <a:r>
                <a:rPr lang="zh-CN" altLang="en-US" sz="1600">
                  <a:sym typeface="+mn-ea"/>
                </a:rPr>
                <a:t>引擎</a:t>
              </a:r>
              <a:r>
                <a:rPr lang="en-US" altLang="zh-CN" sz="1600">
                  <a:sym typeface="+mn-ea"/>
                </a:rPr>
                <a:t>/</a:t>
              </a:r>
              <a:endParaRPr lang="en-US" altLang="zh-CN" sz="1600">
                <a:sym typeface="+mn-ea"/>
              </a:endParaRPr>
            </a:p>
            <a:p>
              <a:pPr algn="ctr"/>
              <a:r>
                <a:rPr lang="zh-CN" altLang="en-US" sz="1600">
                  <a:sym typeface="+mn-ea"/>
                </a:rPr>
                <a:t>对应</a:t>
              </a:r>
              <a:r>
                <a:rPr lang="en-US" sz="1600">
                  <a:sym typeface="+mn-ea"/>
                </a:rPr>
                <a:t>ephemeral_for_test</a:t>
              </a:r>
              <a:r>
                <a:rPr lang="zh-CN" altLang="en-US" sz="1600">
                  <a:sym typeface="+mn-ea"/>
                </a:rPr>
                <a:t>目录</a:t>
              </a:r>
              <a:endParaRPr lang="zh-CN" altLang="en-US" sz="1600">
                <a:sym typeface="+mn-ea"/>
              </a:endParaRPr>
            </a:p>
          </p:txBody>
        </p:sp>
      </p:grpSp>
      <p:grpSp>
        <p:nvGrpSpPr>
          <p:cNvPr id="8" name="圆角矩形 20"/>
          <p:cNvGrpSpPr/>
          <p:nvPr/>
        </p:nvGrpSpPr>
        <p:grpSpPr>
          <a:xfrm>
            <a:off x="3255010" y="3375343"/>
            <a:ext cx="2916555" cy="631826"/>
            <a:chOff x="-28719" y="92172"/>
            <a:chExt cx="758339" cy="349058"/>
          </a:xfrm>
        </p:grpSpPr>
        <p:sp>
          <p:nvSpPr>
            <p:cNvPr id="9"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0" name="Mongod"/>
            <p:cNvSpPr txBox="1"/>
            <p:nvPr/>
          </p:nvSpPr>
          <p:spPr>
            <a:xfrm>
              <a:off x="-28719" y="128130"/>
              <a:ext cx="758339" cy="27644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EphemeralForTestRecoveryUnit</a:t>
              </a:r>
              <a:endParaRPr sz="1405">
                <a:sym typeface="+mn-ea"/>
              </a:endParaRPr>
            </a:p>
            <a:p>
              <a:pPr algn="ctr"/>
              <a:r>
                <a:rPr lang="en-US" sz="1405">
                  <a:sym typeface="+mn-ea"/>
                </a:rPr>
                <a:t>ephemeral_for_test</a:t>
              </a:r>
              <a:r>
                <a:rPr lang="zh-CN" altLang="en-US" sz="1405">
                  <a:sym typeface="+mn-ea"/>
                </a:rPr>
                <a:t>存储引擎</a:t>
              </a:r>
              <a:endParaRPr lang="zh-CN" altLang="en-US" sz="1405">
                <a:sym typeface="+mn-ea"/>
              </a:endParaRPr>
            </a:p>
          </p:txBody>
        </p:sp>
      </p:grpSp>
      <p:grpSp>
        <p:nvGrpSpPr>
          <p:cNvPr id="11" name="圆角矩形 20"/>
          <p:cNvGrpSpPr/>
          <p:nvPr/>
        </p:nvGrpSpPr>
        <p:grpSpPr>
          <a:xfrm>
            <a:off x="6732905" y="3365183"/>
            <a:ext cx="2399030" cy="631826"/>
            <a:chOff x="-28719" y="92172"/>
            <a:chExt cx="758339" cy="349058"/>
          </a:xfrm>
        </p:grpSpPr>
        <p:sp>
          <p:nvSpPr>
            <p:cNvPr id="22"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 name="Mongod"/>
            <p:cNvSpPr txBox="1"/>
            <p:nvPr/>
          </p:nvSpPr>
          <p:spPr>
            <a:xfrm>
              <a:off x="-28719" y="128130"/>
              <a:ext cx="758339" cy="27644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WiredTigerRecoveryUnit</a:t>
              </a:r>
              <a:endParaRPr sz="1405">
                <a:sym typeface="+mn-ea"/>
              </a:endParaRPr>
            </a:p>
            <a:p>
              <a:pPr algn="ctr"/>
              <a:r>
                <a:rPr lang="en-US" sz="1405">
                  <a:sym typeface="+mn-ea"/>
                </a:rPr>
                <a:t>wiredtiger</a:t>
              </a:r>
              <a:r>
                <a:rPr lang="zh-CN" altLang="en-US" sz="1405">
                  <a:sym typeface="+mn-ea"/>
                </a:rPr>
                <a:t>存储引擎</a:t>
              </a:r>
              <a:endParaRPr lang="zh-CN" altLang="en-US" sz="1405">
                <a:sym typeface="+mn-ea"/>
              </a:endParaRPr>
            </a:p>
          </p:txBody>
        </p:sp>
      </p:grpSp>
      <p:cxnSp>
        <p:nvCxnSpPr>
          <p:cNvPr id="30" name="直接箭头连接符 29"/>
          <p:cNvCxnSpPr/>
          <p:nvPr/>
        </p:nvCxnSpPr>
        <p:spPr>
          <a:xfrm flipH="1" flipV="1">
            <a:off x="5045710" y="2052320"/>
            <a:ext cx="2957830" cy="1250950"/>
          </a:xfrm>
          <a:prstGeom prst="straightConnector1">
            <a:avLst/>
          </a:prstGeom>
          <a:noFill/>
          <a:ln w="381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31" name="圆角矩形 20"/>
          <p:cNvGrpSpPr/>
          <p:nvPr/>
        </p:nvGrpSpPr>
        <p:grpSpPr>
          <a:xfrm>
            <a:off x="7113905" y="4351655"/>
            <a:ext cx="2114550" cy="734695"/>
            <a:chOff x="-1" y="92172"/>
            <a:chExt cx="729621" cy="349058"/>
          </a:xfrm>
          <a:solidFill>
            <a:schemeClr val="accent3"/>
          </a:solidFill>
        </p:grpSpPr>
        <p:sp>
          <p:nvSpPr>
            <p:cNvPr id="32"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3" name="Mongod"/>
            <p:cNvSpPr txBox="1"/>
            <p:nvPr/>
          </p:nvSpPr>
          <p:spPr>
            <a:xfrm>
              <a:off x="16231" y="133956"/>
              <a:ext cx="695540" cy="265489"/>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1600">
                  <a:sym typeface="+mn-ea"/>
                </a:rPr>
                <a:t>wiredtiger</a:t>
              </a:r>
              <a:r>
                <a:rPr lang="zh-CN" altLang="en-US" sz="1600">
                  <a:sym typeface="+mn-ea"/>
                </a:rPr>
                <a:t>引擎</a:t>
              </a:r>
              <a:r>
                <a:rPr lang="en-US" altLang="zh-CN" sz="1600">
                  <a:sym typeface="+mn-ea"/>
                </a:rPr>
                <a:t>/</a:t>
              </a:r>
              <a:endParaRPr lang="en-US" altLang="zh-CN" sz="1600">
                <a:sym typeface="+mn-ea"/>
              </a:endParaRPr>
            </a:p>
            <a:p>
              <a:pPr algn="ctr"/>
              <a:r>
                <a:rPr lang="zh-CN" altLang="en-US" sz="1600">
                  <a:sym typeface="+mn-ea"/>
                </a:rPr>
                <a:t>对应</a:t>
              </a:r>
              <a:r>
                <a:rPr lang="en-US" sz="1600">
                  <a:sym typeface="+mn-ea"/>
                </a:rPr>
                <a:t>wiredtiger</a:t>
              </a:r>
              <a:r>
                <a:rPr lang="zh-CN" altLang="en-US" sz="1600">
                  <a:sym typeface="+mn-ea"/>
                </a:rPr>
                <a:t>目录</a:t>
              </a:r>
              <a:endParaRPr lang="zh-CN" altLang="en-US" sz="1600">
                <a:sym typeface="+mn-ea"/>
              </a:endParaRPr>
            </a:p>
          </p:txBody>
        </p:sp>
      </p:grpSp>
      <p:grpSp>
        <p:nvGrpSpPr>
          <p:cNvPr id="34" name="圆角矩形 72"/>
          <p:cNvGrpSpPr/>
          <p:nvPr/>
        </p:nvGrpSpPr>
        <p:grpSpPr>
          <a:xfrm>
            <a:off x="9961880" y="4454525"/>
            <a:ext cx="1168400" cy="449580"/>
            <a:chOff x="-2" y="3281"/>
            <a:chExt cx="707397" cy="349040"/>
          </a:xfrm>
        </p:grpSpPr>
        <p:sp>
          <p:nvSpPr>
            <p:cNvPr id="35"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6" name="引擎层"/>
            <p:cNvSpPr txBox="1"/>
            <p:nvPr/>
          </p:nvSpPr>
          <p:spPr>
            <a:xfrm>
              <a:off x="17038" y="50360"/>
              <a:ext cx="673317" cy="254878"/>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en-US" altLang="zh-CN" sz="1690"/>
                <a:t>  </a:t>
              </a:r>
              <a:r>
                <a:rPr lang="zh-CN" altLang="en-US" sz="1690"/>
                <a:t>代码目录</a:t>
              </a:r>
              <a:endParaRPr lang="zh-CN" altLang="en-US" sz="1690"/>
            </a:p>
          </p:txBody>
        </p:sp>
      </p:gr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圆角矩形 17"/>
          <p:cNvSpPr/>
          <p:nvPr/>
        </p:nvSpPr>
        <p:spPr>
          <a:xfrm flipH="1">
            <a:off x="427355" y="161925"/>
            <a:ext cx="9636125" cy="4905375"/>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48" name="圆角矩形 3"/>
          <p:cNvGrpSpPr/>
          <p:nvPr/>
        </p:nvGrpSpPr>
        <p:grpSpPr>
          <a:xfrm>
            <a:off x="3897630" y="581660"/>
            <a:ext cx="1901190" cy="588010"/>
            <a:chOff x="0" y="-1"/>
            <a:chExt cx="1054100" cy="349042"/>
          </a:xfrm>
          <a:solidFill>
            <a:schemeClr val="accent2"/>
          </a:solidFill>
        </p:grpSpPr>
        <p:sp>
          <p:nvSpPr>
            <p:cNvPr id="4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0"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RecordId</a:t>
              </a:r>
              <a:endParaRPr lang="en-US"/>
            </a:p>
          </p:txBody>
        </p:sp>
      </p:grpSp>
      <p:sp>
        <p:nvSpPr>
          <p:cNvPr id="2" name="圆角矩形"/>
          <p:cNvSpPr/>
          <p:nvPr/>
        </p:nvSpPr>
        <p:spPr>
          <a:xfrm>
            <a:off x="631190" y="2145665"/>
            <a:ext cx="2245995" cy="856615"/>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en-US" altLang="zh-CN" sz="1600"/>
              <a:t>Record</a:t>
            </a:r>
            <a:endParaRPr lang="en-US" altLang="zh-CN" sz="1600"/>
          </a:p>
        </p:txBody>
      </p:sp>
      <p:sp>
        <p:nvSpPr>
          <p:cNvPr id="5" name="左大括号 4"/>
          <p:cNvSpPr/>
          <p:nvPr/>
        </p:nvSpPr>
        <p:spPr>
          <a:xfrm>
            <a:off x="2909570" y="865505"/>
            <a:ext cx="836295" cy="3395980"/>
          </a:xfrm>
          <a:prstGeom prst="lef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9" name="圆角矩形 3"/>
          <p:cNvGrpSpPr/>
          <p:nvPr/>
        </p:nvGrpSpPr>
        <p:grpSpPr>
          <a:xfrm>
            <a:off x="3896995" y="3997960"/>
            <a:ext cx="1901190" cy="588010"/>
            <a:chOff x="0" y="-1"/>
            <a:chExt cx="1054100" cy="349042"/>
          </a:xfrm>
          <a:solidFill>
            <a:schemeClr val="accent2"/>
          </a:solidFill>
        </p:grpSpPr>
        <p:sp>
          <p:nvSpPr>
            <p:cNvPr id="10"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t>RecordData</a:t>
              </a:r>
            </a:p>
          </p:txBody>
        </p:sp>
      </p:grpSp>
      <p:sp>
        <p:nvSpPr>
          <p:cNvPr id="106" name="Client"/>
          <p:cNvSpPr txBox="1"/>
          <p:nvPr/>
        </p:nvSpPr>
        <p:spPr>
          <a:xfrm>
            <a:off x="4311650" y="161925"/>
            <a:ext cx="98361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ltLang="zh-CN" sz="1690">
                <a:solidFill>
                  <a:schemeClr val="tx1"/>
                </a:solidFill>
                <a:effectLst>
                  <a:outerShdw blurRad="38100" dist="19050" dir="2700000" algn="tl" rotWithShape="0">
                    <a:schemeClr val="dk1">
                      <a:alpha val="40000"/>
                    </a:schemeClr>
                  </a:outerShdw>
                </a:effectLst>
              </a:rPr>
              <a:t>Key</a:t>
            </a:r>
            <a:endParaRPr lang="en-US" altLang="zh-CN" sz="1690">
              <a:solidFill>
                <a:schemeClr val="tx1"/>
              </a:solidFill>
              <a:effectLst>
                <a:outerShdw blurRad="38100" dist="19050" dir="2700000" algn="tl" rotWithShape="0">
                  <a:schemeClr val="dk1">
                    <a:alpha val="40000"/>
                  </a:schemeClr>
                </a:outerShdw>
              </a:effectLst>
            </a:endParaRPr>
          </a:p>
        </p:txBody>
      </p:sp>
      <p:sp>
        <p:nvSpPr>
          <p:cNvPr id="31" name="Client"/>
          <p:cNvSpPr txBox="1"/>
          <p:nvPr/>
        </p:nvSpPr>
        <p:spPr>
          <a:xfrm>
            <a:off x="778510" y="1680845"/>
            <a:ext cx="195135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90">
                <a:solidFill>
                  <a:schemeClr val="tx1"/>
                </a:solidFill>
                <a:effectLst>
                  <a:outerShdw blurRad="38100" dist="19050" dir="2700000" algn="tl" rotWithShape="0">
                    <a:schemeClr val="dk1">
                      <a:alpha val="40000"/>
                    </a:schemeClr>
                  </a:outerShdw>
                </a:effectLst>
              </a:rPr>
              <a:t>数据</a:t>
            </a:r>
            <a:endParaRPr lang="zh-CN" altLang="en-US" sz="1690">
              <a:solidFill>
                <a:schemeClr val="tx1"/>
              </a:solidFill>
              <a:effectLst>
                <a:outerShdw blurRad="38100" dist="19050" dir="2700000" algn="tl" rotWithShape="0">
                  <a:schemeClr val="dk1">
                    <a:alpha val="40000"/>
                  </a:schemeClr>
                </a:outerShdw>
              </a:effectLst>
            </a:endParaRPr>
          </a:p>
        </p:txBody>
      </p:sp>
      <p:sp>
        <p:nvSpPr>
          <p:cNvPr id="36" name="Client"/>
          <p:cNvSpPr txBox="1"/>
          <p:nvPr/>
        </p:nvSpPr>
        <p:spPr>
          <a:xfrm>
            <a:off x="4356735" y="3541395"/>
            <a:ext cx="98361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ltLang="zh-CN" sz="1690">
                <a:solidFill>
                  <a:schemeClr val="tx1"/>
                </a:solidFill>
                <a:effectLst>
                  <a:outerShdw blurRad="38100" dist="19050" dir="2700000" algn="tl" rotWithShape="0">
                    <a:schemeClr val="dk1">
                      <a:alpha val="40000"/>
                    </a:schemeClr>
                  </a:outerShdw>
                </a:effectLst>
              </a:rPr>
              <a:t>Value</a:t>
            </a:r>
            <a:endParaRPr lang="en-US" altLang="zh-CN" sz="1690">
              <a:solidFill>
                <a:schemeClr val="tx1"/>
              </a:solidFill>
              <a:effectLst>
                <a:outerShdw blurRad="38100" dist="19050" dir="2700000" algn="tl" rotWithShape="0">
                  <a:schemeClr val="dk1">
                    <a:alpha val="40000"/>
                  </a:schemeClr>
                </a:outerShdw>
              </a:effectLst>
            </a:endParaRPr>
          </a:p>
        </p:txBody>
      </p:sp>
      <p:cxnSp>
        <p:nvCxnSpPr>
          <p:cNvPr id="37" name="直接箭头连接符 36"/>
          <p:cNvCxnSpPr/>
          <p:nvPr/>
        </p:nvCxnSpPr>
        <p:spPr>
          <a:xfrm flipV="1">
            <a:off x="5854700" y="4253230"/>
            <a:ext cx="695960" cy="3810"/>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38" name="圆角矩形 20"/>
          <p:cNvGrpSpPr/>
          <p:nvPr/>
        </p:nvGrpSpPr>
        <p:grpSpPr>
          <a:xfrm>
            <a:off x="6586220" y="3997960"/>
            <a:ext cx="1668145" cy="588010"/>
            <a:chOff x="-1" y="92172"/>
            <a:chExt cx="729621" cy="349058"/>
          </a:xfrm>
          <a:solidFill>
            <a:schemeClr val="accent1"/>
          </a:solidFill>
        </p:grpSpPr>
        <p:sp>
          <p:nvSpPr>
            <p:cNvPr id="39"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0" name="Mongod"/>
            <p:cNvSpPr txBox="1"/>
            <p:nvPr/>
          </p:nvSpPr>
          <p:spPr>
            <a:xfrm>
              <a:off x="16231" y="155125"/>
              <a:ext cx="695540" cy="223156"/>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2000">
                  <a:sym typeface="+mn-ea"/>
                </a:rPr>
                <a:t>value</a:t>
              </a:r>
              <a:r>
                <a:rPr lang="zh-CN" altLang="en-US" sz="2000">
                  <a:sym typeface="+mn-ea"/>
                </a:rPr>
                <a:t>封装</a:t>
              </a:r>
              <a:endParaRPr lang="zh-CN" altLang="en-US" sz="2000">
                <a:sym typeface="+mn-ea"/>
              </a:endParaRPr>
            </a:p>
          </p:txBody>
        </p:sp>
      </p:grpSp>
      <p:cxnSp>
        <p:nvCxnSpPr>
          <p:cNvPr id="41" name="直接箭头连接符 40"/>
          <p:cNvCxnSpPr/>
          <p:nvPr/>
        </p:nvCxnSpPr>
        <p:spPr>
          <a:xfrm flipV="1">
            <a:off x="5852160" y="836930"/>
            <a:ext cx="695960" cy="3810"/>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grpSp>
        <p:nvGrpSpPr>
          <p:cNvPr id="42" name="圆角矩形 20"/>
          <p:cNvGrpSpPr/>
          <p:nvPr/>
        </p:nvGrpSpPr>
        <p:grpSpPr>
          <a:xfrm>
            <a:off x="6583680" y="462915"/>
            <a:ext cx="1668145" cy="761365"/>
            <a:chOff x="-1" y="92172"/>
            <a:chExt cx="729621" cy="349058"/>
          </a:xfrm>
          <a:solidFill>
            <a:schemeClr val="accent1"/>
          </a:solidFill>
        </p:grpSpPr>
        <p:sp>
          <p:nvSpPr>
            <p:cNvPr id="43"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4" name="Mongod"/>
            <p:cNvSpPr txBox="1"/>
            <p:nvPr/>
          </p:nvSpPr>
          <p:spPr>
            <a:xfrm>
              <a:off x="16231" y="110660"/>
              <a:ext cx="695540" cy="312085"/>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en-US" sz="2000">
                  <a:sym typeface="+mn-ea"/>
                </a:rPr>
                <a:t>key</a:t>
              </a:r>
              <a:r>
                <a:rPr lang="zh-CN" altLang="en-US" sz="2000">
                  <a:sym typeface="+mn-ea"/>
                </a:rPr>
                <a:t>封装</a:t>
              </a:r>
              <a:r>
                <a:rPr lang="en-US" altLang="zh-CN" sz="2000">
                  <a:sym typeface="+mn-ea"/>
                </a:rPr>
                <a:t>/</a:t>
              </a:r>
              <a:endParaRPr lang="en-US" altLang="zh-CN" sz="2000">
                <a:sym typeface="+mn-ea"/>
              </a:endParaRPr>
            </a:p>
            <a:p>
              <a:pPr algn="ctr"/>
              <a:r>
                <a:rPr lang="zh-CN" altLang="en-US" sz="2000">
                  <a:sym typeface="+mn-ea"/>
                </a:rPr>
                <a:t>自增</a:t>
              </a:r>
              <a:r>
                <a:rPr lang="en-US" altLang="zh-CN" sz="2000">
                  <a:sym typeface="+mn-ea"/>
                </a:rPr>
                <a:t>ID</a:t>
              </a:r>
              <a:endParaRPr lang="en-US" altLang="zh-CN" sz="2000">
                <a:sym typeface="+mn-ea"/>
              </a:endParaRPr>
            </a:p>
          </p:txBody>
        </p:sp>
      </p:gr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圆角矩形 17"/>
          <p:cNvSpPr/>
          <p:nvPr/>
        </p:nvSpPr>
        <p:spPr>
          <a:xfrm flipH="1">
            <a:off x="168275" y="80010"/>
            <a:ext cx="10928985" cy="6710045"/>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48" name="圆角矩形 3"/>
          <p:cNvGrpSpPr/>
          <p:nvPr/>
        </p:nvGrpSpPr>
        <p:grpSpPr>
          <a:xfrm>
            <a:off x="3525520" y="4784725"/>
            <a:ext cx="2705100" cy="394335"/>
            <a:chOff x="0" y="-1"/>
            <a:chExt cx="1054100" cy="349042"/>
          </a:xfrm>
          <a:solidFill>
            <a:schemeClr val="accent2"/>
          </a:solidFill>
        </p:grpSpPr>
        <p:sp>
          <p:nvSpPr>
            <p:cNvPr id="4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0" name="Client"/>
            <p:cNvSpPr txBox="1"/>
            <p:nvPr/>
          </p:nvSpPr>
          <p:spPr>
            <a:xfrm>
              <a:off x="17037" y="48617"/>
              <a:ext cx="1020026" cy="251805"/>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_dbs</a:t>
              </a:r>
              <a:endParaRPr lang="en-US"/>
            </a:p>
          </p:txBody>
        </p:sp>
      </p:grpSp>
      <p:sp>
        <p:nvSpPr>
          <p:cNvPr id="2" name="圆角矩形"/>
          <p:cNvSpPr/>
          <p:nvPr/>
        </p:nvSpPr>
        <p:spPr>
          <a:xfrm>
            <a:off x="344170" y="2880360"/>
            <a:ext cx="2245995" cy="856615"/>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600"/>
              <a:t>KVStorageEngine</a:t>
            </a:r>
            <a:endParaRPr lang="zh-CN" altLang="en-US" sz="1600"/>
          </a:p>
        </p:txBody>
      </p:sp>
      <p:sp>
        <p:nvSpPr>
          <p:cNvPr id="4" name="右大括号 3"/>
          <p:cNvSpPr/>
          <p:nvPr/>
        </p:nvSpPr>
        <p:spPr>
          <a:xfrm>
            <a:off x="12534900" y="2632710"/>
            <a:ext cx="981075" cy="3059430"/>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6" name="圆角矩形 3"/>
          <p:cNvGrpSpPr/>
          <p:nvPr/>
        </p:nvGrpSpPr>
        <p:grpSpPr>
          <a:xfrm>
            <a:off x="13185775" y="3681095"/>
            <a:ext cx="1238885" cy="359410"/>
            <a:chOff x="0" y="-1"/>
            <a:chExt cx="1054100" cy="349042"/>
          </a:xfrm>
          <a:solidFill>
            <a:schemeClr val="accent2"/>
          </a:solidFill>
        </p:grpSpPr>
        <p:sp>
          <p:nvSpPr>
            <p:cNvPr id="7"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Client"/>
            <p:cNvSpPr txBox="1"/>
            <p:nvPr/>
          </p:nvSpPr>
          <p:spPr>
            <a:xfrm>
              <a:off x="17037" y="36383"/>
              <a:ext cx="1020026"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a:t>同一个事务</a:t>
              </a:r>
              <a:endParaRPr lang="zh-CN" altLang="en-US"/>
            </a:p>
          </p:txBody>
        </p:sp>
      </p:grpSp>
      <p:sp>
        <p:nvSpPr>
          <p:cNvPr id="5" name="左大括号 4"/>
          <p:cNvSpPr/>
          <p:nvPr/>
        </p:nvSpPr>
        <p:spPr>
          <a:xfrm>
            <a:off x="2633345" y="935990"/>
            <a:ext cx="892810" cy="4077970"/>
          </a:xfrm>
          <a:prstGeom prst="lef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13" name="圆角矩形 3"/>
          <p:cNvGrpSpPr/>
          <p:nvPr/>
        </p:nvGrpSpPr>
        <p:grpSpPr>
          <a:xfrm>
            <a:off x="3567430" y="1839595"/>
            <a:ext cx="2504440" cy="588010"/>
            <a:chOff x="0" y="-1"/>
            <a:chExt cx="1054100" cy="349042"/>
          </a:xfrm>
          <a:solidFill>
            <a:schemeClr val="accent2"/>
          </a:solidFill>
        </p:grpSpPr>
        <p:sp>
          <p:nvSpPr>
            <p:cNvPr id="14"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5"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t>_engine</a:t>
              </a:r>
            </a:p>
          </p:txBody>
        </p:sp>
      </p:grpSp>
      <p:sp>
        <p:nvSpPr>
          <p:cNvPr id="106" name="Client"/>
          <p:cNvSpPr txBox="1"/>
          <p:nvPr/>
        </p:nvSpPr>
        <p:spPr>
          <a:xfrm>
            <a:off x="3524885" y="4171315"/>
            <a:ext cx="2706370" cy="5854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ltLang="zh-CN" sz="1690">
                <a:solidFill>
                  <a:schemeClr val="tx1"/>
                </a:solidFill>
                <a:effectLst>
                  <a:outerShdw blurRad="38100" dist="19050" dir="2700000" algn="tl" rotWithShape="0">
                    <a:schemeClr val="dk1">
                      <a:alpha val="40000"/>
                    </a:schemeClr>
                  </a:outerShdw>
                </a:effectLst>
              </a:rPr>
              <a:t>&lt;</a:t>
            </a:r>
            <a:r>
              <a:rPr lang="zh-CN" altLang="en-US" sz="1690">
                <a:solidFill>
                  <a:schemeClr val="tx1"/>
                </a:solidFill>
                <a:effectLst>
                  <a:outerShdw blurRad="38100" dist="19050" dir="2700000" algn="tl" rotWithShape="0">
                    <a:schemeClr val="dk1">
                      <a:alpha val="40000"/>
                    </a:schemeClr>
                  </a:outerShdw>
                </a:effectLst>
              </a:rPr>
              <a:t>库：该库对应表相关</a:t>
            </a:r>
            <a:endParaRPr lang="zh-CN" altLang="en-US" sz="1690">
              <a:solidFill>
                <a:schemeClr val="tx1"/>
              </a:solidFill>
              <a:effectLst>
                <a:outerShdw blurRad="38100" dist="19050" dir="2700000" algn="tl" rotWithShape="0">
                  <a:schemeClr val="dk1">
                    <a:alpha val="40000"/>
                  </a:schemeClr>
                </a:outerShdw>
              </a:effectLst>
            </a:endParaRPr>
          </a:p>
          <a:p>
            <a:pPr algn="ctr"/>
            <a:r>
              <a:rPr lang="zh-CN" altLang="en-US" sz="1690">
                <a:solidFill>
                  <a:schemeClr val="tx1"/>
                </a:solidFill>
                <a:effectLst>
                  <a:outerShdw blurRad="38100" dist="19050" dir="2700000" algn="tl" rotWithShape="0">
                    <a:schemeClr val="dk1">
                      <a:alpha val="40000"/>
                    </a:schemeClr>
                  </a:outerShdw>
                </a:effectLst>
              </a:rPr>
              <a:t>底层元数据管理</a:t>
            </a:r>
            <a:r>
              <a:rPr lang="en-US" altLang="zh-CN" sz="1690">
                <a:solidFill>
                  <a:schemeClr val="tx1"/>
                </a:solidFill>
                <a:effectLst>
                  <a:outerShdw blurRad="38100" dist="19050" dir="2700000" algn="tl" rotWithShape="0">
                    <a:schemeClr val="dk1">
                      <a:alpha val="40000"/>
                    </a:schemeClr>
                  </a:outerShdw>
                </a:effectLst>
              </a:rPr>
              <a:t>&gt;</a:t>
            </a:r>
            <a:endParaRPr lang="en-US" altLang="zh-CN" sz="1690">
              <a:solidFill>
                <a:schemeClr val="tx1"/>
              </a:solidFill>
              <a:effectLst>
                <a:outerShdw blurRad="38100" dist="19050" dir="2700000" algn="tl" rotWithShape="0">
                  <a:schemeClr val="dk1">
                    <a:alpha val="40000"/>
                  </a:schemeClr>
                </a:outerShdw>
              </a:effectLst>
            </a:endParaRPr>
          </a:p>
        </p:txBody>
      </p:sp>
      <p:sp>
        <p:nvSpPr>
          <p:cNvPr id="16" name="Client"/>
          <p:cNvSpPr txBox="1"/>
          <p:nvPr/>
        </p:nvSpPr>
        <p:spPr>
          <a:xfrm>
            <a:off x="3741420" y="1253808"/>
            <a:ext cx="3023870" cy="5854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solidFill>
                  <a:schemeClr val="tx1"/>
                </a:solidFill>
                <a:effectLst>
                  <a:outerShdw blurRad="38100" dist="19050" dir="2700000" algn="tl" rotWithShape="0">
                    <a:schemeClr val="dk1">
                      <a:alpha val="40000"/>
                    </a:schemeClr>
                  </a:outerShdw>
                </a:effectLst>
              </a:rPr>
              <a:t>WiredTigerKVEngine</a:t>
            </a:r>
            <a:endParaRPr lang="zh-CN" altLang="en-US" sz="1690">
              <a:solidFill>
                <a:schemeClr val="tx1"/>
              </a:solidFill>
              <a:effectLst>
                <a:outerShdw blurRad="38100" dist="19050" dir="2700000" algn="tl" rotWithShape="0">
                  <a:schemeClr val="dk1">
                    <a:alpha val="40000"/>
                  </a:schemeClr>
                </a:outerShdw>
              </a:effectLst>
            </a:endParaRPr>
          </a:p>
          <a:p>
            <a:r>
              <a:rPr lang="zh-CN" altLang="en-US" sz="1690">
                <a:solidFill>
                  <a:schemeClr val="tx1"/>
                </a:solidFill>
                <a:effectLst>
                  <a:outerShdw blurRad="38100" dist="19050" dir="2700000" algn="tl" rotWithShape="0">
                    <a:schemeClr val="dk1">
                      <a:alpha val="40000"/>
                    </a:schemeClr>
                  </a:outerShdw>
                </a:effectLst>
              </a:rPr>
              <a:t>或者RocksEngine</a:t>
            </a:r>
            <a:endParaRPr lang="zh-CN" altLang="en-US" sz="1690">
              <a:solidFill>
                <a:schemeClr val="tx1"/>
              </a:solidFill>
              <a:effectLst>
                <a:outerShdw blurRad="38100" dist="19050" dir="2700000" algn="tl" rotWithShape="0">
                  <a:schemeClr val="dk1">
                    <a:alpha val="40000"/>
                  </a:schemeClr>
                </a:outerShdw>
              </a:effectLst>
            </a:endParaRPr>
          </a:p>
        </p:txBody>
      </p:sp>
      <p:sp>
        <p:nvSpPr>
          <p:cNvPr id="3" name="左大括号 2"/>
          <p:cNvSpPr/>
          <p:nvPr/>
        </p:nvSpPr>
        <p:spPr>
          <a:xfrm>
            <a:off x="6347460" y="4032885"/>
            <a:ext cx="836295" cy="1880235"/>
          </a:xfrm>
          <a:prstGeom prst="lef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cxnSp>
        <p:nvCxnSpPr>
          <p:cNvPr id="18" name="直接连接符 17"/>
          <p:cNvCxnSpPr/>
          <p:nvPr/>
        </p:nvCxnSpPr>
        <p:spPr>
          <a:xfrm>
            <a:off x="6769735" y="4981575"/>
            <a:ext cx="489585"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grpSp>
        <p:nvGrpSpPr>
          <p:cNvPr id="19" name="圆角矩形 3"/>
          <p:cNvGrpSpPr/>
          <p:nvPr/>
        </p:nvGrpSpPr>
        <p:grpSpPr>
          <a:xfrm>
            <a:off x="7303770" y="3875250"/>
            <a:ext cx="2929255" cy="337498"/>
            <a:chOff x="0" y="-1"/>
            <a:chExt cx="1054100" cy="349042"/>
          </a:xfrm>
          <a:solidFill>
            <a:schemeClr val="accent2"/>
          </a:solidFill>
        </p:grpSpPr>
        <p:sp>
          <p:nvSpPr>
            <p:cNvPr id="20"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 name="Client"/>
            <p:cNvSpPr txBox="1"/>
            <p:nvPr/>
          </p:nvSpPr>
          <p:spPr>
            <a:xfrm>
              <a:off x="17037" y="43175"/>
              <a:ext cx="1020026" cy="262688"/>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sz="1200"/>
                <a:t>KVDatabaseCatalogEntryBase_1</a:t>
              </a:r>
              <a:endParaRPr lang="en-US" sz="1200"/>
            </a:p>
          </p:txBody>
        </p:sp>
      </p:grpSp>
      <p:sp>
        <p:nvSpPr>
          <p:cNvPr id="22" name="Client"/>
          <p:cNvSpPr txBox="1"/>
          <p:nvPr/>
        </p:nvSpPr>
        <p:spPr>
          <a:xfrm>
            <a:off x="7458075" y="3545523"/>
            <a:ext cx="2277110"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90">
                <a:solidFill>
                  <a:schemeClr val="tx1"/>
                </a:solidFill>
                <a:effectLst>
                  <a:outerShdw blurRad="38100" dist="19050" dir="2700000" algn="tl" rotWithShape="0">
                    <a:schemeClr val="dk1">
                      <a:alpha val="40000"/>
                    </a:schemeClr>
                  </a:outerShdw>
                </a:effectLst>
              </a:rPr>
              <a:t>第一个库元数据管理</a:t>
            </a:r>
            <a:endParaRPr lang="zh-CN" altLang="en-US" sz="1690">
              <a:solidFill>
                <a:schemeClr val="tx1"/>
              </a:solidFill>
              <a:effectLst>
                <a:outerShdw blurRad="38100" dist="19050" dir="2700000" algn="tl" rotWithShape="0">
                  <a:schemeClr val="dk1">
                    <a:alpha val="40000"/>
                  </a:schemeClr>
                </a:outerShdw>
              </a:effectLst>
            </a:endParaRPr>
          </a:p>
        </p:txBody>
      </p:sp>
      <p:sp>
        <p:nvSpPr>
          <p:cNvPr id="31" name="Client"/>
          <p:cNvSpPr txBox="1"/>
          <p:nvPr/>
        </p:nvSpPr>
        <p:spPr>
          <a:xfrm>
            <a:off x="534670" y="2415540"/>
            <a:ext cx="195135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ltLang="zh-CN" sz="1690">
                <a:solidFill>
                  <a:schemeClr val="tx1"/>
                </a:solidFill>
                <a:effectLst>
                  <a:outerShdw blurRad="38100" dist="19050" dir="2700000" algn="tl" rotWithShape="0">
                    <a:schemeClr val="dk1">
                      <a:alpha val="40000"/>
                    </a:schemeClr>
                  </a:outerShdw>
                </a:effectLst>
              </a:rPr>
              <a:t>KV</a:t>
            </a:r>
            <a:r>
              <a:rPr lang="zh-CN" altLang="en-US" sz="1690">
                <a:solidFill>
                  <a:schemeClr val="tx1"/>
                </a:solidFill>
                <a:effectLst>
                  <a:outerShdw blurRad="38100" dist="19050" dir="2700000" algn="tl" rotWithShape="0">
                    <a:schemeClr val="dk1">
                      <a:alpha val="40000"/>
                    </a:schemeClr>
                  </a:outerShdw>
                </a:effectLst>
              </a:rPr>
              <a:t>类引擎抽象</a:t>
            </a:r>
            <a:endParaRPr lang="zh-CN" altLang="en-US" sz="1690">
              <a:solidFill>
                <a:schemeClr val="tx1"/>
              </a:solidFill>
              <a:effectLst>
                <a:outerShdw blurRad="38100" dist="19050" dir="2700000" algn="tl" rotWithShape="0">
                  <a:schemeClr val="dk1">
                    <a:alpha val="40000"/>
                  </a:schemeClr>
                </a:outerShdw>
              </a:effectLst>
            </a:endParaRPr>
          </a:p>
        </p:txBody>
      </p:sp>
      <p:cxnSp>
        <p:nvCxnSpPr>
          <p:cNvPr id="28" name="直接连接符 27"/>
          <p:cNvCxnSpPr/>
          <p:nvPr/>
        </p:nvCxnSpPr>
        <p:spPr>
          <a:xfrm>
            <a:off x="3035935" y="2114550"/>
            <a:ext cx="489585"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grpSp>
        <p:nvGrpSpPr>
          <p:cNvPr id="38" name="圆角矩形 3"/>
          <p:cNvGrpSpPr/>
          <p:nvPr/>
        </p:nvGrpSpPr>
        <p:grpSpPr>
          <a:xfrm>
            <a:off x="3567430" y="624840"/>
            <a:ext cx="2504440" cy="588010"/>
            <a:chOff x="0" y="-1"/>
            <a:chExt cx="1054100" cy="349042"/>
          </a:xfrm>
          <a:solidFill>
            <a:schemeClr val="accent2"/>
          </a:solidFill>
        </p:grpSpPr>
        <p:sp>
          <p:nvSpPr>
            <p:cNvPr id="3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0"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t>_options</a:t>
              </a:r>
              <a:endParaRPr lang="zh-CN"/>
            </a:p>
          </p:txBody>
        </p:sp>
      </p:grpSp>
      <p:sp>
        <p:nvSpPr>
          <p:cNvPr id="42" name="Client"/>
          <p:cNvSpPr txBox="1"/>
          <p:nvPr/>
        </p:nvSpPr>
        <p:spPr>
          <a:xfrm>
            <a:off x="3561080" y="58738"/>
            <a:ext cx="3469640" cy="5854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solidFill>
                  <a:schemeClr val="tx1"/>
                </a:solidFill>
                <a:effectLst>
                  <a:outerShdw blurRad="38100" dist="19050" dir="2700000" algn="tl" rotWithShape="0">
                    <a:schemeClr val="dk1">
                      <a:alpha val="40000"/>
                    </a:schemeClr>
                  </a:outerShdw>
                </a:effectLst>
              </a:rPr>
              <a:t>   kv</a:t>
            </a:r>
            <a:r>
              <a:rPr lang="zh-CN" altLang="en-US" sz="1690">
                <a:solidFill>
                  <a:schemeClr val="tx1"/>
                </a:solidFill>
                <a:effectLst>
                  <a:outerShdw blurRad="38100" dist="19050" dir="2700000" algn="tl" rotWithShape="0">
                    <a:schemeClr val="dk1">
                      <a:alpha val="40000"/>
                    </a:schemeClr>
                  </a:outerShdw>
                </a:effectLst>
              </a:rPr>
              <a:t>存储引擎参数选项KVStorageEngineOptions</a:t>
            </a:r>
            <a:endParaRPr lang="zh-CN" altLang="en-US" sz="1690">
              <a:solidFill>
                <a:schemeClr val="tx1"/>
              </a:solidFill>
              <a:effectLst>
                <a:outerShdw blurRad="38100" dist="19050" dir="2700000" algn="tl" rotWithShape="0">
                  <a:schemeClr val="dk1">
                    <a:alpha val="40000"/>
                  </a:schemeClr>
                </a:outerShdw>
              </a:effectLst>
            </a:endParaRPr>
          </a:p>
        </p:txBody>
      </p:sp>
      <p:grpSp>
        <p:nvGrpSpPr>
          <p:cNvPr id="47" name="圆角矩形 3"/>
          <p:cNvGrpSpPr/>
          <p:nvPr/>
        </p:nvGrpSpPr>
        <p:grpSpPr>
          <a:xfrm>
            <a:off x="3599815" y="3024505"/>
            <a:ext cx="2512060" cy="721360"/>
            <a:chOff x="0" y="-1"/>
            <a:chExt cx="1054100" cy="349042"/>
          </a:xfrm>
          <a:solidFill>
            <a:schemeClr val="accent2"/>
          </a:solidFill>
        </p:grpSpPr>
        <p:sp>
          <p:nvSpPr>
            <p:cNvPr id="51"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2" name="Client"/>
            <p:cNvSpPr txBox="1"/>
            <p:nvPr/>
          </p:nvSpPr>
          <p:spPr>
            <a:xfrm>
              <a:off x="17037" y="54075"/>
              <a:ext cx="1020026" cy="240888"/>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t>_catalog</a:t>
              </a:r>
            </a:p>
            <a:p>
              <a:pPr algn="ctr"/>
              <a:r>
                <a:t>_catalogRecordStore</a:t>
              </a:r>
            </a:p>
          </p:txBody>
        </p:sp>
      </p:grpSp>
      <p:sp>
        <p:nvSpPr>
          <p:cNvPr id="53" name="Client"/>
          <p:cNvSpPr txBox="1"/>
          <p:nvPr/>
        </p:nvSpPr>
        <p:spPr>
          <a:xfrm>
            <a:off x="3340735" y="2568258"/>
            <a:ext cx="328231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solidFill>
                  <a:schemeClr val="tx1"/>
                </a:solidFill>
                <a:effectLst>
                  <a:outerShdw blurRad="38100" dist="19050" dir="2700000" algn="tl" rotWithShape="0">
                    <a:schemeClr val="dk1">
                      <a:alpha val="40000"/>
                    </a:schemeClr>
                  </a:outerShdw>
                </a:effectLst>
              </a:rPr>
              <a:t> </a:t>
            </a:r>
            <a:r>
              <a:rPr sz="1685">
                <a:effectLst>
                  <a:outerShdw blurRad="38100" dist="19050" dir="2700000" algn="tl" rotWithShape="0">
                    <a:schemeClr val="dk1">
                      <a:alpha val="40000"/>
                    </a:schemeClr>
                  </a:outerShdw>
                </a:effectLst>
                <a:sym typeface="+mn-ea"/>
              </a:rPr>
              <a:t>_mdb_catalog.wt</a:t>
            </a:r>
            <a:r>
              <a:rPr lang="zh-CN" sz="1685">
                <a:effectLst>
                  <a:outerShdw blurRad="38100" dist="19050" dir="2700000" algn="tl" rotWithShape="0">
                    <a:schemeClr val="dk1">
                      <a:alpha val="40000"/>
                    </a:schemeClr>
                  </a:outerShdw>
                </a:effectLst>
                <a:sym typeface="+mn-ea"/>
              </a:rPr>
              <a:t>元数据管理</a:t>
            </a:r>
            <a:endParaRPr sz="1690">
              <a:solidFill>
                <a:schemeClr val="tx1"/>
              </a:solidFill>
              <a:effectLst>
                <a:outerShdw blurRad="38100" dist="19050" dir="2700000" algn="tl" rotWithShape="0">
                  <a:schemeClr val="dk1">
                    <a:alpha val="40000"/>
                  </a:schemeClr>
                </a:outerShdw>
              </a:effectLst>
            </a:endParaRPr>
          </a:p>
        </p:txBody>
      </p:sp>
      <p:cxnSp>
        <p:nvCxnSpPr>
          <p:cNvPr id="58" name="直接连接符 57"/>
          <p:cNvCxnSpPr/>
          <p:nvPr/>
        </p:nvCxnSpPr>
        <p:spPr>
          <a:xfrm>
            <a:off x="3068320" y="3299460"/>
            <a:ext cx="489585"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grpSp>
        <p:nvGrpSpPr>
          <p:cNvPr id="41" name="圆角矩形 3"/>
          <p:cNvGrpSpPr/>
          <p:nvPr/>
        </p:nvGrpSpPr>
        <p:grpSpPr>
          <a:xfrm>
            <a:off x="7328535" y="4795365"/>
            <a:ext cx="2929255" cy="337498"/>
            <a:chOff x="0" y="-1"/>
            <a:chExt cx="1054100" cy="349042"/>
          </a:xfrm>
          <a:solidFill>
            <a:schemeClr val="accent2"/>
          </a:solidFill>
        </p:grpSpPr>
        <p:sp>
          <p:nvSpPr>
            <p:cNvPr id="5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0" name="Client"/>
            <p:cNvSpPr txBox="1"/>
            <p:nvPr/>
          </p:nvSpPr>
          <p:spPr>
            <a:xfrm>
              <a:off x="17037" y="43175"/>
              <a:ext cx="1020026" cy="262688"/>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sz="1200"/>
                <a:t>KVDatabaseCatalogEntryBase_2</a:t>
              </a:r>
              <a:endParaRPr lang="en-US" sz="1200"/>
            </a:p>
          </p:txBody>
        </p:sp>
      </p:grpSp>
      <p:grpSp>
        <p:nvGrpSpPr>
          <p:cNvPr id="61" name="圆角矩形 3"/>
          <p:cNvGrpSpPr/>
          <p:nvPr/>
        </p:nvGrpSpPr>
        <p:grpSpPr>
          <a:xfrm>
            <a:off x="7280910" y="5776440"/>
            <a:ext cx="2929255" cy="337498"/>
            <a:chOff x="0" y="-1"/>
            <a:chExt cx="1054100" cy="349042"/>
          </a:xfrm>
          <a:solidFill>
            <a:schemeClr val="accent2"/>
          </a:solidFill>
        </p:grpSpPr>
        <p:sp>
          <p:nvSpPr>
            <p:cNvPr id="62"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3" name="Client"/>
            <p:cNvSpPr txBox="1"/>
            <p:nvPr/>
          </p:nvSpPr>
          <p:spPr>
            <a:xfrm>
              <a:off x="17037" y="43175"/>
              <a:ext cx="1020026" cy="262688"/>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sz="1200"/>
                <a:t>KVDatabaseCatalogEntryBase_3</a:t>
              </a:r>
              <a:endParaRPr lang="en-US" sz="1200"/>
            </a:p>
          </p:txBody>
        </p:sp>
      </p:grpSp>
      <p:sp>
        <p:nvSpPr>
          <p:cNvPr id="64" name="Client"/>
          <p:cNvSpPr txBox="1"/>
          <p:nvPr/>
        </p:nvSpPr>
        <p:spPr>
          <a:xfrm>
            <a:off x="7433310" y="4456113"/>
            <a:ext cx="2277110"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90">
                <a:solidFill>
                  <a:schemeClr val="tx1"/>
                </a:solidFill>
                <a:effectLst>
                  <a:outerShdw blurRad="38100" dist="19050" dir="2700000" algn="tl" rotWithShape="0">
                    <a:schemeClr val="dk1">
                      <a:alpha val="40000"/>
                    </a:schemeClr>
                  </a:outerShdw>
                </a:effectLst>
              </a:rPr>
              <a:t>第二个库元数据管理</a:t>
            </a:r>
            <a:endParaRPr lang="zh-CN" altLang="en-US" sz="1690">
              <a:solidFill>
                <a:schemeClr val="tx1"/>
              </a:solidFill>
              <a:effectLst>
                <a:outerShdw blurRad="38100" dist="19050" dir="2700000" algn="tl" rotWithShape="0">
                  <a:schemeClr val="dk1">
                    <a:alpha val="40000"/>
                  </a:schemeClr>
                </a:outerShdw>
              </a:effectLst>
            </a:endParaRPr>
          </a:p>
        </p:txBody>
      </p:sp>
      <p:sp>
        <p:nvSpPr>
          <p:cNvPr id="65" name="Client"/>
          <p:cNvSpPr txBox="1"/>
          <p:nvPr/>
        </p:nvSpPr>
        <p:spPr>
          <a:xfrm>
            <a:off x="7400290" y="5363528"/>
            <a:ext cx="2277110"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90">
                <a:solidFill>
                  <a:schemeClr val="tx1"/>
                </a:solidFill>
                <a:effectLst>
                  <a:outerShdw blurRad="38100" dist="19050" dir="2700000" algn="tl" rotWithShape="0">
                    <a:schemeClr val="dk1">
                      <a:alpha val="40000"/>
                    </a:schemeClr>
                  </a:outerShdw>
                </a:effectLst>
              </a:rPr>
              <a:t>第三个库元数据管理</a:t>
            </a:r>
            <a:endParaRPr lang="zh-CN" altLang="en-US" sz="169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圆角矩形 17"/>
          <p:cNvSpPr/>
          <p:nvPr/>
        </p:nvSpPr>
        <p:spPr>
          <a:xfrm flipH="1">
            <a:off x="103505" y="74295"/>
            <a:ext cx="10420985" cy="6350635"/>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48" name="圆角矩形 3"/>
          <p:cNvGrpSpPr/>
          <p:nvPr/>
        </p:nvGrpSpPr>
        <p:grpSpPr>
          <a:xfrm>
            <a:off x="3525520" y="4784725"/>
            <a:ext cx="2705100" cy="394335"/>
            <a:chOff x="0" y="-1"/>
            <a:chExt cx="1054100" cy="349042"/>
          </a:xfrm>
          <a:solidFill>
            <a:schemeClr val="accent2"/>
          </a:solidFill>
        </p:grpSpPr>
        <p:sp>
          <p:nvSpPr>
            <p:cNvPr id="4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0" name="Client"/>
            <p:cNvSpPr txBox="1"/>
            <p:nvPr/>
          </p:nvSpPr>
          <p:spPr>
            <a:xfrm>
              <a:off x="17037" y="48617"/>
              <a:ext cx="1020026" cy="251805"/>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_collections</a:t>
              </a:r>
              <a:endParaRPr lang="en-US"/>
            </a:p>
          </p:txBody>
        </p:sp>
      </p:grpSp>
      <p:sp>
        <p:nvSpPr>
          <p:cNvPr id="2" name="圆角矩形"/>
          <p:cNvSpPr/>
          <p:nvPr/>
        </p:nvSpPr>
        <p:spPr>
          <a:xfrm>
            <a:off x="344170" y="2880360"/>
            <a:ext cx="2245995" cy="856615"/>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600"/>
              <a:t>KVDatabaseCatalogEntryBase</a:t>
            </a:r>
            <a:endParaRPr lang="zh-CN" altLang="en-US" sz="1600"/>
          </a:p>
        </p:txBody>
      </p:sp>
      <p:sp>
        <p:nvSpPr>
          <p:cNvPr id="4" name="右大括号 3"/>
          <p:cNvSpPr/>
          <p:nvPr/>
        </p:nvSpPr>
        <p:spPr>
          <a:xfrm>
            <a:off x="12534900" y="2632710"/>
            <a:ext cx="981075" cy="3059430"/>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6" name="圆角矩形 3"/>
          <p:cNvGrpSpPr/>
          <p:nvPr/>
        </p:nvGrpSpPr>
        <p:grpSpPr>
          <a:xfrm>
            <a:off x="13185775" y="3681095"/>
            <a:ext cx="1238885" cy="359410"/>
            <a:chOff x="0" y="-1"/>
            <a:chExt cx="1054100" cy="349042"/>
          </a:xfrm>
          <a:solidFill>
            <a:schemeClr val="accent2"/>
          </a:solidFill>
        </p:grpSpPr>
        <p:sp>
          <p:nvSpPr>
            <p:cNvPr id="7"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Client"/>
            <p:cNvSpPr txBox="1"/>
            <p:nvPr/>
          </p:nvSpPr>
          <p:spPr>
            <a:xfrm>
              <a:off x="17037" y="36383"/>
              <a:ext cx="1020026"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a:t>同一个事务</a:t>
              </a:r>
              <a:endParaRPr lang="zh-CN" altLang="en-US"/>
            </a:p>
          </p:txBody>
        </p:sp>
      </p:grpSp>
      <p:sp>
        <p:nvSpPr>
          <p:cNvPr id="5" name="左大括号 4"/>
          <p:cNvSpPr/>
          <p:nvPr/>
        </p:nvSpPr>
        <p:spPr>
          <a:xfrm>
            <a:off x="2633345" y="935990"/>
            <a:ext cx="892810" cy="4077970"/>
          </a:xfrm>
          <a:prstGeom prst="lef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13" name="圆角矩形 3"/>
          <p:cNvGrpSpPr/>
          <p:nvPr/>
        </p:nvGrpSpPr>
        <p:grpSpPr>
          <a:xfrm>
            <a:off x="3567430" y="2692400"/>
            <a:ext cx="2504440" cy="588010"/>
            <a:chOff x="0" y="-1"/>
            <a:chExt cx="1054100" cy="349042"/>
          </a:xfrm>
          <a:solidFill>
            <a:schemeClr val="accent2"/>
          </a:solidFill>
        </p:grpSpPr>
        <p:sp>
          <p:nvSpPr>
            <p:cNvPr id="14"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5"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t>_engine</a:t>
              </a:r>
            </a:p>
          </p:txBody>
        </p:sp>
      </p:grpSp>
      <p:sp>
        <p:nvSpPr>
          <p:cNvPr id="106" name="Client"/>
          <p:cNvSpPr txBox="1"/>
          <p:nvPr/>
        </p:nvSpPr>
        <p:spPr>
          <a:xfrm>
            <a:off x="3524885" y="4171315"/>
            <a:ext cx="2706370" cy="5854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90">
                <a:solidFill>
                  <a:schemeClr val="tx1"/>
                </a:solidFill>
                <a:effectLst>
                  <a:outerShdw blurRad="38100" dist="19050" dir="2700000" algn="tl" rotWithShape="0">
                    <a:schemeClr val="dk1">
                      <a:alpha val="40000"/>
                    </a:schemeClr>
                  </a:outerShdw>
                </a:effectLst>
              </a:rPr>
              <a:t>表元数据信息</a:t>
            </a:r>
            <a:endParaRPr lang="zh-CN" altLang="en-US" sz="1690">
              <a:solidFill>
                <a:schemeClr val="tx1"/>
              </a:solidFill>
              <a:effectLst>
                <a:outerShdw blurRad="38100" dist="19050" dir="2700000" algn="tl" rotWithShape="0">
                  <a:schemeClr val="dk1">
                    <a:alpha val="40000"/>
                  </a:schemeClr>
                </a:outerShdw>
              </a:effectLst>
            </a:endParaRPr>
          </a:p>
          <a:p>
            <a:pPr algn="ctr"/>
            <a:r>
              <a:rPr lang="en-US" altLang="zh-CN" sz="1690">
                <a:solidFill>
                  <a:schemeClr val="tx1"/>
                </a:solidFill>
                <a:effectLst>
                  <a:outerShdw blurRad="38100" dist="19050" dir="2700000" algn="tl" rotWithShape="0">
                    <a:schemeClr val="dk1">
                      <a:alpha val="40000"/>
                    </a:schemeClr>
                  </a:outerShdw>
                </a:effectLst>
              </a:rPr>
              <a:t>(map</a:t>
            </a:r>
            <a:r>
              <a:rPr lang="zh-CN" altLang="en-US" sz="1690">
                <a:solidFill>
                  <a:schemeClr val="tx1"/>
                </a:solidFill>
                <a:effectLst>
                  <a:outerShdw blurRad="38100" dist="19050" dir="2700000" algn="tl" rotWithShape="0">
                    <a:schemeClr val="dk1">
                      <a:alpha val="40000"/>
                    </a:schemeClr>
                  </a:outerShdw>
                </a:effectLst>
              </a:rPr>
              <a:t>表结构</a:t>
            </a:r>
            <a:r>
              <a:rPr lang="en-US" altLang="zh-CN" sz="1690">
                <a:solidFill>
                  <a:schemeClr val="tx1"/>
                </a:solidFill>
                <a:effectLst>
                  <a:outerShdw blurRad="38100" dist="19050" dir="2700000" algn="tl" rotWithShape="0">
                    <a:schemeClr val="dk1">
                      <a:alpha val="40000"/>
                    </a:schemeClr>
                  </a:outerShdw>
                </a:effectLst>
              </a:rPr>
              <a:t>)</a:t>
            </a:r>
            <a:endParaRPr lang="en-US" altLang="zh-CN" sz="1690">
              <a:solidFill>
                <a:schemeClr val="tx1"/>
              </a:solidFill>
              <a:effectLst>
                <a:outerShdw blurRad="38100" dist="19050" dir="2700000" algn="tl" rotWithShape="0">
                  <a:schemeClr val="dk1">
                    <a:alpha val="40000"/>
                  </a:schemeClr>
                </a:outerShdw>
              </a:effectLst>
            </a:endParaRPr>
          </a:p>
        </p:txBody>
      </p:sp>
      <p:sp>
        <p:nvSpPr>
          <p:cNvPr id="16" name="Client"/>
          <p:cNvSpPr txBox="1"/>
          <p:nvPr/>
        </p:nvSpPr>
        <p:spPr>
          <a:xfrm>
            <a:off x="3741420" y="2106930"/>
            <a:ext cx="2489835" cy="5854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solidFill>
                  <a:schemeClr val="tx1"/>
                </a:solidFill>
                <a:effectLst>
                  <a:outerShdw blurRad="38100" dist="19050" dir="2700000" algn="tl" rotWithShape="0">
                    <a:schemeClr val="dk1">
                      <a:alpha val="40000"/>
                    </a:schemeClr>
                  </a:outerShdw>
                </a:effectLst>
              </a:rPr>
              <a:t>WiredTigerKVEngine</a:t>
            </a:r>
            <a:endParaRPr lang="zh-CN" altLang="en-US" sz="1690">
              <a:solidFill>
                <a:schemeClr val="tx1"/>
              </a:solidFill>
              <a:effectLst>
                <a:outerShdw blurRad="38100" dist="19050" dir="2700000" algn="tl" rotWithShape="0">
                  <a:schemeClr val="dk1">
                    <a:alpha val="40000"/>
                  </a:schemeClr>
                </a:outerShdw>
              </a:effectLst>
            </a:endParaRPr>
          </a:p>
          <a:p>
            <a:r>
              <a:rPr lang="zh-CN" altLang="en-US" sz="1690">
                <a:solidFill>
                  <a:schemeClr val="tx1"/>
                </a:solidFill>
                <a:effectLst>
                  <a:outerShdw blurRad="38100" dist="19050" dir="2700000" algn="tl" rotWithShape="0">
                    <a:schemeClr val="dk1">
                      <a:alpha val="40000"/>
                    </a:schemeClr>
                  </a:outerShdw>
                </a:effectLst>
              </a:rPr>
              <a:t>或者RocksEngine</a:t>
            </a:r>
            <a:endParaRPr lang="zh-CN" altLang="en-US" sz="1690">
              <a:solidFill>
                <a:schemeClr val="tx1"/>
              </a:solidFill>
              <a:effectLst>
                <a:outerShdw blurRad="38100" dist="19050" dir="2700000" algn="tl" rotWithShape="0">
                  <a:schemeClr val="dk1">
                    <a:alpha val="40000"/>
                  </a:schemeClr>
                </a:outerShdw>
              </a:effectLst>
            </a:endParaRPr>
          </a:p>
        </p:txBody>
      </p:sp>
      <p:sp>
        <p:nvSpPr>
          <p:cNvPr id="3" name="左大括号 2"/>
          <p:cNvSpPr/>
          <p:nvPr/>
        </p:nvSpPr>
        <p:spPr>
          <a:xfrm>
            <a:off x="6347460" y="4032885"/>
            <a:ext cx="836295" cy="1880235"/>
          </a:xfrm>
          <a:prstGeom prst="lef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cxnSp>
        <p:nvCxnSpPr>
          <p:cNvPr id="18" name="直接连接符 17"/>
          <p:cNvCxnSpPr/>
          <p:nvPr/>
        </p:nvCxnSpPr>
        <p:spPr>
          <a:xfrm>
            <a:off x="6769735" y="4981575"/>
            <a:ext cx="489585"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grpSp>
        <p:nvGrpSpPr>
          <p:cNvPr id="19" name="圆角矩形 3"/>
          <p:cNvGrpSpPr/>
          <p:nvPr/>
        </p:nvGrpSpPr>
        <p:grpSpPr>
          <a:xfrm>
            <a:off x="7303770" y="3875250"/>
            <a:ext cx="2929255" cy="337498"/>
            <a:chOff x="0" y="-1"/>
            <a:chExt cx="1054100" cy="349042"/>
          </a:xfrm>
          <a:solidFill>
            <a:schemeClr val="accent2"/>
          </a:solidFill>
        </p:grpSpPr>
        <p:sp>
          <p:nvSpPr>
            <p:cNvPr id="20"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1" name="Client"/>
            <p:cNvSpPr txBox="1"/>
            <p:nvPr/>
          </p:nvSpPr>
          <p:spPr>
            <a:xfrm>
              <a:off x="17037" y="43175"/>
              <a:ext cx="1020026" cy="262688"/>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sz="1200"/>
                <a:t>KVCollectionCatalogEntry_1</a:t>
              </a:r>
              <a:endParaRPr lang="en-US" sz="1200"/>
            </a:p>
          </p:txBody>
        </p:sp>
      </p:grpSp>
      <p:sp>
        <p:nvSpPr>
          <p:cNvPr id="22" name="Client"/>
          <p:cNvSpPr txBox="1"/>
          <p:nvPr/>
        </p:nvSpPr>
        <p:spPr>
          <a:xfrm>
            <a:off x="7458075" y="3545523"/>
            <a:ext cx="246189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90">
                <a:solidFill>
                  <a:schemeClr val="tx1"/>
                </a:solidFill>
                <a:effectLst>
                  <a:outerShdw blurRad="38100" dist="19050" dir="2700000" algn="tl" rotWithShape="0">
                    <a:schemeClr val="dk1">
                      <a:alpha val="40000"/>
                    </a:schemeClr>
                  </a:outerShdw>
                </a:effectLst>
              </a:rPr>
              <a:t>该库第一个表元数据管理</a:t>
            </a:r>
            <a:endParaRPr lang="zh-CN" altLang="en-US" sz="1690">
              <a:solidFill>
                <a:schemeClr val="tx1"/>
              </a:solidFill>
              <a:effectLst>
                <a:outerShdw blurRad="38100" dist="19050" dir="2700000" algn="tl" rotWithShape="0">
                  <a:schemeClr val="dk1">
                    <a:alpha val="40000"/>
                  </a:schemeClr>
                </a:outerShdw>
              </a:effectLst>
            </a:endParaRPr>
          </a:p>
        </p:txBody>
      </p:sp>
      <p:sp>
        <p:nvSpPr>
          <p:cNvPr id="31" name="Client"/>
          <p:cNvSpPr txBox="1"/>
          <p:nvPr/>
        </p:nvSpPr>
        <p:spPr>
          <a:xfrm>
            <a:off x="534670" y="2415540"/>
            <a:ext cx="195135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90">
                <a:solidFill>
                  <a:schemeClr val="tx1"/>
                </a:solidFill>
                <a:effectLst>
                  <a:outerShdw blurRad="38100" dist="19050" dir="2700000" algn="tl" rotWithShape="0">
                    <a:schemeClr val="dk1">
                      <a:alpha val="40000"/>
                    </a:schemeClr>
                  </a:outerShdw>
                </a:effectLst>
              </a:rPr>
              <a:t>库元数据管理</a:t>
            </a:r>
            <a:endParaRPr lang="zh-CN" altLang="en-US" sz="1690">
              <a:solidFill>
                <a:schemeClr val="tx1"/>
              </a:solidFill>
              <a:effectLst>
                <a:outerShdw blurRad="38100" dist="19050" dir="2700000" algn="tl" rotWithShape="0">
                  <a:schemeClr val="dk1">
                    <a:alpha val="40000"/>
                  </a:schemeClr>
                </a:outerShdw>
              </a:effectLst>
            </a:endParaRPr>
          </a:p>
        </p:txBody>
      </p:sp>
      <p:cxnSp>
        <p:nvCxnSpPr>
          <p:cNvPr id="28" name="直接连接符 27"/>
          <p:cNvCxnSpPr/>
          <p:nvPr/>
        </p:nvCxnSpPr>
        <p:spPr>
          <a:xfrm>
            <a:off x="3035935" y="2967355"/>
            <a:ext cx="489585"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grpSp>
        <p:nvGrpSpPr>
          <p:cNvPr id="38" name="圆角矩形 3"/>
          <p:cNvGrpSpPr/>
          <p:nvPr/>
        </p:nvGrpSpPr>
        <p:grpSpPr>
          <a:xfrm>
            <a:off x="3567430" y="624840"/>
            <a:ext cx="2504440" cy="588010"/>
            <a:chOff x="0" y="-1"/>
            <a:chExt cx="1054100" cy="349042"/>
          </a:xfrm>
          <a:solidFill>
            <a:schemeClr val="accent2"/>
          </a:solidFill>
        </p:grpSpPr>
        <p:sp>
          <p:nvSpPr>
            <p:cNvPr id="3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0"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t>_name</a:t>
              </a:r>
              <a:endParaRPr lang="zh-CN"/>
            </a:p>
          </p:txBody>
        </p:sp>
      </p:grpSp>
      <p:sp>
        <p:nvSpPr>
          <p:cNvPr id="42" name="Client"/>
          <p:cNvSpPr txBox="1"/>
          <p:nvPr/>
        </p:nvSpPr>
        <p:spPr>
          <a:xfrm>
            <a:off x="3561080" y="187008"/>
            <a:ext cx="3469640" cy="32893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altLang="zh-CN" sz="1690">
                <a:solidFill>
                  <a:schemeClr val="tx1"/>
                </a:solidFill>
                <a:effectLst>
                  <a:outerShdw blurRad="38100" dist="19050" dir="2700000" algn="tl" rotWithShape="0">
                    <a:schemeClr val="dk1">
                      <a:alpha val="40000"/>
                    </a:schemeClr>
                  </a:outerShdw>
                </a:effectLst>
              </a:rPr>
              <a:t>	DB</a:t>
            </a:r>
            <a:r>
              <a:rPr lang="zh-CN" altLang="en-US" sz="1690">
                <a:solidFill>
                  <a:schemeClr val="tx1"/>
                </a:solidFill>
                <a:effectLst>
                  <a:outerShdw blurRad="38100" dist="19050" dir="2700000" algn="tl" rotWithShape="0">
                    <a:schemeClr val="dk1">
                      <a:alpha val="40000"/>
                    </a:schemeClr>
                  </a:outerShdw>
                </a:effectLst>
              </a:rPr>
              <a:t>库名</a:t>
            </a:r>
            <a:endParaRPr lang="zh-CN" altLang="en-US" sz="1690">
              <a:solidFill>
                <a:schemeClr val="tx1"/>
              </a:solidFill>
              <a:effectLst>
                <a:outerShdw blurRad="38100" dist="19050" dir="2700000" algn="tl" rotWithShape="0">
                  <a:schemeClr val="dk1">
                    <a:alpha val="40000"/>
                  </a:schemeClr>
                </a:outerShdw>
              </a:effectLst>
            </a:endParaRPr>
          </a:p>
        </p:txBody>
      </p:sp>
      <p:grpSp>
        <p:nvGrpSpPr>
          <p:cNvPr id="41" name="圆角矩形 3"/>
          <p:cNvGrpSpPr/>
          <p:nvPr/>
        </p:nvGrpSpPr>
        <p:grpSpPr>
          <a:xfrm>
            <a:off x="7328535" y="4795365"/>
            <a:ext cx="2929255" cy="337498"/>
            <a:chOff x="0" y="-1"/>
            <a:chExt cx="1054100" cy="349042"/>
          </a:xfrm>
          <a:solidFill>
            <a:schemeClr val="accent2"/>
          </a:solidFill>
        </p:grpSpPr>
        <p:sp>
          <p:nvSpPr>
            <p:cNvPr id="5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0" name="Client"/>
            <p:cNvSpPr txBox="1"/>
            <p:nvPr/>
          </p:nvSpPr>
          <p:spPr>
            <a:xfrm>
              <a:off x="17037" y="43175"/>
              <a:ext cx="1020026" cy="262688"/>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sz="1200">
                  <a:sym typeface="+mn-ea"/>
                </a:rPr>
                <a:t>KVCollectionCatalogEntry_2</a:t>
              </a:r>
              <a:endParaRPr lang="en-US" sz="1200"/>
            </a:p>
          </p:txBody>
        </p:sp>
      </p:grpSp>
      <p:grpSp>
        <p:nvGrpSpPr>
          <p:cNvPr id="61" name="圆角矩形 3"/>
          <p:cNvGrpSpPr/>
          <p:nvPr/>
        </p:nvGrpSpPr>
        <p:grpSpPr>
          <a:xfrm>
            <a:off x="7280910" y="5776440"/>
            <a:ext cx="2929255" cy="337498"/>
            <a:chOff x="0" y="-1"/>
            <a:chExt cx="1054100" cy="349042"/>
          </a:xfrm>
          <a:solidFill>
            <a:schemeClr val="accent2"/>
          </a:solidFill>
        </p:grpSpPr>
        <p:sp>
          <p:nvSpPr>
            <p:cNvPr id="62"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3" name="Client"/>
            <p:cNvSpPr txBox="1"/>
            <p:nvPr/>
          </p:nvSpPr>
          <p:spPr>
            <a:xfrm>
              <a:off x="17037" y="43175"/>
              <a:ext cx="1020026" cy="262688"/>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sz="1200">
                  <a:sym typeface="+mn-ea"/>
                </a:rPr>
                <a:t>KVCollectionCatalogEntry_3</a:t>
              </a:r>
              <a:endParaRPr lang="en-US" sz="1200"/>
            </a:p>
          </p:txBody>
        </p:sp>
      </p:grpSp>
      <p:sp>
        <p:nvSpPr>
          <p:cNvPr id="64" name="Client"/>
          <p:cNvSpPr txBox="1"/>
          <p:nvPr/>
        </p:nvSpPr>
        <p:spPr>
          <a:xfrm>
            <a:off x="7433310" y="4456113"/>
            <a:ext cx="248729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85">
                <a:effectLst>
                  <a:outerShdw blurRad="38100" dist="19050" dir="2700000" algn="tl" rotWithShape="0">
                    <a:schemeClr val="dk1">
                      <a:alpha val="40000"/>
                    </a:schemeClr>
                  </a:outerShdw>
                </a:effectLst>
                <a:sym typeface="+mn-ea"/>
              </a:rPr>
              <a:t>该库第二个表元数据管理</a:t>
            </a:r>
            <a:endParaRPr lang="zh-CN" altLang="en-US" sz="1690">
              <a:solidFill>
                <a:schemeClr val="tx1"/>
              </a:solidFill>
              <a:effectLst>
                <a:outerShdw blurRad="38100" dist="19050" dir="2700000" algn="tl" rotWithShape="0">
                  <a:schemeClr val="dk1">
                    <a:alpha val="40000"/>
                  </a:schemeClr>
                </a:outerShdw>
              </a:effectLst>
            </a:endParaRPr>
          </a:p>
        </p:txBody>
      </p:sp>
      <p:sp>
        <p:nvSpPr>
          <p:cNvPr id="65" name="Client"/>
          <p:cNvSpPr txBox="1"/>
          <p:nvPr/>
        </p:nvSpPr>
        <p:spPr>
          <a:xfrm>
            <a:off x="7400290" y="5363528"/>
            <a:ext cx="2519680"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85">
                <a:effectLst>
                  <a:outerShdw blurRad="38100" dist="19050" dir="2700000" algn="tl" rotWithShape="0">
                    <a:schemeClr val="dk1">
                      <a:alpha val="40000"/>
                    </a:schemeClr>
                  </a:outerShdw>
                </a:effectLst>
                <a:sym typeface="+mn-ea"/>
              </a:rPr>
              <a:t>该库第三个表元数据管理</a:t>
            </a:r>
            <a:endParaRPr lang="zh-CN" altLang="en-US" sz="169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圆角矩形 17"/>
          <p:cNvSpPr/>
          <p:nvPr/>
        </p:nvSpPr>
        <p:spPr>
          <a:xfrm flipH="1">
            <a:off x="1312545" y="452120"/>
            <a:ext cx="6920865" cy="5339715"/>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grpSp>
        <p:nvGrpSpPr>
          <p:cNvPr id="48" name="圆角矩形 3"/>
          <p:cNvGrpSpPr/>
          <p:nvPr/>
        </p:nvGrpSpPr>
        <p:grpSpPr>
          <a:xfrm>
            <a:off x="4734560" y="5162550"/>
            <a:ext cx="2705100" cy="394335"/>
            <a:chOff x="0" y="-1"/>
            <a:chExt cx="1054100" cy="349042"/>
          </a:xfrm>
          <a:solidFill>
            <a:schemeClr val="accent2"/>
          </a:solidFill>
        </p:grpSpPr>
        <p:sp>
          <p:nvSpPr>
            <p:cNvPr id="4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0" name="Client"/>
            <p:cNvSpPr txBox="1"/>
            <p:nvPr/>
          </p:nvSpPr>
          <p:spPr>
            <a:xfrm>
              <a:off x="17037" y="48617"/>
              <a:ext cx="1020026" cy="251805"/>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en-US"/>
                <a:t>_ident</a:t>
              </a:r>
              <a:endParaRPr lang="en-US"/>
            </a:p>
          </p:txBody>
        </p:sp>
      </p:grpSp>
      <p:sp>
        <p:nvSpPr>
          <p:cNvPr id="2" name="圆角矩形"/>
          <p:cNvSpPr/>
          <p:nvPr/>
        </p:nvSpPr>
        <p:spPr>
          <a:xfrm>
            <a:off x="1553210" y="3258185"/>
            <a:ext cx="2245995" cy="856615"/>
          </a:xfrm>
          <a:prstGeom prst="roundRect">
            <a:avLst>
              <a:gd name="adj" fmla="val 16667"/>
            </a:avLst>
          </a:prstGeom>
          <a:solidFill>
            <a:schemeClr val="accent3"/>
          </a:solidFill>
          <a:ln w="25400" cap="flat">
            <a:solidFill>
              <a:schemeClr val="bg1"/>
            </a:solidFill>
            <a:prstDash val="solid"/>
            <a:round/>
          </a:ln>
          <a:effectLst/>
        </p:spPr>
        <p:txBody>
          <a:bodyPr wrap="square" lIns="35718" tIns="35718" rIns="35718" bIns="35718" numCol="1" anchor="ctr">
            <a:noAutofit/>
          </a:bodyPr>
          <a:p>
            <a:pPr algn="ctr">
              <a:defRPr>
                <a:latin typeface="Helvetica Neue Medium"/>
                <a:ea typeface="Helvetica Neue Medium"/>
                <a:cs typeface="Helvetica Neue Medium"/>
                <a:sym typeface="Helvetica Neue Medium"/>
              </a:defRPr>
            </a:pPr>
            <a:r>
              <a:rPr lang="zh-CN" altLang="en-US" sz="1600"/>
              <a:t>KVCollectionCatalogEntry</a:t>
            </a:r>
            <a:endParaRPr lang="zh-CN" altLang="en-US" sz="1600"/>
          </a:p>
        </p:txBody>
      </p:sp>
      <p:sp>
        <p:nvSpPr>
          <p:cNvPr id="4" name="右大括号 3"/>
          <p:cNvSpPr/>
          <p:nvPr/>
        </p:nvSpPr>
        <p:spPr>
          <a:xfrm>
            <a:off x="12534900" y="2632710"/>
            <a:ext cx="981075" cy="3059430"/>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6" name="圆角矩形 3"/>
          <p:cNvGrpSpPr/>
          <p:nvPr/>
        </p:nvGrpSpPr>
        <p:grpSpPr>
          <a:xfrm>
            <a:off x="13185775" y="3681095"/>
            <a:ext cx="1238885" cy="359410"/>
            <a:chOff x="0" y="-1"/>
            <a:chExt cx="1054100" cy="349042"/>
          </a:xfrm>
          <a:solidFill>
            <a:schemeClr val="accent2"/>
          </a:solidFill>
        </p:grpSpPr>
        <p:sp>
          <p:nvSpPr>
            <p:cNvPr id="7"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 name="Client"/>
            <p:cNvSpPr txBox="1"/>
            <p:nvPr/>
          </p:nvSpPr>
          <p:spPr>
            <a:xfrm>
              <a:off x="17037" y="36383"/>
              <a:ext cx="1020026" cy="276274"/>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a:t>同一个事务</a:t>
              </a:r>
              <a:endParaRPr lang="zh-CN" altLang="en-US"/>
            </a:p>
          </p:txBody>
        </p:sp>
      </p:grpSp>
      <p:sp>
        <p:nvSpPr>
          <p:cNvPr id="5" name="左大括号 4"/>
          <p:cNvSpPr/>
          <p:nvPr/>
        </p:nvSpPr>
        <p:spPr>
          <a:xfrm>
            <a:off x="3842385" y="1313815"/>
            <a:ext cx="892810" cy="4077970"/>
          </a:xfrm>
          <a:prstGeom prst="lef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13" name="圆角矩形 3"/>
          <p:cNvGrpSpPr/>
          <p:nvPr/>
        </p:nvGrpSpPr>
        <p:grpSpPr>
          <a:xfrm>
            <a:off x="4841240" y="2465705"/>
            <a:ext cx="2504440" cy="588010"/>
            <a:chOff x="0" y="-1"/>
            <a:chExt cx="1054100" cy="349042"/>
          </a:xfrm>
          <a:solidFill>
            <a:schemeClr val="accent2"/>
          </a:solidFill>
        </p:grpSpPr>
        <p:sp>
          <p:nvSpPr>
            <p:cNvPr id="14"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5"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t>_engine</a:t>
              </a:r>
            </a:p>
          </p:txBody>
        </p:sp>
      </p:grpSp>
      <p:sp>
        <p:nvSpPr>
          <p:cNvPr id="106" name="Client"/>
          <p:cNvSpPr txBox="1"/>
          <p:nvPr/>
        </p:nvSpPr>
        <p:spPr>
          <a:xfrm>
            <a:off x="4733925" y="4677728"/>
            <a:ext cx="2706370"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90">
                <a:solidFill>
                  <a:schemeClr val="tx1"/>
                </a:solidFill>
                <a:effectLst>
                  <a:outerShdw blurRad="38100" dist="19050" dir="2700000" algn="tl" rotWithShape="0">
                    <a:schemeClr val="dk1">
                      <a:alpha val="40000"/>
                    </a:schemeClr>
                  </a:outerShdw>
                </a:effectLst>
              </a:rPr>
              <a:t>该表对应磁盘数据文件路径</a:t>
            </a:r>
            <a:endParaRPr lang="zh-CN" altLang="en-US" sz="1690">
              <a:solidFill>
                <a:schemeClr val="tx1"/>
              </a:solidFill>
              <a:effectLst>
                <a:outerShdw blurRad="38100" dist="19050" dir="2700000" algn="tl" rotWithShape="0">
                  <a:schemeClr val="dk1">
                    <a:alpha val="40000"/>
                  </a:schemeClr>
                </a:outerShdw>
              </a:effectLst>
            </a:endParaRPr>
          </a:p>
        </p:txBody>
      </p:sp>
      <p:sp>
        <p:nvSpPr>
          <p:cNvPr id="16" name="Client"/>
          <p:cNvSpPr txBox="1"/>
          <p:nvPr/>
        </p:nvSpPr>
        <p:spPr>
          <a:xfrm>
            <a:off x="5015230" y="1880235"/>
            <a:ext cx="2489835" cy="5854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solidFill>
                  <a:schemeClr val="tx1"/>
                </a:solidFill>
                <a:effectLst>
                  <a:outerShdw blurRad="38100" dist="19050" dir="2700000" algn="tl" rotWithShape="0">
                    <a:schemeClr val="dk1">
                      <a:alpha val="40000"/>
                    </a:schemeClr>
                  </a:outerShdw>
                </a:effectLst>
              </a:rPr>
              <a:t>WiredTigerKVEngine</a:t>
            </a:r>
            <a:endParaRPr lang="zh-CN" altLang="en-US" sz="1690">
              <a:solidFill>
                <a:schemeClr val="tx1"/>
              </a:solidFill>
              <a:effectLst>
                <a:outerShdw blurRad="38100" dist="19050" dir="2700000" algn="tl" rotWithShape="0">
                  <a:schemeClr val="dk1">
                    <a:alpha val="40000"/>
                  </a:schemeClr>
                </a:outerShdw>
              </a:effectLst>
            </a:endParaRPr>
          </a:p>
          <a:p>
            <a:r>
              <a:rPr lang="zh-CN" altLang="en-US" sz="1690">
                <a:solidFill>
                  <a:schemeClr val="tx1"/>
                </a:solidFill>
                <a:effectLst>
                  <a:outerShdw blurRad="38100" dist="19050" dir="2700000" algn="tl" rotWithShape="0">
                    <a:schemeClr val="dk1">
                      <a:alpha val="40000"/>
                    </a:schemeClr>
                  </a:outerShdw>
                </a:effectLst>
              </a:rPr>
              <a:t>或者RocksEngine</a:t>
            </a:r>
            <a:endParaRPr lang="zh-CN" altLang="en-US" sz="1690">
              <a:solidFill>
                <a:schemeClr val="tx1"/>
              </a:solidFill>
              <a:effectLst>
                <a:outerShdw blurRad="38100" dist="19050" dir="2700000" algn="tl" rotWithShape="0">
                  <a:schemeClr val="dk1">
                    <a:alpha val="40000"/>
                  </a:schemeClr>
                </a:outerShdw>
              </a:effectLst>
            </a:endParaRPr>
          </a:p>
        </p:txBody>
      </p:sp>
      <p:sp>
        <p:nvSpPr>
          <p:cNvPr id="31" name="Client"/>
          <p:cNvSpPr txBox="1"/>
          <p:nvPr/>
        </p:nvSpPr>
        <p:spPr>
          <a:xfrm>
            <a:off x="1743710" y="2793365"/>
            <a:ext cx="1951355" cy="32829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ltLang="en-US" sz="1690">
                <a:solidFill>
                  <a:schemeClr val="tx1"/>
                </a:solidFill>
                <a:effectLst>
                  <a:outerShdw blurRad="38100" dist="19050" dir="2700000" algn="tl" rotWithShape="0">
                    <a:schemeClr val="dk1">
                      <a:alpha val="40000"/>
                    </a:schemeClr>
                  </a:outerShdw>
                </a:effectLst>
              </a:rPr>
              <a:t>指定表元数据管理</a:t>
            </a:r>
            <a:endParaRPr lang="zh-CN" altLang="en-US" sz="1690">
              <a:solidFill>
                <a:schemeClr val="tx1"/>
              </a:solidFill>
              <a:effectLst>
                <a:outerShdw blurRad="38100" dist="19050" dir="2700000" algn="tl" rotWithShape="0">
                  <a:schemeClr val="dk1">
                    <a:alpha val="40000"/>
                  </a:schemeClr>
                </a:outerShdw>
              </a:effectLst>
            </a:endParaRPr>
          </a:p>
        </p:txBody>
      </p:sp>
      <p:cxnSp>
        <p:nvCxnSpPr>
          <p:cNvPr id="28" name="直接连接符 27"/>
          <p:cNvCxnSpPr/>
          <p:nvPr/>
        </p:nvCxnSpPr>
        <p:spPr>
          <a:xfrm>
            <a:off x="4309745" y="2740660"/>
            <a:ext cx="489585"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grpSp>
        <p:nvGrpSpPr>
          <p:cNvPr id="38" name="圆角矩形 3"/>
          <p:cNvGrpSpPr/>
          <p:nvPr/>
        </p:nvGrpSpPr>
        <p:grpSpPr>
          <a:xfrm>
            <a:off x="4776470" y="1002665"/>
            <a:ext cx="2504440" cy="588010"/>
            <a:chOff x="0" y="-1"/>
            <a:chExt cx="1054100" cy="349042"/>
          </a:xfrm>
          <a:solidFill>
            <a:schemeClr val="accent2"/>
          </a:solidFill>
        </p:grpSpPr>
        <p:sp>
          <p:nvSpPr>
            <p:cNvPr id="39"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0"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rPr lang="zh-CN"/>
                <a:t>_catalog</a:t>
              </a:r>
              <a:endParaRPr lang="zh-CN"/>
            </a:p>
          </p:txBody>
        </p:sp>
      </p:grpSp>
      <p:sp>
        <p:nvSpPr>
          <p:cNvPr id="42" name="Client"/>
          <p:cNvSpPr txBox="1"/>
          <p:nvPr/>
        </p:nvSpPr>
        <p:spPr>
          <a:xfrm>
            <a:off x="4770120" y="436880"/>
            <a:ext cx="4111625" cy="5854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solidFill>
                  <a:schemeClr val="tx1"/>
                </a:solidFill>
                <a:effectLst>
                  <a:outerShdw blurRad="38100" dist="19050" dir="2700000" algn="tl" rotWithShape="0">
                    <a:schemeClr val="dk1">
                      <a:alpha val="40000"/>
                    </a:schemeClr>
                  </a:outerShdw>
                </a:effectLst>
              </a:rPr>
              <a:t>"_mdb_catalog.wt"</a:t>
            </a:r>
            <a:endParaRPr sz="1690">
              <a:solidFill>
                <a:schemeClr val="tx1"/>
              </a:solidFill>
              <a:effectLst>
                <a:outerShdw blurRad="38100" dist="19050" dir="2700000" algn="tl" rotWithShape="0">
                  <a:schemeClr val="dk1">
                    <a:alpha val="40000"/>
                  </a:schemeClr>
                </a:outerShdw>
              </a:effectLst>
            </a:endParaRPr>
          </a:p>
          <a:p>
            <a:r>
              <a:rPr sz="1685">
                <a:effectLst>
                  <a:outerShdw blurRad="38100" dist="19050" dir="2700000" algn="tl" rotWithShape="0">
                    <a:schemeClr val="dk1">
                      <a:alpha val="40000"/>
                    </a:schemeClr>
                  </a:outerShdw>
                </a:effectLst>
                <a:sym typeface="+mn-ea"/>
              </a:rPr>
              <a:t>元数据文件</a:t>
            </a:r>
            <a:r>
              <a:rPr sz="1690">
                <a:solidFill>
                  <a:schemeClr val="tx1"/>
                </a:solidFill>
                <a:effectLst>
                  <a:outerShdw blurRad="38100" dist="19050" dir="2700000" algn="tl" rotWithShape="0">
                    <a:schemeClr val="dk1">
                      <a:alpha val="40000"/>
                    </a:schemeClr>
                  </a:outerShdw>
                </a:effectLst>
              </a:rPr>
              <a:t>操作</a:t>
            </a:r>
            <a:r>
              <a:rPr lang="zh-CN" sz="1690">
                <a:solidFill>
                  <a:schemeClr val="tx1"/>
                </a:solidFill>
                <a:effectLst>
                  <a:outerShdw blurRad="38100" dist="19050" dir="2700000" algn="tl" rotWithShape="0">
                    <a:schemeClr val="dk1">
                      <a:alpha val="40000"/>
                    </a:schemeClr>
                  </a:outerShdw>
                </a:effectLst>
              </a:rPr>
              <a:t>接口</a:t>
            </a:r>
            <a:endParaRPr lang="zh-CN" sz="1690">
              <a:solidFill>
                <a:schemeClr val="tx1"/>
              </a:solidFill>
              <a:effectLst>
                <a:outerShdw blurRad="38100" dist="19050" dir="2700000" algn="tl" rotWithShape="0">
                  <a:schemeClr val="dk1">
                    <a:alpha val="40000"/>
                  </a:schemeClr>
                </a:outerShdw>
              </a:effectLst>
            </a:endParaRPr>
          </a:p>
        </p:txBody>
      </p:sp>
      <p:grpSp>
        <p:nvGrpSpPr>
          <p:cNvPr id="9" name="圆角矩形 3"/>
          <p:cNvGrpSpPr/>
          <p:nvPr/>
        </p:nvGrpSpPr>
        <p:grpSpPr>
          <a:xfrm>
            <a:off x="4841875" y="3852545"/>
            <a:ext cx="2504440" cy="588010"/>
            <a:chOff x="0" y="-1"/>
            <a:chExt cx="1054100" cy="349042"/>
          </a:xfrm>
          <a:solidFill>
            <a:schemeClr val="accent2"/>
          </a:solidFill>
        </p:grpSpPr>
        <p:sp>
          <p:nvSpPr>
            <p:cNvPr id="10"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Client"/>
            <p:cNvSpPr txBox="1"/>
            <p:nvPr/>
          </p:nvSpPr>
          <p:spPr>
            <a:xfrm>
              <a:off x="17037" y="90086"/>
              <a:ext cx="1020026" cy="168867"/>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pPr algn="ctr"/>
              <a:r>
                <a:t>_recordStore</a:t>
              </a:r>
            </a:p>
          </p:txBody>
        </p:sp>
      </p:grpSp>
      <p:sp>
        <p:nvSpPr>
          <p:cNvPr id="12" name="Client"/>
          <p:cNvSpPr txBox="1"/>
          <p:nvPr/>
        </p:nvSpPr>
        <p:spPr>
          <a:xfrm>
            <a:off x="5015865" y="3267075"/>
            <a:ext cx="3001010" cy="58547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690">
                <a:solidFill>
                  <a:schemeClr val="tx1"/>
                </a:solidFill>
                <a:effectLst>
                  <a:outerShdw blurRad="38100" dist="19050" dir="2700000" algn="tl" rotWithShape="0">
                    <a:schemeClr val="dk1">
                      <a:alpha val="40000"/>
                    </a:schemeClr>
                  </a:outerShdw>
                </a:effectLst>
              </a:rPr>
              <a:t>WiredTigerRecordStore</a:t>
            </a:r>
            <a:endParaRPr lang="zh-CN" altLang="en-US" sz="1690">
              <a:solidFill>
                <a:schemeClr val="tx1"/>
              </a:solidFill>
              <a:effectLst>
                <a:outerShdw blurRad="38100" dist="19050" dir="2700000" algn="tl" rotWithShape="0">
                  <a:schemeClr val="dk1">
                    <a:alpha val="40000"/>
                  </a:schemeClr>
                </a:outerShdw>
              </a:effectLst>
            </a:endParaRPr>
          </a:p>
          <a:p>
            <a:r>
              <a:rPr lang="zh-CN" altLang="en-US" sz="1690">
                <a:solidFill>
                  <a:schemeClr val="tx1"/>
                </a:solidFill>
                <a:effectLst>
                  <a:outerShdw blurRad="38100" dist="19050" dir="2700000" algn="tl" rotWithShape="0">
                    <a:schemeClr val="dk1">
                      <a:alpha val="40000"/>
                    </a:schemeClr>
                  </a:outerShdw>
                </a:effectLst>
              </a:rPr>
              <a:t>对该表的引擎层</a:t>
            </a:r>
            <a:r>
              <a:rPr lang="en-US" altLang="zh-CN" sz="1690">
                <a:solidFill>
                  <a:schemeClr val="tx1"/>
                </a:solidFill>
                <a:effectLst>
                  <a:outerShdw blurRad="38100" dist="19050" dir="2700000" algn="tl" rotWithShape="0">
                    <a:schemeClr val="dk1">
                      <a:alpha val="40000"/>
                    </a:schemeClr>
                  </a:outerShdw>
                </a:effectLst>
              </a:rPr>
              <a:t>KV</a:t>
            </a:r>
            <a:r>
              <a:rPr lang="zh-CN" altLang="en-US" sz="1690">
                <a:solidFill>
                  <a:schemeClr val="tx1"/>
                </a:solidFill>
                <a:effectLst>
                  <a:outerShdw blurRad="38100" dist="19050" dir="2700000" algn="tl" rotWithShape="0">
                    <a:schemeClr val="dk1">
                      <a:alpha val="40000"/>
                    </a:schemeClr>
                  </a:outerShdw>
                </a:effectLst>
              </a:rPr>
              <a:t>操作接口</a:t>
            </a:r>
            <a:endParaRPr lang="zh-CN" altLang="en-US" sz="1690">
              <a:solidFill>
                <a:schemeClr val="tx1"/>
              </a:solidFill>
              <a:effectLst>
                <a:outerShdw blurRad="38100" dist="19050" dir="2700000" algn="tl" rotWithShape="0">
                  <a:schemeClr val="dk1">
                    <a:alpha val="40000"/>
                  </a:schemeClr>
                </a:outerShdw>
              </a:effectLst>
            </a:endParaRPr>
          </a:p>
        </p:txBody>
      </p:sp>
      <p:cxnSp>
        <p:nvCxnSpPr>
          <p:cNvPr id="17" name="直接连接符 16"/>
          <p:cNvCxnSpPr/>
          <p:nvPr/>
        </p:nvCxnSpPr>
        <p:spPr>
          <a:xfrm>
            <a:off x="4310380" y="4127500"/>
            <a:ext cx="489585"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圆角矩形 63"/>
          <p:cNvSpPr/>
          <p:nvPr/>
        </p:nvSpPr>
        <p:spPr>
          <a:xfrm flipH="1">
            <a:off x="946785" y="3593465"/>
            <a:ext cx="9279890" cy="3114675"/>
          </a:xfrm>
          <a:prstGeom prst="roundRect">
            <a:avLst>
              <a:gd name="adj" fmla="val 5592"/>
            </a:avLst>
          </a:prstGeom>
          <a:solidFill>
            <a:srgbClr val="FFE0DC"/>
          </a:solidFill>
          <a:ln>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2" name="圆角矩形 17"/>
          <p:cNvSpPr/>
          <p:nvPr/>
        </p:nvSpPr>
        <p:spPr>
          <a:xfrm>
            <a:off x="1075690" y="3670300"/>
            <a:ext cx="3980180" cy="2766060"/>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86" name="圆角矩形 2"/>
          <p:cNvSpPr/>
          <p:nvPr/>
        </p:nvSpPr>
        <p:spPr>
          <a:xfrm>
            <a:off x="1033145" y="566420"/>
            <a:ext cx="8408035" cy="668020"/>
          </a:xfrm>
          <a:prstGeom prst="roundRect">
            <a:avLst>
              <a:gd name="adj" fmla="val 16667"/>
            </a:avLst>
          </a:prstGeom>
          <a:solidFill>
            <a:schemeClr val="accent4"/>
          </a:solidFill>
          <a:ln w="25400">
            <a:solidFill>
              <a:srgbClr val="D9D9D9"/>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193" name="文本框 7"/>
          <p:cNvSpPr txBox="1"/>
          <p:nvPr/>
        </p:nvSpPr>
        <p:spPr>
          <a:xfrm>
            <a:off x="3654227" y="916522"/>
            <a:ext cx="628651" cy="264160"/>
          </a:xfrm>
          <a:prstGeom prst="rect">
            <a:avLst/>
          </a:prstGeom>
          <a:ln w="12700">
            <a:miter lim="400000"/>
          </a:ln>
        </p:spPr>
        <p:txBody>
          <a:bodyPr lIns="35718" tIns="35718" rIns="35718" bIns="35718" anchor="ctr">
            <a:spAutoFit/>
          </a:bodyPr>
          <a:lstStyle>
            <a:lvl1pPr>
              <a:defRPr sz="1800">
                <a:latin typeface="等线" panose="02010600030101010101" charset="-122"/>
                <a:ea typeface="等线" panose="02010600030101010101" charset="-122"/>
                <a:cs typeface="等线" panose="02010600030101010101" charset="-122"/>
                <a:sym typeface="等线" panose="02010600030101010101" charset="-122"/>
              </a:defRPr>
            </a:lvl1pPr>
          </a:lstStyle>
          <a:p>
            <a:r>
              <a:rPr sz="1265"/>
              <a:t>...</a:t>
            </a:r>
            <a:endParaRPr sz="1265"/>
          </a:p>
        </p:txBody>
      </p:sp>
      <p:sp>
        <p:nvSpPr>
          <p:cNvPr id="218" name="直接箭头连接符 21"/>
          <p:cNvSpPr/>
          <p:nvPr/>
        </p:nvSpPr>
        <p:spPr>
          <a:xfrm rot="19320000" flipH="1">
            <a:off x="1567180" y="4951095"/>
            <a:ext cx="1463040" cy="294005"/>
          </a:xfrm>
          <a:prstGeom prst="line">
            <a:avLst/>
          </a:prstGeom>
          <a:ln w="25400">
            <a:solidFill>
              <a:schemeClr val="accent1"/>
            </a:solidFill>
            <a:headEnd type="triangle"/>
            <a:tailEnd type="triangle"/>
          </a:ln>
        </p:spPr>
        <p:txBody>
          <a:bodyPr lIns="32145" tIns="32145" rIns="32145" bIns="32145"/>
          <a:lstStyle/>
          <a:p>
            <a:endParaRPr sz="1265"/>
          </a:p>
        </p:txBody>
      </p:sp>
      <p:sp>
        <p:nvSpPr>
          <p:cNvPr id="275" name="左右箭头 70"/>
          <p:cNvSpPr/>
          <p:nvPr/>
        </p:nvSpPr>
        <p:spPr>
          <a:xfrm>
            <a:off x="5172710" y="5005070"/>
            <a:ext cx="744855" cy="202565"/>
          </a:xfrm>
          <a:prstGeom prst="leftRightArrow">
            <a:avLst>
              <a:gd name="adj1" fmla="val 50000"/>
              <a:gd name="adj2" fmla="val 50000"/>
            </a:avLst>
          </a:prstGeom>
          <a:solidFill>
            <a:srgbClr val="FFFFFF"/>
          </a:solidFill>
          <a:ln w="25400">
            <a:solidFill>
              <a:schemeClr val="accent1"/>
            </a:solidFill>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grpSp>
        <p:nvGrpSpPr>
          <p:cNvPr id="279" name="圆角矩形 72"/>
          <p:cNvGrpSpPr/>
          <p:nvPr/>
        </p:nvGrpSpPr>
        <p:grpSpPr>
          <a:xfrm>
            <a:off x="120194" y="4888409"/>
            <a:ext cx="755898" cy="404468"/>
            <a:chOff x="-2" y="3281"/>
            <a:chExt cx="707397" cy="349040"/>
          </a:xfrm>
        </p:grpSpPr>
        <p:sp>
          <p:nvSpPr>
            <p:cNvPr id="277"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78"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sz="1690"/>
                <a:t>存储</a:t>
              </a:r>
              <a:r>
                <a:rPr sz="1690"/>
                <a:t>层</a:t>
              </a:r>
              <a:endParaRPr sz="1690"/>
            </a:p>
          </p:txBody>
        </p:sp>
      </p:grpSp>
      <p:grpSp>
        <p:nvGrpSpPr>
          <p:cNvPr id="9" name="圆角矩形 20"/>
          <p:cNvGrpSpPr/>
          <p:nvPr/>
        </p:nvGrpSpPr>
        <p:grpSpPr>
          <a:xfrm>
            <a:off x="2295021" y="3877247"/>
            <a:ext cx="1179461" cy="590312"/>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118756"/>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sym typeface="+mn-ea"/>
                </a:rPr>
                <a:t>北京</a:t>
              </a:r>
              <a:r>
                <a:rPr lang="en-US" sz="1405">
                  <a:sym typeface="+mn-ea"/>
                </a:rPr>
                <a:t>A</a:t>
              </a:r>
              <a:r>
                <a:rPr lang="zh-CN" altLang="en-US" sz="1405">
                  <a:ea typeface="宋体" panose="02010600030101010101" pitchFamily="2" charset="-122"/>
                  <a:sym typeface="+mn-ea"/>
                </a:rPr>
                <a:t>机房</a:t>
              </a:r>
              <a:endParaRPr lang="zh-CN" altLang="en-US" sz="1405">
                <a:ea typeface="宋体" panose="02010600030101010101" pitchFamily="2" charset="-122"/>
                <a:sym typeface="+mn-ea"/>
              </a:endParaRPr>
            </a:p>
            <a:p>
              <a:pPr algn="ctr"/>
              <a:r>
                <a:rPr lang="en-US" sz="1405">
                  <a:sym typeface="+mn-ea"/>
                </a:rPr>
                <a:t>mysql(</a:t>
              </a:r>
              <a:r>
                <a:rPr lang="zh-CN" altLang="en-US" sz="1405">
                  <a:sym typeface="+mn-ea"/>
                </a:rPr>
                <a:t>主</a:t>
              </a:r>
              <a:r>
                <a:rPr lang="en-US" sz="1405">
                  <a:sym typeface="+mn-ea"/>
                </a:rPr>
                <a:t>)</a:t>
              </a:r>
              <a:endParaRPr lang="en-US" sz="1405">
                <a:sym typeface="+mn-ea"/>
              </a:endParaRPr>
            </a:p>
          </p:txBody>
        </p:sp>
      </p:grpSp>
      <p:grpSp>
        <p:nvGrpSpPr>
          <p:cNvPr id="12" name="圆角矩形 20"/>
          <p:cNvGrpSpPr/>
          <p:nvPr/>
        </p:nvGrpSpPr>
        <p:grpSpPr>
          <a:xfrm>
            <a:off x="2489408" y="5740446"/>
            <a:ext cx="1134517" cy="590312"/>
            <a:chOff x="-1" y="92172"/>
            <a:chExt cx="729621" cy="349058"/>
          </a:xfrm>
        </p:grpSpPr>
        <p:sp>
          <p:nvSpPr>
            <p:cNvPr id="13"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4" name="Mongod"/>
            <p:cNvSpPr txBox="1"/>
            <p:nvPr/>
          </p:nvSpPr>
          <p:spPr>
            <a:xfrm>
              <a:off x="17039" y="118757"/>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sym typeface="+mn-ea"/>
                </a:rPr>
                <a:t>北京</a:t>
              </a:r>
              <a:r>
                <a:rPr lang="en-US" altLang="zh-CN" sz="1405">
                  <a:sym typeface="+mn-ea"/>
                </a:rPr>
                <a:t>B</a:t>
              </a:r>
              <a:r>
                <a:rPr lang="zh-CN" altLang="en-US" sz="1405">
                  <a:ea typeface="宋体" panose="02010600030101010101" pitchFamily="2" charset="-122"/>
                  <a:sym typeface="+mn-ea"/>
                </a:rPr>
                <a:t>机房</a:t>
              </a:r>
              <a:endParaRPr lang="zh-CN" altLang="en-US" sz="1405">
                <a:ea typeface="宋体" panose="02010600030101010101" pitchFamily="2" charset="-122"/>
                <a:sym typeface="+mn-ea"/>
              </a:endParaRPr>
            </a:p>
            <a:p>
              <a:pPr algn="ctr"/>
              <a:r>
                <a:rPr lang="en-US" sz="1405">
                  <a:sym typeface="+mn-ea"/>
                </a:rPr>
                <a:t>mysql</a:t>
              </a:r>
              <a:r>
                <a:rPr lang="en-US" altLang="zh-CN" sz="1405">
                  <a:ea typeface="宋体" panose="02010600030101010101" pitchFamily="2" charset="-122"/>
                  <a:sym typeface="+mn-ea"/>
                </a:rPr>
                <a:t>(</a:t>
              </a:r>
              <a:r>
                <a:rPr lang="zh-CN" altLang="en-US" sz="1405">
                  <a:ea typeface="宋体" panose="02010600030101010101" pitchFamily="2" charset="-122"/>
                  <a:sym typeface="+mn-ea"/>
                </a:rPr>
                <a:t>从</a:t>
              </a:r>
              <a:r>
                <a:rPr lang="en-US" altLang="zh-CN" sz="1405">
                  <a:ea typeface="宋体" panose="02010600030101010101" pitchFamily="2" charset="-122"/>
                  <a:sym typeface="+mn-ea"/>
                </a:rPr>
                <a:t>)</a:t>
              </a:r>
              <a:endParaRPr sz="1405"/>
            </a:p>
          </p:txBody>
        </p:sp>
      </p:grpSp>
      <p:sp>
        <p:nvSpPr>
          <p:cNvPr id="15" name="直接箭头连接符 21"/>
          <p:cNvSpPr/>
          <p:nvPr/>
        </p:nvSpPr>
        <p:spPr>
          <a:xfrm rot="15660000" flipH="1" flipV="1">
            <a:off x="2358390" y="5081905"/>
            <a:ext cx="1206500" cy="16510"/>
          </a:xfrm>
          <a:prstGeom prst="line">
            <a:avLst/>
          </a:prstGeom>
          <a:ln w="25400">
            <a:solidFill>
              <a:schemeClr val="accent1"/>
            </a:solidFill>
            <a:headEnd type="triangle"/>
            <a:tailEnd type="triangle"/>
          </a:ln>
        </p:spPr>
        <p:txBody>
          <a:bodyPr lIns="32145" tIns="32145" rIns="32145" bIns="32145"/>
          <a:p>
            <a:endParaRPr sz="1265"/>
          </a:p>
        </p:txBody>
      </p:sp>
      <p:grpSp>
        <p:nvGrpSpPr>
          <p:cNvPr id="28" name="圆角矩形 3"/>
          <p:cNvGrpSpPr/>
          <p:nvPr/>
        </p:nvGrpSpPr>
        <p:grpSpPr>
          <a:xfrm>
            <a:off x="7254230" y="766870"/>
            <a:ext cx="873323" cy="374155"/>
            <a:chOff x="0" y="-1"/>
            <a:chExt cx="1054100" cy="349042"/>
          </a:xfrm>
        </p:grpSpPr>
        <p:sp>
          <p:nvSpPr>
            <p:cNvPr id="29"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0"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32" name="圆角矩形 3"/>
          <p:cNvGrpSpPr/>
          <p:nvPr/>
        </p:nvGrpSpPr>
        <p:grpSpPr>
          <a:xfrm>
            <a:off x="1223010" y="3846195"/>
            <a:ext cx="732790" cy="563245"/>
            <a:chOff x="0" y="-1"/>
            <a:chExt cx="1054100" cy="349042"/>
          </a:xfrm>
        </p:grpSpPr>
        <p:sp>
          <p:nvSpPr>
            <p:cNvPr id="33"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4" name="Client"/>
            <p:cNvSpPr txBox="1"/>
            <p:nvPr/>
          </p:nvSpPr>
          <p:spPr>
            <a:xfrm>
              <a:off x="17037" y="19477"/>
              <a:ext cx="1020026" cy="31008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405"/>
                <a:t>第</a:t>
              </a:r>
              <a:r>
                <a:rPr lang="en-US" altLang="zh-CN" sz="1405"/>
                <a:t>1</a:t>
              </a:r>
              <a:r>
                <a:rPr lang="zh-CN" altLang="en-US" sz="1405"/>
                <a:t>套</a:t>
              </a:r>
              <a:r>
                <a:rPr lang="en-US" altLang="zh-CN" sz="1405"/>
                <a:t>mysql</a:t>
              </a:r>
              <a:endParaRPr lang="en-US" altLang="zh-CN" sz="1405"/>
            </a:p>
          </p:txBody>
        </p:sp>
      </p:grpSp>
      <p:grpSp>
        <p:nvGrpSpPr>
          <p:cNvPr id="41" name="圆角矩形 3"/>
          <p:cNvGrpSpPr/>
          <p:nvPr/>
        </p:nvGrpSpPr>
        <p:grpSpPr>
          <a:xfrm>
            <a:off x="2948335" y="732937"/>
            <a:ext cx="873323" cy="374155"/>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47" name="圆角矩形 72"/>
          <p:cNvGrpSpPr/>
          <p:nvPr/>
        </p:nvGrpSpPr>
        <p:grpSpPr>
          <a:xfrm>
            <a:off x="188446" y="698412"/>
            <a:ext cx="755898" cy="404468"/>
            <a:chOff x="-2" y="3281"/>
            <a:chExt cx="707397" cy="349040"/>
          </a:xfrm>
        </p:grpSpPr>
        <p:sp>
          <p:nvSpPr>
            <p:cNvPr id="48" name="圆角矩形"/>
            <p:cNvSpPr/>
            <p:nvPr/>
          </p:nvSpPr>
          <p:spPr>
            <a:xfrm>
              <a:off x="-2" y="3281"/>
              <a:ext cx="707397" cy="349040"/>
            </a:xfrm>
            <a:prstGeom prst="roundRect">
              <a:avLst>
                <a:gd name="adj" fmla="val 16667"/>
              </a:avLst>
            </a:prstGeom>
            <a:solidFill>
              <a:srgbClr val="92D050"/>
            </a:solidFill>
            <a:ln w="25400" cap="flat">
              <a:solidFill>
                <a:srgbClr val="92D05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9" name="引擎层"/>
            <p:cNvSpPr txBox="1"/>
            <p:nvPr/>
          </p:nvSpPr>
          <p:spPr>
            <a:xfrm>
              <a:off x="17038" y="36146"/>
              <a:ext cx="673317" cy="283305"/>
            </a:xfrm>
            <a:prstGeom prst="rect">
              <a:avLst/>
            </a:prstGeom>
            <a:noFill/>
            <a:ln w="12700" cap="flat">
              <a:noFill/>
              <a:miter lim="400000"/>
            </a:ln>
            <a:effectLst/>
          </p:spPr>
          <p:txBody>
            <a:bodyPr wrap="square" lIns="35718" tIns="35718" rIns="35718" bIns="35718" numCol="1" anchor="ctr">
              <a:spAutoFit/>
            </a:bodyPr>
            <a:lstStyle>
              <a:lvl1pPr>
                <a:defRPr sz="1400">
                  <a:latin typeface="等线" panose="02010600030101010101" charset="-122"/>
                  <a:ea typeface="等线" panose="02010600030101010101" charset="-122"/>
                  <a:cs typeface="等线" panose="02010600030101010101" charset="-122"/>
                  <a:sym typeface="等线" panose="02010600030101010101" charset="-122"/>
                </a:defRPr>
              </a:lvl1pPr>
            </a:lstStyle>
            <a:p>
              <a:r>
                <a:rPr lang="zh-CN" altLang="en-US" sz="1690"/>
                <a:t>客户端</a:t>
              </a:r>
              <a:endParaRPr lang="zh-CN" altLang="en-US" sz="1690"/>
            </a:p>
          </p:txBody>
        </p:sp>
      </p:grpSp>
      <p:grpSp>
        <p:nvGrpSpPr>
          <p:cNvPr id="6" name="圆角矩形 3"/>
          <p:cNvGrpSpPr/>
          <p:nvPr/>
        </p:nvGrpSpPr>
        <p:grpSpPr>
          <a:xfrm>
            <a:off x="5141625" y="752622"/>
            <a:ext cx="873323" cy="374155"/>
            <a:chOff x="0" y="-1"/>
            <a:chExt cx="1054100" cy="349042"/>
          </a:xfrm>
        </p:grpSpPr>
        <p:sp>
          <p:nvSpPr>
            <p:cNvPr id="8"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31"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grpSp>
        <p:nvGrpSpPr>
          <p:cNvPr id="53" name="圆角矩形 20"/>
          <p:cNvGrpSpPr/>
          <p:nvPr/>
        </p:nvGrpSpPr>
        <p:grpSpPr>
          <a:xfrm>
            <a:off x="3780363" y="5740446"/>
            <a:ext cx="1134517" cy="590312"/>
            <a:chOff x="-1" y="92172"/>
            <a:chExt cx="729621" cy="349058"/>
          </a:xfrm>
          <a:solidFill>
            <a:schemeClr val="accent5"/>
          </a:solidFill>
        </p:grpSpPr>
        <p:sp>
          <p:nvSpPr>
            <p:cNvPr id="60"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1" name="Mongod"/>
            <p:cNvSpPr txBox="1"/>
            <p:nvPr/>
          </p:nvSpPr>
          <p:spPr>
            <a:xfrm>
              <a:off x="17039" y="118757"/>
              <a:ext cx="695540" cy="29588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sym typeface="+mn-ea"/>
                </a:rPr>
                <a:t>北京</a:t>
              </a:r>
              <a:r>
                <a:rPr lang="en-US" sz="1405">
                  <a:sym typeface="+mn-ea"/>
                </a:rPr>
                <a:t>B</a:t>
              </a:r>
              <a:r>
                <a:rPr lang="zh-CN" altLang="en-US" sz="1405">
                  <a:ea typeface="宋体" panose="02010600030101010101" pitchFamily="2" charset="-122"/>
                  <a:sym typeface="+mn-ea"/>
                </a:rPr>
                <a:t>机房</a:t>
              </a:r>
              <a:endParaRPr lang="zh-CN" altLang="en-US" sz="1405">
                <a:ea typeface="宋体" panose="02010600030101010101" pitchFamily="2" charset="-122"/>
                <a:sym typeface="+mn-ea"/>
              </a:endParaRPr>
            </a:p>
            <a:p>
              <a:pPr algn="ctr"/>
              <a:r>
                <a:rPr lang="en-US" sz="1405">
                  <a:sym typeface="+mn-ea"/>
                </a:rPr>
                <a:t>mysql</a:t>
              </a:r>
              <a:r>
                <a:rPr lang="en-US" altLang="zh-CN" sz="1405">
                  <a:ea typeface="宋体" panose="02010600030101010101" pitchFamily="2" charset="-122"/>
                  <a:sym typeface="+mn-ea"/>
                </a:rPr>
                <a:t>(</a:t>
              </a:r>
              <a:r>
                <a:rPr lang="zh-CN" altLang="en-US" sz="1405">
                  <a:ea typeface="宋体" panose="02010600030101010101" pitchFamily="2" charset="-122"/>
                  <a:sym typeface="+mn-ea"/>
                </a:rPr>
                <a:t>从</a:t>
              </a:r>
              <a:r>
                <a:rPr lang="en-US" altLang="zh-CN" sz="1405">
                  <a:ea typeface="宋体" panose="02010600030101010101" pitchFamily="2" charset="-122"/>
                  <a:sym typeface="+mn-ea"/>
                </a:rPr>
                <a:t>)</a:t>
              </a:r>
              <a:endParaRPr sz="1405"/>
            </a:p>
          </p:txBody>
        </p:sp>
      </p:grpSp>
      <p:sp>
        <p:nvSpPr>
          <p:cNvPr id="62" name="直接箭头连接符 21"/>
          <p:cNvSpPr/>
          <p:nvPr/>
        </p:nvSpPr>
        <p:spPr>
          <a:xfrm rot="15660000" flipH="1">
            <a:off x="3020695" y="4530090"/>
            <a:ext cx="1388745" cy="1169670"/>
          </a:xfrm>
          <a:prstGeom prst="line">
            <a:avLst/>
          </a:prstGeom>
          <a:ln w="25400">
            <a:solidFill>
              <a:schemeClr val="accent1"/>
            </a:solidFill>
            <a:headEnd type="triangle"/>
            <a:tailEnd type="triangle"/>
          </a:ln>
        </p:spPr>
        <p:txBody>
          <a:bodyPr lIns="32145" tIns="32145" rIns="32145" bIns="32145"/>
          <a:p>
            <a:endParaRPr sz="1265"/>
          </a:p>
        </p:txBody>
      </p:sp>
      <p:grpSp>
        <p:nvGrpSpPr>
          <p:cNvPr id="85" name="圆角矩形 20"/>
          <p:cNvGrpSpPr/>
          <p:nvPr/>
        </p:nvGrpSpPr>
        <p:grpSpPr>
          <a:xfrm>
            <a:off x="10226675" y="553720"/>
            <a:ext cx="1548130" cy="732155"/>
            <a:chOff x="-28905" y="92172"/>
            <a:chExt cx="758525" cy="349058"/>
          </a:xfrm>
        </p:grpSpPr>
        <p:sp>
          <p:nvSpPr>
            <p:cNvPr id="86"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7" name="Mongod"/>
            <p:cNvSpPr txBox="1"/>
            <p:nvPr/>
          </p:nvSpPr>
          <p:spPr>
            <a:xfrm>
              <a:off x="-28905" y="147416"/>
              <a:ext cx="695540" cy="238558"/>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sz="1405">
                  <a:sym typeface="+mn-ea"/>
                </a:rPr>
                <a:t>orchestrator</a:t>
              </a:r>
              <a:endParaRPr sz="1405">
                <a:sym typeface="+mn-ea"/>
              </a:endParaRPr>
            </a:p>
            <a:p>
              <a:pPr algn="ctr"/>
              <a:r>
                <a:rPr lang="zh-CN" altLang="en-US" sz="1405">
                  <a:sym typeface="+mn-ea"/>
                </a:rPr>
                <a:t>高可用工具</a:t>
              </a:r>
              <a:endParaRPr lang="zh-CN" altLang="en-US" sz="1405">
                <a:sym typeface="+mn-ea"/>
              </a:endParaRPr>
            </a:p>
          </p:txBody>
        </p:sp>
      </p:grpSp>
      <p:sp>
        <p:nvSpPr>
          <p:cNvPr id="88" name="直接箭头连接符 21"/>
          <p:cNvSpPr/>
          <p:nvPr/>
        </p:nvSpPr>
        <p:spPr>
          <a:xfrm rot="19320000" flipH="1" flipV="1">
            <a:off x="7256780" y="2120900"/>
            <a:ext cx="3982085" cy="470535"/>
          </a:xfrm>
          <a:prstGeom prst="line">
            <a:avLst/>
          </a:prstGeom>
          <a:ln>
            <a:headEnd type="triangle" w="med" len="med"/>
            <a:tailEnd type="triangle" w="med" len="med"/>
          </a:ln>
        </p:spPr>
        <p:style>
          <a:lnRef idx="3">
            <a:schemeClr val="accent1"/>
          </a:lnRef>
          <a:fillRef idx="0">
            <a:schemeClr val="accent1"/>
          </a:fillRef>
          <a:effectRef idx="2">
            <a:schemeClr val="accent1"/>
          </a:effectRef>
          <a:fontRef idx="minor">
            <a:schemeClr val="tx1"/>
          </a:fontRef>
        </p:style>
        <p:txBody>
          <a:bodyPr lIns="32145" tIns="32145" rIns="32145" bIns="32145"/>
          <a:p>
            <a:endParaRPr sz="1265"/>
          </a:p>
        </p:txBody>
      </p:sp>
      <p:sp>
        <p:nvSpPr>
          <p:cNvPr id="2" name="上下箭头 1"/>
          <p:cNvSpPr/>
          <p:nvPr/>
        </p:nvSpPr>
        <p:spPr>
          <a:xfrm>
            <a:off x="5641340" y="1355725"/>
            <a:ext cx="195580" cy="2001520"/>
          </a:xfrm>
          <a:prstGeom prst="upDown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3" name="圆角矩形 3"/>
          <p:cNvGrpSpPr/>
          <p:nvPr/>
        </p:nvGrpSpPr>
        <p:grpSpPr>
          <a:xfrm>
            <a:off x="3185795" y="1924050"/>
            <a:ext cx="2167255" cy="449580"/>
            <a:chOff x="0" y="-1"/>
            <a:chExt cx="1054100" cy="349042"/>
          </a:xfrm>
          <a:solidFill>
            <a:schemeClr val="accent3"/>
          </a:solidFill>
        </p:grpSpPr>
        <p:sp>
          <p:nvSpPr>
            <p:cNvPr id="4"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Client"/>
            <p:cNvSpPr txBox="1"/>
            <p:nvPr/>
          </p:nvSpPr>
          <p:spPr>
            <a:xfrm>
              <a:off x="17037" y="47078"/>
              <a:ext cx="1020026" cy="254880"/>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sz="1690"/>
                <a:t>客户端</a:t>
              </a:r>
              <a:r>
                <a:rPr lang="en-US" altLang="zh-CN" sz="1690"/>
                <a:t>jdbc</a:t>
              </a:r>
              <a:r>
                <a:rPr lang="zh-CN" altLang="en-US" sz="1690"/>
                <a:t>分库分表</a:t>
              </a:r>
              <a:endParaRPr lang="zh-CN" altLang="en-US" sz="1690"/>
            </a:p>
          </p:txBody>
        </p:sp>
      </p:grpSp>
      <p:grpSp>
        <p:nvGrpSpPr>
          <p:cNvPr id="16" name="圆角矩形 3"/>
          <p:cNvGrpSpPr/>
          <p:nvPr/>
        </p:nvGrpSpPr>
        <p:grpSpPr>
          <a:xfrm>
            <a:off x="5158730" y="4444790"/>
            <a:ext cx="873323" cy="374155"/>
            <a:chOff x="0" y="-1"/>
            <a:chExt cx="1054100" cy="349042"/>
          </a:xfrm>
        </p:grpSpPr>
        <p:sp>
          <p:nvSpPr>
            <p:cNvPr id="17"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8" name="Client"/>
            <p:cNvSpPr txBox="1"/>
            <p:nvPr/>
          </p:nvSpPr>
          <p:spPr>
            <a:xfrm>
              <a:off x="17037" y="21388"/>
              <a:ext cx="1020026" cy="306260"/>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690"/>
                <a:t>......</a:t>
              </a:r>
              <a:endParaRPr lang="en-US" sz="1690"/>
            </a:p>
          </p:txBody>
        </p:sp>
      </p:grpSp>
      <p:grpSp>
        <p:nvGrpSpPr>
          <p:cNvPr id="21" name="圆角矩形 20"/>
          <p:cNvGrpSpPr/>
          <p:nvPr/>
        </p:nvGrpSpPr>
        <p:grpSpPr>
          <a:xfrm>
            <a:off x="1208613" y="5740446"/>
            <a:ext cx="1134517" cy="590312"/>
            <a:chOff x="-1" y="92172"/>
            <a:chExt cx="729621" cy="349058"/>
          </a:xfrm>
          <a:solidFill>
            <a:schemeClr val="accent5"/>
          </a:solidFill>
        </p:grpSpPr>
        <p:sp>
          <p:nvSpPr>
            <p:cNvPr id="22"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23" name="Mongod"/>
            <p:cNvSpPr txBox="1"/>
            <p:nvPr/>
          </p:nvSpPr>
          <p:spPr>
            <a:xfrm>
              <a:off x="17039" y="118757"/>
              <a:ext cx="695540" cy="29588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sym typeface="+mn-ea"/>
                </a:rPr>
                <a:t>北京</a:t>
              </a:r>
              <a:r>
                <a:rPr lang="en-US" altLang="zh-CN" sz="1405">
                  <a:sym typeface="+mn-ea"/>
                </a:rPr>
                <a:t>A</a:t>
              </a:r>
              <a:r>
                <a:rPr lang="zh-CN" altLang="en-US" sz="1405">
                  <a:ea typeface="宋体" panose="02010600030101010101" pitchFamily="2" charset="-122"/>
                  <a:sym typeface="+mn-ea"/>
                </a:rPr>
                <a:t>机房</a:t>
              </a:r>
              <a:endParaRPr lang="zh-CN" altLang="en-US" sz="1405">
                <a:ea typeface="宋体" panose="02010600030101010101" pitchFamily="2" charset="-122"/>
                <a:sym typeface="+mn-ea"/>
              </a:endParaRPr>
            </a:p>
            <a:p>
              <a:pPr algn="ctr"/>
              <a:r>
                <a:rPr lang="en-US" sz="1405">
                  <a:sym typeface="+mn-ea"/>
                </a:rPr>
                <a:t>mysql</a:t>
              </a:r>
              <a:r>
                <a:rPr lang="en-US" altLang="zh-CN" sz="1405">
                  <a:ea typeface="宋体" panose="02010600030101010101" pitchFamily="2" charset="-122"/>
                  <a:sym typeface="+mn-ea"/>
                </a:rPr>
                <a:t>(</a:t>
              </a:r>
              <a:r>
                <a:rPr lang="zh-CN" altLang="en-US" sz="1405">
                  <a:ea typeface="宋体" panose="02010600030101010101" pitchFamily="2" charset="-122"/>
                  <a:sym typeface="+mn-ea"/>
                </a:rPr>
                <a:t>从</a:t>
              </a:r>
              <a:r>
                <a:rPr lang="en-US" altLang="zh-CN" sz="1405">
                  <a:ea typeface="宋体" panose="02010600030101010101" pitchFamily="2" charset="-122"/>
                  <a:sym typeface="+mn-ea"/>
                </a:rPr>
                <a:t>)</a:t>
              </a:r>
              <a:endParaRPr sz="1405"/>
            </a:p>
          </p:txBody>
        </p:sp>
      </p:grpSp>
      <p:sp>
        <p:nvSpPr>
          <p:cNvPr id="27" name="圆角矩形 17"/>
          <p:cNvSpPr/>
          <p:nvPr/>
        </p:nvSpPr>
        <p:spPr>
          <a:xfrm>
            <a:off x="6111240" y="3767455"/>
            <a:ext cx="3980180" cy="2766060"/>
          </a:xfrm>
          <a:prstGeom prst="roundRect">
            <a:avLst>
              <a:gd name="adj" fmla="val 4429"/>
            </a:avLst>
          </a:prstGeom>
          <a:solidFill>
            <a:schemeClr val="bg1"/>
          </a:solidFill>
          <a:ln>
            <a:solidFill>
              <a:srgbClr val="A6A6A6"/>
            </a:solidFill>
            <a:prstDash val="solid"/>
          </a:ln>
        </p:spPr>
        <p:txBody>
          <a:bodyPr lIns="35718" tIns="35718" rIns="35718" bIns="35718" anchor="ctr"/>
          <a:lstStyle/>
          <a:p>
            <a:pPr>
              <a:defRPr>
                <a:latin typeface="Helvetica Neue Medium"/>
                <a:ea typeface="Helvetica Neue Medium"/>
                <a:cs typeface="Helvetica Neue Medium"/>
                <a:sym typeface="Helvetica Neue Medium"/>
              </a:defRPr>
            </a:pPr>
            <a:endParaRPr sz="1265"/>
          </a:p>
        </p:txBody>
      </p:sp>
      <p:sp>
        <p:nvSpPr>
          <p:cNvPr id="35" name="直接箭头连接符 21"/>
          <p:cNvSpPr/>
          <p:nvPr/>
        </p:nvSpPr>
        <p:spPr>
          <a:xfrm rot="19320000" flipH="1">
            <a:off x="6602730" y="5048250"/>
            <a:ext cx="1463040" cy="294005"/>
          </a:xfrm>
          <a:prstGeom prst="line">
            <a:avLst/>
          </a:prstGeom>
          <a:ln w="25400">
            <a:solidFill>
              <a:schemeClr val="accent1"/>
            </a:solidFill>
            <a:headEnd type="triangle"/>
            <a:tailEnd type="triangle"/>
          </a:ln>
        </p:spPr>
        <p:txBody>
          <a:bodyPr lIns="32145" tIns="32145" rIns="32145" bIns="32145"/>
          <a:lstStyle/>
          <a:p>
            <a:endParaRPr sz="1265"/>
          </a:p>
        </p:txBody>
      </p:sp>
      <p:grpSp>
        <p:nvGrpSpPr>
          <p:cNvPr id="36" name="圆角矩形 20"/>
          <p:cNvGrpSpPr/>
          <p:nvPr/>
        </p:nvGrpSpPr>
        <p:grpSpPr>
          <a:xfrm>
            <a:off x="7330571" y="3974402"/>
            <a:ext cx="1179461" cy="590312"/>
            <a:chOff x="-28905" y="92172"/>
            <a:chExt cx="758525" cy="349058"/>
          </a:xfrm>
        </p:grpSpPr>
        <p:sp>
          <p:nvSpPr>
            <p:cNvPr id="37"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4" name="Mongod"/>
            <p:cNvSpPr txBox="1"/>
            <p:nvPr/>
          </p:nvSpPr>
          <p:spPr>
            <a:xfrm>
              <a:off x="-28905" y="118756"/>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sym typeface="+mn-ea"/>
                </a:rPr>
                <a:t>北京</a:t>
              </a:r>
              <a:r>
                <a:rPr lang="en-US" sz="1405">
                  <a:sym typeface="+mn-ea"/>
                </a:rPr>
                <a:t>A</a:t>
              </a:r>
              <a:r>
                <a:rPr lang="zh-CN" altLang="en-US" sz="1405">
                  <a:ea typeface="宋体" panose="02010600030101010101" pitchFamily="2" charset="-122"/>
                  <a:sym typeface="+mn-ea"/>
                </a:rPr>
                <a:t>机房</a:t>
              </a:r>
              <a:endParaRPr lang="zh-CN" altLang="en-US" sz="1405">
                <a:ea typeface="宋体" panose="02010600030101010101" pitchFamily="2" charset="-122"/>
                <a:sym typeface="+mn-ea"/>
              </a:endParaRPr>
            </a:p>
            <a:p>
              <a:pPr algn="ctr"/>
              <a:r>
                <a:rPr lang="en-US" sz="1405">
                  <a:sym typeface="+mn-ea"/>
                </a:rPr>
                <a:t>mysql(</a:t>
              </a:r>
              <a:r>
                <a:rPr lang="zh-CN" altLang="en-US" sz="1405">
                  <a:sym typeface="+mn-ea"/>
                </a:rPr>
                <a:t>主</a:t>
              </a:r>
              <a:r>
                <a:rPr lang="en-US" sz="1405">
                  <a:sym typeface="+mn-ea"/>
                </a:rPr>
                <a:t>)</a:t>
              </a:r>
              <a:endParaRPr lang="en-US" sz="1405">
                <a:sym typeface="+mn-ea"/>
              </a:endParaRPr>
            </a:p>
          </p:txBody>
        </p:sp>
      </p:grpSp>
      <p:grpSp>
        <p:nvGrpSpPr>
          <p:cNvPr id="45" name="圆角矩形 20"/>
          <p:cNvGrpSpPr/>
          <p:nvPr/>
        </p:nvGrpSpPr>
        <p:grpSpPr>
          <a:xfrm>
            <a:off x="7524958" y="5837601"/>
            <a:ext cx="1134517" cy="590312"/>
            <a:chOff x="-1" y="92172"/>
            <a:chExt cx="729621" cy="349058"/>
          </a:xfrm>
        </p:grpSpPr>
        <p:sp>
          <p:nvSpPr>
            <p:cNvPr id="46"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0" name="Mongod"/>
            <p:cNvSpPr txBox="1"/>
            <p:nvPr/>
          </p:nvSpPr>
          <p:spPr>
            <a:xfrm>
              <a:off x="17039" y="118757"/>
              <a:ext cx="695540" cy="295880"/>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sym typeface="+mn-ea"/>
                </a:rPr>
                <a:t>北京</a:t>
              </a:r>
              <a:r>
                <a:rPr lang="en-US" altLang="zh-CN" sz="1405">
                  <a:sym typeface="+mn-ea"/>
                </a:rPr>
                <a:t>B</a:t>
              </a:r>
              <a:r>
                <a:rPr lang="zh-CN" altLang="en-US" sz="1405">
                  <a:ea typeface="宋体" panose="02010600030101010101" pitchFamily="2" charset="-122"/>
                  <a:sym typeface="+mn-ea"/>
                </a:rPr>
                <a:t>机房</a:t>
              </a:r>
              <a:endParaRPr lang="zh-CN" altLang="en-US" sz="1405">
                <a:ea typeface="宋体" panose="02010600030101010101" pitchFamily="2" charset="-122"/>
                <a:sym typeface="+mn-ea"/>
              </a:endParaRPr>
            </a:p>
            <a:p>
              <a:pPr algn="ctr"/>
              <a:r>
                <a:rPr lang="en-US" sz="1405">
                  <a:sym typeface="+mn-ea"/>
                </a:rPr>
                <a:t>mysql</a:t>
              </a:r>
              <a:r>
                <a:rPr lang="en-US" altLang="zh-CN" sz="1405">
                  <a:ea typeface="宋体" panose="02010600030101010101" pitchFamily="2" charset="-122"/>
                  <a:sym typeface="+mn-ea"/>
                </a:rPr>
                <a:t>(</a:t>
              </a:r>
              <a:r>
                <a:rPr lang="zh-CN" altLang="en-US" sz="1405">
                  <a:ea typeface="宋体" panose="02010600030101010101" pitchFamily="2" charset="-122"/>
                  <a:sym typeface="+mn-ea"/>
                </a:rPr>
                <a:t>从</a:t>
              </a:r>
              <a:r>
                <a:rPr lang="en-US" altLang="zh-CN" sz="1405">
                  <a:ea typeface="宋体" panose="02010600030101010101" pitchFamily="2" charset="-122"/>
                  <a:sym typeface="+mn-ea"/>
                </a:rPr>
                <a:t>)</a:t>
              </a:r>
              <a:endParaRPr sz="1405"/>
            </a:p>
          </p:txBody>
        </p:sp>
      </p:grpSp>
      <p:sp>
        <p:nvSpPr>
          <p:cNvPr id="51" name="直接箭头连接符 21"/>
          <p:cNvSpPr/>
          <p:nvPr/>
        </p:nvSpPr>
        <p:spPr>
          <a:xfrm rot="15660000" flipH="1" flipV="1">
            <a:off x="7393940" y="5179060"/>
            <a:ext cx="1206500" cy="16510"/>
          </a:xfrm>
          <a:prstGeom prst="line">
            <a:avLst/>
          </a:prstGeom>
          <a:ln w="25400">
            <a:solidFill>
              <a:schemeClr val="accent1"/>
            </a:solidFill>
            <a:headEnd type="triangle"/>
            <a:tailEnd type="triangle"/>
          </a:ln>
        </p:spPr>
        <p:txBody>
          <a:bodyPr lIns="32145" tIns="32145" rIns="32145" bIns="32145"/>
          <a:p>
            <a:endParaRPr sz="1265"/>
          </a:p>
        </p:txBody>
      </p:sp>
      <p:grpSp>
        <p:nvGrpSpPr>
          <p:cNvPr id="52" name="圆角矩形 3"/>
          <p:cNvGrpSpPr/>
          <p:nvPr/>
        </p:nvGrpSpPr>
        <p:grpSpPr>
          <a:xfrm>
            <a:off x="6258560" y="3943350"/>
            <a:ext cx="732790" cy="563245"/>
            <a:chOff x="0" y="-1"/>
            <a:chExt cx="1054100" cy="349042"/>
          </a:xfrm>
        </p:grpSpPr>
        <p:sp>
          <p:nvSpPr>
            <p:cNvPr id="54"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5" name="Client"/>
            <p:cNvSpPr txBox="1"/>
            <p:nvPr/>
          </p:nvSpPr>
          <p:spPr>
            <a:xfrm>
              <a:off x="17037" y="19477"/>
              <a:ext cx="1020026" cy="310085"/>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zh-CN" altLang="en-US" sz="1405"/>
                <a:t>第</a:t>
              </a:r>
              <a:r>
                <a:rPr lang="en-US" altLang="zh-CN" sz="1405"/>
                <a:t>64</a:t>
              </a:r>
              <a:r>
                <a:rPr lang="zh-CN" altLang="en-US" sz="1405"/>
                <a:t>套</a:t>
              </a:r>
              <a:r>
                <a:rPr lang="en-US" altLang="zh-CN" sz="1405"/>
                <a:t>mysql</a:t>
              </a:r>
              <a:endParaRPr lang="en-US" altLang="zh-CN" sz="1405"/>
            </a:p>
          </p:txBody>
        </p:sp>
      </p:grpSp>
      <p:grpSp>
        <p:nvGrpSpPr>
          <p:cNvPr id="56" name="圆角矩形 20"/>
          <p:cNvGrpSpPr/>
          <p:nvPr/>
        </p:nvGrpSpPr>
        <p:grpSpPr>
          <a:xfrm>
            <a:off x="8815913" y="5837601"/>
            <a:ext cx="1134517" cy="590312"/>
            <a:chOff x="-1" y="92172"/>
            <a:chExt cx="729621" cy="349058"/>
          </a:xfrm>
          <a:solidFill>
            <a:schemeClr val="accent5"/>
          </a:solidFill>
        </p:grpSpPr>
        <p:sp>
          <p:nvSpPr>
            <p:cNvPr id="57"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8" name="Mongod"/>
            <p:cNvSpPr txBox="1"/>
            <p:nvPr/>
          </p:nvSpPr>
          <p:spPr>
            <a:xfrm>
              <a:off x="17039" y="118757"/>
              <a:ext cx="695540" cy="29588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sym typeface="+mn-ea"/>
                </a:rPr>
                <a:t>北京</a:t>
              </a:r>
              <a:r>
                <a:rPr lang="en-US" sz="1405">
                  <a:sym typeface="+mn-ea"/>
                </a:rPr>
                <a:t>B</a:t>
              </a:r>
              <a:r>
                <a:rPr lang="zh-CN" altLang="en-US" sz="1405">
                  <a:ea typeface="宋体" panose="02010600030101010101" pitchFamily="2" charset="-122"/>
                  <a:sym typeface="+mn-ea"/>
                </a:rPr>
                <a:t>机房</a:t>
              </a:r>
              <a:endParaRPr lang="zh-CN" altLang="en-US" sz="1405">
                <a:ea typeface="宋体" panose="02010600030101010101" pitchFamily="2" charset="-122"/>
                <a:sym typeface="+mn-ea"/>
              </a:endParaRPr>
            </a:p>
            <a:p>
              <a:pPr algn="ctr"/>
              <a:r>
                <a:rPr lang="en-US" sz="1405">
                  <a:sym typeface="+mn-ea"/>
                </a:rPr>
                <a:t>mysql</a:t>
              </a:r>
              <a:r>
                <a:rPr lang="en-US" altLang="zh-CN" sz="1405">
                  <a:ea typeface="宋体" panose="02010600030101010101" pitchFamily="2" charset="-122"/>
                  <a:sym typeface="+mn-ea"/>
                </a:rPr>
                <a:t>(</a:t>
              </a:r>
              <a:r>
                <a:rPr lang="zh-CN" altLang="en-US" sz="1405">
                  <a:ea typeface="宋体" panose="02010600030101010101" pitchFamily="2" charset="-122"/>
                  <a:sym typeface="+mn-ea"/>
                </a:rPr>
                <a:t>从</a:t>
              </a:r>
              <a:r>
                <a:rPr lang="en-US" altLang="zh-CN" sz="1405">
                  <a:ea typeface="宋体" panose="02010600030101010101" pitchFamily="2" charset="-122"/>
                  <a:sym typeface="+mn-ea"/>
                </a:rPr>
                <a:t>)</a:t>
              </a:r>
              <a:endParaRPr sz="1405"/>
            </a:p>
          </p:txBody>
        </p:sp>
      </p:grpSp>
      <p:sp>
        <p:nvSpPr>
          <p:cNvPr id="59" name="直接箭头连接符 21"/>
          <p:cNvSpPr/>
          <p:nvPr/>
        </p:nvSpPr>
        <p:spPr>
          <a:xfrm rot="15660000" flipH="1">
            <a:off x="8056245" y="4627245"/>
            <a:ext cx="1388745" cy="1169670"/>
          </a:xfrm>
          <a:prstGeom prst="line">
            <a:avLst/>
          </a:prstGeom>
          <a:ln w="25400">
            <a:solidFill>
              <a:schemeClr val="accent1"/>
            </a:solidFill>
            <a:headEnd type="triangle"/>
            <a:tailEnd type="triangle"/>
          </a:ln>
        </p:spPr>
        <p:txBody>
          <a:bodyPr lIns="32145" tIns="32145" rIns="32145" bIns="32145"/>
          <a:p>
            <a:endParaRPr sz="1265"/>
          </a:p>
        </p:txBody>
      </p:sp>
      <p:grpSp>
        <p:nvGrpSpPr>
          <p:cNvPr id="82" name="圆角矩形 20"/>
          <p:cNvGrpSpPr/>
          <p:nvPr/>
        </p:nvGrpSpPr>
        <p:grpSpPr>
          <a:xfrm>
            <a:off x="6244163" y="5837601"/>
            <a:ext cx="1134517" cy="590312"/>
            <a:chOff x="-1" y="92172"/>
            <a:chExt cx="729621" cy="349058"/>
          </a:xfrm>
          <a:solidFill>
            <a:schemeClr val="accent5"/>
          </a:solidFill>
        </p:grpSpPr>
        <p:sp>
          <p:nvSpPr>
            <p:cNvPr id="83"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84" name="Mongod"/>
            <p:cNvSpPr txBox="1"/>
            <p:nvPr/>
          </p:nvSpPr>
          <p:spPr>
            <a:xfrm>
              <a:off x="17039" y="118757"/>
              <a:ext cx="695540" cy="295880"/>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1405">
                  <a:sym typeface="+mn-ea"/>
                </a:rPr>
                <a:t>北京</a:t>
              </a:r>
              <a:r>
                <a:rPr lang="en-US" altLang="zh-CN" sz="1405">
                  <a:sym typeface="+mn-ea"/>
                </a:rPr>
                <a:t>A</a:t>
              </a:r>
              <a:r>
                <a:rPr lang="zh-CN" altLang="en-US" sz="1405">
                  <a:ea typeface="宋体" panose="02010600030101010101" pitchFamily="2" charset="-122"/>
                  <a:sym typeface="+mn-ea"/>
                </a:rPr>
                <a:t>机房</a:t>
              </a:r>
              <a:endParaRPr lang="zh-CN" altLang="en-US" sz="1405">
                <a:ea typeface="宋体" panose="02010600030101010101" pitchFamily="2" charset="-122"/>
                <a:sym typeface="+mn-ea"/>
              </a:endParaRPr>
            </a:p>
            <a:p>
              <a:pPr algn="ctr"/>
              <a:r>
                <a:rPr lang="en-US" sz="1405">
                  <a:sym typeface="+mn-ea"/>
                </a:rPr>
                <a:t>mysql</a:t>
              </a:r>
              <a:r>
                <a:rPr lang="en-US" altLang="zh-CN" sz="1405">
                  <a:ea typeface="宋体" panose="02010600030101010101" pitchFamily="2" charset="-122"/>
                  <a:sym typeface="+mn-ea"/>
                </a:rPr>
                <a:t>(</a:t>
              </a:r>
              <a:r>
                <a:rPr lang="zh-CN" altLang="en-US" sz="1405">
                  <a:ea typeface="宋体" panose="02010600030101010101" pitchFamily="2" charset="-122"/>
                  <a:sym typeface="+mn-ea"/>
                </a:rPr>
                <a:t>从</a:t>
              </a:r>
              <a:r>
                <a:rPr lang="en-US" altLang="zh-CN" sz="1405">
                  <a:ea typeface="宋体" panose="02010600030101010101" pitchFamily="2" charset="-122"/>
                  <a:sym typeface="+mn-ea"/>
                </a:rPr>
                <a:t>)</a:t>
              </a:r>
              <a:endParaRPr sz="1405"/>
            </a:p>
          </p:txBody>
        </p:sp>
      </p:grpSp>
      <p:sp>
        <p:nvSpPr>
          <p:cNvPr id="90" name="右大括号 89"/>
          <p:cNvSpPr/>
          <p:nvPr/>
        </p:nvSpPr>
        <p:spPr>
          <a:xfrm>
            <a:off x="10321925" y="3901440"/>
            <a:ext cx="478155" cy="2588260"/>
          </a:xfrm>
          <a:prstGeom prst="rightBrac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grpSp>
        <p:nvGrpSpPr>
          <p:cNvPr id="91" name="圆角矩形 3"/>
          <p:cNvGrpSpPr/>
          <p:nvPr/>
        </p:nvGrpSpPr>
        <p:grpSpPr>
          <a:xfrm>
            <a:off x="10862310" y="4805680"/>
            <a:ext cx="1242695" cy="778510"/>
            <a:chOff x="0" y="-1"/>
            <a:chExt cx="1054100" cy="349042"/>
          </a:xfrm>
          <a:solidFill>
            <a:schemeClr val="accent3"/>
          </a:solidFill>
        </p:grpSpPr>
        <p:sp>
          <p:nvSpPr>
            <p:cNvPr id="92" name="圆角矩形"/>
            <p:cNvSpPr/>
            <p:nvPr/>
          </p:nvSpPr>
          <p:spPr>
            <a:xfrm>
              <a:off x="0" y="-1"/>
              <a:ext cx="1054100" cy="349042"/>
            </a:xfrm>
            <a:prstGeom prst="roundRect">
              <a:avLst>
                <a:gd name="adj" fmla="val 16667"/>
              </a:avLst>
            </a:prstGeom>
            <a:grp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93" name="Client"/>
            <p:cNvSpPr txBox="1"/>
            <p:nvPr/>
          </p:nvSpPr>
          <p:spPr>
            <a:xfrm>
              <a:off x="17037" y="43271"/>
              <a:ext cx="1020026" cy="262493"/>
            </a:xfrm>
            <a:prstGeom prst="rect">
              <a:avLst/>
            </a:prstGeom>
            <a:grp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lang="en-US" sz="1690"/>
                <a:t>400</a:t>
              </a:r>
              <a:r>
                <a:rPr lang="zh-CN" altLang="en-US" sz="1690"/>
                <a:t>亿数据</a:t>
              </a:r>
              <a:endParaRPr lang="zh-CN" altLang="en-US" sz="1690"/>
            </a:p>
            <a:p>
              <a:r>
                <a:rPr lang="zh-CN" altLang="en-US" sz="1690"/>
                <a:t>磁盘瓶颈</a:t>
              </a:r>
              <a:endParaRPr lang="zh-CN" altLang="en-US" sz="1690"/>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圆角矩形 17"/>
          <p:cNvSpPr/>
          <p:nvPr/>
        </p:nvSpPr>
        <p:spPr>
          <a:xfrm>
            <a:off x="355600" y="829310"/>
            <a:ext cx="6235065" cy="4125595"/>
          </a:xfrm>
          <a:prstGeom prst="roundRect">
            <a:avLst>
              <a:gd name="adj" fmla="val 4429"/>
            </a:avLst>
          </a:prstGeom>
          <a:solidFill>
            <a:schemeClr val="bg1"/>
          </a:solidFill>
          <a:ln>
            <a:solidFill>
              <a:srgbClr val="A6A6A6"/>
            </a:solidFill>
            <a:prstDash val="solid"/>
          </a:ln>
        </p:spPr>
        <p:txBody>
          <a:bodyPr lIns="35718" tIns="35718" rIns="35718" bIns="35718" anchor="ctr"/>
          <a:p>
            <a:pPr>
              <a:defRPr>
                <a:latin typeface="Helvetica Neue Medium"/>
                <a:ea typeface="Helvetica Neue Medium"/>
                <a:cs typeface="Helvetica Neue Medium"/>
                <a:sym typeface="Helvetica Neue Medium"/>
              </a:defRPr>
            </a:pPr>
            <a:endParaRPr sz="1265"/>
          </a:p>
        </p:txBody>
      </p:sp>
      <p:sp>
        <p:nvSpPr>
          <p:cNvPr id="184" name="Rectangle"/>
          <p:cNvSpPr/>
          <p:nvPr/>
        </p:nvSpPr>
        <p:spPr>
          <a:xfrm>
            <a:off x="1525638" y="633073"/>
            <a:ext cx="9140723" cy="8933"/>
          </a:xfrm>
          <a:prstGeom prst="rect">
            <a:avLst/>
          </a:prstGeom>
          <a:solidFill>
            <a:srgbClr val="4EA47E"/>
          </a:solidFill>
          <a:ln w="12700">
            <a:miter lim="400000"/>
          </a:ln>
        </p:spPr>
        <p:txBody>
          <a:bodyPr lIns="35718" tIns="35718" rIns="35718" bIns="35718" anchor="ctr"/>
          <a:lstStyle/>
          <a:p>
            <a:pPr>
              <a:defRPr sz="2200">
                <a:solidFill>
                  <a:srgbClr val="FFFFFF"/>
                </a:solidFill>
                <a:latin typeface="Helvetica Neue Medium"/>
                <a:ea typeface="Helvetica Neue Medium"/>
                <a:cs typeface="Helvetica Neue Medium"/>
                <a:sym typeface="Helvetica Neue Medium"/>
              </a:defRPr>
            </a:pPr>
            <a:endParaRPr sz="1545"/>
          </a:p>
        </p:txBody>
      </p:sp>
      <p:sp>
        <p:nvSpPr>
          <p:cNvPr id="185" name="二、项目目标"/>
          <p:cNvSpPr txBox="1"/>
          <p:nvPr/>
        </p:nvSpPr>
        <p:spPr>
          <a:xfrm>
            <a:off x="899795" y="194310"/>
            <a:ext cx="9855835" cy="414020"/>
          </a:xfrm>
          <a:prstGeom prst="rect">
            <a:avLst/>
          </a:prstGeom>
          <a:ln w="12700">
            <a:miter lim="400000"/>
          </a:ln>
        </p:spPr>
        <p:txBody>
          <a:bodyPr wrap="square" lIns="35718" tIns="35718" rIns="35718" bIns="35718">
            <a:spAutoFit/>
          </a:bodyPr>
          <a:lstStyle>
            <a:lvl1pPr algn="l">
              <a:defRPr sz="3200" b="1">
                <a:latin typeface="方正兰亭中粗黑_GBK"/>
                <a:ea typeface="方正兰亭中粗黑_GBK"/>
                <a:cs typeface="方正兰亭中粗黑_GBK"/>
                <a:sym typeface="方正兰亭中粗黑_GBK"/>
              </a:defRPr>
            </a:lvl1pPr>
          </a:lstStyle>
          <a:p>
            <a:pPr algn="l"/>
            <a:r>
              <a:rPr lang="zh-CN" altLang="en-US" sz="2250">
                <a:sym typeface="+mn-ea"/>
              </a:rPr>
              <a:t>方案二：借助同步系统单向实时同步</a:t>
            </a:r>
            <a:r>
              <a:rPr lang="en-US" altLang="zh-CN" sz="2250">
                <a:sym typeface="+mn-ea"/>
              </a:rPr>
              <a:t> </a:t>
            </a:r>
            <a:endParaRPr lang="en-US" altLang="zh-CN" sz="2250" smtClean="0">
              <a:sym typeface="+mn-ea"/>
            </a:endParaRPr>
          </a:p>
        </p:txBody>
      </p:sp>
      <p:grpSp>
        <p:nvGrpSpPr>
          <p:cNvPr id="3" name="圆角矩形 20"/>
          <p:cNvGrpSpPr/>
          <p:nvPr/>
        </p:nvGrpSpPr>
        <p:grpSpPr>
          <a:xfrm>
            <a:off x="2860675" y="2313305"/>
            <a:ext cx="2212975" cy="821055"/>
            <a:chOff x="-1" y="92172"/>
            <a:chExt cx="729621" cy="349058"/>
          </a:xfrm>
          <a:solidFill>
            <a:schemeClr val="accent3"/>
          </a:solidFill>
        </p:grpSpPr>
        <p:sp>
          <p:nvSpPr>
            <p:cNvPr id="4" name="圆角矩形"/>
            <p:cNvSpPr/>
            <p:nvPr/>
          </p:nvSpPr>
          <p:spPr>
            <a:xfrm>
              <a:off x="-1" y="92172"/>
              <a:ext cx="729621" cy="349058"/>
            </a:xfrm>
            <a:prstGeom prst="roundRect">
              <a:avLst>
                <a:gd name="adj" fmla="val 16667"/>
              </a:avLst>
            </a:prstGeom>
            <a:grp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5" name="Mongod"/>
            <p:cNvSpPr txBox="1"/>
            <p:nvPr/>
          </p:nvSpPr>
          <p:spPr>
            <a:xfrm>
              <a:off x="17039" y="173832"/>
              <a:ext cx="695540" cy="185732"/>
            </a:xfrm>
            <a:prstGeom prst="rect">
              <a:avLst/>
            </a:prstGeom>
            <a:grp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sz="2400">
                  <a:ea typeface="宋体" panose="02010600030101010101" pitchFamily="2" charset="-122"/>
                  <a:sym typeface="+mn-ea"/>
                </a:rPr>
                <a:t>单向同步系统</a:t>
              </a:r>
              <a:endParaRPr lang="zh-CN" sz="2400">
                <a:ea typeface="宋体" panose="02010600030101010101" pitchFamily="2" charset="-122"/>
                <a:sym typeface="+mn-ea"/>
              </a:endParaRPr>
            </a:p>
          </p:txBody>
        </p:sp>
      </p:grpSp>
      <p:grpSp>
        <p:nvGrpSpPr>
          <p:cNvPr id="9" name="圆角矩形 20"/>
          <p:cNvGrpSpPr/>
          <p:nvPr/>
        </p:nvGrpSpPr>
        <p:grpSpPr>
          <a:xfrm>
            <a:off x="2379980" y="894080"/>
            <a:ext cx="3596640" cy="909955"/>
            <a:chOff x="-28905" y="92172"/>
            <a:chExt cx="758525" cy="349058"/>
          </a:xfrm>
        </p:grpSpPr>
        <p:sp>
          <p:nvSpPr>
            <p:cNvPr id="1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11" name="Mongod"/>
            <p:cNvSpPr txBox="1"/>
            <p:nvPr/>
          </p:nvSpPr>
          <p:spPr>
            <a:xfrm>
              <a:off x="-28905" y="182905"/>
              <a:ext cx="695540" cy="167587"/>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sz="2400">
                  <a:ea typeface="宋体" panose="02010600030101010101" pitchFamily="2" charset="-122"/>
                </a:rPr>
                <a:t>源</a:t>
              </a:r>
              <a:r>
                <a:rPr lang="zh-CN" altLang="en-US" sz="2400">
                  <a:ea typeface="宋体" panose="02010600030101010101" pitchFamily="2" charset="-122"/>
                </a:rPr>
                <a:t>集群</a:t>
              </a:r>
              <a:r>
                <a:rPr lang="en-US" altLang="zh-CN" sz="2400">
                  <a:ea typeface="宋体" panose="02010600030101010101" pitchFamily="2" charset="-122"/>
                </a:rPr>
                <a:t>/Mysql</a:t>
              </a:r>
              <a:endParaRPr lang="en-US" altLang="zh-CN" sz="2400">
                <a:ea typeface="宋体" panose="02010600030101010101" pitchFamily="2" charset="-122"/>
              </a:endParaRPr>
            </a:p>
          </p:txBody>
        </p:sp>
      </p:grpSp>
      <p:sp>
        <p:nvSpPr>
          <p:cNvPr id="7" name="文本占位符 6"/>
          <p:cNvSpPr>
            <a:spLocks noGrp="1"/>
          </p:cNvSpPr>
          <p:nvPr>
            <p:ph type="body" sz="quarter" idx="1"/>
          </p:nvPr>
        </p:nvSpPr>
        <p:spPr>
          <a:xfrm>
            <a:off x="635000" y="5826760"/>
            <a:ext cx="10744200" cy="984885"/>
          </a:xfrm>
        </p:spPr>
        <p:txBody>
          <a:bodyPr>
            <a:normAutofit/>
          </a:bodyPr>
          <a:p>
            <a:pPr algn="l" eaLnBrk="1" fontAlgn="auto" hangingPunct="1">
              <a:lnSpc>
                <a:spcPct val="100000"/>
              </a:lnSpc>
            </a:pPr>
            <a:r>
              <a:rPr lang="en-US" altLang="zh-CN" sz="1600">
                <a:ea typeface="宋体" panose="02010600030101010101" pitchFamily="2" charset="-122"/>
              </a:rPr>
              <a:t>       </a:t>
            </a:r>
            <a:r>
              <a:rPr lang="zh-CN" sz="1600">
                <a:ea typeface="宋体" panose="02010600030101010101" pitchFamily="2" charset="-122"/>
              </a:rPr>
              <a:t>在不同地区机房分别搭建一个</a:t>
            </a:r>
            <a:r>
              <a:rPr lang="en-US" altLang="zh-CN" sz="1600">
                <a:ea typeface="宋体" panose="02010600030101010101" pitchFamily="2" charset="-122"/>
              </a:rPr>
              <a:t>mongodb</a:t>
            </a:r>
            <a:r>
              <a:rPr lang="zh-CN" altLang="en-US" sz="1600">
                <a:ea typeface="宋体" panose="02010600030101010101" pitchFamily="2" charset="-122"/>
              </a:rPr>
              <a:t>集群，中间通过</a:t>
            </a:r>
            <a:r>
              <a:rPr lang="en-US" altLang="zh-CN" sz="1600">
                <a:ea typeface="宋体" panose="02010600030101010101" pitchFamily="2" charset="-122"/>
              </a:rPr>
              <a:t>mongo</a:t>
            </a:r>
            <a:r>
              <a:rPr lang="zh-CN" altLang="en-US" sz="1600">
                <a:ea typeface="宋体" panose="02010600030101010101" pitchFamily="2" charset="-122"/>
              </a:rPr>
              <a:t>实时同步系统同步源集群数据到目的集群，业务可以从原机器同时读写，由于是单向同步，因此目的集群只能做读操作，写只能走源集群，目的集群相当于是一个备份集群。</a:t>
            </a:r>
            <a:endParaRPr lang="zh-CN" altLang="en-US" sz="1600">
              <a:ea typeface="宋体" panose="02010600030101010101" pitchFamily="2" charset="-122"/>
            </a:endParaRPr>
          </a:p>
          <a:p>
            <a:pPr algn="l" eaLnBrk="1" fontAlgn="auto" hangingPunct="1">
              <a:lnSpc>
                <a:spcPct val="100000"/>
              </a:lnSpc>
            </a:pPr>
            <a:r>
              <a:rPr lang="zh-CN" altLang="en-US" sz="1600">
                <a:ea typeface="宋体" panose="02010600030101010101" pitchFamily="2" charset="-122"/>
              </a:rPr>
              <a:t>        当原集群异常后，需要业务修改</a:t>
            </a:r>
            <a:r>
              <a:rPr lang="en-US" altLang="zh-CN" sz="1600">
                <a:ea typeface="宋体" panose="02010600030101010101" pitchFamily="2" charset="-122"/>
              </a:rPr>
              <a:t>IP</a:t>
            </a:r>
            <a:r>
              <a:rPr lang="zh-CN" altLang="en-US" sz="1600">
                <a:ea typeface="宋体" panose="02010600030101010101" pitchFamily="2" charset="-122"/>
              </a:rPr>
              <a:t>配置指向目的</a:t>
            </a:r>
            <a:r>
              <a:rPr lang="en-US" altLang="zh-CN" sz="1600">
                <a:ea typeface="宋体" panose="02010600030101010101" pitchFamily="2" charset="-122"/>
              </a:rPr>
              <a:t>mongo</a:t>
            </a:r>
            <a:r>
              <a:rPr lang="zh-CN" altLang="en-US" sz="1600">
                <a:ea typeface="宋体" panose="02010600030101010101" pitchFamily="2" charset="-122"/>
              </a:rPr>
              <a:t>集群。</a:t>
            </a:r>
            <a:endParaRPr lang="zh-CN" altLang="en-US" sz="1600">
              <a:ea typeface="宋体" panose="02010600030101010101" pitchFamily="2" charset="-122"/>
            </a:endParaRPr>
          </a:p>
        </p:txBody>
      </p:sp>
      <p:sp>
        <p:nvSpPr>
          <p:cNvPr id="40" name="下箭头 39"/>
          <p:cNvSpPr/>
          <p:nvPr/>
        </p:nvSpPr>
        <p:spPr>
          <a:xfrm>
            <a:off x="3883025" y="1804194"/>
            <a:ext cx="168910" cy="509587"/>
          </a:xfrm>
          <a:prstGeom prst="down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53" name="圆角矩形 20"/>
          <p:cNvGrpSpPr/>
          <p:nvPr/>
        </p:nvGrpSpPr>
        <p:grpSpPr>
          <a:xfrm>
            <a:off x="2339975" y="3747770"/>
            <a:ext cx="3596640" cy="909955"/>
            <a:chOff x="-28905" y="92172"/>
            <a:chExt cx="758525" cy="349058"/>
          </a:xfrm>
        </p:grpSpPr>
        <p:sp>
          <p:nvSpPr>
            <p:cNvPr id="60" name="圆角矩形"/>
            <p:cNvSpPr/>
            <p:nvPr/>
          </p:nvSpPr>
          <p:spPr>
            <a:xfrm>
              <a:off x="-1" y="92172"/>
              <a:ext cx="729621" cy="349058"/>
            </a:xfrm>
            <a:prstGeom prst="roundRect">
              <a:avLst>
                <a:gd name="adj" fmla="val 16667"/>
              </a:avLst>
            </a:prstGeom>
            <a:solidFill>
              <a:srgbClr val="66C7FF"/>
            </a:solidFill>
            <a:ln w="25400" cap="flat">
              <a:solidFill>
                <a:srgbClr val="00B0F0"/>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61" name="Mongod"/>
            <p:cNvSpPr txBox="1"/>
            <p:nvPr/>
          </p:nvSpPr>
          <p:spPr>
            <a:xfrm>
              <a:off x="-28905" y="182905"/>
              <a:ext cx="695540" cy="167587"/>
            </a:xfrm>
            <a:prstGeom prst="rect">
              <a:avLst/>
            </a:prstGeom>
            <a:noFill/>
            <a:ln w="12700" cap="flat">
              <a:noFill/>
              <a:miter lim="400000"/>
            </a:ln>
            <a:effectLst/>
          </p:spPr>
          <p:txBody>
            <a:bodyPr wrap="square" lIns="35718" tIns="35718" rIns="35718" bIns="35718" numCol="1" anchor="ctr">
              <a:spAutoFit/>
            </a:bodyPr>
            <a:lstStyle>
              <a:lvl1pPr>
                <a:defRPr sz="1400">
                  <a:latin typeface="Consolas" panose="020B0609020204030204"/>
                  <a:ea typeface="Consolas" panose="020B0609020204030204"/>
                  <a:cs typeface="Consolas" panose="020B0609020204030204"/>
                  <a:sym typeface="Consolas" panose="020B0609020204030204"/>
                </a:defRPr>
              </a:lvl1pPr>
            </a:lstStyle>
            <a:p>
              <a:pPr algn="ctr"/>
              <a:r>
                <a:rPr lang="zh-CN" altLang="en-US" sz="2400">
                  <a:ea typeface="宋体" panose="02010600030101010101" pitchFamily="2" charset="-122"/>
                </a:rPr>
                <a:t>目的集群</a:t>
              </a:r>
              <a:r>
                <a:rPr lang="en-US" altLang="zh-CN" sz="2400">
                  <a:ea typeface="宋体" panose="02010600030101010101" pitchFamily="2" charset="-122"/>
                </a:rPr>
                <a:t>/mongodb</a:t>
              </a:r>
              <a:endParaRPr lang="en-US" altLang="zh-CN" sz="2400">
                <a:ea typeface="宋体" panose="02010600030101010101" pitchFamily="2" charset="-122"/>
              </a:endParaRPr>
            </a:p>
          </p:txBody>
        </p:sp>
      </p:grpSp>
      <p:sp>
        <p:nvSpPr>
          <p:cNvPr id="8" name="下箭头 7"/>
          <p:cNvSpPr/>
          <p:nvPr/>
        </p:nvSpPr>
        <p:spPr>
          <a:xfrm>
            <a:off x="3882390" y="3170079"/>
            <a:ext cx="168910" cy="509587"/>
          </a:xfrm>
          <a:prstGeom prst="down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j-lt"/>
              <a:ea typeface="+mj-ea"/>
              <a:cs typeface="+mj-cs"/>
              <a:sym typeface="Helvetica Neue"/>
            </a:endParaRPr>
          </a:p>
        </p:txBody>
      </p:sp>
      <p:grpSp>
        <p:nvGrpSpPr>
          <p:cNvPr id="41" name="圆角矩形 3"/>
          <p:cNvGrpSpPr/>
          <p:nvPr/>
        </p:nvGrpSpPr>
        <p:grpSpPr>
          <a:xfrm>
            <a:off x="620395" y="1064895"/>
            <a:ext cx="918845" cy="459105"/>
            <a:chOff x="0" y="-1"/>
            <a:chExt cx="1054100" cy="349042"/>
          </a:xfrm>
        </p:grpSpPr>
        <p:sp>
          <p:nvSpPr>
            <p:cNvPr id="42" name="圆角矩形"/>
            <p:cNvSpPr/>
            <p:nvPr/>
          </p:nvSpPr>
          <p:spPr>
            <a:xfrm>
              <a:off x="0" y="-1"/>
              <a:ext cx="1054100" cy="349042"/>
            </a:xfrm>
            <a:prstGeom prst="roundRect">
              <a:avLst>
                <a:gd name="adj" fmla="val 16667"/>
              </a:avLst>
            </a:prstGeom>
            <a:solidFill>
              <a:srgbClr val="FFFFFF"/>
            </a:solidFill>
            <a:ln w="9525" cap="flat">
              <a:solidFill>
                <a:srgbClr val="0D0D0D"/>
              </a:solidFill>
              <a:prstDash val="solid"/>
              <a:round/>
            </a:ln>
            <a:effectLst/>
          </p:spPr>
          <p:txBody>
            <a:bodyPr wrap="square" lIns="35718" tIns="35718" rIns="35718" bIns="35718" numCol="1" anchor="ctr">
              <a:noAutofit/>
            </a:bodyPr>
            <a:lstStyle/>
            <a:p>
              <a:pPr>
                <a:defRPr>
                  <a:latin typeface="Helvetica Neue Medium"/>
                  <a:ea typeface="Helvetica Neue Medium"/>
                  <a:cs typeface="Helvetica Neue Medium"/>
                  <a:sym typeface="Helvetica Neue Medium"/>
                </a:defRPr>
              </a:pPr>
              <a:endParaRPr sz="1265"/>
            </a:p>
          </p:txBody>
        </p:sp>
        <p:sp>
          <p:nvSpPr>
            <p:cNvPr id="43" name="Client"/>
            <p:cNvSpPr txBox="1"/>
            <p:nvPr/>
          </p:nvSpPr>
          <p:spPr>
            <a:xfrm>
              <a:off x="17037" y="49722"/>
              <a:ext cx="1020026" cy="249592"/>
            </a:xfrm>
            <a:prstGeom prst="rect">
              <a:avLst/>
            </a:prstGeom>
            <a:noFill/>
            <a:ln w="12700" cap="flat">
              <a:noFill/>
              <a:miter lim="400000"/>
            </a:ln>
            <a:effectLst/>
          </p:spPr>
          <p:txBody>
            <a:bodyPr wrap="square" lIns="35718" tIns="35718" rIns="35718" bIns="35718" numCol="1" anchor="ctr">
              <a:spAutoFit/>
            </a:bodyPr>
            <a:lstStyle>
              <a:lvl1pPr>
                <a:defRPr sz="1400">
                  <a:latin typeface="Courier New" panose="02070309020205020404"/>
                  <a:ea typeface="Courier New" panose="02070309020205020404"/>
                  <a:cs typeface="Courier New" panose="02070309020205020404"/>
                  <a:sym typeface="Courier New" panose="02070309020205020404"/>
                </a:defRPr>
              </a:lvl1pPr>
            </a:lstStyle>
            <a:p>
              <a:r>
                <a:rPr sz="1690"/>
                <a:t>Client</a:t>
              </a:r>
              <a:endParaRPr sz="1690"/>
            </a:p>
          </p:txBody>
        </p:sp>
      </p:grpSp>
      <p:cxnSp>
        <p:nvCxnSpPr>
          <p:cNvPr id="14" name="直接箭头连接符 13"/>
          <p:cNvCxnSpPr/>
          <p:nvPr/>
        </p:nvCxnSpPr>
        <p:spPr>
          <a:xfrm flipV="1">
            <a:off x="1557020" y="1296670"/>
            <a:ext cx="934085" cy="1905"/>
          </a:xfrm>
          <a:prstGeom prst="straightConnector1">
            <a:avLst/>
          </a:prstGeom>
          <a:noFill/>
          <a:ln w="25400" cap="flat">
            <a:solidFill>
              <a:schemeClr val="accent1"/>
            </a:solidFill>
            <a:prstDash val="solid"/>
            <a:round/>
            <a:tailEnd type="arrow"/>
          </a:ln>
        </p:spPr>
        <p:style>
          <a:lnRef idx="0">
            <a:srgbClr val="FFFFFF"/>
          </a:lnRef>
          <a:fillRef idx="0">
            <a:srgbClr val="FFFFFF"/>
          </a:fillRef>
          <a:effectRef idx="0">
            <a:srgbClr val="FFFFFF"/>
          </a:effectRef>
          <a:fontRef idx="none"/>
        </p:style>
      </p:cxnSp>
      <p:sp>
        <p:nvSpPr>
          <p:cNvPr id="15" name="文本框 14"/>
          <p:cNvSpPr txBox="1"/>
          <p:nvPr/>
        </p:nvSpPr>
        <p:spPr>
          <a:xfrm>
            <a:off x="5179060" y="2456815"/>
            <a:ext cx="1097915" cy="5283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rgbClr val="000000"/>
                </a:solidFill>
                <a:effectLst/>
                <a:uFillTx/>
                <a:latin typeface="+mj-lt"/>
                <a:ea typeface="+mj-ea"/>
                <a:cs typeface="+mj-cs"/>
                <a:sym typeface="Helvetica Neue"/>
              </a:rPr>
              <a:t>datax</a:t>
            </a:r>
            <a:endParaRPr kumimoji="0" lang="en-US" altLang="zh-CN" sz="2800" b="0" i="0" u="none" strike="noStrike" cap="none" spc="0" normalizeH="0" baseline="0">
              <a:ln>
                <a:noFill/>
              </a:ln>
              <a:solidFill>
                <a:srgbClr val="000000"/>
              </a:solidFill>
              <a:effectLst/>
              <a:uFillTx/>
              <a:latin typeface="+mj-lt"/>
              <a:ea typeface="+mj-ea"/>
              <a:cs typeface="+mj-cs"/>
              <a:sym typeface="Helvetica Neue"/>
            </a:endParaRPr>
          </a:p>
        </p:txBody>
      </p:sp>
    </p:spTree>
  </p:cSld>
  <p:clrMapOvr>
    <a:masterClrMapping/>
  </p:clrMapOvr>
  <p:transition spd="me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17676</Words>
  <Application>WPS 演示</Application>
  <PresentationFormat>宽屏</PresentationFormat>
  <Paragraphs>2979</Paragraphs>
  <Slides>89</Slides>
  <Notes>0</Notes>
  <HiddenSlides>0</HiddenSlides>
  <MMClips>0</MMClips>
  <ScaleCrop>false</ScaleCrop>
  <HeadingPairs>
    <vt:vector size="6" baseType="variant">
      <vt:variant>
        <vt:lpstr>已用的字体</vt:lpstr>
      </vt:variant>
      <vt:variant>
        <vt:i4>23</vt:i4>
      </vt:variant>
      <vt:variant>
        <vt:lpstr>主题</vt:lpstr>
      </vt:variant>
      <vt:variant>
        <vt:i4>3</vt:i4>
      </vt:variant>
      <vt:variant>
        <vt:lpstr>幻灯片标题</vt:lpstr>
      </vt:variant>
      <vt:variant>
        <vt:i4>89</vt:i4>
      </vt:variant>
    </vt:vector>
  </HeadingPairs>
  <TitlesOfParts>
    <vt:vector size="115" baseType="lpstr">
      <vt:lpstr>Arial</vt:lpstr>
      <vt:lpstr>宋体</vt:lpstr>
      <vt:lpstr>Wingdings</vt:lpstr>
      <vt:lpstr>Helvetica Neue</vt:lpstr>
      <vt:lpstr>Helvetica Neue Light</vt:lpstr>
      <vt:lpstr>Helvetica Neue Medium</vt:lpstr>
      <vt:lpstr>Helvetica Neue Thin</vt:lpstr>
      <vt:lpstr>Helvetica Light</vt:lpstr>
      <vt:lpstr>方正兰亭中粗黑_GBK</vt:lpstr>
      <vt:lpstr>等线</vt:lpstr>
      <vt:lpstr>Consolas</vt:lpstr>
      <vt:lpstr>Courier New</vt:lpstr>
      <vt:lpstr>Calibri Light</vt:lpstr>
      <vt:lpstr>Calibri</vt:lpstr>
      <vt:lpstr>微软雅黑</vt:lpstr>
      <vt:lpstr>SimSun-ExtB</vt:lpstr>
      <vt:lpstr>方正兰亭准黑_GBK</vt:lpstr>
      <vt:lpstr>Segoe Print</vt:lpstr>
      <vt:lpstr>黑体</vt:lpstr>
      <vt:lpstr>Helvetica</vt:lpstr>
      <vt:lpstr>Helvetica Neue</vt:lpstr>
      <vt:lpstr>Helvetica Neue</vt:lpstr>
      <vt:lpstr>Helvetica</vt:lpstr>
      <vt:lpstr>Office 主题</vt:lpstr>
      <vt:lpstr>White</vt:lpstr>
      <vt:lpstr>1_White</vt:lpstr>
      <vt:lpstr>mongodb机房多活高可用方案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杨亚洲</dc:creator>
  <cp:lastModifiedBy>oppo</cp:lastModifiedBy>
  <cp:revision>291</cp:revision>
  <dcterms:created xsi:type="dcterms:W3CDTF">2015-05-05T08:02:00Z</dcterms:created>
  <dcterms:modified xsi:type="dcterms:W3CDTF">2021-06-03T12:03:05Z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2052-10.1.0.6395</vt:lpwstr>
  </property>
</Properties>
</file>