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30596-2923-5D48-AEBC-CB89FD9314CE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3AC32-5748-6A49-95C1-933BCF466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0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1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8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out Picture">
    <p:bg>
      <p:bgPr>
        <a:solidFill>
          <a:srgbClr val="D8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2000" cy="6872068"/>
          </a:xfrm>
          <a:prstGeom prst="rect">
            <a:avLst/>
          </a:prstGeom>
          <a:blipFill>
            <a:blip r:embed="rId2" cstate="print">
              <a:grayscl/>
              <a:lum bright="-7000" contrast="-16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 descr="Full slide 4-color photo can be inserted here"/>
          <p:cNvSpPr/>
          <p:nvPr userDrawn="1"/>
        </p:nvSpPr>
        <p:spPr bwMode="hidden">
          <a:xfrm>
            <a:off x="-19023" y="2197"/>
            <a:ext cx="12192000" cy="6858000"/>
          </a:xfrm>
          <a:prstGeom prst="rect">
            <a:avLst/>
          </a:prstGeom>
          <a:solidFill>
            <a:srgbClr val="46575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pic>
        <p:nvPicPr>
          <p:cNvPr id="18" name="Picture 17" descr="Oracle logo in white on red staging backgroun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4" y="6276973"/>
            <a:ext cx="1625561" cy="594360"/>
          </a:xfrm>
          <a:prstGeom prst="rect">
            <a:avLst/>
          </a:prstGeom>
        </p:spPr>
      </p:pic>
      <p:sp>
        <p:nvSpPr>
          <p:cNvPr id="22" name="Date Placeholder 6"/>
          <p:cNvSpPr>
            <a:spLocks noGrp="1"/>
          </p:cNvSpPr>
          <p:nvPr>
            <p:ph type="dt" sz="half" idx="14"/>
          </p:nvPr>
        </p:nvSpPr>
        <p:spPr>
          <a:xfrm>
            <a:off x="4183220" y="6556248"/>
            <a:ext cx="1226717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A8A0FE9B-1A72-4814-AF6B-21F9253DAD57}" type="datetime1">
              <a:rPr lang="en-US" kern="0" smtClean="0">
                <a:solidFill>
                  <a:srgbClr val="FFFFFF"/>
                </a:solidFill>
              </a:rPr>
              <a:t>12/19/17</a:t>
            </a:fld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5378072" y="6556248"/>
            <a:ext cx="3201234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Copyright © </a:t>
            </a:r>
            <a:r>
              <a:rPr kumimoji="0" 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2017,</a:t>
            </a:r>
            <a:r>
              <a:rPr kumimoji="0" sz="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Oracle and/or its affiliates. All rights reserved.  |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8623669" y="6565301"/>
            <a:ext cx="2743915" cy="182880"/>
          </a:xfrm>
        </p:spPr>
        <p:txBody>
          <a:bodyPr/>
          <a:lstStyle/>
          <a:p>
            <a:r>
              <a:rPr lang="en-US" kern="0" dirty="0">
                <a:solidFill>
                  <a:srgbClr val="FFFFFF"/>
                </a:solidFill>
              </a:rPr>
              <a:t>Confidential – Oracle Internal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8949" y="6556248"/>
            <a:ext cx="381760" cy="182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without Picture">
    <p:bg>
      <p:bgPr>
        <a:gradFill>
          <a:gsLst>
            <a:gs pos="0">
              <a:srgbClr val="1592CC"/>
            </a:gs>
            <a:gs pos="100000">
              <a:srgbClr val="0E7A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0592DB-01ED-A44A-830D-2A57CD1AF06B}" type="datetime1">
              <a:rPr lang="en-US" smtClean="0">
                <a:solidFill>
                  <a:srgbClr val="FFFFFF"/>
                </a:solidFill>
              </a:rPr>
              <a:pPr/>
              <a:t>12/19/17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30491" y="2360815"/>
            <a:ext cx="11128097" cy="132281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530440" y="3759831"/>
            <a:ext cx="11129546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0491" y="4903283"/>
            <a:ext cx="11128097" cy="1229494"/>
          </a:xfrm>
          <a:prstGeom prst="rect">
            <a:avLst/>
          </a:prstGeo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97324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without Picture">
    <p:bg>
      <p:bgPr>
        <a:gradFill>
          <a:gsLst>
            <a:gs pos="0">
              <a:srgbClr val="1592CC"/>
            </a:gs>
            <a:gs pos="100000">
              <a:srgbClr val="0E7A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0592DB-01ED-A44A-830D-2A57CD1AF06B}" type="datetime1">
              <a:rPr lang="en-US" smtClean="0">
                <a:solidFill>
                  <a:srgbClr val="FFFFFF"/>
                </a:solidFill>
              </a:rPr>
              <a:pPr/>
              <a:t>12/19/17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30491" y="2360815"/>
            <a:ext cx="11128097" cy="132281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530440" y="3759831"/>
            <a:ext cx="11129546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0491" y="4903283"/>
            <a:ext cx="11128097" cy="1229494"/>
          </a:xfrm>
          <a:prstGeom prst="rect">
            <a:avLst/>
          </a:prstGeo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02393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 without Picture">
    <p:bg>
      <p:bgPr>
        <a:gradFill>
          <a:gsLst>
            <a:gs pos="0">
              <a:srgbClr val="1592CC"/>
            </a:gs>
            <a:gs pos="100000">
              <a:srgbClr val="0E7A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0592DB-01ED-A44A-830D-2A57CD1AF06B}" type="datetime1">
              <a:rPr lang="en-US" smtClean="0">
                <a:solidFill>
                  <a:srgbClr val="FFFFFF"/>
                </a:solidFill>
              </a:rPr>
              <a:pPr/>
              <a:t>12/19/17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30491" y="2360815"/>
            <a:ext cx="11128097" cy="132281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530440" y="3759831"/>
            <a:ext cx="11129546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0491" y="4903283"/>
            <a:ext cx="11128097" cy="1229494"/>
          </a:xfrm>
          <a:prstGeom prst="rect">
            <a:avLst/>
          </a:prstGeo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34983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5F5F5F">
                    <a:lumMod val="50000"/>
                  </a:srgbClr>
                </a:solidFill>
              </a:rPr>
              <a:t>Copyright @ 2016 Oracle and/or it’s affiliates. All right reserved |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B782522-6842-4C3F-B1BF-2E6D1DEB6B97}" type="slidenum">
              <a:rPr lang="en-US" smtClean="0">
                <a:solidFill>
                  <a:srgbClr val="5F5F5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5F5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4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2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8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0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7F3D-0746-A74E-86FD-B7F503D17A1B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microsoft.com/office/2007/relationships/hdphoto" Target="../media/hdphoto1.wdp"/><Relationship Id="rId13" Type="http://schemas.openxmlformats.org/officeDocument/2006/relationships/image" Target="../media/image13.png"/><Relationship Id="rId14" Type="http://schemas.openxmlformats.org/officeDocument/2006/relationships/image" Target="../media/image14.tif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tiff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20" Type="http://schemas.openxmlformats.org/officeDocument/2006/relationships/image" Target="../media/image173.png"/><Relationship Id="rId21" Type="http://schemas.openxmlformats.org/officeDocument/2006/relationships/image" Target="../media/image174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Relationship Id="rId18" Type="http://schemas.openxmlformats.org/officeDocument/2006/relationships/image" Target="../media/image171.png"/><Relationship Id="rId19" Type="http://schemas.openxmlformats.org/officeDocument/2006/relationships/image" Target="../media/image17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41.png"/><Relationship Id="rId4" Type="http://schemas.openxmlformats.org/officeDocument/2006/relationships/image" Target="../media/image27.png"/><Relationship Id="rId5" Type="http://schemas.openxmlformats.org/officeDocument/2006/relationships/image" Target="../media/image47.png"/><Relationship Id="rId6" Type="http://schemas.openxmlformats.org/officeDocument/2006/relationships/image" Target="../media/image37.png"/><Relationship Id="rId7" Type="http://schemas.openxmlformats.org/officeDocument/2006/relationships/image" Target="../media/image32.png"/><Relationship Id="rId8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2.png"/><Relationship Id="rId12" Type="http://schemas.openxmlformats.org/officeDocument/2006/relationships/image" Target="../media/image8.png"/><Relationship Id="rId13" Type="http://schemas.openxmlformats.org/officeDocument/2006/relationships/image" Target="../media/image45.png"/><Relationship Id="rId14" Type="http://schemas.openxmlformats.org/officeDocument/2006/relationships/image" Target="../media/image30.png"/><Relationship Id="rId15" Type="http://schemas.openxmlformats.org/officeDocument/2006/relationships/image" Target="../media/image33.png"/><Relationship Id="rId16" Type="http://schemas.openxmlformats.org/officeDocument/2006/relationships/image" Target="../media/image3.png"/><Relationship Id="rId17" Type="http://schemas.openxmlformats.org/officeDocument/2006/relationships/image" Target="../media/image183.png"/><Relationship Id="rId18" Type="http://schemas.openxmlformats.org/officeDocument/2006/relationships/image" Target="../media/image18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4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74.png"/><Relationship Id="rId9" Type="http://schemas.openxmlformats.org/officeDocument/2006/relationships/image" Target="../media/image180.png"/><Relationship Id="rId10" Type="http://schemas.openxmlformats.org/officeDocument/2006/relationships/image" Target="../media/image18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11.png"/><Relationship Id="rId18" Type="http://schemas.openxmlformats.org/officeDocument/2006/relationships/image" Target="../media/image63.png"/><Relationship Id="rId19" Type="http://schemas.openxmlformats.org/officeDocument/2006/relationships/image" Target="../media/image21.png"/><Relationship Id="rId50" Type="http://schemas.openxmlformats.org/officeDocument/2006/relationships/image" Target="../media/image95.png"/><Relationship Id="rId51" Type="http://schemas.openxmlformats.org/officeDocument/2006/relationships/image" Target="../media/image97.png"/><Relationship Id="rId52" Type="http://schemas.openxmlformats.org/officeDocument/2006/relationships/image" Target="../media/image9.tiff"/><Relationship Id="rId53" Type="http://schemas.openxmlformats.org/officeDocument/2006/relationships/image" Target="../media/image12.png"/><Relationship Id="rId54" Type="http://schemas.microsoft.com/office/2007/relationships/hdphoto" Target="../media/hdphoto1.wdp"/><Relationship Id="rId55" Type="http://schemas.openxmlformats.org/officeDocument/2006/relationships/image" Target="../media/image185.png"/><Relationship Id="rId56" Type="http://schemas.openxmlformats.org/officeDocument/2006/relationships/image" Target="../media/image18.tiff"/><Relationship Id="rId57" Type="http://schemas.openxmlformats.org/officeDocument/2006/relationships/image" Target="../media/image16.tiff"/><Relationship Id="rId58" Type="http://schemas.openxmlformats.org/officeDocument/2006/relationships/image" Target="../media/image186.tiff"/><Relationship Id="rId40" Type="http://schemas.openxmlformats.org/officeDocument/2006/relationships/image" Target="../media/image84.png"/><Relationship Id="rId41" Type="http://schemas.openxmlformats.org/officeDocument/2006/relationships/image" Target="../media/image85.png"/><Relationship Id="rId42" Type="http://schemas.openxmlformats.org/officeDocument/2006/relationships/image" Target="../media/image86.png"/><Relationship Id="rId43" Type="http://schemas.openxmlformats.org/officeDocument/2006/relationships/image" Target="../media/image87.png"/><Relationship Id="rId44" Type="http://schemas.openxmlformats.org/officeDocument/2006/relationships/image" Target="../media/image88.png"/><Relationship Id="rId45" Type="http://schemas.openxmlformats.org/officeDocument/2006/relationships/image" Target="../media/image89.png"/><Relationship Id="rId46" Type="http://schemas.openxmlformats.org/officeDocument/2006/relationships/image" Target="../media/image90.png"/><Relationship Id="rId47" Type="http://schemas.openxmlformats.org/officeDocument/2006/relationships/image" Target="../media/image91.png"/><Relationship Id="rId48" Type="http://schemas.openxmlformats.org/officeDocument/2006/relationships/image" Target="../media/image92.png"/><Relationship Id="rId49" Type="http://schemas.openxmlformats.org/officeDocument/2006/relationships/image" Target="../media/image9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30" Type="http://schemas.openxmlformats.org/officeDocument/2006/relationships/image" Target="../media/image74.png"/><Relationship Id="rId31" Type="http://schemas.openxmlformats.org/officeDocument/2006/relationships/image" Target="../media/image75.png"/><Relationship Id="rId32" Type="http://schemas.openxmlformats.org/officeDocument/2006/relationships/image" Target="../media/image76.png"/><Relationship Id="rId33" Type="http://schemas.openxmlformats.org/officeDocument/2006/relationships/image" Target="../media/image77.png"/><Relationship Id="rId34" Type="http://schemas.openxmlformats.org/officeDocument/2006/relationships/image" Target="../media/image78.png"/><Relationship Id="rId35" Type="http://schemas.openxmlformats.org/officeDocument/2006/relationships/image" Target="../media/image79.png"/><Relationship Id="rId36" Type="http://schemas.openxmlformats.org/officeDocument/2006/relationships/image" Target="../media/image80.png"/><Relationship Id="rId37" Type="http://schemas.openxmlformats.org/officeDocument/2006/relationships/image" Target="../media/image81.png"/><Relationship Id="rId38" Type="http://schemas.openxmlformats.org/officeDocument/2006/relationships/image" Target="../media/image82.png"/><Relationship Id="rId39" Type="http://schemas.openxmlformats.org/officeDocument/2006/relationships/image" Target="../media/image8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image" Target="../media/image71.png"/><Relationship Id="rId28" Type="http://schemas.openxmlformats.org/officeDocument/2006/relationships/image" Target="../media/image72.png"/><Relationship Id="rId29" Type="http://schemas.openxmlformats.org/officeDocument/2006/relationships/image" Target="../media/image73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tiff"/><Relationship Id="rId12" Type="http://schemas.openxmlformats.org/officeDocument/2006/relationships/image" Target="../media/image18.tiff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7.png"/><Relationship Id="rId9" Type="http://schemas.openxmlformats.org/officeDocument/2006/relationships/image" Target="../media/image13.png"/><Relationship Id="rId10" Type="http://schemas.openxmlformats.org/officeDocument/2006/relationships/image" Target="../media/image16.tif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8.png"/><Relationship Id="rId13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15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20.png"/><Relationship Id="rId30" Type="http://schemas.openxmlformats.org/officeDocument/2006/relationships/image" Target="../media/image15.png"/><Relationship Id="rId10" Type="http://schemas.openxmlformats.org/officeDocument/2006/relationships/image" Target="../media/image8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.png"/><Relationship Id="rId14" Type="http://schemas.openxmlformats.org/officeDocument/2006/relationships/image" Target="../media/image7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Relationship Id="rId4" Type="http://schemas.openxmlformats.org/officeDocument/2006/relationships/image" Target="../media/image5.png"/><Relationship Id="rId5" Type="http://schemas.openxmlformats.org/officeDocument/2006/relationships/image" Target="../media/image28.png"/><Relationship Id="rId6" Type="http://schemas.openxmlformats.org/officeDocument/2006/relationships/image" Target="../media/image13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11.png"/><Relationship Id="rId19" Type="http://schemas.openxmlformats.org/officeDocument/2006/relationships/image" Target="../media/image63.png"/><Relationship Id="rId50" Type="http://schemas.openxmlformats.org/officeDocument/2006/relationships/image" Target="../media/image93.png"/><Relationship Id="rId51" Type="http://schemas.openxmlformats.org/officeDocument/2006/relationships/image" Target="../media/image94.png"/><Relationship Id="rId52" Type="http://schemas.openxmlformats.org/officeDocument/2006/relationships/image" Target="../media/image95.png"/><Relationship Id="rId53" Type="http://schemas.openxmlformats.org/officeDocument/2006/relationships/image" Target="../media/image96.png"/><Relationship Id="rId54" Type="http://schemas.openxmlformats.org/officeDocument/2006/relationships/image" Target="../media/image97.png"/><Relationship Id="rId55" Type="http://schemas.openxmlformats.org/officeDocument/2006/relationships/image" Target="../media/image98.png"/><Relationship Id="rId40" Type="http://schemas.openxmlformats.org/officeDocument/2006/relationships/image" Target="../media/image83.png"/><Relationship Id="rId41" Type="http://schemas.openxmlformats.org/officeDocument/2006/relationships/image" Target="../media/image84.png"/><Relationship Id="rId42" Type="http://schemas.openxmlformats.org/officeDocument/2006/relationships/image" Target="../media/image85.png"/><Relationship Id="rId43" Type="http://schemas.openxmlformats.org/officeDocument/2006/relationships/image" Target="../media/image86.png"/><Relationship Id="rId44" Type="http://schemas.openxmlformats.org/officeDocument/2006/relationships/image" Target="../media/image87.png"/><Relationship Id="rId45" Type="http://schemas.openxmlformats.org/officeDocument/2006/relationships/image" Target="../media/image88.png"/><Relationship Id="rId46" Type="http://schemas.openxmlformats.org/officeDocument/2006/relationships/image" Target="../media/image89.png"/><Relationship Id="rId47" Type="http://schemas.openxmlformats.org/officeDocument/2006/relationships/image" Target="../media/image90.png"/><Relationship Id="rId48" Type="http://schemas.openxmlformats.org/officeDocument/2006/relationships/image" Target="../media/image91.png"/><Relationship Id="rId49" Type="http://schemas.openxmlformats.org/officeDocument/2006/relationships/image" Target="../media/image9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30" Type="http://schemas.openxmlformats.org/officeDocument/2006/relationships/image" Target="../media/image73.png"/><Relationship Id="rId31" Type="http://schemas.openxmlformats.org/officeDocument/2006/relationships/image" Target="../media/image74.png"/><Relationship Id="rId32" Type="http://schemas.openxmlformats.org/officeDocument/2006/relationships/image" Target="../media/image75.png"/><Relationship Id="rId33" Type="http://schemas.openxmlformats.org/officeDocument/2006/relationships/image" Target="../media/image76.png"/><Relationship Id="rId34" Type="http://schemas.openxmlformats.org/officeDocument/2006/relationships/image" Target="../media/image77.png"/><Relationship Id="rId35" Type="http://schemas.openxmlformats.org/officeDocument/2006/relationships/image" Target="../media/image78.png"/><Relationship Id="rId36" Type="http://schemas.openxmlformats.org/officeDocument/2006/relationships/image" Target="../media/image79.png"/><Relationship Id="rId37" Type="http://schemas.openxmlformats.org/officeDocument/2006/relationships/image" Target="../media/image80.png"/><Relationship Id="rId38" Type="http://schemas.openxmlformats.org/officeDocument/2006/relationships/image" Target="../media/image81.png"/><Relationship Id="rId39" Type="http://schemas.openxmlformats.org/officeDocument/2006/relationships/image" Target="../media/image82.png"/><Relationship Id="rId20" Type="http://schemas.openxmlformats.org/officeDocument/2006/relationships/image" Target="../media/image21.png"/><Relationship Id="rId21" Type="http://schemas.openxmlformats.org/officeDocument/2006/relationships/image" Target="../media/image64.png"/><Relationship Id="rId22" Type="http://schemas.openxmlformats.org/officeDocument/2006/relationships/image" Target="../media/image65.png"/><Relationship Id="rId23" Type="http://schemas.openxmlformats.org/officeDocument/2006/relationships/image" Target="../media/image66.png"/><Relationship Id="rId24" Type="http://schemas.openxmlformats.org/officeDocument/2006/relationships/image" Target="../media/image67.png"/><Relationship Id="rId25" Type="http://schemas.openxmlformats.org/officeDocument/2006/relationships/image" Target="../media/image68.png"/><Relationship Id="rId26" Type="http://schemas.openxmlformats.org/officeDocument/2006/relationships/image" Target="../media/image69.png"/><Relationship Id="rId27" Type="http://schemas.openxmlformats.org/officeDocument/2006/relationships/image" Target="../media/image70.png"/><Relationship Id="rId28" Type="http://schemas.openxmlformats.org/officeDocument/2006/relationships/image" Target="../media/image71.png"/><Relationship Id="rId29" Type="http://schemas.openxmlformats.org/officeDocument/2006/relationships/image" Target="../media/image72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9.png"/><Relationship Id="rId4" Type="http://schemas.openxmlformats.org/officeDocument/2006/relationships/image" Target="../media/image13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Relationship Id="rId24" Type="http://schemas.openxmlformats.org/officeDocument/2006/relationships/image" Target="../media/image125.png"/><Relationship Id="rId25" Type="http://schemas.openxmlformats.org/officeDocument/2006/relationships/image" Target="../media/image5.png"/><Relationship Id="rId26" Type="http://schemas.openxmlformats.org/officeDocument/2006/relationships/image" Target="../media/image7.png"/><Relationship Id="rId27" Type="http://schemas.openxmlformats.org/officeDocument/2006/relationships/image" Target="../media/image126.png"/><Relationship Id="rId28" Type="http://schemas.openxmlformats.org/officeDocument/2006/relationships/image" Target="../media/image127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00.png"/><Relationship Id="rId4" Type="http://schemas.openxmlformats.org/officeDocument/2006/relationships/image" Target="../media/image104.png"/><Relationship Id="rId5" Type="http://schemas.openxmlformats.org/officeDocument/2006/relationships/image" Target="../media/image38.png"/><Relationship Id="rId30" Type="http://schemas.openxmlformats.org/officeDocument/2006/relationships/image" Target="../media/image129.png"/><Relationship Id="rId31" Type="http://schemas.openxmlformats.org/officeDocument/2006/relationships/image" Target="../media/image130.png"/><Relationship Id="rId32" Type="http://schemas.openxmlformats.org/officeDocument/2006/relationships/image" Target="../media/image131.png"/><Relationship Id="rId9" Type="http://schemas.openxmlformats.org/officeDocument/2006/relationships/image" Target="../media/image110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9.png"/><Relationship Id="rId33" Type="http://schemas.openxmlformats.org/officeDocument/2006/relationships/image" Target="../media/image132.png"/><Relationship Id="rId34" Type="http://schemas.openxmlformats.org/officeDocument/2006/relationships/image" Target="../media/image133.png"/><Relationship Id="rId35" Type="http://schemas.openxmlformats.org/officeDocument/2006/relationships/image" Target="../media/image134.png"/><Relationship Id="rId36" Type="http://schemas.openxmlformats.org/officeDocument/2006/relationships/image" Target="../media/image135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37" Type="http://schemas.openxmlformats.org/officeDocument/2006/relationships/image" Target="../media/image136.png"/><Relationship Id="rId38" Type="http://schemas.openxmlformats.org/officeDocument/2006/relationships/image" Target="../media/image137.png"/><Relationship Id="rId39" Type="http://schemas.openxmlformats.org/officeDocument/2006/relationships/image" Target="../media/image138.png"/><Relationship Id="rId40" Type="http://schemas.openxmlformats.org/officeDocument/2006/relationships/image" Target="../media/image139.png"/><Relationship Id="rId41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png"/><Relationship Id="rId20" Type="http://schemas.openxmlformats.org/officeDocument/2006/relationships/image" Target="../media/image110.png"/><Relationship Id="rId21" Type="http://schemas.openxmlformats.org/officeDocument/2006/relationships/image" Target="../media/image151.png"/><Relationship Id="rId22" Type="http://schemas.openxmlformats.org/officeDocument/2006/relationships/image" Target="../media/image6.png"/><Relationship Id="rId23" Type="http://schemas.openxmlformats.org/officeDocument/2006/relationships/image" Target="../media/image152.png"/><Relationship Id="rId24" Type="http://schemas.openxmlformats.org/officeDocument/2006/relationships/image" Target="../media/image153.png"/><Relationship Id="rId25" Type="http://schemas.openxmlformats.org/officeDocument/2006/relationships/image" Target="../media/image154.png"/><Relationship Id="rId26" Type="http://schemas.openxmlformats.org/officeDocument/2006/relationships/image" Target="../media/image155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Relationship Id="rId15" Type="http://schemas.openxmlformats.org/officeDocument/2006/relationships/image" Target="../media/image147.png"/><Relationship Id="rId16" Type="http://schemas.openxmlformats.org/officeDocument/2006/relationships/image" Target="../media/image148.png"/><Relationship Id="rId17" Type="http://schemas.openxmlformats.org/officeDocument/2006/relationships/image" Target="../media/image149.png"/><Relationship Id="rId18" Type="http://schemas.openxmlformats.org/officeDocument/2006/relationships/image" Target="../media/image36.png"/><Relationship Id="rId19" Type="http://schemas.openxmlformats.org/officeDocument/2006/relationships/image" Target="../media/image15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34.png"/><Relationship Id="rId8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12.png"/><Relationship Id="rId14" Type="http://schemas.openxmlformats.org/officeDocument/2006/relationships/image" Target="../media/image12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1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61909" y="325090"/>
            <a:ext cx="971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Notional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07179" y="266369"/>
            <a:ext cx="10971940" cy="7905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375474" y="1160717"/>
            <a:ext cx="1144588" cy="938055"/>
            <a:chOff x="-14697" y="-252990"/>
            <a:chExt cx="1143297" cy="938790"/>
          </a:xfrm>
        </p:grpSpPr>
        <p:pic>
          <p:nvPicPr>
            <p:cNvPr id="10" name="Picture 9" descr="Picture 1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1" name="Text Box 47" descr="Rectangle 159"/>
            <p:cNvSpPr txBox="1">
              <a:spLocks/>
            </p:cNvSpPr>
            <p:nvPr/>
          </p:nvSpPr>
          <p:spPr bwMode="auto">
            <a:xfrm>
              <a:off x="-14697" y="-252990"/>
              <a:ext cx="1143297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Network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0024781" y="2983262"/>
            <a:ext cx="1220788" cy="1092254"/>
            <a:chOff x="0" y="0"/>
            <a:chExt cx="1221231" cy="1091762"/>
          </a:xfrm>
        </p:grpSpPr>
        <p:sp>
          <p:nvSpPr>
            <p:cNvPr id="13" name="Text Box 57" descr="Rectangle 169"/>
            <p:cNvSpPr txBox="1">
              <a:spLocks/>
            </p:cNvSpPr>
            <p:nvPr/>
          </p:nvSpPr>
          <p:spPr bwMode="auto">
            <a:xfrm>
              <a:off x="0" y="630305"/>
              <a:ext cx="1221231" cy="461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Storage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14" name="Picture 13" descr="Picture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7" name="Group 154"/>
          <p:cNvGrpSpPr/>
          <p:nvPr/>
        </p:nvGrpSpPr>
        <p:grpSpPr>
          <a:xfrm>
            <a:off x="2796181" y="5200991"/>
            <a:ext cx="1143296" cy="1045842"/>
            <a:chOff x="1751012" y="595587"/>
            <a:chExt cx="1143296" cy="1045842"/>
          </a:xfrm>
        </p:grpSpPr>
        <p:pic>
          <p:nvPicPr>
            <p:cNvPr id="38" name="Picture 37" descr="mobile_w_7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9760" y="595587"/>
              <a:ext cx="685800" cy="6858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751012" y="1179764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Mobile 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Cloud Service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8359833" y="4191349"/>
            <a:ext cx="1220788" cy="1118254"/>
            <a:chOff x="-11723" y="-432917"/>
            <a:chExt cx="1221231" cy="1118717"/>
          </a:xfrm>
        </p:grpSpPr>
        <p:sp>
          <p:nvSpPr>
            <p:cNvPr id="44" name="Text Box 64" descr="Rectangle 272"/>
            <p:cNvSpPr txBox="1">
              <a:spLocks/>
            </p:cNvSpPr>
            <p:nvPr/>
          </p:nvSpPr>
          <p:spPr bwMode="auto">
            <a:xfrm>
              <a:off x="-11723" y="-432917"/>
              <a:ext cx="1221231" cy="4618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Managed File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Transfer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45" name="Picture 44" descr="Picture 2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796181" y="3968878"/>
            <a:ext cx="1133475" cy="1146611"/>
            <a:chOff x="-4246" y="-462241"/>
            <a:chExt cx="1132335" cy="1148041"/>
          </a:xfrm>
        </p:grpSpPr>
        <p:pic>
          <p:nvPicPr>
            <p:cNvPr id="47" name="Picture 46" descr="Picture 1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26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8" name="Text Box 79" descr="Rectangle 163"/>
            <p:cNvSpPr txBox="1">
              <a:spLocks/>
            </p:cNvSpPr>
            <p:nvPr/>
          </p:nvSpPr>
          <p:spPr bwMode="auto">
            <a:xfrm>
              <a:off x="-4246" y="-462241"/>
              <a:ext cx="1132335" cy="462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IBCS (Chatbots)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6898591" y="5431823"/>
            <a:ext cx="1236662" cy="867985"/>
            <a:chOff x="12701" y="0"/>
            <a:chExt cx="1235266" cy="867345"/>
          </a:xfrm>
        </p:grpSpPr>
        <p:pic>
          <p:nvPicPr>
            <p:cNvPr id="50" name="Picture 49" descr="Picture 1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1" name="Text Box 35" descr="Rectangle 117"/>
            <p:cNvSpPr txBox="1">
              <a:spLocks/>
            </p:cNvSpPr>
            <p:nvPr/>
          </p:nvSpPr>
          <p:spPr bwMode="auto">
            <a:xfrm>
              <a:off x="12701" y="590550"/>
              <a:ext cx="1235266" cy="276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- GPU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3259" y="3490123"/>
            <a:ext cx="819336" cy="819336"/>
          </a:xfrm>
          <a:prstGeom prst="rect">
            <a:avLst/>
          </a:prstGeom>
        </p:spPr>
      </p:pic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6788627" y="2177951"/>
            <a:ext cx="1234096" cy="967832"/>
            <a:chOff x="-46338" y="-281319"/>
            <a:chExt cx="1232704" cy="967119"/>
          </a:xfrm>
        </p:grpSpPr>
        <p:pic>
          <p:nvPicPr>
            <p:cNvPr id="54" name="Picture 53" descr="Picture 1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5" name="Text Box 35" descr="Rectangle 117"/>
            <p:cNvSpPr txBox="1">
              <a:spLocks/>
            </p:cNvSpPr>
            <p:nvPr/>
          </p:nvSpPr>
          <p:spPr bwMode="auto">
            <a:xfrm>
              <a:off x="-46338" y="-281319"/>
              <a:ext cx="1232704" cy="276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- Compute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4655" y="4492728"/>
            <a:ext cx="984331" cy="1169928"/>
            <a:chOff x="6673967" y="1405718"/>
            <a:chExt cx="984331" cy="1169928"/>
          </a:xfrm>
        </p:grpSpPr>
        <p:pic>
          <p:nvPicPr>
            <p:cNvPr id="57" name="Picture 56" descr="C:\temp\icons\ic-MobilePhone-wht.png"/>
            <p:cNvPicPr>
              <a:picLocks noChangeAspect="1" noChangeArrowheads="1"/>
            </p:cNvPicPr>
            <p:nvPr/>
          </p:nvPicPr>
          <p:blipFill>
            <a:blip r:embed="rId9" cstate="print"/>
            <a:srcRect l="22222" t="11111" r="27778" b="11111"/>
            <a:stretch>
              <a:fillRect/>
            </a:stretch>
          </p:blipFill>
          <p:spPr bwMode="auto">
            <a:xfrm>
              <a:off x="6882248" y="1405718"/>
              <a:ext cx="489857" cy="762000"/>
            </a:xfrm>
            <a:prstGeom prst="rect">
              <a:avLst/>
            </a:prstGeom>
            <a:noFill/>
          </p:spPr>
        </p:pic>
        <p:sp>
          <p:nvSpPr>
            <p:cNvPr id="58" name="Rectangle 57"/>
            <p:cNvSpPr/>
            <p:nvPr/>
          </p:nvSpPr>
          <p:spPr>
            <a:xfrm>
              <a:off x="6673967" y="2113981"/>
              <a:ext cx="9843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iOS/Android Device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17070" y="2382330"/>
            <a:ext cx="1219500" cy="1191258"/>
            <a:chOff x="428208" y="2126685"/>
            <a:chExt cx="1219500" cy="1191258"/>
          </a:xfrm>
        </p:grpSpPr>
        <p:pic>
          <p:nvPicPr>
            <p:cNvPr id="59" name="Picture 58" descr="Picture 14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82" y="2126685"/>
              <a:ext cx="98107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0" name="Rectangle 59"/>
            <p:cNvSpPr/>
            <p:nvPr/>
          </p:nvSpPr>
          <p:spPr>
            <a:xfrm>
              <a:off x="428208" y="2856278"/>
              <a:ext cx="12195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Laptop/Desktop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Device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034591" y="3195116"/>
            <a:ext cx="990600" cy="847591"/>
            <a:chOff x="3357152" y="3315455"/>
            <a:chExt cx="990600" cy="847591"/>
          </a:xfrm>
        </p:grpSpPr>
        <p:pic>
          <p:nvPicPr>
            <p:cNvPr id="66" name="Picture 6" descr="mage result for python flask"/>
            <p:cNvPicPr>
              <a:picLocks noChangeAspect="1" noChangeArrowheads="1"/>
            </p:cNvPicPr>
            <p:nvPr/>
          </p:nvPicPr>
          <p:blipFill>
            <a:blip r:embed="rId1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52" y="3567447"/>
              <a:ext cx="665887" cy="595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3357152" y="3315455"/>
              <a:ext cx="990600" cy="2124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FFFF"/>
                  </a:solidFill>
                  <a:cs typeface="MV Boli" panose="02000500030200090000" pitchFamily="2" charset="0"/>
                </a:rPr>
                <a:t>Flask REST API</a:t>
              </a:r>
              <a:endParaRPr lang="en-US" sz="1200" b="1" dirty="0">
                <a:solidFill>
                  <a:srgbClr val="FFFFFF"/>
                </a:solidFill>
                <a:cs typeface="MV Boli" panose="02000500030200090000" pitchFamily="2" charset="0"/>
              </a:endParaRP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1441074" y="4938618"/>
            <a:ext cx="1462683" cy="51758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429225" y="4771252"/>
            <a:ext cx="1463355" cy="171614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2" idx="0"/>
            <a:endCxn id="54" idx="2"/>
          </p:cNvCxnSpPr>
          <p:nvPr/>
        </p:nvCxnSpPr>
        <p:spPr>
          <a:xfrm flipH="1" flipV="1">
            <a:off x="7407312" y="3145783"/>
            <a:ext cx="5615" cy="3443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00"/>
          <p:cNvGrpSpPr/>
          <p:nvPr/>
        </p:nvGrpSpPr>
        <p:grpSpPr>
          <a:xfrm>
            <a:off x="10267197" y="4521776"/>
            <a:ext cx="782587" cy="1071265"/>
            <a:chOff x="10503721" y="3048625"/>
            <a:chExt cx="782587" cy="1071265"/>
          </a:xfrm>
        </p:grpSpPr>
        <p:sp>
          <p:nvSpPr>
            <p:cNvPr id="140" name="Rectangle 139"/>
            <p:cNvSpPr/>
            <p:nvPr/>
          </p:nvSpPr>
          <p:spPr>
            <a:xfrm>
              <a:off x="10503721" y="3658225"/>
              <a:ext cx="7825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Retailer</a:t>
              </a:r>
            </a:p>
            <a:p>
              <a:pPr algn="ctr"/>
              <a:r>
                <a:rPr lang="en-US" sz="12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Database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  <p:pic>
          <p:nvPicPr>
            <p:cNvPr id="141" name="Picture 140" descr="database_w_72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52115" y="3048625"/>
              <a:ext cx="685800" cy="685800"/>
            </a:xfrm>
            <a:prstGeom prst="rect">
              <a:avLst/>
            </a:prstGeom>
          </p:spPr>
        </p:pic>
      </p:grpSp>
      <p:cxnSp>
        <p:nvCxnSpPr>
          <p:cNvPr id="69" name="Straight Arrow Connector 68"/>
          <p:cNvCxnSpPr/>
          <p:nvPr/>
        </p:nvCxnSpPr>
        <p:spPr>
          <a:xfrm flipH="1">
            <a:off x="7312699" y="1025271"/>
            <a:ext cx="1864947" cy="572379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4" idx="3"/>
            <a:endCxn id="50" idx="1"/>
          </p:cNvCxnSpPr>
          <p:nvPr/>
        </p:nvCxnSpPr>
        <p:spPr>
          <a:xfrm>
            <a:off x="5961217" y="5003339"/>
            <a:ext cx="1153665" cy="77163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465257" y="1973067"/>
            <a:ext cx="1465403" cy="380719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707573" y="2725230"/>
            <a:ext cx="3515369" cy="896639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4981085" y="4627532"/>
            <a:ext cx="1291278" cy="1007687"/>
            <a:chOff x="4602728" y="4187625"/>
            <a:chExt cx="1497093" cy="1168301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67670" y="4187625"/>
              <a:ext cx="871412" cy="871412"/>
            </a:xfrm>
            <a:prstGeom prst="rect">
              <a:avLst/>
            </a:prstGeom>
          </p:spPr>
        </p:pic>
        <p:sp>
          <p:nvSpPr>
            <p:cNvPr id="78" name="Rectangle 77"/>
            <p:cNvSpPr/>
            <p:nvPr/>
          </p:nvSpPr>
          <p:spPr>
            <a:xfrm>
              <a:off x="4602728" y="5034777"/>
              <a:ext cx="1497093" cy="3211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Oracle Cloud API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1521724" y="1166911"/>
            <a:ext cx="3574413" cy="359959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54" idx="1"/>
            <a:endCxn id="66" idx="3"/>
          </p:cNvCxnSpPr>
          <p:nvPr/>
        </p:nvCxnSpPr>
        <p:spPr>
          <a:xfrm flipH="1">
            <a:off x="6006278" y="2802630"/>
            <a:ext cx="1057746" cy="942278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5" idx="1"/>
            <a:endCxn id="50" idx="3"/>
          </p:cNvCxnSpPr>
          <p:nvPr/>
        </p:nvCxnSpPr>
        <p:spPr>
          <a:xfrm flipH="1">
            <a:off x="7801458" y="4966845"/>
            <a:ext cx="825993" cy="80813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3742627" y="3744907"/>
            <a:ext cx="1497243" cy="892885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3751973" y="3872608"/>
            <a:ext cx="1524048" cy="1466363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2" idx="1"/>
            <a:endCxn id="94" idx="3"/>
          </p:cNvCxnSpPr>
          <p:nvPr/>
        </p:nvCxnSpPr>
        <p:spPr>
          <a:xfrm flipH="1">
            <a:off x="5961217" y="3899791"/>
            <a:ext cx="1042042" cy="1103548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309456" y="2230343"/>
            <a:ext cx="1585697" cy="642359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2" idx="3"/>
            <a:endCxn id="14" idx="1"/>
          </p:cNvCxnSpPr>
          <p:nvPr/>
        </p:nvCxnSpPr>
        <p:spPr>
          <a:xfrm flipV="1">
            <a:off x="7822595" y="3326317"/>
            <a:ext cx="2463473" cy="573474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2" idx="3"/>
            <a:endCxn id="45" idx="1"/>
          </p:cNvCxnSpPr>
          <p:nvPr/>
        </p:nvCxnSpPr>
        <p:spPr>
          <a:xfrm>
            <a:off x="7822595" y="3899791"/>
            <a:ext cx="804856" cy="1067054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5" idx="3"/>
            <a:endCxn id="14" idx="1"/>
          </p:cNvCxnSpPr>
          <p:nvPr/>
        </p:nvCxnSpPr>
        <p:spPr>
          <a:xfrm flipV="1">
            <a:off x="9313003" y="3326317"/>
            <a:ext cx="973065" cy="1640528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11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Box 1" descr="Rectangle 48"/>
          <p:cNvSpPr txBox="1">
            <a:spLocks/>
          </p:cNvSpPr>
          <p:nvPr/>
        </p:nvSpPr>
        <p:spPr bwMode="auto">
          <a:xfrm>
            <a:off x="152400" y="150813"/>
            <a:ext cx="7581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Other PaaS Cloud Elements</a:t>
            </a:r>
          </a:p>
        </p:txBody>
      </p:sp>
      <p:sp>
        <p:nvSpPr>
          <p:cNvPr id="5" name="Text Box 2" descr="Rectangle 49"/>
          <p:cNvSpPr txBox="1">
            <a:spLocks/>
          </p:cNvSpPr>
          <p:nvPr/>
        </p:nvSpPr>
        <p:spPr bwMode="auto">
          <a:xfrm>
            <a:off x="228600" y="4105275"/>
            <a:ext cx="75819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 dirty="0" err="1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ITOps</a:t>
            </a:r>
            <a:r>
              <a:rPr lang="en-US" altLang="en-US" sz="3000" dirty="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 Cloud Elements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232275" y="852488"/>
            <a:ext cx="976313" cy="989012"/>
            <a:chOff x="-59755" y="0"/>
            <a:chExt cx="976348" cy="989966"/>
          </a:xfrm>
        </p:grpSpPr>
        <p:pic>
          <p:nvPicPr>
            <p:cNvPr id="7" name="Picture 6" descr="Picture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1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" name="Text Box 5" descr="Rectangle 52"/>
            <p:cNvSpPr txBox="1">
              <a:spLocks/>
            </p:cNvSpPr>
            <p:nvPr/>
          </p:nvSpPr>
          <p:spPr bwMode="auto">
            <a:xfrm>
              <a:off x="-59755" y="542925"/>
              <a:ext cx="976348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Documents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530975" y="866775"/>
            <a:ext cx="857250" cy="887413"/>
            <a:chOff x="-54211" y="0"/>
            <a:chExt cx="857732" cy="888366"/>
          </a:xfrm>
        </p:grpSpPr>
        <p:pic>
          <p:nvPicPr>
            <p:cNvPr id="10" name="Picture 9" descr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1" name="Text Box 8" descr="Rectangle 55"/>
            <p:cNvSpPr txBox="1">
              <a:spLocks/>
            </p:cNvSpPr>
            <p:nvPr/>
          </p:nvSpPr>
          <p:spPr bwMode="auto">
            <a:xfrm>
              <a:off x="-54211" y="619125"/>
              <a:ext cx="857732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Event Hub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597775" y="857250"/>
            <a:ext cx="1144588" cy="1069975"/>
            <a:chOff x="0" y="0"/>
            <a:chExt cx="1143297" cy="1071226"/>
          </a:xfrm>
        </p:grpSpPr>
        <p:pic>
          <p:nvPicPr>
            <p:cNvPr id="13" name="Picture 12" descr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4" name="Text Box 11" descr="Rectangle 58"/>
            <p:cNvSpPr txBox="1">
              <a:spLocks/>
            </p:cNvSpPr>
            <p:nvPr/>
          </p:nvSpPr>
          <p:spPr bwMode="auto">
            <a:xfrm>
              <a:off x="0" y="624185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Integration 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34975" y="2619375"/>
            <a:ext cx="801688" cy="854075"/>
            <a:chOff x="-57250" y="0"/>
            <a:chExt cx="800300" cy="854075"/>
          </a:xfrm>
        </p:grpSpPr>
        <p:pic>
          <p:nvPicPr>
            <p:cNvPr id="16" name="Picture 15" descr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7" name="Text Box 14" descr="TextBox 61"/>
            <p:cNvSpPr txBox="1">
              <a:spLocks/>
            </p:cNvSpPr>
            <p:nvPr/>
          </p:nvSpPr>
          <p:spPr bwMode="auto">
            <a:xfrm>
              <a:off x="-57250" y="676275"/>
              <a:ext cx="800300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Messaging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283075" y="2590800"/>
            <a:ext cx="1030288" cy="1022350"/>
            <a:chOff x="-82005" y="0"/>
            <a:chExt cx="1029048" cy="1023621"/>
          </a:xfrm>
        </p:grpSpPr>
        <p:pic>
          <p:nvPicPr>
            <p:cNvPr id="19" name="Picture 18" descr="Picture 6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1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0" name="Text Box 17" descr="TextBox 64"/>
            <p:cNvSpPr txBox="1">
              <a:spLocks/>
            </p:cNvSpPr>
            <p:nvPr/>
          </p:nvSpPr>
          <p:spPr bwMode="auto">
            <a:xfrm>
              <a:off x="-82005" y="685800"/>
              <a:ext cx="1029048" cy="33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SOA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663700" y="2562225"/>
            <a:ext cx="1143000" cy="1050925"/>
            <a:chOff x="0" y="0"/>
            <a:chExt cx="1143297" cy="1052176"/>
          </a:xfrm>
        </p:grpSpPr>
        <p:pic>
          <p:nvPicPr>
            <p:cNvPr id="22" name="Picture 21" descr="Picture 6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3" name="Text Box 20" descr="Rectangle 67"/>
            <p:cNvSpPr txBox="1">
              <a:spLocks/>
            </p:cNvSpPr>
            <p:nvPr/>
          </p:nvSpPr>
          <p:spPr bwMode="auto">
            <a:xfrm>
              <a:off x="0" y="605135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Process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9053513" y="866775"/>
            <a:ext cx="800100" cy="1031875"/>
            <a:chOff x="-57064" y="0"/>
            <a:chExt cx="799928" cy="1033146"/>
          </a:xfrm>
        </p:grpSpPr>
        <p:sp>
          <p:nvSpPr>
            <p:cNvPr id="25" name="Text Box 22" descr="TextBox 69"/>
            <p:cNvSpPr txBox="1">
              <a:spLocks/>
            </p:cNvSpPr>
            <p:nvPr/>
          </p:nvSpPr>
          <p:spPr bwMode="auto">
            <a:xfrm>
              <a:off x="-57064" y="695325"/>
              <a:ext cx="799928" cy="33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IoT  Cloud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Service</a:t>
              </a:r>
            </a:p>
          </p:txBody>
        </p:sp>
        <p:pic>
          <p:nvPicPr>
            <p:cNvPr id="26" name="Picture 25" descr="Picture 7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062288" y="2600325"/>
            <a:ext cx="1144587" cy="876300"/>
            <a:chOff x="0" y="0"/>
            <a:chExt cx="1143297" cy="877551"/>
          </a:xfrm>
        </p:grpSpPr>
        <p:pic>
          <p:nvPicPr>
            <p:cNvPr id="28" name="Picture 27" descr="Picture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7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9" name="Text Box 26" descr="Rectangle 73"/>
            <p:cNvSpPr txBox="1">
              <a:spLocks/>
            </p:cNvSpPr>
            <p:nvPr/>
          </p:nvSpPr>
          <p:spPr bwMode="auto">
            <a:xfrm>
              <a:off x="0" y="608310"/>
              <a:ext cx="1143297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Sites Cloud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50813" y="849313"/>
            <a:ext cx="1220787" cy="1139825"/>
            <a:chOff x="0" y="0"/>
            <a:chExt cx="1221231" cy="1139906"/>
          </a:xfrm>
        </p:grpSpPr>
        <p:pic>
          <p:nvPicPr>
            <p:cNvPr id="31" name="Picture 30" descr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3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2" name="Text Box 29" descr="Rectangle 76"/>
            <p:cNvSpPr txBox="1">
              <a:spLocks/>
            </p:cNvSpPr>
            <p:nvPr/>
          </p:nvSpPr>
          <p:spPr bwMode="auto">
            <a:xfrm>
              <a:off x="0" y="69286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2878138" y="857250"/>
            <a:ext cx="1220787" cy="1147763"/>
            <a:chOff x="0" y="0"/>
            <a:chExt cx="1221231" cy="1149017"/>
          </a:xfrm>
        </p:grpSpPr>
        <p:sp>
          <p:nvSpPr>
            <p:cNvPr id="34" name="Text Box 31" descr="Rectangle 78"/>
            <p:cNvSpPr txBox="1">
              <a:spLocks/>
            </p:cNvSpPr>
            <p:nvPr/>
          </p:nvSpPr>
          <p:spPr bwMode="auto">
            <a:xfrm>
              <a:off x="0" y="70197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CECS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5" name="Picture 34" descr="Picture 7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1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860675" y="4883150"/>
            <a:ext cx="1220788" cy="1111250"/>
            <a:chOff x="0" y="0"/>
            <a:chExt cx="1221231" cy="1111410"/>
          </a:xfrm>
        </p:grpSpPr>
        <p:sp>
          <p:nvSpPr>
            <p:cNvPr id="37" name="Text Box 34" descr="Rectangle 81"/>
            <p:cNvSpPr txBox="1">
              <a:spLocks/>
            </p:cNvSpPr>
            <p:nvPr/>
          </p:nvSpPr>
          <p:spPr bwMode="auto">
            <a:xfrm>
              <a:off x="0" y="66436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Coherence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8" name="Picture 37" descr="Picture 12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28625" y="4905375"/>
            <a:ext cx="1220788" cy="1209675"/>
            <a:chOff x="0" y="0"/>
            <a:chExt cx="1221231" cy="1210925"/>
          </a:xfrm>
        </p:grpSpPr>
        <p:pic>
          <p:nvPicPr>
            <p:cNvPr id="40" name="Picture 39" descr="Picture 13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8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1" name="Text Box 38" descr="Rectangle 132"/>
            <p:cNvSpPr txBox="1">
              <a:spLocks/>
            </p:cNvSpPr>
            <p:nvPr/>
          </p:nvSpPr>
          <p:spPr bwMode="auto">
            <a:xfrm>
              <a:off x="0" y="586084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App Perf Monitoring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1533525" y="855663"/>
            <a:ext cx="1220788" cy="1071562"/>
            <a:chOff x="0" y="0"/>
            <a:chExt cx="1221231" cy="1070324"/>
          </a:xfrm>
        </p:grpSpPr>
        <p:pic>
          <p:nvPicPr>
            <p:cNvPr id="43" name="Picture 42" descr="Picture 13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0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4" name="Text Box 41" descr="Rectangle 135"/>
            <p:cNvSpPr txBox="1">
              <a:spLocks/>
            </p:cNvSpPr>
            <p:nvPr/>
          </p:nvSpPr>
          <p:spPr bwMode="auto">
            <a:xfrm>
              <a:off x="0" y="62328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Audience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160838" y="4883150"/>
            <a:ext cx="1220787" cy="1227138"/>
            <a:chOff x="0" y="0"/>
            <a:chExt cx="1221231" cy="1228091"/>
          </a:xfrm>
        </p:grpSpPr>
        <p:sp>
          <p:nvSpPr>
            <p:cNvPr id="46" name="Text Box 43" descr="Rectangle 137"/>
            <p:cNvSpPr txBox="1">
              <a:spLocks/>
            </p:cNvSpPr>
            <p:nvPr/>
          </p:nvSpPr>
          <p:spPr bwMode="auto">
            <a:xfrm>
              <a:off x="0" y="603250"/>
              <a:ext cx="1221231" cy="624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Exadata Express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7" name="Picture 46" descr="Picture 13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6831013" y="4894263"/>
            <a:ext cx="1220787" cy="1062037"/>
            <a:chOff x="0" y="0"/>
            <a:chExt cx="1221231" cy="1062970"/>
          </a:xfrm>
        </p:grpSpPr>
        <p:sp>
          <p:nvSpPr>
            <p:cNvPr id="49" name="Text Box 46" descr="Rectangle 140"/>
            <p:cNvSpPr txBox="1">
              <a:spLocks/>
            </p:cNvSpPr>
            <p:nvPr/>
          </p:nvSpPr>
          <p:spPr bwMode="auto">
            <a:xfrm>
              <a:off x="0" y="61592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 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0" name="Picture 49" descr="Picture 14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3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5437188" y="4897438"/>
            <a:ext cx="1220787" cy="1052512"/>
            <a:chOff x="0" y="0"/>
            <a:chExt cx="1221231" cy="1051557"/>
          </a:xfrm>
        </p:grpSpPr>
        <p:sp>
          <p:nvSpPr>
            <p:cNvPr id="52" name="Text Box 49" descr="Rectangle 143"/>
            <p:cNvSpPr txBox="1">
              <a:spLocks/>
            </p:cNvSpPr>
            <p:nvPr/>
          </p:nvSpPr>
          <p:spPr bwMode="auto">
            <a:xfrm>
              <a:off x="0" y="604516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Load Balancer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3" name="Picture 52" descr="Picture 14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9804400" y="4895850"/>
            <a:ext cx="1220788" cy="1125538"/>
            <a:chOff x="0" y="0"/>
            <a:chExt cx="1221231" cy="1125769"/>
          </a:xfrm>
        </p:grpSpPr>
        <p:sp>
          <p:nvSpPr>
            <p:cNvPr id="55" name="Text Box 52" descr="Rectangle 146"/>
            <p:cNvSpPr txBox="1">
              <a:spLocks/>
            </p:cNvSpPr>
            <p:nvPr/>
          </p:nvSpPr>
          <p:spPr bwMode="auto">
            <a:xfrm>
              <a:off x="0" y="678727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IT 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6" name="Picture 55" descr="Picture 147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3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5284788" y="862013"/>
            <a:ext cx="1220787" cy="1057275"/>
            <a:chOff x="0" y="0"/>
            <a:chExt cx="1221231" cy="1057159"/>
          </a:xfrm>
        </p:grpSpPr>
        <p:sp>
          <p:nvSpPr>
            <p:cNvPr id="58" name="Text Box 55" descr="Rectangle 149"/>
            <p:cNvSpPr txBox="1">
              <a:spLocks/>
            </p:cNvSpPr>
            <p:nvPr/>
          </p:nvSpPr>
          <p:spPr bwMode="auto">
            <a:xfrm>
              <a:off x="0" y="610118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Environments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9" name="Picture 58" descr="Picture 15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53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323263" y="4897438"/>
            <a:ext cx="1220787" cy="1204912"/>
            <a:chOff x="0" y="0"/>
            <a:chExt cx="1221231" cy="1205065"/>
          </a:xfrm>
        </p:grpSpPr>
        <p:sp>
          <p:nvSpPr>
            <p:cNvPr id="61" name="Text Box 58" descr="Rectangle 152"/>
            <p:cNvSpPr txBox="1">
              <a:spLocks/>
            </p:cNvSpPr>
            <p:nvPr/>
          </p:nvSpPr>
          <p:spPr bwMode="auto">
            <a:xfrm>
              <a:off x="0" y="580224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InMemoryCostManagement Cloud Service</a:t>
              </a:r>
            </a:p>
          </p:txBody>
        </p:sp>
        <p:pic>
          <p:nvPicPr>
            <p:cNvPr id="62" name="Picture 61" descr="Picture 153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6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3" name="Line 60" descr="Straight Connector 154"/>
          <p:cNvSpPr>
            <a:spLocks noChangeShapeType="1"/>
          </p:cNvSpPr>
          <p:nvPr/>
        </p:nvSpPr>
        <p:spPr bwMode="auto">
          <a:xfrm flipV="1">
            <a:off x="3694113" y="4475163"/>
            <a:ext cx="8078787" cy="87312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sp>
        <p:nvSpPr>
          <p:cNvPr id="64" name="Line 61" descr="Straight Connector 155"/>
          <p:cNvSpPr>
            <a:spLocks noChangeShapeType="1"/>
          </p:cNvSpPr>
          <p:nvPr/>
        </p:nvSpPr>
        <p:spPr bwMode="auto">
          <a:xfrm flipV="1">
            <a:off x="4429125" y="541338"/>
            <a:ext cx="7361238" cy="58737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1638300" y="4873625"/>
            <a:ext cx="1220788" cy="1117600"/>
            <a:chOff x="0" y="0"/>
            <a:chExt cx="1221231" cy="1117082"/>
          </a:xfrm>
        </p:grpSpPr>
        <p:sp>
          <p:nvSpPr>
            <p:cNvPr id="66" name="Text Box 63" descr="Rectangle 157"/>
            <p:cNvSpPr txBox="1">
              <a:spLocks/>
            </p:cNvSpPr>
            <p:nvPr/>
          </p:nvSpPr>
          <p:spPr bwMode="auto">
            <a:xfrm>
              <a:off x="0" y="670041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Audit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67" name="Picture 66" descr="Picture 158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118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Box 1" descr="Rectangle 83"/>
          <p:cNvSpPr txBox="1">
            <a:spLocks/>
          </p:cNvSpPr>
          <p:nvPr/>
        </p:nvSpPr>
        <p:spPr bwMode="auto">
          <a:xfrm>
            <a:off x="158750" y="2943225"/>
            <a:ext cx="75819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IaaS Cloud Elements</a:t>
            </a:r>
          </a:p>
        </p:txBody>
      </p:sp>
      <p:sp>
        <p:nvSpPr>
          <p:cNvPr id="5" name="Text Box 2" descr="Rectangle 84"/>
          <p:cNvSpPr txBox="1">
            <a:spLocks/>
          </p:cNvSpPr>
          <p:nvPr/>
        </p:nvSpPr>
        <p:spPr bwMode="auto">
          <a:xfrm>
            <a:off x="152400" y="150813"/>
            <a:ext cx="7581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Bare Metal Cloud Elements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584700" y="1054100"/>
            <a:ext cx="1220788" cy="1330325"/>
            <a:chOff x="0" y="0"/>
            <a:chExt cx="1221231" cy="1330017"/>
          </a:xfrm>
        </p:grpSpPr>
        <p:sp>
          <p:nvSpPr>
            <p:cNvPr id="7" name="Text Box 4" descr="Rectangle 86"/>
            <p:cNvSpPr txBox="1">
              <a:spLocks/>
            </p:cNvSpPr>
            <p:nvPr/>
          </p:nvSpPr>
          <p:spPr bwMode="auto">
            <a:xfrm>
              <a:off x="0" y="70517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Database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8" name="Picture 7" descr="Picture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43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490075" y="1063625"/>
            <a:ext cx="1220788" cy="1163638"/>
            <a:chOff x="0" y="0"/>
            <a:chExt cx="1221231" cy="1164604"/>
          </a:xfrm>
        </p:grpSpPr>
        <p:sp>
          <p:nvSpPr>
            <p:cNvPr id="10" name="Text Box 7" descr="Rectangle 89"/>
            <p:cNvSpPr txBox="1">
              <a:spLocks/>
            </p:cNvSpPr>
            <p:nvPr/>
          </p:nvSpPr>
          <p:spPr bwMode="auto">
            <a:xfrm>
              <a:off x="0" y="71756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BMCSVCN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1" name="Picture 10" descr="Picture 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1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494088" y="1068388"/>
            <a:ext cx="1220787" cy="1265237"/>
            <a:chOff x="0" y="0"/>
            <a:chExt cx="1221231" cy="1264366"/>
          </a:xfrm>
        </p:grpSpPr>
        <p:sp>
          <p:nvSpPr>
            <p:cNvPr id="13" name="Text Box 10" descr="Rectangle 92"/>
            <p:cNvSpPr txBox="1">
              <a:spLocks/>
            </p:cNvSpPr>
            <p:nvPr/>
          </p:nvSpPr>
          <p:spPr bwMode="auto">
            <a:xfrm>
              <a:off x="0" y="63952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Containers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4" name="Picture 13" descr="Picture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47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8289925" y="1068388"/>
            <a:ext cx="1220788" cy="1255712"/>
            <a:chOff x="0" y="0"/>
            <a:chExt cx="1221231" cy="1255146"/>
          </a:xfrm>
        </p:grpSpPr>
        <p:sp>
          <p:nvSpPr>
            <p:cNvPr id="16" name="Text Box 13" descr="Rectangle 95"/>
            <p:cNvSpPr txBox="1">
              <a:spLocks/>
            </p:cNvSpPr>
            <p:nvPr/>
          </p:nvSpPr>
          <p:spPr bwMode="auto">
            <a:xfrm>
              <a:off x="0" y="63030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Object Storage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7" name="Picture 16" descr="Picture 9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52400" y="1044575"/>
            <a:ext cx="1220788" cy="1214438"/>
            <a:chOff x="0" y="0"/>
            <a:chExt cx="1221231" cy="1213993"/>
          </a:xfrm>
        </p:grpSpPr>
        <p:pic>
          <p:nvPicPr>
            <p:cNvPr id="19" name="Picture 18" descr="Picture 9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3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0" name="Text Box 17" descr="Rectangle 99"/>
            <p:cNvSpPr txBox="1">
              <a:spLocks/>
            </p:cNvSpPr>
            <p:nvPr/>
          </p:nvSpPr>
          <p:spPr bwMode="auto">
            <a:xfrm>
              <a:off x="0" y="589152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Bare Metal Compute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355850" y="1074738"/>
            <a:ext cx="1222375" cy="1247775"/>
            <a:chOff x="0" y="0"/>
            <a:chExt cx="1221231" cy="1247767"/>
          </a:xfrm>
        </p:grpSpPr>
        <p:sp>
          <p:nvSpPr>
            <p:cNvPr id="22" name="Text Box 19" descr="Rectangle 101"/>
            <p:cNvSpPr txBox="1">
              <a:spLocks/>
            </p:cNvSpPr>
            <p:nvPr/>
          </p:nvSpPr>
          <p:spPr bwMode="auto">
            <a:xfrm>
              <a:off x="0" y="622926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Block Volume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23" name="Picture 22" descr="Picture 10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2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295400" y="1073150"/>
            <a:ext cx="1220788" cy="1022350"/>
            <a:chOff x="0" y="0"/>
            <a:chExt cx="1221231" cy="1021832"/>
          </a:xfrm>
        </p:grpSpPr>
        <p:sp>
          <p:nvSpPr>
            <p:cNvPr id="25" name="Text Box 22" descr="Rectangle 104"/>
            <p:cNvSpPr txBox="1">
              <a:spLocks/>
            </p:cNvSpPr>
            <p:nvPr/>
          </p:nvSpPr>
          <p:spPr bwMode="auto">
            <a:xfrm>
              <a:off x="0" y="574791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Audit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26" name="Picture 25" descr="Picture 10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797550" y="1057275"/>
            <a:ext cx="1220788" cy="1028700"/>
            <a:chOff x="0" y="0"/>
            <a:chExt cx="1221231" cy="1028294"/>
          </a:xfrm>
        </p:grpSpPr>
        <p:sp>
          <p:nvSpPr>
            <p:cNvPr id="28" name="Text Box 25" descr="Rectangle 107"/>
            <p:cNvSpPr txBox="1">
              <a:spLocks/>
            </p:cNvSpPr>
            <p:nvPr/>
          </p:nvSpPr>
          <p:spPr bwMode="auto">
            <a:xfrm>
              <a:off x="0" y="58125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BMCSIAM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29" name="Picture 28" descr="Picture 10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4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0585450" y="1065213"/>
            <a:ext cx="1220788" cy="1108075"/>
            <a:chOff x="0" y="0"/>
            <a:chExt cx="1221231" cy="1107760"/>
          </a:xfrm>
        </p:grpSpPr>
        <p:sp>
          <p:nvSpPr>
            <p:cNvPr id="31" name="Text Box 28" descr="Rectangle 110"/>
            <p:cNvSpPr txBox="1">
              <a:spLocks/>
            </p:cNvSpPr>
            <p:nvPr/>
          </p:nvSpPr>
          <p:spPr bwMode="auto">
            <a:xfrm>
              <a:off x="0" y="66071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BMCSVM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2" name="Picture 31" descr="Picture 1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2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837113" y="3694113"/>
            <a:ext cx="1220787" cy="1081087"/>
            <a:chOff x="0" y="0"/>
            <a:chExt cx="1221231" cy="1079674"/>
          </a:xfrm>
        </p:grpSpPr>
        <p:sp>
          <p:nvSpPr>
            <p:cNvPr id="34" name="Text Box 31" descr="Rectangle 113"/>
            <p:cNvSpPr txBox="1">
              <a:spLocks/>
            </p:cNvSpPr>
            <p:nvPr/>
          </p:nvSpPr>
          <p:spPr bwMode="auto">
            <a:xfrm>
              <a:off x="0" y="63263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Exadata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5" name="Picture 34" descr="Picture 1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692525" y="3708400"/>
            <a:ext cx="1144588" cy="860425"/>
            <a:chOff x="0" y="0"/>
            <a:chExt cx="1143297" cy="859791"/>
          </a:xfrm>
        </p:grpSpPr>
        <p:pic>
          <p:nvPicPr>
            <p:cNvPr id="37" name="Picture 36" descr="Picture 11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8" name="Text Box 35" descr="Rectangle 117"/>
            <p:cNvSpPr txBox="1">
              <a:spLocks/>
            </p:cNvSpPr>
            <p:nvPr/>
          </p:nvSpPr>
          <p:spPr bwMode="auto">
            <a:xfrm>
              <a:off x="0" y="590550"/>
              <a:ext cx="1143297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Compute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1568450" y="3708400"/>
            <a:ext cx="765175" cy="1055688"/>
            <a:chOff x="0" y="0"/>
            <a:chExt cx="764783" cy="1056641"/>
          </a:xfrm>
        </p:grpSpPr>
        <p:pic>
          <p:nvPicPr>
            <p:cNvPr id="40" name="Picture 39" descr="Picture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1" name="Text Box 38" descr="Rectangle 120"/>
            <p:cNvSpPr txBox="1">
              <a:spLocks/>
            </p:cNvSpPr>
            <p:nvPr/>
          </p:nvSpPr>
          <p:spPr bwMode="auto">
            <a:xfrm>
              <a:off x="292" y="609600"/>
              <a:ext cx="764491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BigData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Compute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2455863" y="3689350"/>
            <a:ext cx="1143000" cy="1074738"/>
            <a:chOff x="0" y="0"/>
            <a:chExt cx="1143297" cy="1075691"/>
          </a:xfrm>
        </p:grpSpPr>
        <p:pic>
          <p:nvPicPr>
            <p:cNvPr id="43" name="Picture 42" descr="Picture 12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4" name="Text Box 41" descr="Rectangle 123"/>
            <p:cNvSpPr txBox="1">
              <a:spLocks/>
            </p:cNvSpPr>
            <p:nvPr/>
          </p:nvSpPr>
          <p:spPr bwMode="auto">
            <a:xfrm>
              <a:off x="0" y="628650"/>
              <a:ext cx="1143297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 Data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074025" y="3698875"/>
            <a:ext cx="1144588" cy="919163"/>
            <a:chOff x="0" y="0"/>
            <a:chExt cx="1143297" cy="919489"/>
          </a:xfrm>
        </p:grpSpPr>
        <p:pic>
          <p:nvPicPr>
            <p:cNvPr id="46" name="Picture 45" descr="Picture 12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7" name="Text Box 44" descr="Rectangle 126"/>
            <p:cNvSpPr txBox="1">
              <a:spLocks/>
            </p:cNvSpPr>
            <p:nvPr/>
          </p:nvSpPr>
          <p:spPr bwMode="auto">
            <a:xfrm>
              <a:off x="0" y="650248"/>
              <a:ext cx="1143297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Storage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6073775" y="3708400"/>
            <a:ext cx="1144588" cy="866775"/>
            <a:chOff x="0" y="0"/>
            <a:chExt cx="1143297" cy="867454"/>
          </a:xfrm>
        </p:grpSpPr>
        <p:pic>
          <p:nvPicPr>
            <p:cNvPr id="49" name="Picture 48" descr="Picture 12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0" name="Text Box 47" descr="Rectangle 159"/>
            <p:cNvSpPr txBox="1">
              <a:spLocks/>
            </p:cNvSpPr>
            <p:nvPr/>
          </p:nvSpPr>
          <p:spPr bwMode="auto">
            <a:xfrm>
              <a:off x="0" y="598213"/>
              <a:ext cx="1143297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Network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7007225" y="1065213"/>
            <a:ext cx="1220788" cy="1276350"/>
            <a:chOff x="0" y="0"/>
            <a:chExt cx="1221231" cy="1277337"/>
          </a:xfrm>
        </p:grpSpPr>
        <p:sp>
          <p:nvSpPr>
            <p:cNvPr id="52" name="Text Box 49" descr="Rectangle 161"/>
            <p:cNvSpPr txBox="1">
              <a:spLocks/>
            </p:cNvSpPr>
            <p:nvPr/>
          </p:nvSpPr>
          <p:spPr bwMode="auto">
            <a:xfrm>
              <a:off x="0" y="652496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Load Balancing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3" name="Picture 52" descr="Picture 162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5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52400" y="3692525"/>
            <a:ext cx="1220788" cy="1243013"/>
            <a:chOff x="0" y="0"/>
            <a:chExt cx="1221231" cy="1242568"/>
          </a:xfrm>
        </p:grpSpPr>
        <p:pic>
          <p:nvPicPr>
            <p:cNvPr id="55" name="Picture 54" descr="Picture 16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3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6" name="Text Box 53" descr="Rectangle 165"/>
            <p:cNvSpPr txBox="1">
              <a:spLocks/>
            </p:cNvSpPr>
            <p:nvPr/>
          </p:nvSpPr>
          <p:spPr bwMode="auto">
            <a:xfrm>
              <a:off x="0" y="617727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Bare Metal Compute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sp>
        <p:nvSpPr>
          <p:cNvPr id="57" name="Line 54" descr="Straight Connector 166"/>
          <p:cNvSpPr>
            <a:spLocks noChangeShapeType="1"/>
          </p:cNvSpPr>
          <p:nvPr/>
        </p:nvSpPr>
        <p:spPr bwMode="auto">
          <a:xfrm flipV="1">
            <a:off x="4429125" y="541338"/>
            <a:ext cx="7361238" cy="58737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sp>
        <p:nvSpPr>
          <p:cNvPr id="58" name="Line 55" descr="Straight Connector 167"/>
          <p:cNvSpPr>
            <a:spLocks noChangeShapeType="1"/>
          </p:cNvSpPr>
          <p:nvPr/>
        </p:nvSpPr>
        <p:spPr bwMode="auto">
          <a:xfrm flipV="1">
            <a:off x="3427413" y="3362325"/>
            <a:ext cx="8393112" cy="19050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9109075" y="3697288"/>
            <a:ext cx="1220788" cy="1255712"/>
            <a:chOff x="0" y="0"/>
            <a:chExt cx="1221231" cy="1255146"/>
          </a:xfrm>
        </p:grpSpPr>
        <p:sp>
          <p:nvSpPr>
            <p:cNvPr id="60" name="Text Box 57" descr="Rectangle 169"/>
            <p:cNvSpPr txBox="1">
              <a:spLocks/>
            </p:cNvSpPr>
            <p:nvPr/>
          </p:nvSpPr>
          <p:spPr bwMode="auto">
            <a:xfrm>
              <a:off x="0" y="63030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Object Storage</a:t>
              </a:r>
            </a:p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61" name="Picture 60" descr="Picture 1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62" name="Picture 61" descr="Picture 17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3695700"/>
            <a:ext cx="715963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3" name="Text Box 60" descr="Rectangle 172"/>
          <p:cNvSpPr txBox="1">
            <a:spLocks/>
          </p:cNvSpPr>
          <p:nvPr/>
        </p:nvSpPr>
        <p:spPr bwMode="auto">
          <a:xfrm>
            <a:off x="7083425" y="4306888"/>
            <a:ext cx="11445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/>
            <a:r>
              <a:rPr lang="en-US" altLang="en-US" sz="12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Ravello</a:t>
            </a:r>
          </a:p>
        </p:txBody>
      </p:sp>
    </p:spTree>
    <p:extLst>
      <p:ext uri="{BB962C8B-B14F-4D97-AF65-F5344CB8AC3E}">
        <p14:creationId xmlns:p14="http://schemas.microsoft.com/office/powerpoint/2010/main" val="117519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Box 1" descr="Rectangle 62"/>
          <p:cNvSpPr txBox="1">
            <a:spLocks/>
          </p:cNvSpPr>
          <p:nvPr/>
        </p:nvSpPr>
        <p:spPr bwMode="auto">
          <a:xfrm>
            <a:off x="215900" y="219075"/>
            <a:ext cx="75819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Additional Development Elements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9225" y="788988"/>
            <a:ext cx="674688" cy="955675"/>
            <a:chOff x="0" y="0"/>
            <a:chExt cx="673253" cy="955041"/>
          </a:xfrm>
        </p:grpSpPr>
        <p:pic>
          <p:nvPicPr>
            <p:cNvPr id="6" name="Picture 5" descr="Picture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3253" cy="692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" name="Text Box 4" descr="Rectangle 65"/>
            <p:cNvSpPr txBox="1">
              <a:spLocks/>
            </p:cNvSpPr>
            <p:nvPr/>
          </p:nvSpPr>
          <p:spPr bwMode="auto">
            <a:xfrm>
              <a:off x="83995" y="685800"/>
              <a:ext cx="510516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Linux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49225" y="2112963"/>
            <a:ext cx="838200" cy="801687"/>
            <a:chOff x="0" y="0"/>
            <a:chExt cx="838200" cy="802641"/>
          </a:xfrm>
        </p:grpSpPr>
        <p:pic>
          <p:nvPicPr>
            <p:cNvPr id="9" name="Picture 8" descr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38200" cy="541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" name="Text Box 7" descr="Rectangle 68"/>
            <p:cNvSpPr txBox="1">
              <a:spLocks/>
            </p:cNvSpPr>
            <p:nvPr/>
          </p:nvSpPr>
          <p:spPr bwMode="auto">
            <a:xfrm>
              <a:off x="57809" y="533400"/>
              <a:ext cx="620872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Docker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098550" y="788988"/>
            <a:ext cx="838200" cy="982662"/>
            <a:chOff x="0" y="0"/>
            <a:chExt cx="838200" cy="982841"/>
          </a:xfrm>
        </p:grpSpPr>
        <p:sp>
          <p:nvSpPr>
            <p:cNvPr id="12" name="Text Box 9" descr="Rectangle 70"/>
            <p:cNvSpPr txBox="1">
              <a:spLocks/>
            </p:cNvSpPr>
            <p:nvPr/>
          </p:nvSpPr>
          <p:spPr bwMode="auto">
            <a:xfrm>
              <a:off x="4336" y="713600"/>
              <a:ext cx="829529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WebLogic</a:t>
              </a: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0"/>
              <a:ext cx="838200" cy="690902"/>
              <a:chOff x="0" y="0"/>
              <a:chExt cx="838200" cy="690902"/>
            </a:xfrm>
          </p:grpSpPr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0" y="0"/>
                <a:ext cx="838200" cy="690902"/>
                <a:chOff x="0" y="0"/>
                <a:chExt cx="838200" cy="690902"/>
              </a:xfrm>
            </p:grpSpPr>
            <p:pic>
              <p:nvPicPr>
                <p:cNvPr id="18" name="Picture 12" descr="Picture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38200" cy="6909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" name="Picture 13" descr="Picture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38200" cy="6909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0" y="0"/>
                <a:ext cx="838200" cy="690902"/>
                <a:chOff x="0" y="0"/>
                <a:chExt cx="838200" cy="690902"/>
              </a:xfrm>
            </p:grpSpPr>
            <p:pic>
              <p:nvPicPr>
                <p:cNvPr id="16" name="Picture 15" descr="Picture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38200" cy="6909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" name="Picture 16" descr="Picture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38200" cy="6909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212975" y="865188"/>
            <a:ext cx="534988" cy="906462"/>
            <a:chOff x="0" y="0"/>
            <a:chExt cx="535577" cy="906642"/>
          </a:xfrm>
        </p:grpSpPr>
        <p:pic>
          <p:nvPicPr>
            <p:cNvPr id="21" name="Picture 20" descr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83" t="14583" r="14583" b="12500"/>
            <a:stretch>
              <a:fillRect/>
            </a:stretch>
          </p:blipFill>
          <p:spPr bwMode="auto">
            <a:xfrm>
              <a:off x="0" y="0"/>
              <a:ext cx="535577" cy="551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2" name="Text Box 19" descr="Rectangle 80"/>
            <p:cNvSpPr txBox="1">
              <a:spLocks/>
            </p:cNvSpPr>
            <p:nvPr/>
          </p:nvSpPr>
          <p:spPr bwMode="auto">
            <a:xfrm>
              <a:off x="88582" y="637401"/>
              <a:ext cx="358413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12c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439863" y="2112963"/>
            <a:ext cx="484187" cy="801687"/>
            <a:chOff x="-24362" y="0"/>
            <a:chExt cx="485142" cy="802641"/>
          </a:xfrm>
        </p:grpSpPr>
        <p:pic>
          <p:nvPicPr>
            <p:cNvPr id="24" name="Picture 23" descr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6" t="14583" r="20833" b="16666"/>
            <a:stretch>
              <a:fillRect/>
            </a:stretch>
          </p:blipFill>
          <p:spPr bwMode="auto">
            <a:xfrm>
              <a:off x="0" y="0"/>
              <a:ext cx="436418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5" name="Text Box 22" descr="Rectangle 130"/>
            <p:cNvSpPr txBox="1">
              <a:spLocks/>
            </p:cNvSpPr>
            <p:nvPr/>
          </p:nvSpPr>
          <p:spPr bwMode="auto">
            <a:xfrm>
              <a:off x="-24362" y="533400"/>
              <a:ext cx="485141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Code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024188" y="838200"/>
            <a:ext cx="990600" cy="685800"/>
            <a:chOff x="0" y="0"/>
            <a:chExt cx="990600" cy="685800"/>
          </a:xfrm>
        </p:grpSpPr>
        <p:pic>
          <p:nvPicPr>
            <p:cNvPr id="27" name="Picture 26" descr="Picture 1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06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8" name="Picture 27" descr="Picture 1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06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29" name="Picture 28" descr="Picture 1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413" y="2160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29" descr="Picture 1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3429000"/>
            <a:ext cx="7223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1" name="Picture 30" descr="Picture 1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3352800"/>
            <a:ext cx="4841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2" name="Picture 31" descr="Picture 1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3352800"/>
            <a:ext cx="10509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3" name="Picture 32" descr="Picture 1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495800"/>
            <a:ext cx="5476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4" name="Picture 33" descr="Picture 1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352800"/>
            <a:ext cx="10493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5" name="Picture 34" descr="Picture 1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25" y="3429000"/>
            <a:ext cx="5619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6" name="Picture 35" descr="Picture 1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352800"/>
            <a:ext cx="10493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7" name="Picture 36" descr="Picture 14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5" y="3352800"/>
            <a:ext cx="67786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8" name="Picture 37" descr="Picture 1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3352800"/>
            <a:ext cx="9810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" name="Picture 38" descr="Picture 1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63" y="2008188"/>
            <a:ext cx="6969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39" descr="Picture 14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78" y="4525735"/>
            <a:ext cx="3794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" name="Picture 40" descr="Picture 14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4526629"/>
            <a:ext cx="6492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2" name="Picture 41" descr="Picture 1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3429000"/>
            <a:ext cx="8016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" name="Picture 42" descr="Picture 1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838200"/>
            <a:ext cx="14478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4" name="Picture 43" descr="Picture 1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3" y="3429000"/>
            <a:ext cx="1079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5976938" y="914400"/>
            <a:ext cx="1204912" cy="830263"/>
            <a:chOff x="-85279" y="0"/>
            <a:chExt cx="1204874" cy="830442"/>
          </a:xfrm>
        </p:grpSpPr>
        <p:pic>
          <p:nvPicPr>
            <p:cNvPr id="46" name="Picture 45" descr="Picture 151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57" y="0"/>
              <a:ext cx="457201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7" name="Text Box 44" descr="Rectangle 152"/>
            <p:cNvSpPr txBox="1">
              <a:spLocks/>
            </p:cNvSpPr>
            <p:nvPr/>
          </p:nvSpPr>
          <p:spPr bwMode="auto">
            <a:xfrm>
              <a:off x="-85279" y="561201"/>
              <a:ext cx="1204874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Source Control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7419975" y="838200"/>
            <a:ext cx="533400" cy="877888"/>
            <a:chOff x="0" y="0"/>
            <a:chExt cx="533400" cy="878841"/>
          </a:xfrm>
        </p:grpSpPr>
        <p:pic>
          <p:nvPicPr>
            <p:cNvPr id="49" name="Picture 48" descr="Picture 154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0" name="Text Box 47" descr="Rectangle 155"/>
            <p:cNvSpPr txBox="1">
              <a:spLocks/>
            </p:cNvSpPr>
            <p:nvPr/>
          </p:nvSpPr>
          <p:spPr bwMode="auto">
            <a:xfrm>
              <a:off x="41021" y="609600"/>
              <a:ext cx="451358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JIRA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9239250" y="838200"/>
            <a:ext cx="655638" cy="906463"/>
            <a:chOff x="-38659" y="0"/>
            <a:chExt cx="654359" cy="906642"/>
          </a:xfrm>
        </p:grpSpPr>
        <p:pic>
          <p:nvPicPr>
            <p:cNvPr id="52" name="Picture 51" descr="Picture 157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0" y="0"/>
              <a:ext cx="533401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3" name="Text Box 50" descr="Rectangle 158"/>
            <p:cNvSpPr txBox="1">
              <a:spLocks/>
            </p:cNvSpPr>
            <p:nvPr/>
          </p:nvSpPr>
          <p:spPr bwMode="auto">
            <a:xfrm>
              <a:off x="-38659" y="637401"/>
              <a:ext cx="654359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GITHub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8220075" y="838200"/>
            <a:ext cx="747713" cy="906463"/>
            <a:chOff x="-55179" y="0"/>
            <a:chExt cx="748046" cy="906642"/>
          </a:xfrm>
        </p:grpSpPr>
        <p:pic>
          <p:nvPicPr>
            <p:cNvPr id="55" name="Picture 54" descr="Picture 174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4" y="0"/>
              <a:ext cx="533401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6" name="Text Box 53" descr="Rectangle 175"/>
            <p:cNvSpPr txBox="1">
              <a:spLocks/>
            </p:cNvSpPr>
            <p:nvPr/>
          </p:nvSpPr>
          <p:spPr bwMode="auto">
            <a:xfrm>
              <a:off x="-55179" y="637401"/>
              <a:ext cx="748046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Brackets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359025" y="2084388"/>
            <a:ext cx="1036638" cy="803275"/>
            <a:chOff x="-60090" y="0"/>
            <a:chExt cx="1036028" cy="802641"/>
          </a:xfrm>
        </p:grpSpPr>
        <p:sp>
          <p:nvSpPr>
            <p:cNvPr id="58" name="Text Box 55" descr="Rectangle 177"/>
            <p:cNvSpPr txBox="1">
              <a:spLocks/>
            </p:cNvSpPr>
            <p:nvPr/>
          </p:nvSpPr>
          <p:spPr bwMode="auto">
            <a:xfrm>
              <a:off x="-60090" y="533400"/>
              <a:ext cx="1036028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Microservice</a:t>
              </a:r>
            </a:p>
          </p:txBody>
        </p:sp>
        <p:grpSp>
          <p:nvGrpSpPr>
            <p:cNvPr id="59" name="Group 58"/>
            <p:cNvGrpSpPr>
              <a:grpSpLocks/>
            </p:cNvGrpSpPr>
            <p:nvPr/>
          </p:nvGrpSpPr>
          <p:grpSpPr bwMode="auto">
            <a:xfrm>
              <a:off x="205403" y="0"/>
              <a:ext cx="533401" cy="533400"/>
              <a:chOff x="0" y="0"/>
              <a:chExt cx="533400" cy="533400"/>
            </a:xfrm>
          </p:grpSpPr>
          <p:pic>
            <p:nvPicPr>
              <p:cNvPr id="60" name="Picture 59" descr="Picture 179"/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60" descr="Picture 180"/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4856163" y="2084388"/>
            <a:ext cx="858837" cy="803275"/>
            <a:chOff x="-67606" y="0"/>
            <a:chExt cx="858179" cy="802641"/>
          </a:xfrm>
        </p:grpSpPr>
        <p:pic>
          <p:nvPicPr>
            <p:cNvPr id="63" name="Picture 62" descr="Picture 182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84" y="0"/>
              <a:ext cx="4076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4" name="Text Box 61" descr="Rectangle 183"/>
            <p:cNvSpPr txBox="1">
              <a:spLocks/>
            </p:cNvSpPr>
            <p:nvPr/>
          </p:nvSpPr>
          <p:spPr bwMode="auto">
            <a:xfrm>
              <a:off x="-67606" y="533400"/>
              <a:ext cx="858179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Javascript</a:t>
              </a:r>
            </a:p>
          </p:txBody>
        </p: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3810000" y="2084388"/>
            <a:ext cx="638175" cy="803275"/>
            <a:chOff x="-50015" y="0"/>
            <a:chExt cx="637838" cy="802639"/>
          </a:xfrm>
        </p:grpSpPr>
        <p:pic>
          <p:nvPicPr>
            <p:cNvPr id="66" name="Picture 65" descr="Picture 185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37809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7" name="Text Box 64" descr="Rectangle 186"/>
            <p:cNvSpPr txBox="1">
              <a:spLocks/>
            </p:cNvSpPr>
            <p:nvPr/>
          </p:nvSpPr>
          <p:spPr bwMode="auto">
            <a:xfrm>
              <a:off x="-50015" y="533398"/>
              <a:ext cx="637838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Eclipse</a:t>
              </a:r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7285038" y="2084388"/>
            <a:ext cx="909637" cy="803275"/>
            <a:chOff x="0" y="0"/>
            <a:chExt cx="909772" cy="802641"/>
          </a:xfrm>
        </p:grpSpPr>
        <p:pic>
          <p:nvPicPr>
            <p:cNvPr id="69" name="Picture 68" descr="Picture 188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09772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0" name="Text Box 67" descr="Rectangle 189"/>
            <p:cNvSpPr txBox="1">
              <a:spLocks/>
            </p:cNvSpPr>
            <p:nvPr/>
          </p:nvSpPr>
          <p:spPr bwMode="auto">
            <a:xfrm>
              <a:off x="148765" y="533400"/>
              <a:ext cx="612240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Deploy</a:t>
              </a:r>
            </a:p>
          </p:txBody>
        </p:sp>
      </p:grp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130925" y="2084388"/>
            <a:ext cx="715963" cy="803275"/>
            <a:chOff x="0" y="0"/>
            <a:chExt cx="715819" cy="802641"/>
          </a:xfrm>
        </p:grpSpPr>
        <p:pic>
          <p:nvPicPr>
            <p:cNvPr id="72" name="Picture 71" descr="Picture 191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5819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3" name="Text Box 70" descr="Rectangle 192"/>
            <p:cNvSpPr txBox="1">
              <a:spLocks/>
            </p:cNvSpPr>
            <p:nvPr/>
          </p:nvSpPr>
          <p:spPr bwMode="auto">
            <a:xfrm>
              <a:off x="85722" y="533400"/>
              <a:ext cx="544374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Sprint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10183813" y="838200"/>
            <a:ext cx="654050" cy="877888"/>
            <a:chOff x="-34603" y="0"/>
            <a:chExt cx="654582" cy="878841"/>
          </a:xfrm>
        </p:grpSpPr>
        <p:pic>
          <p:nvPicPr>
            <p:cNvPr id="75" name="Picture 74" descr="Picture 194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8" y="0"/>
              <a:ext cx="532599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6" name="Text Box 73" descr="Rectangle 195"/>
            <p:cNvSpPr txBox="1">
              <a:spLocks/>
            </p:cNvSpPr>
            <p:nvPr/>
          </p:nvSpPr>
          <p:spPr bwMode="auto">
            <a:xfrm>
              <a:off x="-34603" y="609600"/>
              <a:ext cx="654582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Node.js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11122025" y="838200"/>
            <a:ext cx="681038" cy="877888"/>
            <a:chOff x="0" y="0"/>
            <a:chExt cx="680971" cy="878841"/>
          </a:xfrm>
        </p:grpSpPr>
        <p:pic>
          <p:nvPicPr>
            <p:cNvPr id="78" name="Picture 77" descr="Picture 197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097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9" name="Text Box 76" descr="Rectangle 198"/>
            <p:cNvSpPr txBox="1">
              <a:spLocks/>
            </p:cNvSpPr>
            <p:nvPr/>
          </p:nvSpPr>
          <p:spPr bwMode="auto">
            <a:xfrm>
              <a:off x="80799" y="609600"/>
              <a:ext cx="519372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Verify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10887075" y="2084388"/>
            <a:ext cx="1150938" cy="879475"/>
            <a:chOff x="-52723" y="0"/>
            <a:chExt cx="1151668" cy="878841"/>
          </a:xfrm>
        </p:grpSpPr>
        <p:pic>
          <p:nvPicPr>
            <p:cNvPr id="81" name="Picture 80" descr="Picture 200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17" y="0"/>
              <a:ext cx="851789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2" name="Text Box 79" descr="Rectangle 201"/>
            <p:cNvSpPr txBox="1">
              <a:spLocks/>
            </p:cNvSpPr>
            <p:nvPr/>
          </p:nvSpPr>
          <p:spPr bwMode="auto">
            <a:xfrm>
              <a:off x="-52723" y="609600"/>
              <a:ext cx="1151668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Time/Calendar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4341813" y="4343400"/>
            <a:ext cx="960437" cy="954088"/>
            <a:chOff x="-63959" y="0"/>
            <a:chExt cx="959381" cy="954793"/>
          </a:xfrm>
        </p:grpSpPr>
        <p:pic>
          <p:nvPicPr>
            <p:cNvPr id="84" name="Picture 83" descr="Picture 203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93" y="0"/>
              <a:ext cx="551520" cy="68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5" name="Text Box 82" descr="Rectangle 204"/>
            <p:cNvSpPr txBox="1">
              <a:spLocks/>
            </p:cNvSpPr>
            <p:nvPr/>
          </p:nvSpPr>
          <p:spPr bwMode="auto">
            <a:xfrm>
              <a:off x="-63959" y="685552"/>
              <a:ext cx="959381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Agile Board</a:t>
              </a:r>
            </a:p>
          </p:txBody>
        </p:sp>
      </p:grpSp>
      <p:pic>
        <p:nvPicPr>
          <p:cNvPr id="86" name="Picture 85" descr="Picture 205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41148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7" name="Picture 86" descr="Picture 206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419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8" name="Picture 87" descr="Picture 207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4267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9" name="Picture 88" descr="Picture 208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25" y="419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0" name="Picture 89" descr="Picture 209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4267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1" name="Picture 90" descr="Picture 210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825" y="4267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" name="Picture 91" descr="Picture 211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419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3" name="Picture 92" descr="Picture 212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54864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4" name="Picture 93" descr="Picture 213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55626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1825625" y="5665788"/>
            <a:ext cx="838200" cy="803275"/>
            <a:chOff x="0" y="0"/>
            <a:chExt cx="838200" cy="802641"/>
          </a:xfrm>
        </p:grpSpPr>
        <p:pic>
          <p:nvPicPr>
            <p:cNvPr id="96" name="Picture 95" descr="Picture 215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21" t="34285" r="39877" b="34464"/>
            <a:stretch>
              <a:fillRect/>
            </a:stretch>
          </p:blipFill>
          <p:spPr bwMode="auto">
            <a:xfrm>
              <a:off x="95250" y="0"/>
              <a:ext cx="637468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7" name="Text Box 94" descr="Rectangle 216"/>
            <p:cNvSpPr txBox="1">
              <a:spLocks/>
            </p:cNvSpPr>
            <p:nvPr/>
          </p:nvSpPr>
          <p:spPr bwMode="auto">
            <a:xfrm>
              <a:off x="0" y="533400"/>
              <a:ext cx="838200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Beacon</a:t>
              </a:r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903538" y="5715000"/>
            <a:ext cx="568325" cy="698500"/>
            <a:chOff x="0" y="0"/>
            <a:chExt cx="568459" cy="698500"/>
          </a:xfrm>
        </p:grpSpPr>
        <p:sp>
          <p:nvSpPr>
            <p:cNvPr id="99" name="Text Box 96" descr="TextBox 218"/>
            <p:cNvSpPr txBox="1">
              <a:spLocks/>
            </p:cNvSpPr>
            <p:nvPr/>
          </p:nvSpPr>
          <p:spPr bwMode="auto">
            <a:xfrm>
              <a:off x="97709" y="533400"/>
              <a:ext cx="47075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Pivotal</a:t>
              </a:r>
            </a:p>
          </p:txBody>
        </p:sp>
        <p:pic>
          <p:nvPicPr>
            <p:cNvPr id="100" name="Picture 99" descr="Picture 4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3752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3730625" y="5791200"/>
            <a:ext cx="381000" cy="649288"/>
            <a:chOff x="0" y="0"/>
            <a:chExt cx="381000" cy="649581"/>
          </a:xfrm>
        </p:grpSpPr>
        <p:sp>
          <p:nvSpPr>
            <p:cNvPr id="102" name="Text Box 99" descr="TextBox 221"/>
            <p:cNvSpPr txBox="1">
              <a:spLocks/>
            </p:cNvSpPr>
            <p:nvPr/>
          </p:nvSpPr>
          <p:spPr bwMode="auto">
            <a:xfrm>
              <a:off x="11350" y="446380"/>
              <a:ext cx="358298" cy="203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3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Web</a:t>
              </a:r>
            </a:p>
          </p:txBody>
        </p:sp>
        <p:pic>
          <p:nvPicPr>
            <p:cNvPr id="103" name="Picture 102" descr="Picture 2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1000" cy="336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104" name="Picture 103" descr="Picture 11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1" t="14539" r="21918" b="14626"/>
          <a:stretch>
            <a:fillRect/>
          </a:stretch>
        </p:blipFill>
        <p:spPr bwMode="auto">
          <a:xfrm>
            <a:off x="5559425" y="5638800"/>
            <a:ext cx="438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5" name="Picture 104" descr="Picture 3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5410200"/>
            <a:ext cx="76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6" name="Picture 105" descr="Picture 6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707" y="5443146"/>
            <a:ext cx="56673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7" name="Line 104" descr="Straight Connector 226"/>
          <p:cNvSpPr>
            <a:spLocks noChangeShapeType="1"/>
          </p:cNvSpPr>
          <p:nvPr/>
        </p:nvSpPr>
        <p:spPr bwMode="auto">
          <a:xfrm flipV="1">
            <a:off x="5570538" y="628650"/>
            <a:ext cx="6288087" cy="28575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382139" y="5256794"/>
            <a:ext cx="1020181" cy="1020181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10987846" y="5341938"/>
            <a:ext cx="990600" cy="925152"/>
            <a:chOff x="3500595" y="3567447"/>
            <a:chExt cx="990600" cy="925152"/>
          </a:xfrm>
        </p:grpSpPr>
        <p:pic>
          <p:nvPicPr>
            <p:cNvPr id="110" name="Picture 6" descr="mage result for python flask"/>
            <p:cNvPicPr>
              <a:picLocks noChangeAspect="1" noChangeArrowheads="1"/>
            </p:cNvPicPr>
            <p:nvPr/>
          </p:nvPicPr>
          <p:blipFill>
            <a:blip r:embed="rId5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52" y="3567447"/>
              <a:ext cx="665887" cy="595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3500595" y="4280102"/>
              <a:ext cx="990600" cy="2124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FFFF"/>
                  </a:solidFill>
                  <a:cs typeface="MV Boli" panose="02000500030200090000" pitchFamily="2" charset="0"/>
                </a:rPr>
                <a:t>Flask</a:t>
              </a:r>
              <a:endParaRPr lang="en-US" sz="1200" b="1" dirty="0">
                <a:solidFill>
                  <a:srgbClr val="FFFFFF"/>
                </a:solidFill>
                <a:cs typeface="MV Boli" panose="02000500030200090000" pitchFamily="2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648307" y="5383284"/>
            <a:ext cx="990600" cy="883806"/>
            <a:chOff x="1933068" y="4255742"/>
            <a:chExt cx="990600" cy="883806"/>
          </a:xfrm>
        </p:grpSpPr>
        <p:sp>
          <p:nvSpPr>
            <p:cNvPr id="113" name="TextBox 112"/>
            <p:cNvSpPr txBox="1"/>
            <p:nvPr/>
          </p:nvSpPr>
          <p:spPr>
            <a:xfrm>
              <a:off x="1933068" y="4920411"/>
              <a:ext cx="990600" cy="2191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FFFF"/>
                  </a:solidFill>
                  <a:cs typeface="MV Boli" panose="02000500030200090000" pitchFamily="2" charset="0"/>
                </a:rPr>
                <a:t>Python</a:t>
              </a:r>
              <a:endParaRPr lang="en-US" sz="1200" b="1" dirty="0">
                <a:solidFill>
                  <a:srgbClr val="FFFFFF"/>
                </a:solidFill>
                <a:cs typeface="MV Boli" panose="02000500030200090000" pitchFamily="2" charset="0"/>
              </a:endParaRPr>
            </a:p>
          </p:txBody>
        </p:sp>
        <p:pic>
          <p:nvPicPr>
            <p:cNvPr id="114" name="Picture 8" descr="mage result for python logo black and white"/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41" y="4255742"/>
              <a:ext cx="609253" cy="609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2" name="Picture 121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4296011" y="5434087"/>
            <a:ext cx="1078533" cy="1168411"/>
          </a:xfrm>
          <a:prstGeom prst="rect">
            <a:avLst/>
          </a:prstGeom>
        </p:spPr>
      </p:pic>
      <p:grpSp>
        <p:nvGrpSpPr>
          <p:cNvPr id="126" name="Group 125"/>
          <p:cNvGrpSpPr/>
          <p:nvPr/>
        </p:nvGrpSpPr>
        <p:grpSpPr>
          <a:xfrm>
            <a:off x="2644204" y="4174135"/>
            <a:ext cx="2257686" cy="1693265"/>
            <a:chOff x="2644204" y="4174135"/>
            <a:chExt cx="2257686" cy="1693265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2644204" y="4174135"/>
              <a:ext cx="2257686" cy="169326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3242459" y="4609699"/>
              <a:ext cx="1073410" cy="701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670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61909" y="325090"/>
            <a:ext cx="971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Notional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07179" y="266369"/>
            <a:ext cx="10971940" cy="7905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21705" y="2001848"/>
            <a:ext cx="1363579" cy="360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5437821" y="3254012"/>
            <a:ext cx="931345" cy="851999"/>
            <a:chOff x="-98483" y="0"/>
            <a:chExt cx="930893" cy="851999"/>
          </a:xfrm>
        </p:grpSpPr>
        <p:pic>
          <p:nvPicPr>
            <p:cNvPr id="70" name="Picture 69" descr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2" name="Text Box 16" descr="TextBox 98"/>
            <p:cNvSpPr txBox="1">
              <a:spLocks/>
            </p:cNvSpPr>
            <p:nvPr/>
          </p:nvSpPr>
          <p:spPr bwMode="auto">
            <a:xfrm>
              <a:off x="-98483" y="685800"/>
              <a:ext cx="930893" cy="16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API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Gateway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707179" y="2010748"/>
            <a:ext cx="1363579" cy="360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2934615" y="3523524"/>
            <a:ext cx="1363579" cy="212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401237" y="1995685"/>
            <a:ext cx="1426710" cy="3765035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7445106" y="4691140"/>
            <a:ext cx="1220788" cy="1108370"/>
            <a:chOff x="19474" y="0"/>
            <a:chExt cx="1221231" cy="1107871"/>
          </a:xfrm>
        </p:grpSpPr>
        <p:sp>
          <p:nvSpPr>
            <p:cNvPr id="78" name="Text Box 57" descr="Rectangle 169"/>
            <p:cNvSpPr txBox="1">
              <a:spLocks/>
            </p:cNvSpPr>
            <p:nvPr/>
          </p:nvSpPr>
          <p:spPr bwMode="auto">
            <a:xfrm>
              <a:off x="19474" y="646414"/>
              <a:ext cx="1221231" cy="461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Object Storage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79" name="Picture 78" descr="Picture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9537553" y="3283767"/>
            <a:ext cx="1236662" cy="1052651"/>
            <a:chOff x="12701" y="0"/>
            <a:chExt cx="1235266" cy="1051875"/>
          </a:xfrm>
        </p:grpSpPr>
        <p:pic>
          <p:nvPicPr>
            <p:cNvPr id="86" name="Picture 85" descr="Picture 1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7" name="Text Box 35" descr="Rectangle 117"/>
            <p:cNvSpPr txBox="1">
              <a:spLocks/>
            </p:cNvSpPr>
            <p:nvPr/>
          </p:nvSpPr>
          <p:spPr bwMode="auto">
            <a:xfrm>
              <a:off x="12701" y="590550"/>
              <a:ext cx="1235266" cy="461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mr-IN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–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GPU Compute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96804" y="4079794"/>
            <a:ext cx="984331" cy="985262"/>
            <a:chOff x="6673967" y="1405718"/>
            <a:chExt cx="984331" cy="985262"/>
          </a:xfrm>
        </p:grpSpPr>
        <p:pic>
          <p:nvPicPr>
            <p:cNvPr id="89" name="Picture 88" descr="C:\temp\icons\ic-MobilePhone-wht.png"/>
            <p:cNvPicPr>
              <a:picLocks noChangeAspect="1" noChangeArrowheads="1"/>
            </p:cNvPicPr>
            <p:nvPr/>
          </p:nvPicPr>
          <p:blipFill>
            <a:blip r:embed="rId5" cstate="print"/>
            <a:srcRect l="22222" t="11111" r="27778" b="11111"/>
            <a:stretch>
              <a:fillRect/>
            </a:stretch>
          </p:blipFill>
          <p:spPr bwMode="auto">
            <a:xfrm>
              <a:off x="6882248" y="1405718"/>
              <a:ext cx="489857" cy="762000"/>
            </a:xfrm>
            <a:prstGeom prst="rect">
              <a:avLst/>
            </a:prstGeom>
            <a:noFill/>
          </p:spPr>
        </p:pic>
        <p:sp>
          <p:nvSpPr>
            <p:cNvPr id="90" name="Rectangle 89"/>
            <p:cNvSpPr/>
            <p:nvPr/>
          </p:nvSpPr>
          <p:spPr>
            <a:xfrm>
              <a:off x="6673967" y="2113981"/>
              <a:ext cx="98433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Consumer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20227" y="2579095"/>
            <a:ext cx="759937" cy="842140"/>
            <a:chOff x="536282" y="2126685"/>
            <a:chExt cx="981075" cy="1087197"/>
          </a:xfrm>
        </p:grpSpPr>
        <p:pic>
          <p:nvPicPr>
            <p:cNvPr id="92" name="Picture 91" descr="Picture 1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82" y="2126685"/>
              <a:ext cx="98107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3" name="Rectangle 92"/>
            <p:cNvSpPr/>
            <p:nvPr/>
          </p:nvSpPr>
          <p:spPr>
            <a:xfrm>
              <a:off x="598821" y="2856278"/>
              <a:ext cx="878282" cy="357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Retailer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154"/>
          <p:cNvGrpSpPr/>
          <p:nvPr/>
        </p:nvGrpSpPr>
        <p:grpSpPr>
          <a:xfrm>
            <a:off x="3164346" y="4778790"/>
            <a:ext cx="965517" cy="701511"/>
            <a:chOff x="1751012" y="626084"/>
            <a:chExt cx="1143296" cy="830679"/>
          </a:xfrm>
        </p:grpSpPr>
        <p:pic>
          <p:nvPicPr>
            <p:cNvPr id="96" name="Picture 95" descr="mobile_w_72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1775" y="626084"/>
              <a:ext cx="685800" cy="685800"/>
            </a:xfrm>
            <a:prstGeom prst="rect">
              <a:avLst/>
            </a:prstGeom>
          </p:spPr>
        </p:pic>
        <p:sp>
          <p:nvSpPr>
            <p:cNvPr id="97" name="Rectangle 96"/>
            <p:cNvSpPr/>
            <p:nvPr/>
          </p:nvSpPr>
          <p:spPr>
            <a:xfrm>
              <a:off x="1751012" y="1179764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MCS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3136756" y="3604175"/>
            <a:ext cx="959298" cy="1003253"/>
            <a:chOff x="-20899" y="-564903"/>
            <a:chExt cx="1132335" cy="1186888"/>
          </a:xfrm>
        </p:grpSpPr>
        <p:pic>
          <p:nvPicPr>
            <p:cNvPr id="100" name="Picture 99" descr="Picture 16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30" y="-63814"/>
              <a:ext cx="685801" cy="685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1" name="Text Box 79" descr="Rectangle 163"/>
            <p:cNvSpPr txBox="1">
              <a:spLocks/>
            </p:cNvSpPr>
            <p:nvPr/>
          </p:nvSpPr>
          <p:spPr bwMode="auto">
            <a:xfrm>
              <a:off x="-20899" y="-564903"/>
              <a:ext cx="1132335" cy="546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IBCS (Chatbot)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2243511" y="2948859"/>
            <a:ext cx="2807189" cy="11359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237891" y="4588261"/>
            <a:ext cx="545046" cy="2205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0"/>
          <p:cNvGrpSpPr/>
          <p:nvPr/>
        </p:nvGrpSpPr>
        <p:grpSpPr>
          <a:xfrm>
            <a:off x="7568034" y="3387877"/>
            <a:ext cx="783243" cy="1126081"/>
            <a:chOff x="10454672" y="2608344"/>
            <a:chExt cx="783243" cy="1126081"/>
          </a:xfrm>
        </p:grpSpPr>
        <p:sp>
          <p:nvSpPr>
            <p:cNvPr id="109" name="Rectangle 108"/>
            <p:cNvSpPr/>
            <p:nvPr/>
          </p:nvSpPr>
          <p:spPr>
            <a:xfrm>
              <a:off x="10454672" y="2608344"/>
              <a:ext cx="7825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Retailer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Database</a:t>
              </a:r>
            </a:p>
          </p:txBody>
        </p:sp>
        <p:pic>
          <p:nvPicPr>
            <p:cNvPr id="110" name="Picture 109" descr="database_w_72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52115" y="3048625"/>
              <a:ext cx="685800" cy="685800"/>
            </a:xfrm>
            <a:prstGeom prst="rect">
              <a:avLst/>
            </a:prstGeom>
          </p:spPr>
        </p:pic>
      </p:grpSp>
      <p:cxnSp>
        <p:nvCxnSpPr>
          <p:cNvPr id="111" name="Straight Arrow Connector 110"/>
          <p:cNvCxnSpPr/>
          <p:nvPr/>
        </p:nvCxnSpPr>
        <p:spPr>
          <a:xfrm>
            <a:off x="4494400" y="4569038"/>
            <a:ext cx="545046" cy="2205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84903" y="5760720"/>
            <a:ext cx="1324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Mobile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Cloud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Enterprise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971642" y="1352189"/>
            <a:ext cx="834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Client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Devices</a:t>
            </a:r>
            <a:endParaRPr lang="en-US" sz="16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9676564" y="5018983"/>
            <a:ext cx="904917" cy="741737"/>
            <a:chOff x="8853320" y="5036278"/>
            <a:chExt cx="1283753" cy="1052259"/>
          </a:xfrm>
        </p:grpSpPr>
        <p:grpSp>
          <p:nvGrpSpPr>
            <p:cNvPr id="30" name="Group 29"/>
            <p:cNvGrpSpPr/>
            <p:nvPr/>
          </p:nvGrpSpPr>
          <p:grpSpPr>
            <a:xfrm>
              <a:off x="8853320" y="5036278"/>
              <a:ext cx="1257252" cy="1052259"/>
              <a:chOff x="6572005" y="2136007"/>
              <a:chExt cx="2351989" cy="1968500"/>
            </a:xfrm>
          </p:grpSpPr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72005" y="2175115"/>
                <a:ext cx="2346893" cy="176017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12594" y="2136007"/>
                <a:ext cx="2311400" cy="1968500"/>
              </a:xfrm>
              <a:prstGeom prst="rect">
                <a:avLst/>
              </a:prstGeom>
            </p:spPr>
          </p:pic>
        </p:grpSp>
        <p:sp>
          <p:nvSpPr>
            <p:cNvPr id="119" name="Text Box 16" descr="TextBox 98"/>
            <p:cNvSpPr txBox="1">
              <a:spLocks/>
            </p:cNvSpPr>
            <p:nvPr/>
          </p:nvSpPr>
          <p:spPr bwMode="auto">
            <a:xfrm>
              <a:off x="8929532" y="5714770"/>
              <a:ext cx="1207541" cy="19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Virtual Reality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693191" y="1936965"/>
            <a:ext cx="886781" cy="970511"/>
            <a:chOff x="7618454" y="2055721"/>
            <a:chExt cx="1218637" cy="1333700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11445" y="2055721"/>
              <a:ext cx="1011882" cy="1096206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7618454" y="2881876"/>
              <a:ext cx="1218637" cy="507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Artificial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Intelligence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7347801" y="2393518"/>
            <a:ext cx="1234096" cy="883278"/>
            <a:chOff x="-39517" y="0"/>
            <a:chExt cx="1232704" cy="882627"/>
          </a:xfrm>
        </p:grpSpPr>
        <p:pic>
          <p:nvPicPr>
            <p:cNvPr id="123" name="Picture 122" descr="Picture 1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4" name="Text Box 35" descr="Rectangle 117"/>
            <p:cNvSpPr txBox="1">
              <a:spLocks/>
            </p:cNvSpPr>
            <p:nvPr/>
          </p:nvSpPr>
          <p:spPr bwMode="auto">
            <a:xfrm>
              <a:off x="-39517" y="605832"/>
              <a:ext cx="1232704" cy="276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- Compute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cxnSp>
        <p:nvCxnSpPr>
          <p:cNvPr id="128" name="Straight Arrow Connector 127"/>
          <p:cNvCxnSpPr/>
          <p:nvPr/>
        </p:nvCxnSpPr>
        <p:spPr>
          <a:xfrm>
            <a:off x="8413672" y="2734656"/>
            <a:ext cx="807754" cy="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6688183" y="2718389"/>
            <a:ext cx="820612" cy="1626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8498392" y="5018983"/>
            <a:ext cx="723038" cy="2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738639" y="5013881"/>
            <a:ext cx="820612" cy="1626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734161" y="4121533"/>
            <a:ext cx="820612" cy="1626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>
            <a:grpSpLocks/>
          </p:cNvGrpSpPr>
          <p:nvPr/>
        </p:nvGrpSpPr>
        <p:grpSpPr bwMode="auto">
          <a:xfrm>
            <a:off x="8223964" y="1294202"/>
            <a:ext cx="998955" cy="1015782"/>
            <a:chOff x="0" y="0"/>
            <a:chExt cx="1221231" cy="1241866"/>
          </a:xfrm>
        </p:grpSpPr>
        <p:sp>
          <p:nvSpPr>
            <p:cNvPr id="147" name="Text Box 64" descr="Rectangle 272"/>
            <p:cNvSpPr txBox="1">
              <a:spLocks/>
            </p:cNvSpPr>
            <p:nvPr/>
          </p:nvSpPr>
          <p:spPr bwMode="auto">
            <a:xfrm>
              <a:off x="0" y="677448"/>
              <a:ext cx="1221231" cy="564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Managed File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Transfer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148" name="Picture 147" descr="Picture 27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cxnSp>
        <p:nvCxnSpPr>
          <p:cNvPr id="149" name="Straight Arrow Connector 148"/>
          <p:cNvCxnSpPr>
            <a:stCxn id="147" idx="2"/>
          </p:cNvCxnSpPr>
          <p:nvPr/>
        </p:nvCxnSpPr>
        <p:spPr>
          <a:xfrm>
            <a:off x="8723442" y="2309984"/>
            <a:ext cx="3294" cy="36360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7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10496401" y="1080551"/>
            <a:ext cx="1340288" cy="52361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700135" y="812573"/>
            <a:ext cx="1340288" cy="137932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4641628" y="2394815"/>
            <a:ext cx="1035728" cy="301301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08961" y="3629743"/>
            <a:ext cx="3134654" cy="151340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grpSp>
        <p:nvGrpSpPr>
          <p:cNvPr id="23" name="Group 76"/>
          <p:cNvGrpSpPr/>
          <p:nvPr/>
        </p:nvGrpSpPr>
        <p:grpSpPr>
          <a:xfrm>
            <a:off x="760249" y="721958"/>
            <a:ext cx="1220061" cy="1278168"/>
            <a:chOff x="1251974" y="1871594"/>
            <a:chExt cx="1220061" cy="1278168"/>
          </a:xfrm>
        </p:grpSpPr>
        <p:pic>
          <p:nvPicPr>
            <p:cNvPr id="24" name="Picture 23" descr="ic-Computer-wh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204" y="1871594"/>
              <a:ext cx="914400" cy="91440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251974" y="2688097"/>
              <a:ext cx="12200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rPr>
                <a:t>VR Environment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1349162" y="2308981"/>
            <a:ext cx="10764" cy="944082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121"/>
          <p:cNvGrpSpPr/>
          <p:nvPr/>
        </p:nvGrpSpPr>
        <p:grpSpPr>
          <a:xfrm>
            <a:off x="2867953" y="5257313"/>
            <a:ext cx="990600" cy="1059405"/>
            <a:chOff x="7600922" y="2325987"/>
            <a:chExt cx="990600" cy="1059405"/>
          </a:xfrm>
        </p:grpSpPr>
        <p:pic>
          <p:nvPicPr>
            <p:cNvPr id="36" name="Picture 16" descr="https://cloud.oracle.com/opc/paas/images/applicationcontainer_w_7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0812" y="2325987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7600922" y="3004392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Application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Container Cloud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Service</a:t>
              </a:r>
            </a:p>
          </p:txBody>
        </p:sp>
      </p:grpSp>
      <p:grpSp>
        <p:nvGrpSpPr>
          <p:cNvPr id="38" name="Group 100"/>
          <p:cNvGrpSpPr/>
          <p:nvPr/>
        </p:nvGrpSpPr>
        <p:grpSpPr>
          <a:xfrm>
            <a:off x="6319779" y="1134211"/>
            <a:ext cx="1819730" cy="1071106"/>
            <a:chOff x="9984912" y="3048625"/>
            <a:chExt cx="1820204" cy="1071385"/>
          </a:xfrm>
        </p:grpSpPr>
        <p:sp>
          <p:nvSpPr>
            <p:cNvPr id="39" name="Rectangle 38"/>
            <p:cNvSpPr/>
            <p:nvPr/>
          </p:nvSpPr>
          <p:spPr>
            <a:xfrm>
              <a:off x="9984912" y="3658225"/>
              <a:ext cx="1820204" cy="4617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0000"/>
                  </a:solidFill>
                  <a:latin typeface="Gill Sans MT" panose="020B0502020104020203" pitchFamily="34" charset="0"/>
                  <a:ea typeface="Calibri"/>
                  <a:cs typeface="MV Boli" pitchFamily="2" charset="0"/>
                  <a:sym typeface="Calibri"/>
                </a:rPr>
                <a:t>Customer Information</a:t>
              </a:r>
            </a:p>
            <a:p>
              <a:pPr algn="ctr"/>
              <a:r>
                <a:rPr lang="en-US" sz="1200" b="1" kern="0" dirty="0">
                  <a:solidFill>
                    <a:srgbClr val="FF0000"/>
                  </a:solidFill>
                  <a:latin typeface="Gill Sans MT" panose="020B0502020104020203" pitchFamily="34" charset="0"/>
                  <a:ea typeface="Calibri"/>
                  <a:cs typeface="MV Boli" pitchFamily="2" charset="0"/>
                  <a:sym typeface="Calibri"/>
                </a:rPr>
                <a:t>Database</a:t>
              </a:r>
            </a:p>
          </p:txBody>
        </p:sp>
        <p:pic>
          <p:nvPicPr>
            <p:cNvPr id="40" name="Picture 39" descr="database_w_7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52115" y="3048625"/>
              <a:ext cx="685800" cy="685800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45" name="Picture 44" descr="pho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53796" y="1770215"/>
            <a:ext cx="379169" cy="6856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46" name="Picture 45" descr="pho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76961" y="3455851"/>
            <a:ext cx="379169" cy="68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47" name="Picture 46" descr="pho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76962" y="5257313"/>
            <a:ext cx="379169" cy="68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grpSp>
        <p:nvGrpSpPr>
          <p:cNvPr id="55" name="Group 126"/>
          <p:cNvGrpSpPr/>
          <p:nvPr/>
        </p:nvGrpSpPr>
        <p:grpSpPr>
          <a:xfrm>
            <a:off x="4641628" y="3397689"/>
            <a:ext cx="990342" cy="914162"/>
            <a:chOff x="9904412" y="1981200"/>
            <a:chExt cx="990600" cy="914400"/>
          </a:xfrm>
        </p:grpSpPr>
        <p:pic>
          <p:nvPicPr>
            <p:cNvPr id="56" name="Picture 20" descr="https://cloud.oracle.com/opc/paas/images/APIcatalog_w_7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056812" y="19812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57" name="TextBox 56"/>
            <p:cNvSpPr txBox="1"/>
            <p:nvPr/>
          </p:nvSpPr>
          <p:spPr>
            <a:xfrm>
              <a:off x="9904412" y="2667000"/>
              <a:ext cx="990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latin typeface="Gill Sans MT" panose="020B0502020104020203" pitchFamily="34" charset="0"/>
                  <a:cs typeface="MV Boli" panose="02000500030200090000" pitchFamily="2" charset="0"/>
                </a:rPr>
                <a:t>API Gateway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1015672" y="3336562"/>
            <a:ext cx="933744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Machine</a:t>
            </a:r>
            <a:r>
              <a:rPr lang="en-US" sz="11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1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Learning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21978" y="4275531"/>
            <a:ext cx="106680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Inferencing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380743" y="4311853"/>
            <a:ext cx="0" cy="914401"/>
          </a:xfrm>
          <a:prstGeom prst="straightConnector1">
            <a:avLst/>
          </a:prstGeom>
          <a:ln w="31750">
            <a:solidFill>
              <a:schemeClr val="bg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3666827" y="4571500"/>
            <a:ext cx="903369" cy="5441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634899" y="3798662"/>
            <a:ext cx="1053432" cy="1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7197886" y="2165663"/>
            <a:ext cx="1" cy="836326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142578" y="4616758"/>
            <a:ext cx="1" cy="836326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952156" y="2000988"/>
            <a:ext cx="2238217" cy="1304255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916315" y="3901320"/>
            <a:ext cx="2376706" cy="33200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916316" y="4527223"/>
            <a:ext cx="2099527" cy="1056073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3099038" y="5081636"/>
            <a:ext cx="1573764" cy="1371714"/>
            <a:chOff x="1316432" y="718096"/>
            <a:chExt cx="1403451" cy="1605586"/>
          </a:xfrm>
        </p:grpSpPr>
        <p:sp>
          <p:nvSpPr>
            <p:cNvPr id="48" name="Rectangle 47"/>
            <p:cNvSpPr/>
            <p:nvPr/>
          </p:nvSpPr>
          <p:spPr>
            <a:xfrm>
              <a:off x="1316432" y="1486097"/>
              <a:ext cx="1403451" cy="837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Application Container</a:t>
              </a:r>
            </a:p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Cloud Service</a:t>
              </a: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725" y="718096"/>
              <a:ext cx="720647" cy="714270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783199" y="4442332"/>
            <a:ext cx="141667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kern="0" dirty="0">
                <a:solidFill>
                  <a:schemeClr val="bg1"/>
                </a:solidFill>
                <a:latin typeface="Gill Sans MT" panose="020B0502020104020203" pitchFamily="34" charset="0"/>
                <a:ea typeface="Calibri"/>
                <a:cs typeface="Arial" panose="020B0604020202020204" pitchFamily="34" charset="0"/>
                <a:sym typeface="Calibri"/>
              </a:rPr>
              <a:t>OCI GPU Compute</a:t>
            </a:r>
          </a:p>
          <a:p>
            <a:pPr algn="ctr"/>
            <a:r>
              <a:rPr lang="en-US" sz="1350" b="1" kern="0" dirty="0">
                <a:solidFill>
                  <a:schemeClr val="bg1"/>
                </a:solidFill>
                <a:latin typeface="Gill Sans MT" panose="020B0502020104020203" pitchFamily="34" charset="0"/>
                <a:ea typeface="Calibri"/>
                <a:cs typeface="Arial" panose="020B0604020202020204" pitchFamily="34" charset="0"/>
                <a:sym typeface="Calibri"/>
              </a:rPr>
              <a:t>Cloud Service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6448358" y="3325635"/>
            <a:ext cx="1499057" cy="1245865"/>
            <a:chOff x="101195" y="2277585"/>
            <a:chExt cx="1499447" cy="1246190"/>
          </a:xfrm>
        </p:grpSpPr>
        <p:sp>
          <p:nvSpPr>
            <p:cNvPr id="75" name="Rectangle 74"/>
            <p:cNvSpPr/>
            <p:nvPr/>
          </p:nvSpPr>
          <p:spPr>
            <a:xfrm>
              <a:off x="101195" y="3015944"/>
              <a:ext cx="149944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Integration</a:t>
              </a:r>
            </a:p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Cloud Service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610" y="2277585"/>
              <a:ext cx="733690" cy="733690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206624" y="1965915"/>
            <a:ext cx="1402234" cy="1426182"/>
            <a:chOff x="8388116" y="3799517"/>
            <a:chExt cx="1402599" cy="1426553"/>
          </a:xfrm>
        </p:grpSpPr>
        <p:sp>
          <p:nvSpPr>
            <p:cNvPr id="79" name="Rectangle 78"/>
            <p:cNvSpPr/>
            <p:nvPr/>
          </p:nvSpPr>
          <p:spPr>
            <a:xfrm>
              <a:off x="8388116" y="4510489"/>
              <a:ext cx="1402599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Managed File Transfer</a:t>
              </a:r>
            </a:p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Cloud Service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74" y="3799517"/>
              <a:ext cx="692599" cy="692599"/>
            </a:xfrm>
            <a:prstGeom prst="rect">
              <a:avLst/>
            </a:prstGeom>
          </p:spPr>
        </p:pic>
      </p:grpSp>
      <p:sp>
        <p:nvSpPr>
          <p:cNvPr id="81" name="Rounded Rectangle 80"/>
          <p:cNvSpPr/>
          <p:nvPr/>
        </p:nvSpPr>
        <p:spPr>
          <a:xfrm>
            <a:off x="3117548" y="3629743"/>
            <a:ext cx="550283" cy="15281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180868" y="3206187"/>
            <a:ext cx="4083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1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1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    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</a:p>
          <a:p>
            <a:pPr algn="ctr"/>
            <a:endParaRPr lang="en-US" sz="1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1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609980" y="1105342"/>
            <a:ext cx="106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Client Devices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6754284" y="5079380"/>
            <a:ext cx="2211795" cy="1248579"/>
            <a:chOff x="1475419" y="3716831"/>
            <a:chExt cx="2212371" cy="1248904"/>
          </a:xfrm>
        </p:grpSpPr>
        <p:sp>
          <p:nvSpPr>
            <p:cNvPr id="89" name="Rectangle 88"/>
            <p:cNvSpPr/>
            <p:nvPr/>
          </p:nvSpPr>
          <p:spPr>
            <a:xfrm>
              <a:off x="1475419" y="4457772"/>
              <a:ext cx="2212371" cy="507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Intelligent Bot</a:t>
              </a:r>
            </a:p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Cloud Service (</a:t>
              </a:r>
              <a:r>
                <a:rPr lang="en-US" sz="1350" b="1" kern="0" dirty="0" err="1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Chatbot</a:t>
              </a:r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)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543" y="3716831"/>
              <a:ext cx="740941" cy="740941"/>
            </a:xfrm>
            <a:prstGeom prst="rect">
              <a:avLst/>
            </a:prstGeom>
          </p:spPr>
        </p:pic>
      </p:grpSp>
      <p:pic>
        <p:nvPicPr>
          <p:cNvPr id="92" name="Picture 91" descr="compute_w_7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7433" y="3771818"/>
            <a:ext cx="685621" cy="685621"/>
          </a:xfrm>
          <a:prstGeom prst="rect">
            <a:avLst/>
          </a:prstGeom>
        </p:spPr>
      </p:pic>
      <p:cxnSp>
        <p:nvCxnSpPr>
          <p:cNvPr id="93" name="Straight Arrow Connector 92"/>
          <p:cNvCxnSpPr>
            <a:stCxn id="79" idx="1"/>
          </p:cNvCxnSpPr>
          <p:nvPr/>
        </p:nvCxnSpPr>
        <p:spPr>
          <a:xfrm flipH="1" flipV="1">
            <a:off x="1423248" y="2837172"/>
            <a:ext cx="783377" cy="197228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468" y="841642"/>
            <a:ext cx="714084" cy="714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92" y="199872"/>
            <a:ext cx="10512862" cy="715425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AI Retail on Oracle </a:t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0" y="0"/>
            <a:ext cx="75819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rgbClr val="FFFFFF"/>
                </a:solidFill>
                <a:latin typeface="Impact" pitchFamily="34" charset="0"/>
              </a:rPr>
              <a:t>IaaS</a:t>
            </a:r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 &amp; </a:t>
            </a:r>
            <a:r>
              <a:rPr lang="en-US" sz="3000" dirty="0" err="1">
                <a:solidFill>
                  <a:srgbClr val="FFFFFF"/>
                </a:solidFill>
                <a:latin typeface="Impact" pitchFamily="34" charset="0"/>
              </a:rPr>
              <a:t>PaaS</a:t>
            </a:r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 Cloud Elements</a:t>
            </a:r>
          </a:p>
        </p:txBody>
      </p:sp>
      <p:sp>
        <p:nvSpPr>
          <p:cNvPr id="6148" name="AutoShape 4" descr="https://encrypted-tbn1.gstatic.com/images?q=tbn:ANd9GcQrrFT7JTz79f9VGitFQzhKyDF9U7Y-yO9BDGjhY_gnkE5zxfdRtg"/>
          <p:cNvSpPr>
            <a:spLocks noChangeAspect="1" noChangeArrowheads="1"/>
          </p:cNvSpPr>
          <p:nvPr/>
        </p:nvSpPr>
        <p:spPr bwMode="auto">
          <a:xfrm>
            <a:off x="65089" y="-136525"/>
            <a:ext cx="5857875" cy="5857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56"/>
          <p:cNvGrpSpPr/>
          <p:nvPr/>
        </p:nvGrpSpPr>
        <p:grpSpPr>
          <a:xfrm>
            <a:off x="1676400" y="1905000"/>
            <a:ext cx="1143296" cy="1143000"/>
            <a:chOff x="1751012" y="1891615"/>
            <a:chExt cx="1143296" cy="1143000"/>
          </a:xfrm>
        </p:grpSpPr>
        <p:pic>
          <p:nvPicPr>
            <p:cNvPr id="88" name="Picture 87" descr="integration_w_7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760" y="1891615"/>
              <a:ext cx="685800" cy="685800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751012" y="2572950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Integration 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3" name="Group 154"/>
          <p:cNvGrpSpPr/>
          <p:nvPr/>
        </p:nvGrpSpPr>
        <p:grpSpPr>
          <a:xfrm>
            <a:off x="1676400" y="595587"/>
            <a:ext cx="1143296" cy="1045842"/>
            <a:chOff x="1751012" y="595587"/>
            <a:chExt cx="1143296" cy="1045842"/>
          </a:xfrm>
        </p:grpSpPr>
        <p:pic>
          <p:nvPicPr>
            <p:cNvPr id="95" name="Picture 94" descr="mobile_w_7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9760" y="595587"/>
              <a:ext cx="685800" cy="685800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1751012" y="1179764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Mobile 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4" name="Group 158"/>
          <p:cNvGrpSpPr/>
          <p:nvPr/>
        </p:nvGrpSpPr>
        <p:grpSpPr>
          <a:xfrm>
            <a:off x="1676400" y="3200400"/>
            <a:ext cx="1143296" cy="1107816"/>
            <a:chOff x="1751012" y="3031587"/>
            <a:chExt cx="1143296" cy="1107816"/>
          </a:xfrm>
        </p:grpSpPr>
        <p:pic>
          <p:nvPicPr>
            <p:cNvPr id="98" name="Picture 97" descr="NoSQL_w_7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9760" y="3031587"/>
              <a:ext cx="685800" cy="685800"/>
            </a:xfrm>
            <a:prstGeom prst="rect">
              <a:avLst/>
            </a:prstGeom>
          </p:spPr>
        </p:pic>
        <p:sp>
          <p:nvSpPr>
            <p:cNvPr id="101" name="Rectangle 100"/>
            <p:cNvSpPr/>
            <p:nvPr/>
          </p:nvSpPr>
          <p:spPr>
            <a:xfrm>
              <a:off x="1751012" y="3677738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</a:rPr>
                <a:t>NoSQL</a:t>
              </a:r>
              <a:r>
                <a:rPr lang="en-US" sz="12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5" name="Group 151"/>
          <p:cNvGrpSpPr/>
          <p:nvPr/>
        </p:nvGrpSpPr>
        <p:grpSpPr>
          <a:xfrm>
            <a:off x="436416" y="4343401"/>
            <a:ext cx="1143296" cy="1086253"/>
            <a:chOff x="434828" y="4343400"/>
            <a:chExt cx="1143296" cy="1086253"/>
          </a:xfrm>
        </p:grpSpPr>
        <p:pic>
          <p:nvPicPr>
            <p:cNvPr id="103" name="Picture 102" descr="database_w_7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127" y="4343400"/>
              <a:ext cx="685800" cy="685800"/>
            </a:xfrm>
            <a:prstGeom prst="rect">
              <a:avLst/>
            </a:prstGeom>
          </p:spPr>
        </p:pic>
        <p:sp>
          <p:nvSpPr>
            <p:cNvPr id="105" name="Rectangle 104"/>
            <p:cNvSpPr/>
            <p:nvPr/>
          </p:nvSpPr>
          <p:spPr>
            <a:xfrm>
              <a:off x="434828" y="4967988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Database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6" name="Group 150"/>
          <p:cNvGrpSpPr/>
          <p:nvPr/>
        </p:nvGrpSpPr>
        <p:grpSpPr>
          <a:xfrm>
            <a:off x="419967" y="3200400"/>
            <a:ext cx="1143296" cy="1038428"/>
            <a:chOff x="418379" y="3200400"/>
            <a:chExt cx="1143296" cy="1038428"/>
          </a:xfrm>
        </p:grpSpPr>
        <p:pic>
          <p:nvPicPr>
            <p:cNvPr id="106" name="Picture 105" descr="developer_w_72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127" y="3200400"/>
              <a:ext cx="685800" cy="685800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418379" y="3777163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Developer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7" name="Group 148"/>
          <p:cNvGrpSpPr/>
          <p:nvPr/>
        </p:nvGrpSpPr>
        <p:grpSpPr>
          <a:xfrm>
            <a:off x="419967" y="1905001"/>
            <a:ext cx="1143296" cy="1147465"/>
            <a:chOff x="418379" y="1905000"/>
            <a:chExt cx="1143296" cy="1147465"/>
          </a:xfrm>
        </p:grpSpPr>
        <p:pic>
          <p:nvPicPr>
            <p:cNvPr id="108" name="Picture 107" descr="bigdata_w_72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127" y="1905000"/>
              <a:ext cx="685800" cy="685800"/>
            </a:xfrm>
            <a:prstGeom prst="rect">
              <a:avLst/>
            </a:prstGeom>
          </p:spPr>
        </p:pic>
        <p:sp>
          <p:nvSpPr>
            <p:cNvPr id="112" name="Rectangle 111"/>
            <p:cNvSpPr/>
            <p:nvPr/>
          </p:nvSpPr>
          <p:spPr>
            <a:xfrm>
              <a:off x="418379" y="2590800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Big Data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8" name="Group 146"/>
          <p:cNvGrpSpPr/>
          <p:nvPr/>
        </p:nvGrpSpPr>
        <p:grpSpPr>
          <a:xfrm>
            <a:off x="381000" y="595588"/>
            <a:ext cx="1221230" cy="1147465"/>
            <a:chOff x="379412" y="762000"/>
            <a:chExt cx="1221230" cy="1147465"/>
          </a:xfrm>
        </p:grpSpPr>
        <p:pic>
          <p:nvPicPr>
            <p:cNvPr id="113" name="Picture 112" descr="businessintelligence_w_72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127" y="762000"/>
              <a:ext cx="685800" cy="685800"/>
            </a:xfrm>
            <a:prstGeom prst="rect">
              <a:avLst/>
            </a:prstGeom>
          </p:spPr>
        </p:pic>
        <p:sp>
          <p:nvSpPr>
            <p:cNvPr id="114" name="Rectangle 113"/>
            <p:cNvSpPr/>
            <p:nvPr/>
          </p:nvSpPr>
          <p:spPr>
            <a:xfrm>
              <a:off x="379412" y="1447800"/>
              <a:ext cx="12212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Data Vizualizer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Cloud Service</a:t>
              </a:r>
            </a:p>
          </p:txBody>
        </p:sp>
      </p:grpSp>
      <p:grpSp>
        <p:nvGrpSpPr>
          <p:cNvPr id="9" name="Group 164"/>
          <p:cNvGrpSpPr/>
          <p:nvPr/>
        </p:nvGrpSpPr>
        <p:grpSpPr>
          <a:xfrm>
            <a:off x="2743200" y="595588"/>
            <a:ext cx="1143296" cy="962799"/>
            <a:chOff x="2970064" y="609600"/>
            <a:chExt cx="1143296" cy="962799"/>
          </a:xfrm>
        </p:grpSpPr>
        <p:pic>
          <p:nvPicPr>
            <p:cNvPr id="116" name="Picture 115" descr="compute_w_72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12" y="609600"/>
              <a:ext cx="685800" cy="685800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2970064" y="1295400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Compute</a:t>
              </a:r>
            </a:p>
          </p:txBody>
        </p:sp>
      </p:grpSp>
      <p:grpSp>
        <p:nvGrpSpPr>
          <p:cNvPr id="10" name="Group 153"/>
          <p:cNvGrpSpPr/>
          <p:nvPr/>
        </p:nvGrpSpPr>
        <p:grpSpPr>
          <a:xfrm>
            <a:off x="419967" y="5638800"/>
            <a:ext cx="1143296" cy="1066800"/>
            <a:chOff x="418379" y="5638800"/>
            <a:chExt cx="1143296" cy="1066800"/>
          </a:xfrm>
        </p:grpSpPr>
        <p:pic>
          <p:nvPicPr>
            <p:cNvPr id="120" name="Picture 119" descr="process_w_72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127" y="5638800"/>
              <a:ext cx="685800" cy="685800"/>
            </a:xfrm>
            <a:prstGeom prst="rect">
              <a:avLst/>
            </a:prstGeom>
          </p:spPr>
        </p:pic>
        <p:sp>
          <p:nvSpPr>
            <p:cNvPr id="128" name="Rectangle 127"/>
            <p:cNvSpPr/>
            <p:nvPr/>
          </p:nvSpPr>
          <p:spPr>
            <a:xfrm>
              <a:off x="418379" y="6243935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Process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11" name="Group 159"/>
          <p:cNvGrpSpPr/>
          <p:nvPr/>
        </p:nvGrpSpPr>
        <p:grpSpPr>
          <a:xfrm>
            <a:off x="1676400" y="4343400"/>
            <a:ext cx="1143296" cy="993922"/>
            <a:chOff x="1751012" y="4027615"/>
            <a:chExt cx="1143296" cy="993922"/>
          </a:xfrm>
        </p:grpSpPr>
        <p:pic>
          <p:nvPicPr>
            <p:cNvPr id="115" name="Picture 114" descr="storage_w_72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79760" y="4027615"/>
              <a:ext cx="685800" cy="685800"/>
            </a:xfrm>
            <a:prstGeom prst="rect">
              <a:avLst/>
            </a:prstGeom>
          </p:spPr>
        </p:pic>
        <p:sp>
          <p:nvSpPr>
            <p:cNvPr id="129" name="Rectangle 128"/>
            <p:cNvSpPr/>
            <p:nvPr/>
          </p:nvSpPr>
          <p:spPr>
            <a:xfrm>
              <a:off x="1751012" y="4744538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Storage</a:t>
              </a:r>
            </a:p>
          </p:txBody>
        </p:sp>
      </p:grpSp>
      <p:grpSp>
        <p:nvGrpSpPr>
          <p:cNvPr id="12" name="Group 160"/>
          <p:cNvGrpSpPr/>
          <p:nvPr/>
        </p:nvGrpSpPr>
        <p:grpSpPr>
          <a:xfrm>
            <a:off x="1676400" y="5638800"/>
            <a:ext cx="1143296" cy="970462"/>
            <a:chOff x="1751012" y="5049338"/>
            <a:chExt cx="1143296" cy="970462"/>
          </a:xfrm>
        </p:grpSpPr>
        <p:pic>
          <p:nvPicPr>
            <p:cNvPr id="131" name="Picture 130" descr="network_w_72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79760" y="5049338"/>
              <a:ext cx="685800" cy="685800"/>
            </a:xfrm>
            <a:prstGeom prst="rect">
              <a:avLst/>
            </a:prstGeom>
          </p:spPr>
        </p:pic>
        <p:sp>
          <p:nvSpPr>
            <p:cNvPr id="133" name="Rectangle 132"/>
            <p:cNvSpPr/>
            <p:nvPr/>
          </p:nvSpPr>
          <p:spPr>
            <a:xfrm>
              <a:off x="1751012" y="5742801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Network</a:t>
              </a:r>
            </a:p>
          </p:txBody>
        </p:sp>
      </p:grpSp>
      <p:grpSp>
        <p:nvGrpSpPr>
          <p:cNvPr id="13" name="Group 163"/>
          <p:cNvGrpSpPr/>
          <p:nvPr/>
        </p:nvGrpSpPr>
        <p:grpSpPr>
          <a:xfrm>
            <a:off x="2819401" y="1905000"/>
            <a:ext cx="1132335" cy="1143000"/>
            <a:chOff x="2975545" y="1759138"/>
            <a:chExt cx="1132335" cy="1143000"/>
          </a:xfrm>
        </p:grpSpPr>
        <p:pic>
          <p:nvPicPr>
            <p:cNvPr id="135" name="Picture 134" descr="social-network_w_72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98812" y="1759138"/>
              <a:ext cx="685800" cy="685800"/>
            </a:xfrm>
            <a:prstGeom prst="rect">
              <a:avLst/>
            </a:prstGeom>
          </p:spPr>
        </p:pic>
        <p:sp>
          <p:nvSpPr>
            <p:cNvPr id="138" name="Rectangle 137"/>
            <p:cNvSpPr/>
            <p:nvPr/>
          </p:nvSpPr>
          <p:spPr>
            <a:xfrm>
              <a:off x="2975545" y="2440473"/>
              <a:ext cx="11323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Oracle Social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Network</a:t>
              </a:r>
            </a:p>
          </p:txBody>
        </p:sp>
      </p:grpSp>
      <p:grpSp>
        <p:nvGrpSpPr>
          <p:cNvPr id="14" name="Group 162"/>
          <p:cNvGrpSpPr/>
          <p:nvPr/>
        </p:nvGrpSpPr>
        <p:grpSpPr>
          <a:xfrm>
            <a:off x="2786234" y="3200400"/>
            <a:ext cx="1252367" cy="1127690"/>
            <a:chOff x="2915529" y="2915375"/>
            <a:chExt cx="1252367" cy="1127690"/>
          </a:xfrm>
        </p:grpSpPr>
        <p:pic>
          <p:nvPicPr>
            <p:cNvPr id="139" name="Picture 138" descr="bigdataD_w_72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98812" y="2915375"/>
              <a:ext cx="685800" cy="685800"/>
            </a:xfrm>
            <a:prstGeom prst="rect">
              <a:avLst/>
            </a:prstGeom>
          </p:spPr>
        </p:pic>
        <p:sp>
          <p:nvSpPr>
            <p:cNvPr id="141" name="Rectangle 140"/>
            <p:cNvSpPr/>
            <p:nvPr/>
          </p:nvSpPr>
          <p:spPr>
            <a:xfrm>
              <a:off x="2915529" y="3581400"/>
              <a:ext cx="12523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Oracle Big Data Discovery</a:t>
              </a:r>
            </a:p>
          </p:txBody>
        </p:sp>
      </p:grpSp>
      <p:grpSp>
        <p:nvGrpSpPr>
          <p:cNvPr id="15" name="Group 161"/>
          <p:cNvGrpSpPr/>
          <p:nvPr/>
        </p:nvGrpSpPr>
        <p:grpSpPr>
          <a:xfrm>
            <a:off x="2743200" y="4343400"/>
            <a:ext cx="1295696" cy="1097794"/>
            <a:chOff x="2893864" y="4088271"/>
            <a:chExt cx="1295696" cy="1097794"/>
          </a:xfrm>
        </p:grpSpPr>
        <p:pic>
          <p:nvPicPr>
            <p:cNvPr id="143" name="Picture 142" descr="BigDataPreparation_w_72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98812" y="4088271"/>
              <a:ext cx="685800" cy="685800"/>
            </a:xfrm>
            <a:prstGeom prst="rect">
              <a:avLst/>
            </a:prstGeom>
          </p:spPr>
        </p:pic>
        <p:sp>
          <p:nvSpPr>
            <p:cNvPr id="145" name="Rectangle 144"/>
            <p:cNvSpPr/>
            <p:nvPr/>
          </p:nvSpPr>
          <p:spPr>
            <a:xfrm>
              <a:off x="2893864" y="4724400"/>
              <a:ext cx="12956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Oracle Big Data 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Preparation</a:t>
              </a:r>
            </a:p>
          </p:txBody>
        </p:sp>
      </p:grpSp>
      <p:grpSp>
        <p:nvGrpSpPr>
          <p:cNvPr id="16" name="Group 159"/>
          <p:cNvGrpSpPr/>
          <p:nvPr/>
        </p:nvGrpSpPr>
        <p:grpSpPr>
          <a:xfrm>
            <a:off x="4114801" y="595588"/>
            <a:ext cx="912429" cy="1071265"/>
            <a:chOff x="6727257" y="1981200"/>
            <a:chExt cx="912429" cy="1071265"/>
          </a:xfrm>
        </p:grpSpPr>
        <p:pic>
          <p:nvPicPr>
            <p:cNvPr id="167" name="Picture 166" descr="documents_w_72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40571" y="1981200"/>
              <a:ext cx="685800" cy="685800"/>
            </a:xfrm>
            <a:prstGeom prst="rect">
              <a:avLst/>
            </a:prstGeom>
          </p:spPr>
        </p:pic>
        <p:sp>
          <p:nvSpPr>
            <p:cNvPr id="168" name="Rectangle 167"/>
            <p:cNvSpPr/>
            <p:nvPr/>
          </p:nvSpPr>
          <p:spPr>
            <a:xfrm>
              <a:off x="6727257" y="2590800"/>
              <a:ext cx="9124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Documents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Cloud</a:t>
              </a:r>
            </a:p>
          </p:txBody>
        </p:sp>
      </p:grpSp>
      <p:grpSp>
        <p:nvGrpSpPr>
          <p:cNvPr id="17" name="Group 64"/>
          <p:cNvGrpSpPr/>
          <p:nvPr/>
        </p:nvGrpSpPr>
        <p:grpSpPr>
          <a:xfrm>
            <a:off x="4114800" y="3200400"/>
            <a:ext cx="990600" cy="1066800"/>
            <a:chOff x="8228012" y="3733800"/>
            <a:chExt cx="990600" cy="1066800"/>
          </a:xfrm>
        </p:grpSpPr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80412" y="3733800"/>
              <a:ext cx="685800" cy="685800"/>
            </a:xfrm>
            <a:prstGeom prst="rect">
              <a:avLst/>
            </a:prstGeom>
          </p:spPr>
        </p:pic>
        <p:sp>
          <p:nvSpPr>
            <p:cNvPr id="171" name="TextBox 170"/>
            <p:cNvSpPr txBox="1"/>
            <p:nvPr/>
          </p:nvSpPr>
          <p:spPr>
            <a:xfrm>
              <a:off x="8228012" y="44196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SOA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Cloud Service</a:t>
              </a:r>
            </a:p>
          </p:txBody>
        </p:sp>
      </p:grpSp>
      <p:grpSp>
        <p:nvGrpSpPr>
          <p:cNvPr id="18" name="Group 64"/>
          <p:cNvGrpSpPr/>
          <p:nvPr/>
        </p:nvGrpSpPr>
        <p:grpSpPr>
          <a:xfrm>
            <a:off x="4114800" y="1905000"/>
            <a:ext cx="990600" cy="1143000"/>
            <a:chOff x="8228012" y="3733800"/>
            <a:chExt cx="990600" cy="1143000"/>
          </a:xfrm>
        </p:grpSpPr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80412" y="3733800"/>
              <a:ext cx="685800" cy="685800"/>
            </a:xfrm>
            <a:prstGeom prst="rect">
              <a:avLst/>
            </a:prstGeom>
          </p:spPr>
        </p:pic>
        <p:sp>
          <p:nvSpPr>
            <p:cNvPr id="174" name="TextBox 173"/>
            <p:cNvSpPr txBox="1"/>
            <p:nvPr/>
          </p:nvSpPr>
          <p:spPr>
            <a:xfrm>
              <a:off x="8228012" y="4495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FFFF"/>
                  </a:solidFill>
                  <a:cs typeface="MV Boli" panose="02000500030200090000" pitchFamily="2" charset="0"/>
                </a:rPr>
                <a:t>Visual </a:t>
              </a: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Builder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Cloud Service</a:t>
              </a:r>
            </a:p>
          </p:txBody>
        </p:sp>
      </p:grpSp>
      <p:grpSp>
        <p:nvGrpSpPr>
          <p:cNvPr id="19" name="Group 61"/>
          <p:cNvGrpSpPr/>
          <p:nvPr/>
        </p:nvGrpSpPr>
        <p:grpSpPr>
          <a:xfrm>
            <a:off x="2895600" y="5562600"/>
            <a:ext cx="990600" cy="1143000"/>
            <a:chOff x="8189832" y="5562600"/>
            <a:chExt cx="990600" cy="1143000"/>
          </a:xfrm>
        </p:grpSpPr>
        <p:sp>
          <p:nvSpPr>
            <p:cNvPr id="176" name="TextBox 175"/>
            <p:cNvSpPr txBox="1"/>
            <p:nvPr/>
          </p:nvSpPr>
          <p:spPr>
            <a:xfrm>
              <a:off x="8189832" y="63246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err="1">
                  <a:solidFill>
                    <a:srgbClr val="FFFFFF"/>
                  </a:solidFill>
                  <a:cs typeface="MV Boli" panose="02000500030200090000" pitchFamily="2" charset="0"/>
                </a:rPr>
                <a:t>IoT</a:t>
              </a: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  Cloud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Service</a:t>
              </a:r>
            </a:p>
          </p:txBody>
        </p:sp>
        <p:pic>
          <p:nvPicPr>
            <p:cNvPr id="177" name="Picture 176" descr="IoT.png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42232" y="5562600"/>
              <a:ext cx="685800" cy="685800"/>
            </a:xfrm>
            <a:prstGeom prst="rect">
              <a:avLst/>
            </a:prstGeom>
          </p:spPr>
        </p:pic>
      </p:grpSp>
      <p:grpSp>
        <p:nvGrpSpPr>
          <p:cNvPr id="20" name="Group 81"/>
          <p:cNvGrpSpPr/>
          <p:nvPr/>
        </p:nvGrpSpPr>
        <p:grpSpPr>
          <a:xfrm>
            <a:off x="4038600" y="4495801"/>
            <a:ext cx="1143296" cy="885309"/>
            <a:chOff x="8771804" y="4559300"/>
            <a:chExt cx="1143296" cy="885309"/>
          </a:xfrm>
        </p:grpSpPr>
        <p:pic>
          <p:nvPicPr>
            <p:cNvPr id="83" name="Picture 4" descr="https://cloud.oracle.com/opc/paas/images/opcSitesBannerIcon.png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8956675" y="45593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84" name="Rectangle 83"/>
            <p:cNvSpPr/>
            <p:nvPr/>
          </p:nvSpPr>
          <p:spPr>
            <a:xfrm>
              <a:off x="8771804" y="5167610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Sites Cloud</a:t>
              </a:r>
            </a:p>
          </p:txBody>
        </p:sp>
      </p:grpSp>
      <p:grpSp>
        <p:nvGrpSpPr>
          <p:cNvPr id="21" name="Group 90"/>
          <p:cNvGrpSpPr/>
          <p:nvPr/>
        </p:nvGrpSpPr>
        <p:grpSpPr>
          <a:xfrm>
            <a:off x="5291465" y="609601"/>
            <a:ext cx="845103" cy="962799"/>
            <a:chOff x="5289876" y="609600"/>
            <a:chExt cx="845103" cy="962799"/>
          </a:xfrm>
        </p:grpSpPr>
        <p:pic>
          <p:nvPicPr>
            <p:cNvPr id="7170" name="Picture 2" descr="https://cloud.oracle.com/opc/paas/images/kafka_w_72.png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5369527" y="6096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89" name="Rectangle 88"/>
            <p:cNvSpPr/>
            <p:nvPr/>
          </p:nvSpPr>
          <p:spPr>
            <a:xfrm>
              <a:off x="5289876" y="1295400"/>
              <a:ext cx="8451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Event Hub</a:t>
              </a:r>
            </a:p>
          </p:txBody>
        </p:sp>
      </p:grpSp>
      <p:grpSp>
        <p:nvGrpSpPr>
          <p:cNvPr id="22" name="Group 92"/>
          <p:cNvGrpSpPr/>
          <p:nvPr/>
        </p:nvGrpSpPr>
        <p:grpSpPr>
          <a:xfrm>
            <a:off x="6508260" y="609600"/>
            <a:ext cx="782587" cy="1066800"/>
            <a:chOff x="6506671" y="609600"/>
            <a:chExt cx="782587" cy="1066800"/>
          </a:xfrm>
        </p:grpSpPr>
        <p:pic>
          <p:nvPicPr>
            <p:cNvPr id="7172" name="Picture 4" descr="https://cloud.oracle.com/opc/paas/images/databasebackup_w_72.png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6551612" y="6096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92" name="Rectangle 91"/>
            <p:cNvSpPr/>
            <p:nvPr/>
          </p:nvSpPr>
          <p:spPr>
            <a:xfrm>
              <a:off x="6506671" y="1214735"/>
              <a:ext cx="7825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Database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Backup</a:t>
              </a:r>
            </a:p>
          </p:txBody>
        </p:sp>
      </p:grpSp>
      <p:grpSp>
        <p:nvGrpSpPr>
          <p:cNvPr id="23" name="Group 98"/>
          <p:cNvGrpSpPr/>
          <p:nvPr/>
        </p:nvGrpSpPr>
        <p:grpSpPr>
          <a:xfrm>
            <a:off x="7617538" y="609601"/>
            <a:ext cx="688262" cy="886599"/>
            <a:chOff x="7615950" y="609600"/>
            <a:chExt cx="688262" cy="886599"/>
          </a:xfrm>
        </p:grpSpPr>
        <p:pic>
          <p:nvPicPr>
            <p:cNvPr id="7174" name="Picture 6" descr="https://cloud.oracle.com/opc/paas/images/MySQL_w_72.png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7618412" y="6096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97" name="Rectangle 96"/>
            <p:cNvSpPr/>
            <p:nvPr/>
          </p:nvSpPr>
          <p:spPr>
            <a:xfrm>
              <a:off x="7615950" y="1219200"/>
              <a:ext cx="6351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MySQL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</p:grpSp>
      <p:grpSp>
        <p:nvGrpSpPr>
          <p:cNvPr id="24" name="Group 101"/>
          <p:cNvGrpSpPr/>
          <p:nvPr/>
        </p:nvGrpSpPr>
        <p:grpSpPr>
          <a:xfrm>
            <a:off x="8686800" y="609601"/>
            <a:ext cx="685800" cy="962799"/>
            <a:chOff x="8685212" y="609600"/>
            <a:chExt cx="685800" cy="962799"/>
          </a:xfrm>
        </p:grpSpPr>
        <p:pic>
          <p:nvPicPr>
            <p:cNvPr id="7176" name="Picture 8" descr="https://cloud.oracle.com/opc/paas/images/NoSQL_w_72.png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8685212" y="6096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00" name="Rectangle 99"/>
            <p:cNvSpPr/>
            <p:nvPr/>
          </p:nvSpPr>
          <p:spPr>
            <a:xfrm>
              <a:off x="8696433" y="1295400"/>
              <a:ext cx="6126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NoSQL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</p:grpSp>
      <p:grpSp>
        <p:nvGrpSpPr>
          <p:cNvPr id="25" name="Group 108"/>
          <p:cNvGrpSpPr/>
          <p:nvPr/>
        </p:nvGrpSpPr>
        <p:grpSpPr>
          <a:xfrm>
            <a:off x="9902856" y="609601"/>
            <a:ext cx="771365" cy="1071265"/>
            <a:chOff x="9901267" y="609600"/>
            <a:chExt cx="771365" cy="1071265"/>
          </a:xfrm>
        </p:grpSpPr>
        <p:pic>
          <p:nvPicPr>
            <p:cNvPr id="7178" name="Picture 10" descr="https://cloud.oracle.com/opc/paas/images/BigDataCompute_w_72.png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9904412" y="6096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04" name="Rectangle 103"/>
            <p:cNvSpPr/>
            <p:nvPr/>
          </p:nvSpPr>
          <p:spPr>
            <a:xfrm>
              <a:off x="9901267" y="1219200"/>
              <a:ext cx="7713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BigData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Compute</a:t>
              </a:r>
            </a:p>
          </p:txBody>
        </p:sp>
      </p:grpSp>
      <p:grpSp>
        <p:nvGrpSpPr>
          <p:cNvPr id="26" name="Group 118"/>
          <p:cNvGrpSpPr/>
          <p:nvPr/>
        </p:nvGrpSpPr>
        <p:grpSpPr>
          <a:xfrm>
            <a:off x="5524500" y="1905000"/>
            <a:ext cx="990600" cy="1066800"/>
            <a:chOff x="5522912" y="1905000"/>
            <a:chExt cx="990600" cy="1066800"/>
          </a:xfrm>
        </p:grpSpPr>
        <p:pic>
          <p:nvPicPr>
            <p:cNvPr id="7180" name="Picture 12" descr="https://cloud.oracle.com/opc/paas/images/Java_w_72.png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5675312" y="19050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10" name="TextBox 109"/>
            <p:cNvSpPr txBox="1"/>
            <p:nvPr/>
          </p:nvSpPr>
          <p:spPr>
            <a:xfrm>
              <a:off x="5522912" y="2590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Java Cloud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Service</a:t>
              </a:r>
            </a:p>
          </p:txBody>
        </p:sp>
      </p:grpSp>
      <p:grpSp>
        <p:nvGrpSpPr>
          <p:cNvPr id="27" name="Group 117"/>
          <p:cNvGrpSpPr/>
          <p:nvPr/>
        </p:nvGrpSpPr>
        <p:grpSpPr>
          <a:xfrm>
            <a:off x="6591300" y="1981200"/>
            <a:ext cx="990600" cy="1066800"/>
            <a:chOff x="6589712" y="1981200"/>
            <a:chExt cx="990600" cy="1066800"/>
          </a:xfrm>
        </p:grpSpPr>
        <p:pic>
          <p:nvPicPr>
            <p:cNvPr id="7182" name="Picture 14" descr="https://cloud.oracle.com/opc/paas/images/messaging_w_72.png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6742112" y="19812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11" name="TextBox 110"/>
            <p:cNvSpPr txBox="1"/>
            <p:nvPr/>
          </p:nvSpPr>
          <p:spPr>
            <a:xfrm>
              <a:off x="6589712" y="26670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Messaging</a:t>
              </a:r>
            </a:p>
          </p:txBody>
        </p:sp>
      </p:grpSp>
      <p:grpSp>
        <p:nvGrpSpPr>
          <p:cNvPr id="28" name="Group 121"/>
          <p:cNvGrpSpPr/>
          <p:nvPr/>
        </p:nvGrpSpPr>
        <p:grpSpPr>
          <a:xfrm>
            <a:off x="7620000" y="1981200"/>
            <a:ext cx="990600" cy="990600"/>
            <a:chOff x="7618412" y="1981200"/>
            <a:chExt cx="990600" cy="990600"/>
          </a:xfrm>
        </p:grpSpPr>
        <p:pic>
          <p:nvPicPr>
            <p:cNvPr id="7184" name="Picture 16" descr="https://cloud.oracle.com/opc/paas/images/applicationcontainer_w_72.png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7770812" y="19812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21" name="TextBox 120"/>
            <p:cNvSpPr txBox="1"/>
            <p:nvPr/>
          </p:nvSpPr>
          <p:spPr>
            <a:xfrm>
              <a:off x="7618412" y="2590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Application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Container Cloud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Service</a:t>
              </a:r>
            </a:p>
          </p:txBody>
        </p:sp>
      </p:grpSp>
      <p:grpSp>
        <p:nvGrpSpPr>
          <p:cNvPr id="29" name="Group 124"/>
          <p:cNvGrpSpPr/>
          <p:nvPr/>
        </p:nvGrpSpPr>
        <p:grpSpPr>
          <a:xfrm>
            <a:off x="8763000" y="1981200"/>
            <a:ext cx="990600" cy="914400"/>
            <a:chOff x="8761412" y="1981200"/>
            <a:chExt cx="990600" cy="914400"/>
          </a:xfrm>
        </p:grpSpPr>
        <p:pic>
          <p:nvPicPr>
            <p:cNvPr id="7186" name="Picture 18" descr="https://cloud.oracle.com/opc/paas/images/developer_w_7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913812" y="19812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23" name="TextBox 122"/>
            <p:cNvSpPr txBox="1"/>
            <p:nvPr/>
          </p:nvSpPr>
          <p:spPr>
            <a:xfrm>
              <a:off x="8761412" y="2667000"/>
              <a:ext cx="990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Developer</a:t>
              </a:r>
            </a:p>
          </p:txBody>
        </p:sp>
      </p:grpSp>
      <p:grpSp>
        <p:nvGrpSpPr>
          <p:cNvPr id="30" name="Group 126"/>
          <p:cNvGrpSpPr/>
          <p:nvPr/>
        </p:nvGrpSpPr>
        <p:grpSpPr>
          <a:xfrm>
            <a:off x="9906000" y="1981200"/>
            <a:ext cx="990600" cy="914400"/>
            <a:chOff x="9904412" y="1981200"/>
            <a:chExt cx="990600" cy="914400"/>
          </a:xfrm>
        </p:grpSpPr>
        <p:pic>
          <p:nvPicPr>
            <p:cNvPr id="7188" name="Picture 20" descr="https://cloud.oracle.com/opc/paas/images/APIcatalog_w_72.png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10056812" y="19812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26" name="TextBox 125"/>
            <p:cNvSpPr txBox="1"/>
            <p:nvPr/>
          </p:nvSpPr>
          <p:spPr>
            <a:xfrm>
              <a:off x="9904412" y="2667000"/>
              <a:ext cx="990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API Catalog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451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0" y="0"/>
            <a:ext cx="75819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Technical Elements</a:t>
            </a:r>
          </a:p>
        </p:txBody>
      </p:sp>
      <p:sp>
        <p:nvSpPr>
          <p:cNvPr id="6148" name="AutoShape 4" descr="https://encrypted-tbn1.gstatic.com/images?q=tbn:ANd9GcQrrFT7JTz79f9VGitFQzhKyDF9U7Y-yO9BDGjhY_gnkE5zxfdRtg"/>
          <p:cNvSpPr>
            <a:spLocks noChangeAspect="1" noChangeArrowheads="1"/>
          </p:cNvSpPr>
          <p:nvPr/>
        </p:nvSpPr>
        <p:spPr bwMode="auto">
          <a:xfrm>
            <a:off x="65089" y="-136525"/>
            <a:ext cx="5857875" cy="5857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55"/>
          <p:cNvGrpSpPr/>
          <p:nvPr/>
        </p:nvGrpSpPr>
        <p:grpSpPr>
          <a:xfrm>
            <a:off x="152401" y="789802"/>
            <a:ext cx="673253" cy="962799"/>
            <a:chOff x="2894012" y="1219200"/>
            <a:chExt cx="673253" cy="962799"/>
          </a:xfrm>
        </p:grpSpPr>
        <p:pic>
          <p:nvPicPr>
            <p:cNvPr id="63" name="Picture 62" descr="linux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4012" y="1219200"/>
              <a:ext cx="673253" cy="692307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2970212" y="1905000"/>
              <a:ext cx="5261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Linux</a:t>
              </a:r>
            </a:p>
          </p:txBody>
        </p:sp>
      </p:grpSp>
      <p:grpSp>
        <p:nvGrpSpPr>
          <p:cNvPr id="3" name="Group 56"/>
          <p:cNvGrpSpPr/>
          <p:nvPr/>
        </p:nvGrpSpPr>
        <p:grpSpPr>
          <a:xfrm>
            <a:off x="152400" y="2113003"/>
            <a:ext cx="838200" cy="810399"/>
            <a:chOff x="5865812" y="3228201"/>
            <a:chExt cx="838200" cy="810399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5812" y="3228201"/>
              <a:ext cx="838200" cy="54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" name="Rectangle 64"/>
            <p:cNvSpPr/>
            <p:nvPr/>
          </p:nvSpPr>
          <p:spPr>
            <a:xfrm>
              <a:off x="5916502" y="3761601"/>
              <a:ext cx="6351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Docker</a:t>
              </a:r>
              <a:endParaRPr lang="en-US" sz="1200" b="1" kern="0" dirty="0">
                <a:solidFill>
                  <a:srgbClr val="FFFFFF"/>
                </a:solidFill>
                <a:latin typeface="Calibri"/>
                <a:ea typeface="Calibri"/>
                <a:cs typeface="MV Boli" pitchFamily="2" charset="0"/>
                <a:sym typeface="Calibri"/>
              </a:endParaRPr>
            </a:p>
          </p:txBody>
        </p:sp>
      </p:grpSp>
      <p:grpSp>
        <p:nvGrpSpPr>
          <p:cNvPr id="4" name="Group 86"/>
          <p:cNvGrpSpPr/>
          <p:nvPr/>
        </p:nvGrpSpPr>
        <p:grpSpPr>
          <a:xfrm>
            <a:off x="1101122" y="789801"/>
            <a:ext cx="838200" cy="990600"/>
            <a:chOff x="2789449" y="3124200"/>
            <a:chExt cx="838200" cy="990600"/>
          </a:xfrm>
        </p:grpSpPr>
        <p:sp>
          <p:nvSpPr>
            <p:cNvPr id="69" name="Rectangle 68"/>
            <p:cNvSpPr/>
            <p:nvPr/>
          </p:nvSpPr>
          <p:spPr>
            <a:xfrm>
              <a:off x="2803631" y="3837801"/>
              <a:ext cx="809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WebLogic</a:t>
              </a:r>
              <a:endParaRPr lang="en-US" sz="1200" b="1" kern="0" dirty="0">
                <a:solidFill>
                  <a:srgbClr val="FFFFFF"/>
                </a:solidFill>
                <a:latin typeface="Calibri"/>
                <a:ea typeface="Calibri"/>
                <a:cs typeface="MV Boli" pitchFamily="2" charset="0"/>
                <a:sym typeface="Calibri"/>
              </a:endParaRPr>
            </a:p>
          </p:txBody>
        </p:sp>
        <p:grpSp>
          <p:nvGrpSpPr>
            <p:cNvPr id="5" name="Group 74"/>
            <p:cNvGrpSpPr/>
            <p:nvPr/>
          </p:nvGrpSpPr>
          <p:grpSpPr>
            <a:xfrm>
              <a:off x="2789449" y="3124200"/>
              <a:ext cx="838200" cy="690902"/>
              <a:chOff x="5637212" y="1290298"/>
              <a:chExt cx="838200" cy="690902"/>
            </a:xfrm>
          </p:grpSpPr>
          <p:grpSp>
            <p:nvGrpSpPr>
              <p:cNvPr id="6" name="Group 67"/>
              <p:cNvGrpSpPr/>
              <p:nvPr/>
            </p:nvGrpSpPr>
            <p:grpSpPr>
              <a:xfrm>
                <a:off x="5637212" y="1290298"/>
                <a:ext cx="838200" cy="690902"/>
                <a:chOff x="5561012" y="1143000"/>
                <a:chExt cx="979487" cy="807361"/>
              </a:xfrm>
            </p:grpSpPr>
            <p:pic>
              <p:nvPicPr>
                <p:cNvPr id="6149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561012" y="1143000"/>
                  <a:ext cx="979487" cy="8073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7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561012" y="1143000"/>
                  <a:ext cx="979487" cy="8073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7" name="Group 70"/>
              <p:cNvGrpSpPr/>
              <p:nvPr/>
            </p:nvGrpSpPr>
            <p:grpSpPr>
              <a:xfrm>
                <a:off x="5637212" y="1290298"/>
                <a:ext cx="838200" cy="690902"/>
                <a:chOff x="5561012" y="1143000"/>
                <a:chExt cx="979487" cy="807361"/>
              </a:xfrm>
            </p:grpSpPr>
            <p:pic>
              <p:nvPicPr>
                <p:cNvPr id="73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561012" y="1143000"/>
                  <a:ext cx="979487" cy="8073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4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561012" y="1143000"/>
                  <a:ext cx="979487" cy="8073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grpSp>
        <p:nvGrpSpPr>
          <p:cNvPr id="8" name="Group 84"/>
          <p:cNvGrpSpPr/>
          <p:nvPr/>
        </p:nvGrpSpPr>
        <p:grpSpPr>
          <a:xfrm>
            <a:off x="2214792" y="866001"/>
            <a:ext cx="535577" cy="914400"/>
            <a:chOff x="2817812" y="5257800"/>
            <a:chExt cx="535577" cy="914400"/>
          </a:xfrm>
        </p:grpSpPr>
        <p:pic>
          <p:nvPicPr>
            <p:cNvPr id="6150" name="Picture 6" descr="C:\temp\icons\ic-Database-wht.png"/>
            <p:cNvPicPr>
              <a:picLocks noChangeAspect="1" noChangeArrowheads="1"/>
            </p:cNvPicPr>
            <p:nvPr/>
          </p:nvPicPr>
          <p:blipFill>
            <a:blip r:embed="rId6" cstate="print"/>
            <a:srcRect l="14583" t="14583" r="14583" b="12500"/>
            <a:stretch>
              <a:fillRect/>
            </a:stretch>
          </p:blipFill>
          <p:spPr bwMode="auto">
            <a:xfrm>
              <a:off x="2817812" y="5257800"/>
              <a:ext cx="535577" cy="551329"/>
            </a:xfrm>
            <a:prstGeom prst="rect">
              <a:avLst/>
            </a:prstGeom>
            <a:noFill/>
          </p:spPr>
        </p:pic>
        <p:sp>
          <p:nvSpPr>
            <p:cNvPr id="76" name="Rectangle 75"/>
            <p:cNvSpPr/>
            <p:nvPr/>
          </p:nvSpPr>
          <p:spPr>
            <a:xfrm>
              <a:off x="2882660" y="5895201"/>
              <a:ext cx="4058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12c</a:t>
              </a:r>
            </a:p>
          </p:txBody>
        </p:sp>
      </p:grpSp>
      <p:grpSp>
        <p:nvGrpSpPr>
          <p:cNvPr id="9" name="Group 58"/>
          <p:cNvGrpSpPr/>
          <p:nvPr/>
        </p:nvGrpSpPr>
        <p:grpSpPr>
          <a:xfrm>
            <a:off x="1429305" y="2113003"/>
            <a:ext cx="510076" cy="810399"/>
            <a:chOff x="1218883" y="1828800"/>
            <a:chExt cx="510076" cy="810399"/>
          </a:xfrm>
        </p:grpSpPr>
        <p:pic>
          <p:nvPicPr>
            <p:cNvPr id="6153" name="Picture 9" descr="C:\temp\icons\ic-Document-wht.png"/>
            <p:cNvPicPr>
              <a:picLocks noChangeAspect="1" noChangeArrowheads="1"/>
            </p:cNvPicPr>
            <p:nvPr/>
          </p:nvPicPr>
          <p:blipFill>
            <a:blip r:embed="rId7" cstate="print"/>
            <a:srcRect l="22917" t="14583" r="20833" b="16667"/>
            <a:stretch>
              <a:fillRect/>
            </a:stretch>
          </p:blipFill>
          <p:spPr bwMode="auto">
            <a:xfrm>
              <a:off x="1255712" y="1828800"/>
              <a:ext cx="436418" cy="533400"/>
            </a:xfrm>
            <a:prstGeom prst="rect">
              <a:avLst/>
            </a:prstGeom>
            <a:noFill/>
          </p:spPr>
        </p:pic>
        <p:sp>
          <p:nvSpPr>
            <p:cNvPr id="58" name="Rectangle 57"/>
            <p:cNvSpPr/>
            <p:nvPr/>
          </p:nvSpPr>
          <p:spPr>
            <a:xfrm>
              <a:off x="1218883" y="2362200"/>
              <a:ext cx="5100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Code</a:t>
              </a:r>
            </a:p>
          </p:txBody>
        </p:sp>
      </p:grpSp>
      <p:grpSp>
        <p:nvGrpSpPr>
          <p:cNvPr id="10" name="Group 61"/>
          <p:cNvGrpSpPr/>
          <p:nvPr/>
        </p:nvGrpSpPr>
        <p:grpSpPr>
          <a:xfrm>
            <a:off x="3025837" y="838200"/>
            <a:ext cx="990600" cy="685800"/>
            <a:chOff x="3312461" y="3886200"/>
            <a:chExt cx="2131154" cy="1340259"/>
          </a:xfrm>
        </p:grpSpPr>
        <p:pic>
          <p:nvPicPr>
            <p:cNvPr id="60" name="Picture 59" descr="jboss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2461" y="3886200"/>
              <a:ext cx="2131154" cy="1340259"/>
            </a:xfrm>
            <a:prstGeom prst="rect">
              <a:avLst/>
            </a:prstGeom>
          </p:spPr>
        </p:pic>
        <p:pic>
          <p:nvPicPr>
            <p:cNvPr id="61" name="Picture 60" descr="jboss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2461" y="3886200"/>
              <a:ext cx="2131154" cy="1340259"/>
            </a:xfrm>
            <a:prstGeom prst="rect">
              <a:avLst/>
            </a:prstGeom>
          </p:spPr>
        </p:pic>
      </p:grpSp>
      <p:pic>
        <p:nvPicPr>
          <p:cNvPr id="66" name="Picture 65" descr="admin_console.pn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36330" y="2161401"/>
            <a:ext cx="685800" cy="457200"/>
          </a:xfrm>
          <a:prstGeom prst="rect">
            <a:avLst/>
          </a:prstGeom>
        </p:spPr>
      </p:pic>
      <p:pic>
        <p:nvPicPr>
          <p:cNvPr id="75" name="Picture 74" descr="char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48336" y="3429000"/>
            <a:ext cx="721283" cy="609600"/>
          </a:xfrm>
          <a:prstGeom prst="rect">
            <a:avLst/>
          </a:prstGeom>
        </p:spPr>
      </p:pic>
      <p:pic>
        <p:nvPicPr>
          <p:cNvPr id="81" name="Picture 80" descr="checklist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97049" y="3352800"/>
            <a:ext cx="483628" cy="685800"/>
          </a:xfrm>
          <a:prstGeom prst="rect">
            <a:avLst/>
          </a:prstGeom>
        </p:spPr>
      </p:pic>
      <p:pic>
        <p:nvPicPr>
          <p:cNvPr id="84" name="Picture 83" descr="Cloud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401" y="3352800"/>
            <a:ext cx="1049445" cy="685800"/>
          </a:xfrm>
          <a:prstGeom prst="rect">
            <a:avLst/>
          </a:prstGeom>
        </p:spPr>
      </p:pic>
      <p:pic>
        <p:nvPicPr>
          <p:cNvPr id="85" name="Picture 84" descr="code_js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1001" y="4495800"/>
            <a:ext cx="547255" cy="685800"/>
          </a:xfrm>
          <a:prstGeom prst="rect">
            <a:avLst/>
          </a:prstGeom>
        </p:spPr>
      </p:pic>
      <p:pic>
        <p:nvPicPr>
          <p:cNvPr id="87" name="Picture 86" descr="dev_in_cloud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18469" y="3352800"/>
            <a:ext cx="1049445" cy="685800"/>
          </a:xfrm>
          <a:prstGeom prst="rect">
            <a:avLst/>
          </a:prstGeom>
        </p:spPr>
      </p:pic>
      <p:pic>
        <p:nvPicPr>
          <p:cNvPr id="91" name="Picture 90" descr="filter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53801" y="3429000"/>
            <a:ext cx="560579" cy="533400"/>
          </a:xfrm>
          <a:prstGeom prst="rect">
            <a:avLst/>
          </a:prstGeom>
        </p:spPr>
      </p:pic>
      <p:pic>
        <p:nvPicPr>
          <p:cNvPr id="93" name="Picture 92" descr="java_in_cloud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35572" y="3352800"/>
            <a:ext cx="1049445" cy="685800"/>
          </a:xfrm>
          <a:prstGeom prst="rect">
            <a:avLst/>
          </a:prstGeom>
        </p:spPr>
      </p:pic>
      <p:pic>
        <p:nvPicPr>
          <p:cNvPr id="94" name="Picture 93" descr="java_s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52675" y="3352800"/>
            <a:ext cx="676717" cy="685800"/>
          </a:xfrm>
          <a:prstGeom prst="rect">
            <a:avLst/>
          </a:prstGeom>
        </p:spPr>
      </p:pic>
      <p:pic>
        <p:nvPicPr>
          <p:cNvPr id="100" name="Picture 99" descr="laptop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69504" y="3352800"/>
            <a:ext cx="981307" cy="685800"/>
          </a:xfrm>
          <a:prstGeom prst="rect">
            <a:avLst/>
          </a:prstGeom>
        </p:spPr>
      </p:pic>
      <p:pic>
        <p:nvPicPr>
          <p:cNvPr id="109" name="Picture 108" descr="offic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760835" y="2009001"/>
            <a:ext cx="697064" cy="609600"/>
          </a:xfrm>
          <a:prstGeom prst="rect">
            <a:avLst/>
          </a:prstGeom>
        </p:spPr>
      </p:pic>
      <p:pic>
        <p:nvPicPr>
          <p:cNvPr id="110" name="Picture 109" descr="phone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200400" y="4343400"/>
            <a:ext cx="379268" cy="685800"/>
          </a:xfrm>
          <a:prstGeom prst="rect">
            <a:avLst/>
          </a:prstGeom>
        </p:spPr>
      </p:pic>
      <p:pic>
        <p:nvPicPr>
          <p:cNvPr id="111" name="Picture 110" descr="piece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76400" y="4419600"/>
            <a:ext cx="649180" cy="685800"/>
          </a:xfrm>
          <a:prstGeom prst="rect">
            <a:avLst/>
          </a:prstGeom>
        </p:spPr>
      </p:pic>
      <p:pic>
        <p:nvPicPr>
          <p:cNvPr id="118" name="Picture 117" descr="plug_connect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737276" y="3429000"/>
            <a:ext cx="801076" cy="609600"/>
          </a:xfrm>
          <a:prstGeom prst="rect">
            <a:avLst/>
          </a:prstGeom>
        </p:spPr>
      </p:pic>
      <p:pic>
        <p:nvPicPr>
          <p:cNvPr id="119" name="Picture 118" descr="puppet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291906" y="838200"/>
            <a:ext cx="1447800" cy="510784"/>
          </a:xfrm>
          <a:prstGeom prst="rect">
            <a:avLst/>
          </a:prstGeom>
        </p:spPr>
      </p:pic>
      <p:pic>
        <p:nvPicPr>
          <p:cNvPr id="121" name="Picture 120" descr="report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906011" y="3429000"/>
            <a:ext cx="1080135" cy="685800"/>
          </a:xfrm>
          <a:prstGeom prst="rect">
            <a:avLst/>
          </a:prstGeom>
        </p:spPr>
      </p:pic>
      <p:grpSp>
        <p:nvGrpSpPr>
          <p:cNvPr id="11" name="Group 128"/>
          <p:cNvGrpSpPr/>
          <p:nvPr/>
        </p:nvGrpSpPr>
        <p:grpSpPr>
          <a:xfrm>
            <a:off x="6015176" y="914400"/>
            <a:ext cx="1132041" cy="838200"/>
            <a:chOff x="6314310" y="914400"/>
            <a:chExt cx="1132041" cy="838200"/>
          </a:xfrm>
        </p:grpSpPr>
        <p:pic>
          <p:nvPicPr>
            <p:cNvPr id="122" name="Picture 121" descr="source_control.png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51730" y="914400"/>
              <a:ext cx="457200" cy="457200"/>
            </a:xfrm>
            <a:prstGeom prst="rect">
              <a:avLst/>
            </a:prstGeom>
          </p:spPr>
        </p:pic>
        <p:sp>
          <p:nvSpPr>
            <p:cNvPr id="127" name="Rectangle 126"/>
            <p:cNvSpPr/>
            <p:nvPr/>
          </p:nvSpPr>
          <p:spPr>
            <a:xfrm>
              <a:off x="6314310" y="1475601"/>
              <a:ext cx="11320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Source Control</a:t>
              </a:r>
            </a:p>
          </p:txBody>
        </p:sp>
      </p:grpSp>
      <p:grpSp>
        <p:nvGrpSpPr>
          <p:cNvPr id="12" name="Group 130"/>
          <p:cNvGrpSpPr/>
          <p:nvPr/>
        </p:nvGrpSpPr>
        <p:grpSpPr>
          <a:xfrm>
            <a:off x="7422685" y="838201"/>
            <a:ext cx="533400" cy="886599"/>
            <a:chOff x="7618412" y="838200"/>
            <a:chExt cx="533400" cy="886599"/>
          </a:xfrm>
        </p:grpSpPr>
        <p:pic>
          <p:nvPicPr>
            <p:cNvPr id="99" name="Picture 98" descr="JIRA.png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18412" y="838200"/>
              <a:ext cx="533400" cy="533400"/>
            </a:xfrm>
            <a:prstGeom prst="rect">
              <a:avLst/>
            </a:prstGeom>
          </p:spPr>
        </p:pic>
        <p:sp>
          <p:nvSpPr>
            <p:cNvPr id="130" name="Rectangle 129"/>
            <p:cNvSpPr/>
            <p:nvPr/>
          </p:nvSpPr>
          <p:spPr>
            <a:xfrm>
              <a:off x="7656524" y="1447800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JIRA</a:t>
              </a:r>
            </a:p>
          </p:txBody>
        </p:sp>
      </p:grpSp>
      <p:grpSp>
        <p:nvGrpSpPr>
          <p:cNvPr id="13" name="Group 132"/>
          <p:cNvGrpSpPr/>
          <p:nvPr/>
        </p:nvGrpSpPr>
        <p:grpSpPr>
          <a:xfrm>
            <a:off x="9236712" y="838200"/>
            <a:ext cx="665567" cy="914400"/>
            <a:chOff x="7943445" y="838200"/>
            <a:chExt cx="665567" cy="914400"/>
          </a:xfrm>
        </p:grpSpPr>
        <p:pic>
          <p:nvPicPr>
            <p:cNvPr id="92" name="Picture 91" descr="GitHub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09528" y="838200"/>
              <a:ext cx="533400" cy="533400"/>
            </a:xfrm>
            <a:prstGeom prst="rect">
              <a:avLst/>
            </a:prstGeom>
          </p:spPr>
        </p:pic>
        <p:sp>
          <p:nvSpPr>
            <p:cNvPr id="132" name="Rectangle 131"/>
            <p:cNvSpPr/>
            <p:nvPr/>
          </p:nvSpPr>
          <p:spPr>
            <a:xfrm>
              <a:off x="7943445" y="1475601"/>
              <a:ext cx="6655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GITHub</a:t>
              </a:r>
              <a:endParaRPr lang="en-US" sz="1200" b="1" kern="0" dirty="0">
                <a:solidFill>
                  <a:srgbClr val="FFFFFF"/>
                </a:solidFill>
                <a:latin typeface="Calibri"/>
                <a:ea typeface="Calibri"/>
                <a:cs typeface="MV Boli" pitchFamily="2" charset="0"/>
                <a:sym typeface="Calibri"/>
              </a:endParaRPr>
            </a:p>
          </p:txBody>
        </p:sp>
      </p:grpSp>
      <p:grpSp>
        <p:nvGrpSpPr>
          <p:cNvPr id="14" name="Group 134"/>
          <p:cNvGrpSpPr/>
          <p:nvPr/>
        </p:nvGrpSpPr>
        <p:grpSpPr>
          <a:xfrm>
            <a:off x="8231554" y="838200"/>
            <a:ext cx="729688" cy="914400"/>
            <a:chOff x="7963285" y="838200"/>
            <a:chExt cx="729688" cy="914400"/>
          </a:xfrm>
        </p:grpSpPr>
        <p:pic>
          <p:nvPicPr>
            <p:cNvPr id="70" name="Picture 69" descr="brackets.png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061429" y="838200"/>
              <a:ext cx="533400" cy="533400"/>
            </a:xfrm>
            <a:prstGeom prst="rect">
              <a:avLst/>
            </a:prstGeom>
          </p:spPr>
        </p:pic>
        <p:sp>
          <p:nvSpPr>
            <p:cNvPr id="134" name="Rectangle 133"/>
            <p:cNvSpPr/>
            <p:nvPr/>
          </p:nvSpPr>
          <p:spPr>
            <a:xfrm>
              <a:off x="7963285" y="1475601"/>
              <a:ext cx="7296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Brackets</a:t>
              </a:r>
            </a:p>
          </p:txBody>
        </p:sp>
      </p:grpSp>
      <p:grpSp>
        <p:nvGrpSpPr>
          <p:cNvPr id="15" name="Group 138"/>
          <p:cNvGrpSpPr/>
          <p:nvPr/>
        </p:nvGrpSpPr>
        <p:grpSpPr>
          <a:xfrm>
            <a:off x="2378087" y="2085202"/>
            <a:ext cx="1003801" cy="810399"/>
            <a:chOff x="1958832" y="1905000"/>
            <a:chExt cx="1003801" cy="810399"/>
          </a:xfrm>
        </p:grpSpPr>
        <p:sp>
          <p:nvSpPr>
            <p:cNvPr id="136" name="Rectangle 135"/>
            <p:cNvSpPr/>
            <p:nvPr/>
          </p:nvSpPr>
          <p:spPr>
            <a:xfrm>
              <a:off x="1958832" y="2438400"/>
              <a:ext cx="10038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Microservice</a:t>
              </a:r>
              <a:endParaRPr lang="en-US" sz="1200" b="1" kern="0" dirty="0">
                <a:solidFill>
                  <a:srgbClr val="FFFFFF"/>
                </a:solidFill>
                <a:latin typeface="Calibri"/>
                <a:ea typeface="Calibri"/>
                <a:cs typeface="MV Boli" pitchFamily="2" charset="0"/>
                <a:sym typeface="Calibri"/>
              </a:endParaRPr>
            </a:p>
          </p:txBody>
        </p:sp>
        <p:grpSp>
          <p:nvGrpSpPr>
            <p:cNvPr id="16" name="Group 137"/>
            <p:cNvGrpSpPr/>
            <p:nvPr/>
          </p:nvGrpSpPr>
          <p:grpSpPr>
            <a:xfrm>
              <a:off x="2208212" y="1905000"/>
              <a:ext cx="533400" cy="533400"/>
              <a:chOff x="2208212" y="1905000"/>
              <a:chExt cx="533400" cy="533400"/>
            </a:xfrm>
          </p:grpSpPr>
          <p:pic>
            <p:nvPicPr>
              <p:cNvPr id="102" name="Picture 101" descr="microservice.png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208212" y="19050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37" name="Picture 136" descr="microservice.png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208212" y="1905000"/>
                <a:ext cx="533400" cy="533400"/>
              </a:xfrm>
              <a:prstGeom prst="rect">
                <a:avLst/>
              </a:prstGeom>
            </p:spPr>
          </p:pic>
        </p:grpSp>
      </p:grpSp>
      <p:grpSp>
        <p:nvGrpSpPr>
          <p:cNvPr id="17" name="Group 140"/>
          <p:cNvGrpSpPr/>
          <p:nvPr/>
        </p:nvGrpSpPr>
        <p:grpSpPr>
          <a:xfrm>
            <a:off x="4881584" y="2085202"/>
            <a:ext cx="813043" cy="810399"/>
            <a:chOff x="3273409" y="1905000"/>
            <a:chExt cx="813043" cy="810399"/>
          </a:xfrm>
        </p:grpSpPr>
        <p:pic>
          <p:nvPicPr>
            <p:cNvPr id="97" name="Picture 96" descr="javascript.png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76131" y="1905000"/>
              <a:ext cx="407599" cy="533400"/>
            </a:xfrm>
            <a:prstGeom prst="rect">
              <a:avLst/>
            </a:prstGeom>
          </p:spPr>
        </p:pic>
        <p:sp>
          <p:nvSpPr>
            <p:cNvPr id="140" name="Rectangle 139"/>
            <p:cNvSpPr/>
            <p:nvPr/>
          </p:nvSpPr>
          <p:spPr>
            <a:xfrm>
              <a:off x="3273409" y="2438400"/>
              <a:ext cx="813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Javascript</a:t>
              </a:r>
              <a:endParaRPr lang="en-US" sz="1200" b="1" kern="0" dirty="0">
                <a:solidFill>
                  <a:srgbClr val="FFFFFF"/>
                </a:solidFill>
                <a:latin typeface="Calibri"/>
                <a:ea typeface="Calibri"/>
                <a:cs typeface="MV Boli" pitchFamily="2" charset="0"/>
                <a:sym typeface="Calibri"/>
              </a:endParaRPr>
            </a:p>
          </p:txBody>
        </p:sp>
      </p:grpSp>
      <p:grpSp>
        <p:nvGrpSpPr>
          <p:cNvPr id="18" name="Group 142"/>
          <p:cNvGrpSpPr/>
          <p:nvPr/>
        </p:nvGrpSpPr>
        <p:grpSpPr>
          <a:xfrm>
            <a:off x="3820592" y="2085202"/>
            <a:ext cx="622286" cy="810398"/>
            <a:chOff x="3055200" y="1905001"/>
            <a:chExt cx="622286" cy="810398"/>
          </a:xfrm>
        </p:grpSpPr>
        <p:pic>
          <p:nvPicPr>
            <p:cNvPr id="89" name="Picture 88" descr="eclipse.png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97439" y="1905001"/>
              <a:ext cx="537809" cy="533400"/>
            </a:xfrm>
            <a:prstGeom prst="rect">
              <a:avLst/>
            </a:prstGeom>
          </p:spPr>
        </p:pic>
        <p:sp>
          <p:nvSpPr>
            <p:cNvPr id="142" name="Rectangle 141"/>
            <p:cNvSpPr/>
            <p:nvPr/>
          </p:nvSpPr>
          <p:spPr>
            <a:xfrm>
              <a:off x="3055200" y="2438400"/>
              <a:ext cx="6222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Eclipse</a:t>
              </a:r>
            </a:p>
          </p:txBody>
        </p:sp>
      </p:grpSp>
      <p:grpSp>
        <p:nvGrpSpPr>
          <p:cNvPr id="19" name="Group 144"/>
          <p:cNvGrpSpPr/>
          <p:nvPr/>
        </p:nvGrpSpPr>
        <p:grpSpPr>
          <a:xfrm>
            <a:off x="7287855" y="2085202"/>
            <a:ext cx="909771" cy="810399"/>
            <a:chOff x="4722812" y="1905000"/>
            <a:chExt cx="909771" cy="810399"/>
          </a:xfrm>
        </p:grpSpPr>
        <p:pic>
          <p:nvPicPr>
            <p:cNvPr id="86" name="Picture 85" descr="deploy.png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722812" y="1905000"/>
              <a:ext cx="909771" cy="533400"/>
            </a:xfrm>
            <a:prstGeom prst="rect">
              <a:avLst/>
            </a:prstGeom>
          </p:spPr>
        </p:pic>
        <p:sp>
          <p:nvSpPr>
            <p:cNvPr id="144" name="Rectangle 143"/>
            <p:cNvSpPr/>
            <p:nvPr/>
          </p:nvSpPr>
          <p:spPr>
            <a:xfrm>
              <a:off x="4859340" y="2438400"/>
              <a:ext cx="6367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Deploy</a:t>
              </a:r>
            </a:p>
          </p:txBody>
        </p:sp>
      </p:grpSp>
      <p:grpSp>
        <p:nvGrpSpPr>
          <p:cNvPr id="20" name="Group 146"/>
          <p:cNvGrpSpPr/>
          <p:nvPr/>
        </p:nvGrpSpPr>
        <p:grpSpPr>
          <a:xfrm>
            <a:off x="6133331" y="2085202"/>
            <a:ext cx="715818" cy="810399"/>
            <a:chOff x="4799013" y="1905000"/>
            <a:chExt cx="715818" cy="810399"/>
          </a:xfrm>
        </p:grpSpPr>
        <p:pic>
          <p:nvPicPr>
            <p:cNvPr id="123" name="Picture 122" descr="sprint.png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799013" y="1905000"/>
              <a:ext cx="715818" cy="533400"/>
            </a:xfrm>
            <a:prstGeom prst="rect">
              <a:avLst/>
            </a:prstGeom>
          </p:spPr>
        </p:pic>
        <p:sp>
          <p:nvSpPr>
            <p:cNvPr id="146" name="Rectangle 145"/>
            <p:cNvSpPr/>
            <p:nvPr/>
          </p:nvSpPr>
          <p:spPr>
            <a:xfrm>
              <a:off x="4872228" y="2438400"/>
              <a:ext cx="5693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Sprint</a:t>
              </a:r>
            </a:p>
          </p:txBody>
        </p:sp>
      </p:grpSp>
      <p:grpSp>
        <p:nvGrpSpPr>
          <p:cNvPr id="21" name="Group 148"/>
          <p:cNvGrpSpPr/>
          <p:nvPr/>
        </p:nvGrpSpPr>
        <p:grpSpPr>
          <a:xfrm>
            <a:off x="10177747" y="838201"/>
            <a:ext cx="671980" cy="886599"/>
            <a:chOff x="9897141" y="838200"/>
            <a:chExt cx="671980" cy="886599"/>
          </a:xfrm>
        </p:grpSpPr>
        <p:pic>
          <p:nvPicPr>
            <p:cNvPr id="104" name="Picture 103" descr="node_js.png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966832" y="838200"/>
              <a:ext cx="532598" cy="609600"/>
            </a:xfrm>
            <a:prstGeom prst="rect">
              <a:avLst/>
            </a:prstGeom>
          </p:spPr>
        </p:pic>
        <p:sp>
          <p:nvSpPr>
            <p:cNvPr id="148" name="Rectangle 147"/>
            <p:cNvSpPr/>
            <p:nvPr/>
          </p:nvSpPr>
          <p:spPr>
            <a:xfrm>
              <a:off x="9897141" y="1447800"/>
              <a:ext cx="6719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Node.js</a:t>
              </a:r>
            </a:p>
          </p:txBody>
        </p:sp>
      </p:grpSp>
      <p:grpSp>
        <p:nvGrpSpPr>
          <p:cNvPr id="22" name="Group 151"/>
          <p:cNvGrpSpPr/>
          <p:nvPr/>
        </p:nvGrpSpPr>
        <p:grpSpPr>
          <a:xfrm>
            <a:off x="11125200" y="838201"/>
            <a:ext cx="680970" cy="886599"/>
            <a:chOff x="10514012" y="838200"/>
            <a:chExt cx="680970" cy="886599"/>
          </a:xfrm>
        </p:grpSpPr>
        <p:pic>
          <p:nvPicPr>
            <p:cNvPr id="125" name="Picture 124" descr="verify.png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514012" y="838200"/>
              <a:ext cx="680970" cy="685800"/>
            </a:xfrm>
            <a:prstGeom prst="rect">
              <a:avLst/>
            </a:prstGeom>
          </p:spPr>
        </p:pic>
        <p:sp>
          <p:nvSpPr>
            <p:cNvPr id="150" name="Rectangle 149"/>
            <p:cNvSpPr/>
            <p:nvPr/>
          </p:nvSpPr>
          <p:spPr>
            <a:xfrm>
              <a:off x="10571406" y="1447800"/>
              <a:ext cx="5661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Verify</a:t>
              </a:r>
            </a:p>
          </p:txBody>
        </p:sp>
      </p:grpSp>
      <p:grpSp>
        <p:nvGrpSpPr>
          <p:cNvPr id="23" name="Group 154"/>
          <p:cNvGrpSpPr/>
          <p:nvPr/>
        </p:nvGrpSpPr>
        <p:grpSpPr>
          <a:xfrm>
            <a:off x="10896600" y="2085202"/>
            <a:ext cx="1136850" cy="886599"/>
            <a:chOff x="8837612" y="1905000"/>
            <a:chExt cx="1136850" cy="886599"/>
          </a:xfrm>
        </p:grpSpPr>
        <p:pic>
          <p:nvPicPr>
            <p:cNvPr id="72" name="Picture 71" descr="calendar.png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980144" y="1905000"/>
              <a:ext cx="851787" cy="533400"/>
            </a:xfrm>
            <a:prstGeom prst="rect">
              <a:avLst/>
            </a:prstGeom>
          </p:spPr>
        </p:pic>
        <p:sp>
          <p:nvSpPr>
            <p:cNvPr id="153" name="Rectangle 152"/>
            <p:cNvSpPr/>
            <p:nvPr/>
          </p:nvSpPr>
          <p:spPr>
            <a:xfrm>
              <a:off x="8837612" y="2514600"/>
              <a:ext cx="1136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Time/Calendar</a:t>
              </a:r>
            </a:p>
          </p:txBody>
        </p:sp>
      </p:grpSp>
      <p:grpSp>
        <p:nvGrpSpPr>
          <p:cNvPr id="24" name="Group 158"/>
          <p:cNvGrpSpPr/>
          <p:nvPr/>
        </p:nvGrpSpPr>
        <p:grpSpPr>
          <a:xfrm>
            <a:off x="4362695" y="4343649"/>
            <a:ext cx="923651" cy="962551"/>
            <a:chOff x="4361106" y="4343648"/>
            <a:chExt cx="923651" cy="962551"/>
          </a:xfrm>
        </p:grpSpPr>
        <p:pic>
          <p:nvPicPr>
            <p:cNvPr id="156" name="Picture 155" descr="agile_board.png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552294" y="4343648"/>
              <a:ext cx="551518" cy="685552"/>
            </a:xfrm>
            <a:prstGeom prst="rect">
              <a:avLst/>
            </a:prstGeom>
          </p:spPr>
        </p:pic>
        <p:sp>
          <p:nvSpPr>
            <p:cNvPr id="158" name="Rectangle 157"/>
            <p:cNvSpPr/>
            <p:nvPr/>
          </p:nvSpPr>
          <p:spPr>
            <a:xfrm>
              <a:off x="4361106" y="5029200"/>
              <a:ext cx="9236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Agile Board</a:t>
              </a:r>
            </a:p>
          </p:txBody>
        </p:sp>
      </p:grpSp>
      <p:pic>
        <p:nvPicPr>
          <p:cNvPr id="107" name="Picture 106" descr="ic-Application-wht.png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715000" y="4114800"/>
            <a:ext cx="914400" cy="914400"/>
          </a:xfrm>
          <a:prstGeom prst="rect">
            <a:avLst/>
          </a:prstGeom>
        </p:spPr>
      </p:pic>
      <p:pic>
        <p:nvPicPr>
          <p:cNvPr id="108" name="Picture 107" descr="ic-OracleCloud-outline-wht.png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6629400" y="4191000"/>
            <a:ext cx="914400" cy="914400"/>
          </a:xfrm>
          <a:prstGeom prst="rect">
            <a:avLst/>
          </a:prstGeom>
        </p:spPr>
      </p:pic>
      <p:pic>
        <p:nvPicPr>
          <p:cNvPr id="112" name="Picture 111" descr="ic-Analytics-wht.png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696200" y="4267200"/>
            <a:ext cx="914400" cy="914400"/>
          </a:xfrm>
          <a:prstGeom prst="rect">
            <a:avLst/>
          </a:prstGeom>
        </p:spPr>
      </p:pic>
      <p:pic>
        <p:nvPicPr>
          <p:cNvPr id="113" name="Picture 112" descr="ic-ArchivingData-wht.png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8686800" y="4191000"/>
            <a:ext cx="914400" cy="914400"/>
          </a:xfrm>
          <a:prstGeom prst="rect">
            <a:avLst/>
          </a:prstGeom>
        </p:spPr>
      </p:pic>
      <p:pic>
        <p:nvPicPr>
          <p:cNvPr id="114" name="Picture 113" descr="ic-MagnifyingGlass-wht.png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9525000" y="4267200"/>
            <a:ext cx="914400" cy="914400"/>
          </a:xfrm>
          <a:prstGeom prst="rect">
            <a:avLst/>
          </a:prstGeom>
        </p:spPr>
      </p:pic>
      <p:pic>
        <p:nvPicPr>
          <p:cNvPr id="115" name="Picture 114" descr="ic-Academics-wht.png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287000" y="4267200"/>
            <a:ext cx="914400" cy="914400"/>
          </a:xfrm>
          <a:prstGeom prst="rect">
            <a:avLst/>
          </a:prstGeom>
        </p:spPr>
      </p:pic>
      <p:pic>
        <p:nvPicPr>
          <p:cNvPr id="116" name="Picture 115" descr="ic-Innovation-wht.png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1125200" y="4191000"/>
            <a:ext cx="914400" cy="914400"/>
          </a:xfrm>
          <a:prstGeom prst="rect">
            <a:avLst/>
          </a:prstGeom>
        </p:spPr>
      </p:pic>
      <p:pic>
        <p:nvPicPr>
          <p:cNvPr id="117" name="Picture 116" descr="ic-DataCenter-wht.png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304800" y="5486400"/>
            <a:ext cx="914400" cy="914400"/>
          </a:xfrm>
          <a:prstGeom prst="rect">
            <a:avLst/>
          </a:prstGeom>
        </p:spPr>
      </p:pic>
      <p:pic>
        <p:nvPicPr>
          <p:cNvPr id="120" name="Picture 119" descr="ic-OracleProductStack-white.png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066800" y="5562600"/>
            <a:ext cx="914400" cy="914400"/>
          </a:xfrm>
          <a:prstGeom prst="rect">
            <a:avLst/>
          </a:prstGeom>
        </p:spPr>
      </p:pic>
      <p:grpSp>
        <p:nvGrpSpPr>
          <p:cNvPr id="25" name="Group 127"/>
          <p:cNvGrpSpPr/>
          <p:nvPr/>
        </p:nvGrpSpPr>
        <p:grpSpPr>
          <a:xfrm>
            <a:off x="1828800" y="5666602"/>
            <a:ext cx="838200" cy="810399"/>
            <a:chOff x="10801350" y="5019675"/>
            <a:chExt cx="838200" cy="810399"/>
          </a:xfrm>
        </p:grpSpPr>
        <p:pic>
          <p:nvPicPr>
            <p:cNvPr id="151" name="Picture 150" descr="beacon.png"/>
            <p:cNvPicPr>
              <a:picLocks noChangeAspect="1"/>
            </p:cNvPicPr>
            <p:nvPr/>
          </p:nvPicPr>
          <p:blipFill>
            <a:blip r:embed="rId47" cstate="print"/>
            <a:srcRect l="40122" t="34286" r="39878" b="34464"/>
            <a:stretch>
              <a:fillRect/>
            </a:stretch>
          </p:blipFill>
          <p:spPr>
            <a:xfrm>
              <a:off x="10896600" y="5019675"/>
              <a:ext cx="637467" cy="581025"/>
            </a:xfrm>
            <a:prstGeom prst="rect">
              <a:avLst/>
            </a:prstGeom>
          </p:spPr>
        </p:pic>
        <p:sp>
          <p:nvSpPr>
            <p:cNvPr id="154" name="Rectangle 153"/>
            <p:cNvSpPr/>
            <p:nvPr/>
          </p:nvSpPr>
          <p:spPr>
            <a:xfrm>
              <a:off x="10801350" y="5553075"/>
              <a:ext cx="838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Beacon</a:t>
              </a:r>
            </a:p>
          </p:txBody>
        </p:sp>
      </p:grpSp>
      <p:grpSp>
        <p:nvGrpSpPr>
          <p:cNvPr id="26" name="Group 181"/>
          <p:cNvGrpSpPr/>
          <p:nvPr/>
        </p:nvGrpSpPr>
        <p:grpSpPr>
          <a:xfrm>
            <a:off x="2819400" y="5715000"/>
            <a:ext cx="838200" cy="838200"/>
            <a:chOff x="11264137" y="5943600"/>
            <a:chExt cx="838200" cy="838200"/>
          </a:xfrm>
        </p:grpSpPr>
        <p:sp>
          <p:nvSpPr>
            <p:cNvPr id="160" name="TextBox 159"/>
            <p:cNvSpPr txBox="1"/>
            <p:nvPr/>
          </p:nvSpPr>
          <p:spPr>
            <a:xfrm>
              <a:off x="11264137" y="6477000"/>
              <a:ext cx="8382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Pivotal</a:t>
              </a:r>
            </a:p>
          </p:txBody>
        </p:sp>
        <p:pic>
          <p:nvPicPr>
            <p:cNvPr id="161" name="Picture 4"/>
            <p:cNvPicPr>
              <a:picLocks noChangeAspect="1" noChangeArrowheads="1"/>
            </p:cNvPicPr>
            <p:nvPr/>
          </p:nvPicPr>
          <p:blipFill>
            <a:blip r:embed="rId48" cstate="print"/>
            <a:srcRect/>
            <a:stretch>
              <a:fillRect/>
            </a:stretch>
          </p:blipFill>
          <p:spPr bwMode="auto">
            <a:xfrm>
              <a:off x="11350153" y="5943600"/>
              <a:ext cx="537519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Group 173"/>
          <p:cNvGrpSpPr/>
          <p:nvPr/>
        </p:nvGrpSpPr>
        <p:grpSpPr>
          <a:xfrm>
            <a:off x="3733801" y="5791201"/>
            <a:ext cx="380999" cy="626429"/>
            <a:chOff x="4570412" y="5638800"/>
            <a:chExt cx="380999" cy="626429"/>
          </a:xfrm>
        </p:grpSpPr>
        <p:sp>
          <p:nvSpPr>
            <p:cNvPr id="162" name="TextBox 161"/>
            <p:cNvSpPr txBox="1"/>
            <p:nvPr/>
          </p:nvSpPr>
          <p:spPr>
            <a:xfrm>
              <a:off x="4601989" y="6085180"/>
              <a:ext cx="317844" cy="1800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300" b="1" dirty="0">
                  <a:solidFill>
                    <a:srgbClr val="FFFFFF"/>
                  </a:solidFill>
                </a:rPr>
                <a:t>Web</a:t>
              </a:r>
            </a:p>
          </p:txBody>
        </p:sp>
        <p:pic>
          <p:nvPicPr>
            <p:cNvPr id="163" name="Picture 2"/>
            <p:cNvPicPr>
              <a:picLocks noChangeAspect="1" noChangeArrowheads="1"/>
            </p:cNvPicPr>
            <p:nvPr/>
          </p:nvPicPr>
          <p:blipFill>
            <a:blip r:embed="rId49" cstate="print"/>
            <a:srcRect/>
            <a:stretch>
              <a:fillRect/>
            </a:stretch>
          </p:blipFill>
          <p:spPr bwMode="auto">
            <a:xfrm>
              <a:off x="4570412" y="5638800"/>
              <a:ext cx="380999" cy="33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8" name="Group 30"/>
          <p:cNvGrpSpPr/>
          <p:nvPr/>
        </p:nvGrpSpPr>
        <p:grpSpPr>
          <a:xfrm>
            <a:off x="4114800" y="5638800"/>
            <a:ext cx="1371600" cy="990600"/>
            <a:chOff x="3046412" y="685800"/>
            <a:chExt cx="1371600" cy="990600"/>
          </a:xfrm>
        </p:grpSpPr>
        <p:pic>
          <p:nvPicPr>
            <p:cNvPr id="165" name="Picture 4" descr="C:\temp\icons\ic-SocialNetwork2-wht.png"/>
            <p:cNvPicPr>
              <a:picLocks noChangeAspect="1" noChangeArrowheads="1"/>
            </p:cNvPicPr>
            <p:nvPr/>
          </p:nvPicPr>
          <p:blipFill>
            <a:blip r:embed="rId50" cstate="print"/>
            <a:srcRect l="14714" t="12891" r="12370" b="16276"/>
            <a:stretch>
              <a:fillRect/>
            </a:stretch>
          </p:blipFill>
          <p:spPr bwMode="auto">
            <a:xfrm>
              <a:off x="3427412" y="685800"/>
              <a:ext cx="549088" cy="533400"/>
            </a:xfrm>
            <a:prstGeom prst="rect">
              <a:avLst/>
            </a:prstGeom>
            <a:noFill/>
          </p:spPr>
        </p:pic>
        <p:sp>
          <p:nvSpPr>
            <p:cNvPr id="166" name="TextBox 165"/>
            <p:cNvSpPr txBox="1"/>
            <p:nvPr/>
          </p:nvSpPr>
          <p:spPr>
            <a:xfrm>
              <a:off x="3046412" y="1371600"/>
              <a:ext cx="13716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Social  Media</a:t>
              </a:r>
            </a:p>
          </p:txBody>
        </p:sp>
      </p:grpSp>
      <p:pic>
        <p:nvPicPr>
          <p:cNvPr id="168" name="Picture 11" descr="C:\temp\icons\ic-Reports-wht.png"/>
          <p:cNvPicPr>
            <a:picLocks noChangeAspect="1" noChangeArrowheads="1"/>
          </p:cNvPicPr>
          <p:nvPr/>
        </p:nvPicPr>
        <p:blipFill>
          <a:blip r:embed="rId51" cstate="print"/>
          <a:srcRect l="21832" t="14540" r="21918" b="14627"/>
          <a:stretch>
            <a:fillRect/>
          </a:stretch>
        </p:blipFill>
        <p:spPr bwMode="auto">
          <a:xfrm>
            <a:off x="5562601" y="5638801"/>
            <a:ext cx="437029" cy="550333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2" cstate="print"/>
          <a:srcRect/>
          <a:stretch>
            <a:fillRect/>
          </a:stretch>
        </p:blipFill>
        <p:spPr bwMode="auto">
          <a:xfrm>
            <a:off x="6248400" y="5410200"/>
            <a:ext cx="762000" cy="91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1" name="TextBox 170"/>
          <p:cNvSpPr txBox="1"/>
          <p:nvPr/>
        </p:nvSpPr>
        <p:spPr>
          <a:xfrm>
            <a:off x="5943600" y="6400800"/>
            <a:ext cx="13716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cs typeface="MV Boli" panose="02000500030200090000" pitchFamily="2" charset="0"/>
              </a:rPr>
              <a:t>CHEF Server</a:t>
            </a:r>
          </a:p>
        </p:txBody>
      </p:sp>
      <p:grpSp>
        <p:nvGrpSpPr>
          <p:cNvPr id="29" name="Group 172"/>
          <p:cNvGrpSpPr/>
          <p:nvPr/>
        </p:nvGrpSpPr>
        <p:grpSpPr>
          <a:xfrm>
            <a:off x="7239000" y="5562600"/>
            <a:ext cx="1371600" cy="1066800"/>
            <a:chOff x="7694612" y="5486400"/>
            <a:chExt cx="1371600" cy="10668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3" cstate="print"/>
            <a:srcRect/>
            <a:stretch>
              <a:fillRect/>
            </a:stretch>
          </p:blipFill>
          <p:spPr bwMode="auto">
            <a:xfrm>
              <a:off x="7913821" y="5486400"/>
              <a:ext cx="933183" cy="63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2" name="TextBox 171"/>
            <p:cNvSpPr txBox="1"/>
            <p:nvPr/>
          </p:nvSpPr>
          <p:spPr>
            <a:xfrm>
              <a:off x="7694612" y="6248400"/>
              <a:ext cx="13716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CHEF  Recipe</a:t>
              </a:r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4" cstate="print"/>
          <a:srcRect/>
          <a:stretch>
            <a:fillRect/>
          </a:stretch>
        </p:blipFill>
        <p:spPr bwMode="auto">
          <a:xfrm>
            <a:off x="8763000" y="5562601"/>
            <a:ext cx="565372" cy="7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0" name="Group 175"/>
          <p:cNvGrpSpPr/>
          <p:nvPr/>
        </p:nvGrpSpPr>
        <p:grpSpPr>
          <a:xfrm>
            <a:off x="9525000" y="5562600"/>
            <a:ext cx="838200" cy="1066800"/>
            <a:chOff x="9523412" y="5562600"/>
            <a:chExt cx="838200" cy="106680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5" cstate="print"/>
            <a:srcRect/>
            <a:stretch>
              <a:fillRect/>
            </a:stretch>
          </p:blipFill>
          <p:spPr bwMode="auto">
            <a:xfrm>
              <a:off x="9523412" y="5562600"/>
              <a:ext cx="762000" cy="69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5" name="TextBox 174"/>
            <p:cNvSpPr txBox="1"/>
            <p:nvPr/>
          </p:nvSpPr>
          <p:spPr>
            <a:xfrm>
              <a:off x="9523412" y="6324600"/>
              <a:ext cx="8382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CHEF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427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0" y="0"/>
            <a:ext cx="75819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rgbClr val="FFFFFF"/>
                </a:solidFill>
                <a:latin typeface="Impact" pitchFamily="34" charset="0"/>
              </a:rPr>
              <a:t>SaaS</a:t>
            </a:r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 Cloud Elements</a:t>
            </a:r>
          </a:p>
        </p:txBody>
      </p:sp>
      <p:sp>
        <p:nvSpPr>
          <p:cNvPr id="6148" name="AutoShape 4" descr="https://encrypted-tbn1.gstatic.com/images?q=tbn:ANd9GcQrrFT7JTz79f9VGitFQzhKyDF9U7Y-yO9BDGjhY_gnkE5zxfdRtg"/>
          <p:cNvSpPr>
            <a:spLocks noChangeAspect="1" noChangeArrowheads="1"/>
          </p:cNvSpPr>
          <p:nvPr/>
        </p:nvSpPr>
        <p:spPr bwMode="auto">
          <a:xfrm>
            <a:off x="65089" y="-136525"/>
            <a:ext cx="5857875" cy="5857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02"/>
          <p:cNvGrpSpPr/>
          <p:nvPr/>
        </p:nvGrpSpPr>
        <p:grpSpPr>
          <a:xfrm>
            <a:off x="304801" y="762001"/>
            <a:ext cx="848309" cy="1071265"/>
            <a:chOff x="6261125" y="3048625"/>
            <a:chExt cx="848309" cy="1071265"/>
          </a:xfrm>
        </p:grpSpPr>
        <p:pic>
          <p:nvPicPr>
            <p:cNvPr id="33" name="Picture 32" descr="marketing_w_7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2379" y="3048625"/>
              <a:ext cx="685800" cy="6858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6261125" y="3658225"/>
              <a:ext cx="848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Marketing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Cloud</a:t>
              </a:r>
            </a:p>
          </p:txBody>
        </p:sp>
      </p:grpSp>
      <p:grpSp>
        <p:nvGrpSpPr>
          <p:cNvPr id="3" name="Group 100"/>
          <p:cNvGrpSpPr/>
          <p:nvPr/>
        </p:nvGrpSpPr>
        <p:grpSpPr>
          <a:xfrm>
            <a:off x="1371601" y="762001"/>
            <a:ext cx="1608133" cy="1071265"/>
            <a:chOff x="10090948" y="3048625"/>
            <a:chExt cx="1608133" cy="1071265"/>
          </a:xfrm>
        </p:grpSpPr>
        <p:sp>
          <p:nvSpPr>
            <p:cNvPr id="36" name="Rectangle 35"/>
            <p:cNvSpPr/>
            <p:nvPr/>
          </p:nvSpPr>
          <p:spPr>
            <a:xfrm>
              <a:off x="10090948" y="3658225"/>
              <a:ext cx="1608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Customer Information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Database</a:t>
              </a:r>
            </a:p>
          </p:txBody>
        </p:sp>
        <p:pic>
          <p:nvPicPr>
            <p:cNvPr id="37" name="Picture 36" descr="database_w_7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52115" y="3048625"/>
              <a:ext cx="685800" cy="685800"/>
            </a:xfrm>
            <a:prstGeom prst="rect">
              <a:avLst/>
            </a:prstGeom>
          </p:spPr>
        </p:pic>
      </p:grpSp>
      <p:grpSp>
        <p:nvGrpSpPr>
          <p:cNvPr id="4" name="Group 96"/>
          <p:cNvGrpSpPr/>
          <p:nvPr/>
        </p:nvGrpSpPr>
        <p:grpSpPr>
          <a:xfrm>
            <a:off x="3124201" y="838201"/>
            <a:ext cx="1369285" cy="993477"/>
            <a:chOff x="7162072" y="2897188"/>
            <a:chExt cx="1369285" cy="993477"/>
          </a:xfrm>
        </p:grpSpPr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20334" y="2897188"/>
              <a:ext cx="652763" cy="53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" name="Rectangle 42"/>
            <p:cNvSpPr/>
            <p:nvPr/>
          </p:nvSpPr>
          <p:spPr>
            <a:xfrm>
              <a:off x="7162072" y="3429000"/>
              <a:ext cx="1369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Policy Automation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Cloud Service</a:t>
              </a:r>
            </a:p>
          </p:txBody>
        </p:sp>
      </p:grpSp>
      <p:grpSp>
        <p:nvGrpSpPr>
          <p:cNvPr id="5" name="Group 182"/>
          <p:cNvGrpSpPr/>
          <p:nvPr/>
        </p:nvGrpSpPr>
        <p:grpSpPr>
          <a:xfrm>
            <a:off x="164275" y="3627120"/>
            <a:ext cx="990600" cy="868680"/>
            <a:chOff x="6856412" y="5913120"/>
            <a:chExt cx="990600" cy="868680"/>
          </a:xfrm>
        </p:grpSpPr>
        <p:sp>
          <p:nvSpPr>
            <p:cNvPr id="48" name="TextBox 47"/>
            <p:cNvSpPr txBox="1"/>
            <p:nvPr/>
          </p:nvSpPr>
          <p:spPr>
            <a:xfrm>
              <a:off x="6856412" y="6400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E-Business</a:t>
              </a:r>
            </a:p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Suite</a:t>
              </a:r>
            </a:p>
          </p:txBody>
        </p:sp>
        <p:pic>
          <p:nvPicPr>
            <p:cNvPr id="49" name="Picture 5" descr="C:\temp\icons\ic-Building_Office-wht.png"/>
            <p:cNvPicPr>
              <a:picLocks noChangeAspect="1" noChangeArrowheads="1"/>
            </p:cNvPicPr>
            <p:nvPr/>
          </p:nvPicPr>
          <p:blipFill>
            <a:blip r:embed="rId6" cstate="print"/>
            <a:srcRect l="14583" t="10417" r="14583" b="14583"/>
            <a:stretch>
              <a:fillRect/>
            </a:stretch>
          </p:blipFill>
          <p:spPr bwMode="auto">
            <a:xfrm>
              <a:off x="7153592" y="5913120"/>
              <a:ext cx="388620" cy="411480"/>
            </a:xfrm>
            <a:prstGeom prst="rect">
              <a:avLst/>
            </a:prstGeom>
            <a:noFill/>
          </p:spPr>
        </p:pic>
      </p:grpSp>
      <p:grpSp>
        <p:nvGrpSpPr>
          <p:cNvPr id="6" name="Group 183"/>
          <p:cNvGrpSpPr/>
          <p:nvPr/>
        </p:nvGrpSpPr>
        <p:grpSpPr>
          <a:xfrm>
            <a:off x="1231075" y="3752850"/>
            <a:ext cx="990600" cy="742950"/>
            <a:chOff x="7923212" y="6038850"/>
            <a:chExt cx="990600" cy="742950"/>
          </a:xfrm>
        </p:grpSpPr>
        <p:sp>
          <p:nvSpPr>
            <p:cNvPr id="51" name="TextBox 50"/>
            <p:cNvSpPr txBox="1"/>
            <p:nvPr/>
          </p:nvSpPr>
          <p:spPr>
            <a:xfrm>
              <a:off x="7923212" y="6400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Customer</a:t>
              </a:r>
            </a:p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Hub</a:t>
              </a:r>
            </a:p>
          </p:txBody>
        </p:sp>
        <p:pic>
          <p:nvPicPr>
            <p:cNvPr id="52" name="Picture 6" descr="C:\temp\icons\ic-Consultation-wht.png"/>
            <p:cNvPicPr>
              <a:picLocks noChangeAspect="1" noChangeArrowheads="1"/>
            </p:cNvPicPr>
            <p:nvPr/>
          </p:nvPicPr>
          <p:blipFill>
            <a:blip r:embed="rId7" cstate="print"/>
            <a:srcRect l="16667" t="29167" r="16667" b="29167"/>
            <a:stretch>
              <a:fillRect/>
            </a:stretch>
          </p:blipFill>
          <p:spPr bwMode="auto">
            <a:xfrm>
              <a:off x="8189912" y="6038850"/>
              <a:ext cx="457200" cy="285750"/>
            </a:xfrm>
            <a:prstGeom prst="rect">
              <a:avLst/>
            </a:prstGeom>
            <a:noFill/>
          </p:spPr>
        </p:pic>
      </p:grpSp>
      <p:grpSp>
        <p:nvGrpSpPr>
          <p:cNvPr id="7" name="Group 184"/>
          <p:cNvGrpSpPr/>
          <p:nvPr/>
        </p:nvGrpSpPr>
        <p:grpSpPr>
          <a:xfrm>
            <a:off x="2297875" y="3733800"/>
            <a:ext cx="990600" cy="762000"/>
            <a:chOff x="8990012" y="6019800"/>
            <a:chExt cx="990600" cy="762000"/>
          </a:xfrm>
        </p:grpSpPr>
        <p:sp>
          <p:nvSpPr>
            <p:cNvPr id="54" name="TextBox 53"/>
            <p:cNvSpPr txBox="1"/>
            <p:nvPr/>
          </p:nvSpPr>
          <p:spPr>
            <a:xfrm>
              <a:off x="8990012" y="6400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DRM</a:t>
              </a:r>
            </a:p>
          </p:txBody>
        </p:sp>
        <p:pic>
          <p:nvPicPr>
            <p:cNvPr id="55" name="Picture 8" descr="C:\temp\icons\ic-ProductDevelopment-wht.png"/>
            <p:cNvPicPr>
              <a:picLocks noChangeAspect="1" noChangeArrowheads="1"/>
            </p:cNvPicPr>
            <p:nvPr/>
          </p:nvPicPr>
          <p:blipFill>
            <a:blip r:embed="rId8" cstate="print"/>
            <a:srcRect l="14583" t="20833" r="14583" b="27083"/>
            <a:stretch>
              <a:fillRect/>
            </a:stretch>
          </p:blipFill>
          <p:spPr bwMode="auto">
            <a:xfrm>
              <a:off x="9256712" y="6019800"/>
              <a:ext cx="457200" cy="336176"/>
            </a:xfrm>
            <a:prstGeom prst="rect">
              <a:avLst/>
            </a:prstGeom>
            <a:noFill/>
          </p:spPr>
        </p:pic>
      </p:grpSp>
      <p:sp>
        <p:nvSpPr>
          <p:cNvPr id="56" name="Rectangle 55"/>
          <p:cNvSpPr/>
          <p:nvPr/>
        </p:nvSpPr>
        <p:spPr>
          <a:xfrm>
            <a:off x="1588" y="2895600"/>
            <a:ext cx="75819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On-</a:t>
            </a:r>
            <a:r>
              <a:rPr lang="en-US" sz="3000" dirty="0" err="1">
                <a:solidFill>
                  <a:srgbClr val="FFFFFF"/>
                </a:solidFill>
                <a:latin typeface="Impact" pitchFamily="34" charset="0"/>
              </a:rPr>
              <a:t>Prem</a:t>
            </a:r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 Elements</a:t>
            </a:r>
          </a:p>
        </p:txBody>
      </p:sp>
      <p:grpSp>
        <p:nvGrpSpPr>
          <p:cNvPr id="8" name="Group 21"/>
          <p:cNvGrpSpPr/>
          <p:nvPr/>
        </p:nvGrpSpPr>
        <p:grpSpPr>
          <a:xfrm>
            <a:off x="4614545" y="838200"/>
            <a:ext cx="1143000" cy="838200"/>
            <a:chOff x="5103812" y="381000"/>
            <a:chExt cx="1143000" cy="838200"/>
          </a:xfrm>
        </p:grpSpPr>
        <p:sp>
          <p:nvSpPr>
            <p:cNvPr id="58" name="TextBox 57"/>
            <p:cNvSpPr txBox="1"/>
            <p:nvPr/>
          </p:nvSpPr>
          <p:spPr>
            <a:xfrm>
              <a:off x="5103812" y="990600"/>
              <a:ext cx="11430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Sales Cloud</a:t>
              </a:r>
            </a:p>
          </p:txBody>
        </p:sp>
        <p:pic>
          <p:nvPicPr>
            <p:cNvPr id="59" name="Picture 58" descr="social-network_w_72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2412" y="381000"/>
              <a:ext cx="685800" cy="685800"/>
            </a:xfrm>
            <a:prstGeom prst="rect">
              <a:avLst/>
            </a:prstGeom>
          </p:spPr>
        </p:pic>
      </p:grpSp>
      <p:grpSp>
        <p:nvGrpSpPr>
          <p:cNvPr id="9" name="Group 64"/>
          <p:cNvGrpSpPr/>
          <p:nvPr/>
        </p:nvGrpSpPr>
        <p:grpSpPr>
          <a:xfrm>
            <a:off x="7924800" y="762000"/>
            <a:ext cx="990600" cy="990600"/>
            <a:chOff x="8228012" y="3733800"/>
            <a:chExt cx="990600" cy="99060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0412" y="3733800"/>
              <a:ext cx="685800" cy="68580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228012" y="43434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Configure,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Price, Quote</a:t>
              </a:r>
            </a:p>
          </p:txBody>
        </p:sp>
      </p:grpSp>
      <p:grpSp>
        <p:nvGrpSpPr>
          <p:cNvPr id="10" name="Group 164"/>
          <p:cNvGrpSpPr/>
          <p:nvPr/>
        </p:nvGrpSpPr>
        <p:grpSpPr>
          <a:xfrm>
            <a:off x="6781800" y="824444"/>
            <a:ext cx="990600" cy="851957"/>
            <a:chOff x="8532812" y="4863043"/>
            <a:chExt cx="990600" cy="851957"/>
          </a:xfrm>
        </p:grpSpPr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704871" y="4863043"/>
              <a:ext cx="666142" cy="46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8" name="TextBox 67"/>
            <p:cNvSpPr txBox="1"/>
            <p:nvPr/>
          </p:nvSpPr>
          <p:spPr>
            <a:xfrm>
              <a:off x="8532812" y="5486400"/>
              <a:ext cx="990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err="1">
                  <a:solidFill>
                    <a:srgbClr val="FFFFFF"/>
                  </a:solidFill>
                  <a:cs typeface="MV Boli" panose="02000500030200090000" pitchFamily="2" charset="0"/>
                </a:rPr>
                <a:t>SalesForce</a:t>
              </a:r>
              <a:endParaRPr lang="en-US" sz="1200" b="1" dirty="0">
                <a:solidFill>
                  <a:srgbClr val="FFFFFF"/>
                </a:solidFill>
                <a:cs typeface="MV Boli" panose="02000500030200090000" pitchFamily="2" charset="0"/>
              </a:endParaRPr>
            </a:p>
          </p:txBody>
        </p:sp>
      </p:grpSp>
      <p:grpSp>
        <p:nvGrpSpPr>
          <p:cNvPr id="11" name="Group 84"/>
          <p:cNvGrpSpPr/>
          <p:nvPr/>
        </p:nvGrpSpPr>
        <p:grpSpPr>
          <a:xfrm>
            <a:off x="9067800" y="762000"/>
            <a:ext cx="990600" cy="1066800"/>
            <a:chOff x="9066212" y="2209800"/>
            <a:chExt cx="990600" cy="1066800"/>
          </a:xfrm>
        </p:grpSpPr>
        <p:pic>
          <p:nvPicPr>
            <p:cNvPr id="70" name="Picture 69" descr="integration_w_72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18612" y="2209800"/>
              <a:ext cx="685800" cy="685800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9066212" y="28956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ORMB</a:t>
              </a:r>
            </a:p>
          </p:txBody>
        </p:sp>
      </p:grpSp>
      <p:grpSp>
        <p:nvGrpSpPr>
          <p:cNvPr id="12" name="Group 59"/>
          <p:cNvGrpSpPr/>
          <p:nvPr/>
        </p:nvGrpSpPr>
        <p:grpSpPr>
          <a:xfrm>
            <a:off x="5638800" y="762001"/>
            <a:ext cx="1143296" cy="1089025"/>
            <a:chOff x="9962429" y="4559300"/>
            <a:chExt cx="1143296" cy="1089025"/>
          </a:xfrm>
        </p:grpSpPr>
        <p:pic>
          <p:nvPicPr>
            <p:cNvPr id="61" name="Picture 9" descr="https://cloud.oracle.com/opc/saas/images/commerce_w_72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0191177" y="45593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62" name="Rectangle 61"/>
            <p:cNvSpPr/>
            <p:nvPr/>
          </p:nvSpPr>
          <p:spPr>
            <a:xfrm>
              <a:off x="9962429" y="5186660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Commerce Cloud</a:t>
              </a:r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H="1">
            <a:off x="5791200" y="3886200"/>
            <a:ext cx="1371600" cy="0"/>
          </a:xfrm>
          <a:prstGeom prst="line">
            <a:avLst/>
          </a:prstGeom>
          <a:ln w="15875">
            <a:solidFill>
              <a:schemeClr val="bg1"/>
            </a:solidFill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38801" y="2971800"/>
            <a:ext cx="65516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Line Elements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7620000" y="3886200"/>
            <a:ext cx="2667000" cy="0"/>
          </a:xfrm>
          <a:prstGeom prst="line">
            <a:avLst/>
          </a:prstGeom>
          <a:ln w="15875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44"/>
          <p:cNvGrpSpPr/>
          <p:nvPr/>
        </p:nvGrpSpPr>
        <p:grpSpPr>
          <a:xfrm>
            <a:off x="10210800" y="762000"/>
            <a:ext cx="990600" cy="990600"/>
            <a:chOff x="10209212" y="762000"/>
            <a:chExt cx="990600" cy="990600"/>
          </a:xfrm>
        </p:grpSpPr>
        <p:pic>
          <p:nvPicPr>
            <p:cNvPr id="17410" name="Picture 2" descr="https://cloud.oracle.com/opc/saas/images/HCM_w_72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0361612" y="7620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10209212" y="1524000"/>
              <a:ext cx="990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HCM</a:t>
              </a:r>
            </a:p>
          </p:txBody>
        </p:sp>
      </p:grpSp>
      <p:grpSp>
        <p:nvGrpSpPr>
          <p:cNvPr id="14" name="Group 71"/>
          <p:cNvGrpSpPr/>
          <p:nvPr/>
        </p:nvGrpSpPr>
        <p:grpSpPr>
          <a:xfrm>
            <a:off x="76200" y="1905000"/>
            <a:ext cx="1371600" cy="914400"/>
            <a:chOff x="303212" y="1828800"/>
            <a:chExt cx="1371600" cy="914400"/>
          </a:xfrm>
        </p:grpSpPr>
        <p:pic>
          <p:nvPicPr>
            <p:cNvPr id="17412" name="Picture 4" descr="https://cloud.oracle.com/opc/saas/images/talent-management_w_72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46112" y="18288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46" name="TextBox 45"/>
            <p:cNvSpPr txBox="1"/>
            <p:nvPr/>
          </p:nvSpPr>
          <p:spPr>
            <a:xfrm>
              <a:off x="303212" y="2514600"/>
              <a:ext cx="1371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Talent Management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76201" y="4703802"/>
            <a:ext cx="65516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Text Elements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6142" y="5334000"/>
            <a:ext cx="1205459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kern="0" dirty="0">
                <a:solidFill>
                  <a:srgbClr val="FFFFFF"/>
                </a:solidFill>
                <a:ea typeface="Calibri"/>
                <a:cs typeface="MV Boli" pitchFamily="2" charset="0"/>
                <a:sym typeface="Calibri"/>
              </a:rPr>
              <a:t>Character Name</a:t>
            </a:r>
          </a:p>
          <a:p>
            <a:pPr algn="ctr"/>
            <a:r>
              <a:rPr lang="en-US" sz="1200" i="1" kern="0" dirty="0">
                <a:solidFill>
                  <a:srgbClr val="FFFFFF"/>
                </a:solidFill>
                <a:ea typeface="Calibri"/>
                <a:cs typeface="MV Boli" pitchFamily="2" charset="0"/>
                <a:sym typeface="Calibri"/>
              </a:rPr>
              <a:t>Role</a:t>
            </a:r>
            <a:endParaRPr lang="en-US" sz="1200" i="1" kern="0" dirty="0">
              <a:solidFill>
                <a:srgbClr val="FFFFFF"/>
              </a:solidFill>
              <a:cs typeface="MV Boli" pitchFamily="2" charset="0"/>
              <a:sym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05000" y="5334000"/>
            <a:ext cx="1143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7082">
              <a:lnSpc>
                <a:spcPct val="90000"/>
              </a:lnSpc>
            </a:pPr>
            <a:r>
              <a:rPr lang="en-US" sz="1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Interaction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95600" y="5334000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7082">
              <a:lnSpc>
                <a:spcPct val="90000"/>
              </a:lnSpc>
            </a:pPr>
            <a:r>
              <a:rPr lang="en-US" sz="1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Interaction Active Color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5791200" y="4495800"/>
            <a:ext cx="1371600" cy="0"/>
          </a:xfrm>
          <a:prstGeom prst="line">
            <a:avLst/>
          </a:prstGeom>
          <a:ln w="15875">
            <a:solidFill>
              <a:srgbClr val="FFFF00"/>
            </a:solidFill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620000" y="4495800"/>
            <a:ext cx="2667000" cy="0"/>
          </a:xfrm>
          <a:prstGeom prst="line">
            <a:avLst/>
          </a:prstGeom>
          <a:ln w="15875">
            <a:solidFill>
              <a:srgbClr val="FFFF00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588" y="5919282"/>
            <a:ext cx="89535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Impact" pitchFamily="34" charset="0"/>
              </a:rPr>
              <a:t>Your Title Text</a:t>
            </a:r>
          </a:p>
          <a:p>
            <a:r>
              <a:rPr lang="en-US" sz="2000" i="1" dirty="0">
                <a:solidFill>
                  <a:srgbClr val="FFFFFF"/>
                </a:solidFill>
              </a:rPr>
              <a:t>Notional Architecture – Add Your Subtitle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5791200" y="5105400"/>
            <a:ext cx="1485900" cy="1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41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Box 1" descr="Rectangle 85"/>
          <p:cNvSpPr txBox="1">
            <a:spLocks/>
          </p:cNvSpPr>
          <p:nvPr/>
        </p:nvSpPr>
        <p:spPr bwMode="auto">
          <a:xfrm>
            <a:off x="152400" y="150813"/>
            <a:ext cx="7581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SaaS / App Capability Cloud Elements</a:t>
            </a:r>
          </a:p>
        </p:txBody>
      </p:sp>
      <p:sp>
        <p:nvSpPr>
          <p:cNvPr id="7" name="Text Box 2" descr="Rectangle 86"/>
          <p:cNvSpPr txBox="1">
            <a:spLocks/>
          </p:cNvSpPr>
          <p:nvPr/>
        </p:nvSpPr>
        <p:spPr bwMode="auto">
          <a:xfrm>
            <a:off x="130175" y="4638675"/>
            <a:ext cx="75819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 dirty="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Social-Mobile Cloud Elements</a:t>
            </a:r>
          </a:p>
        </p:txBody>
      </p:sp>
      <p:sp>
        <p:nvSpPr>
          <p:cNvPr id="8" name="Line 3" descr="Straight Connector 87"/>
          <p:cNvSpPr>
            <a:spLocks noChangeShapeType="1"/>
          </p:cNvSpPr>
          <p:nvPr/>
        </p:nvSpPr>
        <p:spPr bwMode="auto">
          <a:xfrm flipV="1">
            <a:off x="6046788" y="523875"/>
            <a:ext cx="5840412" cy="57150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sp>
        <p:nvSpPr>
          <p:cNvPr id="9" name="Line 4" descr="Straight Connector 88"/>
          <p:cNvSpPr>
            <a:spLocks noChangeShapeType="1"/>
          </p:cNvSpPr>
          <p:nvPr/>
        </p:nvSpPr>
        <p:spPr bwMode="auto">
          <a:xfrm flipV="1">
            <a:off x="4913313" y="4999038"/>
            <a:ext cx="7002462" cy="49212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619625" y="695325"/>
            <a:ext cx="1736725" cy="1055688"/>
            <a:chOff x="-100087" y="0"/>
            <a:chExt cx="1738273" cy="1056641"/>
          </a:xfrm>
        </p:grpSpPr>
        <p:sp>
          <p:nvSpPr>
            <p:cNvPr id="11" name="Text Box 6" descr="Rectangle 90"/>
            <p:cNvSpPr txBox="1">
              <a:spLocks/>
            </p:cNvSpPr>
            <p:nvPr/>
          </p:nvSpPr>
          <p:spPr bwMode="auto">
            <a:xfrm>
              <a:off x="-100087" y="609600"/>
              <a:ext cx="1738273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Customer Information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Database</a:t>
              </a:r>
            </a:p>
          </p:txBody>
        </p:sp>
        <p:pic>
          <p:nvPicPr>
            <p:cNvPr id="12" name="Picture 11" descr="Picture 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15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515350" y="2047875"/>
            <a:ext cx="1479550" cy="977900"/>
            <a:chOff x="-87549" y="0"/>
            <a:chExt cx="1478718" cy="978852"/>
          </a:xfrm>
        </p:grpSpPr>
        <p:pic>
          <p:nvPicPr>
            <p:cNvPr id="14" name="Picture 13" descr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29" y="0"/>
              <a:ext cx="652764" cy="531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5" name="Text Box 10" descr="Rectangle 94"/>
            <p:cNvSpPr txBox="1">
              <a:spLocks/>
            </p:cNvSpPr>
            <p:nvPr/>
          </p:nvSpPr>
          <p:spPr bwMode="auto">
            <a:xfrm>
              <a:off x="-87549" y="531811"/>
              <a:ext cx="1478718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Policy Automation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217738" y="3314700"/>
            <a:ext cx="884237" cy="787400"/>
            <a:chOff x="-76014" y="0"/>
            <a:chExt cx="884982" cy="787400"/>
          </a:xfrm>
        </p:grpSpPr>
        <p:sp>
          <p:nvSpPr>
            <p:cNvPr id="17" name="Text Box 12" descr="TextBox 96"/>
            <p:cNvSpPr txBox="1">
              <a:spLocks/>
            </p:cNvSpPr>
            <p:nvPr/>
          </p:nvSpPr>
          <p:spPr bwMode="auto">
            <a:xfrm>
              <a:off x="-76014" y="609600"/>
              <a:ext cx="884982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Sales Cloud</a:t>
              </a:r>
            </a:p>
          </p:txBody>
        </p:sp>
        <p:pic>
          <p:nvPicPr>
            <p:cNvPr id="18" name="Picture 17" descr="Picture 9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009775" y="704850"/>
            <a:ext cx="909638" cy="946150"/>
            <a:chOff x="-57411" y="0"/>
            <a:chExt cx="910432" cy="947421"/>
          </a:xfrm>
        </p:grpSpPr>
        <p:pic>
          <p:nvPicPr>
            <p:cNvPr id="20" name="Picture 19" descr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1" name="Text Box 16" descr="TextBox 100"/>
            <p:cNvSpPr txBox="1">
              <a:spLocks/>
            </p:cNvSpPr>
            <p:nvPr/>
          </p:nvSpPr>
          <p:spPr bwMode="auto">
            <a:xfrm>
              <a:off x="-57411" y="609600"/>
              <a:ext cx="910432" cy="33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Configure,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Price, Quote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3251200" y="3328988"/>
            <a:ext cx="827088" cy="801687"/>
            <a:chOff x="-74266" y="0"/>
            <a:chExt cx="825973" cy="801158"/>
          </a:xfrm>
        </p:grpSpPr>
        <p:pic>
          <p:nvPicPr>
            <p:cNvPr id="23" name="Picture 22" descr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9" y="0"/>
              <a:ext cx="666143" cy="466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4" name="Text Box 19" descr="TextBox 103"/>
            <p:cNvSpPr txBox="1">
              <a:spLocks/>
            </p:cNvSpPr>
            <p:nvPr/>
          </p:nvSpPr>
          <p:spPr bwMode="auto">
            <a:xfrm>
              <a:off x="-74266" y="623357"/>
              <a:ext cx="825973" cy="17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SalesForce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959600" y="2019300"/>
            <a:ext cx="685800" cy="863600"/>
            <a:chOff x="0" y="0"/>
            <a:chExt cx="685800" cy="863600"/>
          </a:xfrm>
        </p:grpSpPr>
        <p:pic>
          <p:nvPicPr>
            <p:cNvPr id="26" name="Picture 25" descr="Picture 10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7" name="Text Box 22" descr="TextBox 106"/>
            <p:cNvSpPr txBox="1">
              <a:spLocks/>
            </p:cNvSpPr>
            <p:nvPr/>
          </p:nvSpPr>
          <p:spPr bwMode="auto">
            <a:xfrm>
              <a:off x="103745" y="685800"/>
              <a:ext cx="478310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ORMB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5324475" y="3305175"/>
            <a:ext cx="1423988" cy="863600"/>
            <a:chOff x="-71885" y="0"/>
            <a:chExt cx="1424113" cy="863600"/>
          </a:xfrm>
        </p:grpSpPr>
        <p:pic>
          <p:nvPicPr>
            <p:cNvPr id="30" name="Picture 29" descr="Picture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27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1" name="Text Box 25" descr="TextBox 109"/>
            <p:cNvSpPr txBox="1">
              <a:spLocks/>
            </p:cNvSpPr>
            <p:nvPr/>
          </p:nvSpPr>
          <p:spPr bwMode="auto">
            <a:xfrm>
              <a:off x="-71885" y="685800"/>
              <a:ext cx="1424113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Talent Management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3836988" y="685800"/>
            <a:ext cx="985837" cy="812800"/>
            <a:chOff x="-70021" y="0"/>
            <a:chExt cx="985690" cy="812800"/>
          </a:xfrm>
        </p:grpSpPr>
        <p:pic>
          <p:nvPicPr>
            <p:cNvPr id="33" name="Picture 32" descr="Picture 1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1" y="0"/>
              <a:ext cx="744539" cy="744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4" name="Text Box 28" descr="TextBox 112"/>
            <p:cNvSpPr txBox="1">
              <a:spLocks/>
            </p:cNvSpPr>
            <p:nvPr/>
          </p:nvSpPr>
          <p:spPr bwMode="auto">
            <a:xfrm>
              <a:off x="-70021" y="647699"/>
              <a:ext cx="985690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CRM Analytics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10448925" y="685800"/>
            <a:ext cx="790575" cy="793750"/>
            <a:chOff x="0" y="0"/>
            <a:chExt cx="791767" cy="793750"/>
          </a:xfrm>
        </p:grpSpPr>
        <p:pic>
          <p:nvPicPr>
            <p:cNvPr id="36" name="Picture 35" descr="Picture 1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t="22655" r="15842" b="23177"/>
            <a:stretch>
              <a:fillRect/>
            </a:stretch>
          </p:blipFill>
          <p:spPr bwMode="auto">
            <a:xfrm>
              <a:off x="0" y="0"/>
              <a:ext cx="791767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7" name="Text Box 31" descr="TextBox 115"/>
            <p:cNvSpPr txBox="1">
              <a:spLocks/>
            </p:cNvSpPr>
            <p:nvPr/>
          </p:nvSpPr>
          <p:spPr bwMode="auto">
            <a:xfrm>
              <a:off x="58439" y="628650"/>
              <a:ext cx="695922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Financials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992188" y="2038350"/>
            <a:ext cx="760412" cy="782638"/>
            <a:chOff x="0" y="0"/>
            <a:chExt cx="759909" cy="784223"/>
          </a:xfrm>
        </p:grpSpPr>
        <p:pic>
          <p:nvPicPr>
            <p:cNvPr id="39" name="Picture 38" descr="Picture 1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t="23438" r="14539" b="20833"/>
            <a:stretch>
              <a:fillRect/>
            </a:stretch>
          </p:blipFill>
          <p:spPr bwMode="auto">
            <a:xfrm>
              <a:off x="0" y="0"/>
              <a:ext cx="759909" cy="600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0" name="Text Box 34" descr="TextBox 118"/>
            <p:cNvSpPr txBox="1">
              <a:spLocks/>
            </p:cNvSpPr>
            <p:nvPr/>
          </p:nvSpPr>
          <p:spPr bwMode="auto">
            <a:xfrm>
              <a:off x="226849" y="619122"/>
              <a:ext cx="323138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GRC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2803525" y="2009775"/>
            <a:ext cx="790575" cy="784225"/>
            <a:chOff x="0" y="0"/>
            <a:chExt cx="791427" cy="784225"/>
          </a:xfrm>
        </p:grpSpPr>
        <p:pic>
          <p:nvPicPr>
            <p:cNvPr id="42" name="Picture 41" descr="Picture 12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04" t="22917" r="14015" b="21869"/>
            <a:stretch>
              <a:fillRect/>
            </a:stretch>
          </p:blipFill>
          <p:spPr bwMode="auto">
            <a:xfrm>
              <a:off x="0" y="0"/>
              <a:ext cx="791427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3" name="Text Box 37" descr="TextBox 121"/>
            <p:cNvSpPr txBox="1">
              <a:spLocks/>
            </p:cNvSpPr>
            <p:nvPr/>
          </p:nvSpPr>
          <p:spPr bwMode="auto">
            <a:xfrm>
              <a:off x="63325" y="619124"/>
              <a:ext cx="641488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Inventory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4381500" y="3324225"/>
            <a:ext cx="906463" cy="774700"/>
            <a:chOff x="-52186" y="0"/>
            <a:chExt cx="905266" cy="774700"/>
          </a:xfrm>
        </p:grpSpPr>
        <p:pic>
          <p:nvPicPr>
            <p:cNvPr id="45" name="Picture 44" descr="Picture 12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1" t="23177" r="15536" b="20572"/>
            <a:stretch>
              <a:fillRect/>
            </a:stretch>
          </p:blipFill>
          <p:spPr bwMode="auto">
            <a:xfrm>
              <a:off x="0" y="0"/>
              <a:ext cx="712833" cy="58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6" name="Text Box 40" descr="TextBox 124"/>
            <p:cNvSpPr txBox="1">
              <a:spLocks/>
            </p:cNvSpPr>
            <p:nvPr/>
          </p:nvSpPr>
          <p:spPr bwMode="auto">
            <a:xfrm>
              <a:off x="-52186" y="609600"/>
              <a:ext cx="905266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Supply Chain</a:t>
              </a: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11226800" y="2000250"/>
            <a:ext cx="874713" cy="803275"/>
            <a:chOff x="-53207" y="0"/>
            <a:chExt cx="874435" cy="803275"/>
          </a:xfrm>
        </p:grpSpPr>
        <p:pic>
          <p:nvPicPr>
            <p:cNvPr id="48" name="Picture 47" descr="Picture 12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" y="0"/>
              <a:ext cx="800101" cy="800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9" name="Text Box 43" descr="TextBox 127"/>
            <p:cNvSpPr txBox="1">
              <a:spLocks/>
            </p:cNvSpPr>
            <p:nvPr/>
          </p:nvSpPr>
          <p:spPr bwMode="auto">
            <a:xfrm>
              <a:off x="-53207" y="638175"/>
              <a:ext cx="874435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Procurement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6918325" y="3295650"/>
            <a:ext cx="804863" cy="793750"/>
            <a:chOff x="-22913" y="0"/>
            <a:chExt cx="804652" cy="793750"/>
          </a:xfrm>
        </p:grpSpPr>
        <p:pic>
          <p:nvPicPr>
            <p:cNvPr id="51" name="Picture 50" descr="Picture 12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33425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2" name="Text Box 46" descr="TextBox 130"/>
            <p:cNvSpPr txBox="1">
              <a:spLocks/>
            </p:cNvSpPr>
            <p:nvPr/>
          </p:nvSpPr>
          <p:spPr bwMode="auto">
            <a:xfrm>
              <a:off x="-22913" y="628650"/>
              <a:ext cx="804652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Value Chain</a:t>
              </a: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223838" y="3228975"/>
            <a:ext cx="896937" cy="803275"/>
            <a:chOff x="-46931" y="0"/>
            <a:chExt cx="897559" cy="803275"/>
          </a:xfrm>
        </p:grpSpPr>
        <p:pic>
          <p:nvPicPr>
            <p:cNvPr id="54" name="Picture 53" descr="Picture 13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35" y="0"/>
              <a:ext cx="723901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5" name="Text Box 49" descr="TextBox 133"/>
            <p:cNvSpPr txBox="1">
              <a:spLocks/>
            </p:cNvSpPr>
            <p:nvPr/>
          </p:nvSpPr>
          <p:spPr bwMode="auto">
            <a:xfrm>
              <a:off x="-46931" y="638175"/>
              <a:ext cx="897559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Project Mgmt</a:t>
              </a:r>
            </a:p>
          </p:txBody>
        </p: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7889875" y="3305175"/>
            <a:ext cx="1173163" cy="822325"/>
            <a:chOff x="-59209" y="0"/>
            <a:chExt cx="1171842" cy="822325"/>
          </a:xfrm>
        </p:grpSpPr>
        <p:pic>
          <p:nvPicPr>
            <p:cNvPr id="57" name="Picture 56" descr="Picture 135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824" y="0"/>
              <a:ext cx="752476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8" name="Text Box 52" descr="TextBox 136"/>
            <p:cNvSpPr txBox="1">
              <a:spLocks/>
            </p:cNvSpPr>
            <p:nvPr/>
          </p:nvSpPr>
          <p:spPr bwMode="auto">
            <a:xfrm>
              <a:off x="-59209" y="657225"/>
              <a:ext cx="1171842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Warehouse Mgmt</a:t>
              </a:r>
            </a:p>
          </p:txBody>
        </p:sp>
      </p:grp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10002838" y="2009775"/>
            <a:ext cx="998537" cy="803275"/>
            <a:chOff x="-49284" y="0"/>
            <a:chExt cx="998172" cy="803275"/>
          </a:xfrm>
        </p:grpSpPr>
        <p:pic>
          <p:nvPicPr>
            <p:cNvPr id="60" name="Picture 59" descr="Picture 13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3" y="0"/>
              <a:ext cx="744540" cy="744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1" name="Text Box 55" descr="TextBox 139"/>
            <p:cNvSpPr txBox="1">
              <a:spLocks/>
            </p:cNvSpPr>
            <p:nvPr/>
          </p:nvSpPr>
          <p:spPr bwMode="auto">
            <a:xfrm>
              <a:off x="-49284" y="638175"/>
              <a:ext cx="998172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Portfolio Mgmt</a:t>
              </a: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7896225" y="2020888"/>
            <a:ext cx="692150" cy="792162"/>
            <a:chOff x="0" y="0"/>
            <a:chExt cx="693738" cy="792163"/>
          </a:xfrm>
        </p:grpSpPr>
        <p:pic>
          <p:nvPicPr>
            <p:cNvPr id="63" name="Picture 62" descr="Picture 141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93738" cy="693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4" name="Text Box 58" descr="TextBox 142"/>
            <p:cNvSpPr txBox="1">
              <a:spLocks/>
            </p:cNvSpPr>
            <p:nvPr/>
          </p:nvSpPr>
          <p:spPr bwMode="auto">
            <a:xfrm>
              <a:off x="38456" y="627062"/>
              <a:ext cx="602538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Planning</a:t>
              </a:r>
            </a:p>
          </p:txBody>
        </p: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2171700" y="5314950"/>
            <a:ext cx="723900" cy="773113"/>
            <a:chOff x="0" y="0"/>
            <a:chExt cx="723900" cy="774517"/>
          </a:xfrm>
        </p:grpSpPr>
        <p:pic>
          <p:nvPicPr>
            <p:cNvPr id="66" name="Picture 65" descr="Picture 144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85" t="22394" r="15839" b="23955"/>
            <a:stretch>
              <a:fillRect/>
            </a:stretch>
          </p:blipFill>
          <p:spPr bwMode="auto">
            <a:xfrm>
              <a:off x="0" y="0"/>
              <a:ext cx="723900" cy="571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7" name="Text Box 61" descr="TextBox 145"/>
            <p:cNvSpPr txBox="1">
              <a:spLocks/>
            </p:cNvSpPr>
            <p:nvPr/>
          </p:nvSpPr>
          <p:spPr bwMode="auto">
            <a:xfrm>
              <a:off x="140768" y="609416"/>
              <a:ext cx="455062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Mobile</a:t>
              </a:r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3035300" y="5314950"/>
            <a:ext cx="1046163" cy="765175"/>
            <a:chOff x="-60710" y="0"/>
            <a:chExt cx="1045171" cy="765175"/>
          </a:xfrm>
        </p:grpSpPr>
        <p:pic>
          <p:nvPicPr>
            <p:cNvPr id="69" name="Picture 68" descr="Picture 147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38" y="0"/>
              <a:ext cx="582613" cy="582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0" name="Text Box 64" descr="TextBox 148"/>
            <p:cNvSpPr txBox="1">
              <a:spLocks/>
            </p:cNvSpPr>
            <p:nvPr/>
          </p:nvSpPr>
          <p:spPr bwMode="auto">
            <a:xfrm>
              <a:off x="-60710" y="600074"/>
              <a:ext cx="1045171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Mobile Security</a:t>
              </a:r>
            </a:p>
          </p:txBody>
        </p:sp>
      </p:grp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5591175" y="5295900"/>
            <a:ext cx="801688" cy="793750"/>
            <a:chOff x="0" y="0"/>
            <a:chExt cx="802245" cy="793749"/>
          </a:xfrm>
        </p:grpSpPr>
        <p:pic>
          <p:nvPicPr>
            <p:cNvPr id="72" name="Picture 71" descr="Picture 150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05" t="21094" r="14018" b="23438"/>
            <a:stretch>
              <a:fillRect/>
            </a:stretch>
          </p:blipFill>
          <p:spPr bwMode="auto">
            <a:xfrm>
              <a:off x="0" y="0"/>
              <a:ext cx="802245" cy="619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3" name="Text Box 67" descr="TextBox 151"/>
            <p:cNvSpPr txBox="1">
              <a:spLocks/>
            </p:cNvSpPr>
            <p:nvPr/>
          </p:nvSpPr>
          <p:spPr bwMode="auto">
            <a:xfrm>
              <a:off x="175235" y="628648"/>
              <a:ext cx="424230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Social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616700" y="5305425"/>
            <a:ext cx="1122363" cy="784225"/>
            <a:chOff x="-72067" y="0"/>
            <a:chExt cx="1122865" cy="784225"/>
          </a:xfrm>
        </p:grpSpPr>
        <p:pic>
          <p:nvPicPr>
            <p:cNvPr id="75" name="Picture 74" descr="Picture 15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77" y="0"/>
              <a:ext cx="677864" cy="677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6" name="Text Box 70" descr="TextBox 154"/>
            <p:cNvSpPr txBox="1">
              <a:spLocks/>
            </p:cNvSpPr>
            <p:nvPr/>
          </p:nvSpPr>
          <p:spPr bwMode="auto">
            <a:xfrm>
              <a:off x="-72067" y="619125"/>
              <a:ext cx="1122865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Social Marketing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7861300" y="5314950"/>
            <a:ext cx="1185863" cy="774700"/>
            <a:chOff x="-74660" y="0"/>
            <a:chExt cx="1184599" cy="774700"/>
          </a:xfrm>
        </p:grpSpPr>
        <p:pic>
          <p:nvPicPr>
            <p:cNvPr id="78" name="Picture 77" descr="Picture 156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26" y="0"/>
              <a:ext cx="677864" cy="677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9" name="Text Box 73" descr="TextBox 157"/>
            <p:cNvSpPr txBox="1">
              <a:spLocks/>
            </p:cNvSpPr>
            <p:nvPr/>
          </p:nvSpPr>
          <p:spPr bwMode="auto">
            <a:xfrm>
              <a:off x="-74660" y="609600"/>
              <a:ext cx="1184599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Social Monitoring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1025525" y="5354972"/>
            <a:ext cx="1144588" cy="1042987"/>
            <a:chOff x="0" y="0"/>
            <a:chExt cx="1143297" cy="1043166"/>
          </a:xfrm>
        </p:grpSpPr>
        <p:pic>
          <p:nvPicPr>
            <p:cNvPr id="81" name="Picture 80" descr="Picture 159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2" name="Text Box 76" descr="Rectangle 160"/>
            <p:cNvSpPr txBox="1">
              <a:spLocks/>
            </p:cNvSpPr>
            <p:nvPr/>
          </p:nvSpPr>
          <p:spPr bwMode="auto">
            <a:xfrm>
              <a:off x="0" y="596125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Mobile 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4254500" y="5302417"/>
            <a:ext cx="1133475" cy="1003300"/>
            <a:chOff x="0" y="0"/>
            <a:chExt cx="1132335" cy="1004551"/>
          </a:xfrm>
        </p:grpSpPr>
        <p:pic>
          <p:nvPicPr>
            <p:cNvPr id="84" name="Picture 83" descr="Picture 162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26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5" name="Text Box 79" descr="Rectangle 163"/>
            <p:cNvSpPr txBox="1">
              <a:spLocks/>
            </p:cNvSpPr>
            <p:nvPr/>
          </p:nvSpPr>
          <p:spPr bwMode="auto">
            <a:xfrm>
              <a:off x="0" y="557510"/>
              <a:ext cx="1132335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Oracle Social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Network</a:t>
              </a:r>
            </a:p>
          </p:txBody>
        </p:sp>
      </p:grp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0" y="5235575"/>
            <a:ext cx="1220788" cy="1089025"/>
            <a:chOff x="0" y="0"/>
            <a:chExt cx="1221231" cy="1090208"/>
          </a:xfrm>
        </p:grpSpPr>
        <p:sp>
          <p:nvSpPr>
            <p:cNvPr id="87" name="Text Box 81" descr="Rectangle 165"/>
            <p:cNvSpPr txBox="1">
              <a:spLocks/>
            </p:cNvSpPr>
            <p:nvPr/>
          </p:nvSpPr>
          <p:spPr bwMode="auto">
            <a:xfrm>
              <a:off x="0" y="643167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Blogs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88" name="Picture 87" descr="Picture 166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8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952500" y="720725"/>
            <a:ext cx="1220788" cy="1066800"/>
            <a:chOff x="0" y="0"/>
            <a:chExt cx="1221231" cy="1067699"/>
          </a:xfrm>
        </p:grpSpPr>
        <p:sp>
          <p:nvSpPr>
            <p:cNvPr id="90" name="Text Box 84" descr="Rectangle 168"/>
            <p:cNvSpPr txBox="1">
              <a:spLocks/>
            </p:cNvSpPr>
            <p:nvPr/>
          </p:nvSpPr>
          <p:spPr bwMode="auto">
            <a:xfrm>
              <a:off x="0" y="620658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Commerce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91" name="Picture 90" descr="Picture 169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30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2778125" y="681038"/>
            <a:ext cx="1222375" cy="1065212"/>
            <a:chOff x="0" y="0"/>
            <a:chExt cx="1221231" cy="1066373"/>
          </a:xfrm>
        </p:grpSpPr>
        <p:sp>
          <p:nvSpPr>
            <p:cNvPr id="93" name="Text Box 87" descr="Rectangle 171"/>
            <p:cNvSpPr txBox="1">
              <a:spLocks/>
            </p:cNvSpPr>
            <p:nvPr/>
          </p:nvSpPr>
          <p:spPr bwMode="auto">
            <a:xfrm>
              <a:off x="0" y="619332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CPQ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94" name="Picture 93" descr="Picture 172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3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-19050" y="776288"/>
            <a:ext cx="1220788" cy="1214437"/>
            <a:chOff x="0" y="0"/>
            <a:chExt cx="1221231" cy="1215391"/>
          </a:xfrm>
        </p:grpSpPr>
        <p:pic>
          <p:nvPicPr>
            <p:cNvPr id="96" name="Picture 95" descr="Picture 174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7" name="Text Box 91" descr="Rectangle 175"/>
            <p:cNvSpPr txBox="1">
              <a:spLocks/>
            </p:cNvSpPr>
            <p:nvPr/>
          </p:nvSpPr>
          <p:spPr bwMode="auto">
            <a:xfrm>
              <a:off x="0" y="590550"/>
              <a:ext cx="1221231" cy="624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Accounting Hub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6303963" y="663575"/>
            <a:ext cx="1220787" cy="1235075"/>
            <a:chOff x="0" y="0"/>
            <a:chExt cx="1221231" cy="1236131"/>
          </a:xfrm>
        </p:grpSpPr>
        <p:sp>
          <p:nvSpPr>
            <p:cNvPr id="99" name="Text Box 93" descr="Rectangle 177"/>
            <p:cNvSpPr txBox="1">
              <a:spLocks/>
            </p:cNvSpPr>
            <p:nvPr/>
          </p:nvSpPr>
          <p:spPr bwMode="auto">
            <a:xfrm>
              <a:off x="0" y="611290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Cust Service Support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00" name="Picture 99" descr="Picture 178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8428038" y="719138"/>
            <a:ext cx="1220787" cy="1100137"/>
            <a:chOff x="0" y="0"/>
            <a:chExt cx="1221231" cy="1101392"/>
          </a:xfrm>
        </p:grpSpPr>
        <p:sp>
          <p:nvSpPr>
            <p:cNvPr id="102" name="Text Box 96" descr="Rectangle 180"/>
            <p:cNvSpPr txBox="1">
              <a:spLocks/>
            </p:cNvSpPr>
            <p:nvPr/>
          </p:nvSpPr>
          <p:spPr bwMode="auto">
            <a:xfrm>
              <a:off x="0" y="654350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ERP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03" name="Picture 102" descr="Picture 181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8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3446463" y="2063750"/>
            <a:ext cx="1220787" cy="1016000"/>
            <a:chOff x="0" y="0"/>
            <a:chExt cx="1221231" cy="1016343"/>
          </a:xfrm>
        </p:grpSpPr>
        <p:sp>
          <p:nvSpPr>
            <p:cNvPr id="105" name="Text Box 99" descr="Rectangle 183"/>
            <p:cNvSpPr txBox="1">
              <a:spLocks/>
            </p:cNvSpPr>
            <p:nvPr/>
          </p:nvSpPr>
          <p:spPr bwMode="auto">
            <a:xfrm>
              <a:off x="0" y="569302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Logistics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06" name="Picture 105" descr="Picture 184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7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07" name="Group 106"/>
          <p:cNvGrpSpPr>
            <a:grpSpLocks/>
          </p:cNvGrpSpPr>
          <p:nvPr/>
        </p:nvGrpSpPr>
        <p:grpSpPr bwMode="auto">
          <a:xfrm>
            <a:off x="1009650" y="3225800"/>
            <a:ext cx="1220788" cy="1127125"/>
            <a:chOff x="0" y="0"/>
            <a:chExt cx="1221231" cy="1126560"/>
          </a:xfrm>
        </p:grpSpPr>
        <p:sp>
          <p:nvSpPr>
            <p:cNvPr id="108" name="Text Box 102" descr="Rectangle 186"/>
            <p:cNvSpPr txBox="1">
              <a:spLocks/>
            </p:cNvSpPr>
            <p:nvPr/>
          </p:nvSpPr>
          <p:spPr bwMode="auto">
            <a:xfrm>
              <a:off x="0" y="67951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JavaSaaS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09" name="Picture 108" descr="Picture 187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4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11085513" y="698500"/>
            <a:ext cx="1220787" cy="1011238"/>
            <a:chOff x="0" y="0"/>
            <a:chExt cx="1221231" cy="1012016"/>
          </a:xfrm>
        </p:grpSpPr>
        <p:sp>
          <p:nvSpPr>
            <p:cNvPr id="111" name="Text Box 105" descr="Rectangle 189"/>
            <p:cNvSpPr txBox="1">
              <a:spLocks/>
            </p:cNvSpPr>
            <p:nvPr/>
          </p:nvSpPr>
          <p:spPr bwMode="auto">
            <a:xfrm>
              <a:off x="0" y="56497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Financials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12" name="Picture 111" descr="Picture 190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767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1600200" y="2065338"/>
            <a:ext cx="1220788" cy="1089025"/>
            <a:chOff x="0" y="0"/>
            <a:chExt cx="1221231" cy="1089409"/>
          </a:xfrm>
        </p:grpSpPr>
        <p:sp>
          <p:nvSpPr>
            <p:cNvPr id="114" name="Text Box 108" descr="Rectangle 192"/>
            <p:cNvSpPr txBox="1">
              <a:spLocks/>
            </p:cNvSpPr>
            <p:nvPr/>
          </p:nvSpPr>
          <p:spPr bwMode="auto">
            <a:xfrm>
              <a:off x="0" y="642368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HCM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15" name="Picture 114" descr="Picture 193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483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16" name="Group 115"/>
          <p:cNvGrpSpPr>
            <a:grpSpLocks/>
          </p:cNvGrpSpPr>
          <p:nvPr/>
        </p:nvGrpSpPr>
        <p:grpSpPr bwMode="auto">
          <a:xfrm>
            <a:off x="9353550" y="720725"/>
            <a:ext cx="1220788" cy="1063625"/>
            <a:chOff x="0" y="0"/>
            <a:chExt cx="1221231" cy="1063584"/>
          </a:xfrm>
        </p:grpSpPr>
        <p:sp>
          <p:nvSpPr>
            <p:cNvPr id="117" name="Text Box 111" descr="Rectangle 195"/>
            <p:cNvSpPr txBox="1">
              <a:spLocks/>
            </p:cNvSpPr>
            <p:nvPr/>
          </p:nvSpPr>
          <p:spPr bwMode="auto">
            <a:xfrm>
              <a:off x="0" y="61654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Field Service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18" name="Picture 117" descr="Picture 196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6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19" name="Group 118"/>
          <p:cNvGrpSpPr>
            <a:grpSpLocks/>
          </p:cNvGrpSpPr>
          <p:nvPr/>
        </p:nvGrpSpPr>
        <p:grpSpPr bwMode="auto">
          <a:xfrm>
            <a:off x="4470400" y="2032000"/>
            <a:ext cx="1220788" cy="1055688"/>
            <a:chOff x="0" y="0"/>
            <a:chExt cx="1221231" cy="1056711"/>
          </a:xfrm>
        </p:grpSpPr>
        <p:sp>
          <p:nvSpPr>
            <p:cNvPr id="120" name="Text Box 114" descr="Rectangle 198"/>
            <p:cNvSpPr txBox="1">
              <a:spLocks/>
            </p:cNvSpPr>
            <p:nvPr/>
          </p:nvSpPr>
          <p:spPr bwMode="auto">
            <a:xfrm>
              <a:off x="0" y="609670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Loyalty Cloud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21" name="Picture 120" descr="Picture 199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5654675" y="2036763"/>
            <a:ext cx="1220788" cy="1035050"/>
            <a:chOff x="0" y="0"/>
            <a:chExt cx="1221231" cy="1034866"/>
          </a:xfrm>
        </p:grpSpPr>
        <p:sp>
          <p:nvSpPr>
            <p:cNvPr id="123" name="Text Box 117" descr="Rectangle 201"/>
            <p:cNvSpPr txBox="1">
              <a:spLocks/>
            </p:cNvSpPr>
            <p:nvPr/>
          </p:nvSpPr>
          <p:spPr bwMode="auto">
            <a:xfrm>
              <a:off x="0" y="58782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Marketing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24" name="Picture 123" descr="Picture 202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1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25" name="Group 124"/>
          <p:cNvGrpSpPr>
            <a:grpSpLocks/>
          </p:cNvGrpSpPr>
          <p:nvPr/>
        </p:nvGrpSpPr>
        <p:grpSpPr bwMode="auto">
          <a:xfrm>
            <a:off x="7324725" y="623888"/>
            <a:ext cx="1220788" cy="1338262"/>
            <a:chOff x="0" y="0"/>
            <a:chExt cx="1221231" cy="1338552"/>
          </a:xfrm>
        </p:grpSpPr>
        <p:sp>
          <p:nvSpPr>
            <p:cNvPr id="126" name="Text Box 120" descr="Rectangle 204"/>
            <p:cNvSpPr txBox="1">
              <a:spLocks/>
            </p:cNvSpPr>
            <p:nvPr/>
          </p:nvSpPr>
          <p:spPr bwMode="auto">
            <a:xfrm>
              <a:off x="0" y="713711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Enterprise Planning Cloud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27" name="Picture 126" descr="Picture 205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28" name="Group 127"/>
          <p:cNvGrpSpPr>
            <a:grpSpLocks/>
          </p:cNvGrpSpPr>
          <p:nvPr/>
        </p:nvGrpSpPr>
        <p:grpSpPr bwMode="auto">
          <a:xfrm>
            <a:off x="0" y="1914525"/>
            <a:ext cx="1220788" cy="1239838"/>
            <a:chOff x="0" y="0"/>
            <a:chExt cx="1221231" cy="1238837"/>
          </a:xfrm>
        </p:grpSpPr>
        <p:sp>
          <p:nvSpPr>
            <p:cNvPr id="129" name="Text Box 123" descr="Rectangle 207"/>
            <p:cNvSpPr txBox="1">
              <a:spLocks/>
            </p:cNvSpPr>
            <p:nvPr/>
          </p:nvSpPr>
          <p:spPr bwMode="auto">
            <a:xfrm>
              <a:off x="0" y="613996"/>
              <a:ext cx="1221231" cy="624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Financial Reporting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30" name="Picture 129" descr="Picture 208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295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Box 1" descr="Rectangle 209"/>
          <p:cNvSpPr txBox="1">
            <a:spLocks/>
          </p:cNvSpPr>
          <p:nvPr/>
        </p:nvSpPr>
        <p:spPr bwMode="auto">
          <a:xfrm>
            <a:off x="152400" y="150813"/>
            <a:ext cx="99250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Big Data-BI/Analytics-DW-DB-DaaS Cloud Elements</a:t>
            </a:r>
          </a:p>
        </p:txBody>
      </p:sp>
      <p:sp>
        <p:nvSpPr>
          <p:cNvPr id="7" name="Line 2" descr="Straight Connector 210"/>
          <p:cNvSpPr>
            <a:spLocks noChangeShapeType="1"/>
          </p:cNvSpPr>
          <p:nvPr/>
        </p:nvSpPr>
        <p:spPr bwMode="auto">
          <a:xfrm flipV="1">
            <a:off x="8132763" y="552450"/>
            <a:ext cx="3800475" cy="9525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751888" y="2476500"/>
            <a:ext cx="823912" cy="1031875"/>
            <a:chOff x="-47291" y="0"/>
            <a:chExt cx="824172" cy="1033126"/>
          </a:xfrm>
        </p:grpSpPr>
        <p:pic>
          <p:nvPicPr>
            <p:cNvPr id="9" name="Picture 8" descr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" name="Text Box 5" descr="Rectangle 213"/>
            <p:cNvSpPr txBox="1">
              <a:spLocks/>
            </p:cNvSpPr>
            <p:nvPr/>
          </p:nvSpPr>
          <p:spPr bwMode="auto">
            <a:xfrm>
              <a:off x="-47291" y="586085"/>
              <a:ext cx="824172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Database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Backup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9826625" y="2476500"/>
            <a:ext cx="685800" cy="849313"/>
            <a:chOff x="0" y="0"/>
            <a:chExt cx="685800" cy="850266"/>
          </a:xfrm>
        </p:grpSpPr>
        <p:pic>
          <p:nvPicPr>
            <p:cNvPr id="12" name="Picture 11" descr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3" name="Text Box 8" descr="Rectangle 216"/>
            <p:cNvSpPr txBox="1">
              <a:spLocks/>
            </p:cNvSpPr>
            <p:nvPr/>
          </p:nvSpPr>
          <p:spPr bwMode="auto">
            <a:xfrm>
              <a:off x="527" y="581025"/>
              <a:ext cx="629132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MySQL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762875" y="4057650"/>
            <a:ext cx="685800" cy="935038"/>
            <a:chOff x="0" y="0"/>
            <a:chExt cx="685800" cy="935991"/>
          </a:xfrm>
        </p:grpSpPr>
        <p:pic>
          <p:nvPicPr>
            <p:cNvPr id="15" name="Picture 14" descr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6" name="Text Box 11" descr="Rectangle 219"/>
            <p:cNvSpPr txBox="1">
              <a:spLocks/>
            </p:cNvSpPr>
            <p:nvPr/>
          </p:nvSpPr>
          <p:spPr bwMode="auto">
            <a:xfrm>
              <a:off x="7268" y="666750"/>
              <a:ext cx="620574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NoSQL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512888" y="2466975"/>
            <a:ext cx="1143000" cy="1103313"/>
            <a:chOff x="0" y="0"/>
            <a:chExt cx="1143297" cy="1104266"/>
          </a:xfrm>
        </p:grpSpPr>
        <p:pic>
          <p:nvPicPr>
            <p:cNvPr id="18" name="Picture 17" descr="Picture 2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" name="Text Box 14" descr="Rectangle 222"/>
            <p:cNvSpPr txBox="1">
              <a:spLocks/>
            </p:cNvSpPr>
            <p:nvPr/>
          </p:nvSpPr>
          <p:spPr bwMode="auto">
            <a:xfrm>
              <a:off x="0" y="657225"/>
              <a:ext cx="1143297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 Data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8645525" y="4010025"/>
            <a:ext cx="1144588" cy="1063625"/>
            <a:chOff x="0" y="0"/>
            <a:chExt cx="1143297" cy="1064617"/>
          </a:xfrm>
        </p:grpSpPr>
        <p:pic>
          <p:nvPicPr>
            <p:cNvPr id="21" name="Picture 20" descr="Picture 2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2" name="Text Box 17" descr="Rectangle 225"/>
            <p:cNvSpPr txBox="1">
              <a:spLocks/>
            </p:cNvSpPr>
            <p:nvPr/>
          </p:nvSpPr>
          <p:spPr bwMode="auto">
            <a:xfrm>
              <a:off x="0" y="617576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NoSQL 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917950" y="2457450"/>
            <a:ext cx="1250950" cy="1271588"/>
            <a:chOff x="0" y="0"/>
            <a:chExt cx="1252367" cy="1271815"/>
          </a:xfrm>
        </p:grpSpPr>
        <p:pic>
          <p:nvPicPr>
            <p:cNvPr id="24" name="Picture 23" descr="Picture 2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5" name="Text Box 20" descr="Rectangle 228"/>
            <p:cNvSpPr txBox="1">
              <a:spLocks/>
            </p:cNvSpPr>
            <p:nvPr/>
          </p:nvSpPr>
          <p:spPr bwMode="auto">
            <a:xfrm>
              <a:off x="0" y="646974"/>
              <a:ext cx="1252367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Oracle Big Data Discovery</a:t>
              </a:r>
              <a:b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</a:b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523163" y="2495550"/>
            <a:ext cx="1143000" cy="1125538"/>
            <a:chOff x="0" y="0"/>
            <a:chExt cx="1143297" cy="1126565"/>
          </a:xfrm>
        </p:grpSpPr>
        <p:pic>
          <p:nvPicPr>
            <p:cNvPr id="27" name="Picture 26" descr="Picture 2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Text Box 23" descr="Rectangle 231"/>
            <p:cNvSpPr txBox="1">
              <a:spLocks/>
            </p:cNvSpPr>
            <p:nvPr/>
          </p:nvSpPr>
          <p:spPr bwMode="auto">
            <a:xfrm>
              <a:off x="0" y="679524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Database</a:t>
              </a:r>
            </a:p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69863" y="2565400"/>
            <a:ext cx="1220787" cy="1001713"/>
            <a:chOff x="0" y="0"/>
            <a:chExt cx="1221231" cy="1002491"/>
          </a:xfrm>
        </p:grpSpPr>
        <p:pic>
          <p:nvPicPr>
            <p:cNvPr id="31" name="Picture 30" descr="Picture 2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2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2" name="Text Box 26" descr="Rectangle 234"/>
            <p:cNvSpPr txBox="1">
              <a:spLocks/>
            </p:cNvSpPr>
            <p:nvPr/>
          </p:nvSpPr>
          <p:spPr bwMode="auto">
            <a:xfrm>
              <a:off x="0" y="555450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 App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341938" y="2443163"/>
            <a:ext cx="1220787" cy="1282700"/>
            <a:chOff x="0" y="0"/>
            <a:chExt cx="1221231" cy="1282685"/>
          </a:xfrm>
        </p:grpSpPr>
        <p:sp>
          <p:nvSpPr>
            <p:cNvPr id="34" name="Text Box 28" descr="Rectangle 236"/>
            <p:cNvSpPr txBox="1">
              <a:spLocks/>
            </p:cNvSpPr>
            <p:nvPr/>
          </p:nvSpPr>
          <p:spPr bwMode="auto">
            <a:xfrm>
              <a:off x="0" y="657844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 Data Preparation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5" name="Picture 34" descr="Picture 2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7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34950" y="4029075"/>
            <a:ext cx="1220788" cy="1112838"/>
            <a:chOff x="0" y="0"/>
            <a:chExt cx="1221231" cy="1113996"/>
          </a:xfrm>
        </p:grpSpPr>
        <p:sp>
          <p:nvSpPr>
            <p:cNvPr id="37" name="Text Box 31" descr="Rectangle 239"/>
            <p:cNvSpPr txBox="1">
              <a:spLocks/>
            </p:cNvSpPr>
            <p:nvPr/>
          </p:nvSpPr>
          <p:spPr bwMode="auto">
            <a:xfrm>
              <a:off x="0" y="66695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 Analyzer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8" name="Picture 37" descr="Picture 24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05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2692400" y="4048125"/>
            <a:ext cx="1220788" cy="1096963"/>
            <a:chOff x="0" y="0"/>
            <a:chExt cx="1221231" cy="1096669"/>
          </a:xfrm>
        </p:grpSpPr>
        <p:sp>
          <p:nvSpPr>
            <p:cNvPr id="40" name="Text Box 34" descr="Rectangle 242"/>
            <p:cNvSpPr txBox="1">
              <a:spLocks/>
            </p:cNvSpPr>
            <p:nvPr/>
          </p:nvSpPr>
          <p:spPr bwMode="auto">
            <a:xfrm>
              <a:off x="0" y="649628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 Integrator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1" name="Picture 40" descr="Picture 24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8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4027488" y="4033838"/>
            <a:ext cx="1220787" cy="1252537"/>
            <a:chOff x="0" y="0"/>
            <a:chExt cx="1221231" cy="1251754"/>
          </a:xfrm>
        </p:grpSpPr>
        <p:sp>
          <p:nvSpPr>
            <p:cNvPr id="43" name="Text Box 37" descr="Rectangle 245"/>
            <p:cNvSpPr txBox="1">
              <a:spLocks/>
            </p:cNvSpPr>
            <p:nvPr/>
          </p:nvSpPr>
          <p:spPr bwMode="auto">
            <a:xfrm>
              <a:off x="0" y="626913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 Visualization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4" name="Picture 43" descr="Picture 24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47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1398588" y="857250"/>
            <a:ext cx="1411287" cy="1438275"/>
            <a:chOff x="0" y="0"/>
            <a:chExt cx="1410716" cy="1438595"/>
          </a:xfrm>
        </p:grpSpPr>
        <p:sp>
          <p:nvSpPr>
            <p:cNvPr id="46" name="Text Box 40" descr="Rectangle 248"/>
            <p:cNvSpPr txBox="1">
              <a:spLocks/>
            </p:cNvSpPr>
            <p:nvPr/>
          </p:nvSpPr>
          <p:spPr bwMode="auto">
            <a:xfrm>
              <a:off x="0" y="635954"/>
              <a:ext cx="1410716" cy="802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Customer Insights &amp; 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7" name="Picture 46" descr="Picture 24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9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2654300" y="2419350"/>
            <a:ext cx="1220788" cy="1274763"/>
            <a:chOff x="0" y="0"/>
            <a:chExt cx="1221231" cy="1275296"/>
          </a:xfrm>
        </p:grpSpPr>
        <p:pic>
          <p:nvPicPr>
            <p:cNvPr id="49" name="Picture 48" descr="Picture 25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21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0" name="Text Box 44" descr="Rectangle 252"/>
            <p:cNvSpPr txBox="1">
              <a:spLocks/>
            </p:cNvSpPr>
            <p:nvPr/>
          </p:nvSpPr>
          <p:spPr bwMode="auto">
            <a:xfrm>
              <a:off x="0" y="65045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 Data Compute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7432675" y="876300"/>
            <a:ext cx="1220788" cy="1058863"/>
            <a:chOff x="0" y="0"/>
            <a:chExt cx="1221231" cy="1057781"/>
          </a:xfrm>
        </p:grpSpPr>
        <p:sp>
          <p:nvSpPr>
            <p:cNvPr id="52" name="Text Box 46" descr="Rectangle 254"/>
            <p:cNvSpPr txBox="1">
              <a:spLocks/>
            </p:cNvSpPr>
            <p:nvPr/>
          </p:nvSpPr>
          <p:spPr bwMode="auto">
            <a:xfrm>
              <a:off x="0" y="61073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daasmktg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3" name="Picture 52" descr="Picture 25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8799513" y="855663"/>
            <a:ext cx="1220787" cy="1071562"/>
            <a:chOff x="0" y="0"/>
            <a:chExt cx="1221231" cy="1071189"/>
          </a:xfrm>
        </p:grpSpPr>
        <p:sp>
          <p:nvSpPr>
            <p:cNvPr id="55" name="Text Box 49" descr="Rectangle 257"/>
            <p:cNvSpPr txBox="1">
              <a:spLocks/>
            </p:cNvSpPr>
            <p:nvPr/>
          </p:nvSpPr>
          <p:spPr bwMode="auto">
            <a:xfrm>
              <a:off x="0" y="624148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daassocial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6" name="Picture 55" descr="Picture 25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8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075560" y="5435563"/>
            <a:ext cx="976313" cy="1008062"/>
            <a:chOff x="-59755" y="0"/>
            <a:chExt cx="976348" cy="1009016"/>
          </a:xfrm>
        </p:grpSpPr>
        <p:pic>
          <p:nvPicPr>
            <p:cNvPr id="58" name="Picture 57" descr="Picture 26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1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9" name="Text Box 53" descr="Rectangle 261"/>
            <p:cNvSpPr txBox="1">
              <a:spLocks/>
            </p:cNvSpPr>
            <p:nvPr/>
          </p:nvSpPr>
          <p:spPr bwMode="auto">
            <a:xfrm>
              <a:off x="-59755" y="561975"/>
              <a:ext cx="976348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Documents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383213" y="881063"/>
            <a:ext cx="1220787" cy="1223962"/>
            <a:chOff x="0" y="0"/>
            <a:chExt cx="1221231" cy="1224182"/>
          </a:xfrm>
        </p:grpSpPr>
        <p:sp>
          <p:nvSpPr>
            <p:cNvPr id="61" name="Text Box 55" descr="Rectangle 263"/>
            <p:cNvSpPr txBox="1">
              <a:spLocks/>
            </p:cNvSpPr>
            <p:nvPr/>
          </p:nvSpPr>
          <p:spPr bwMode="auto">
            <a:xfrm>
              <a:off x="0" y="599341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Business Intelligence</a:t>
              </a:r>
            </a:p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62" name="Picture 61" descr="Picture 264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73038" y="850900"/>
            <a:ext cx="1220787" cy="1058863"/>
            <a:chOff x="0" y="0"/>
            <a:chExt cx="1221231" cy="1058290"/>
          </a:xfrm>
        </p:grpSpPr>
        <p:sp>
          <p:nvSpPr>
            <p:cNvPr id="64" name="Text Box 58" descr="Rectangle 266"/>
            <p:cNvSpPr txBox="1">
              <a:spLocks/>
            </p:cNvSpPr>
            <p:nvPr/>
          </p:nvSpPr>
          <p:spPr bwMode="auto">
            <a:xfrm>
              <a:off x="0" y="61124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CRM 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65" name="Picture 64" descr="Picture 267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57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5360988" y="4040188"/>
            <a:ext cx="1220787" cy="1057275"/>
            <a:chOff x="0" y="0"/>
            <a:chExt cx="1221231" cy="1056718"/>
          </a:xfrm>
        </p:grpSpPr>
        <p:sp>
          <p:nvSpPr>
            <p:cNvPr id="67" name="Text Box 61" descr="Rectangle 269"/>
            <p:cNvSpPr txBox="1">
              <a:spLocks/>
            </p:cNvSpPr>
            <p:nvPr/>
          </p:nvSpPr>
          <p:spPr bwMode="auto">
            <a:xfrm>
              <a:off x="0" y="609677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68" name="Picture 67" descr="Picture 270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3167523" y="5437378"/>
            <a:ext cx="1220788" cy="1301750"/>
            <a:chOff x="0" y="0"/>
            <a:chExt cx="1221231" cy="1302289"/>
          </a:xfrm>
        </p:grpSpPr>
        <p:sp>
          <p:nvSpPr>
            <p:cNvPr id="70" name="Text Box 64" descr="Rectangle 272"/>
            <p:cNvSpPr txBox="1">
              <a:spLocks/>
            </p:cNvSpPr>
            <p:nvPr/>
          </p:nvSpPr>
          <p:spPr bwMode="auto">
            <a:xfrm>
              <a:off x="0" y="677448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Managed File Transfer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71" name="Picture 70" descr="Picture 27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1463675" y="4032250"/>
            <a:ext cx="1220788" cy="1092200"/>
            <a:chOff x="0" y="0"/>
            <a:chExt cx="1221231" cy="1092937"/>
          </a:xfrm>
        </p:grpSpPr>
        <p:sp>
          <p:nvSpPr>
            <p:cNvPr id="73" name="Text Box 67" descr="Rectangle 275"/>
            <p:cNvSpPr txBox="1">
              <a:spLocks/>
            </p:cNvSpPr>
            <p:nvPr/>
          </p:nvSpPr>
          <p:spPr bwMode="auto">
            <a:xfrm>
              <a:off x="0" y="645896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 Insight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74" name="Picture 73" descr="Picture 276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9725025" y="4025900"/>
            <a:ext cx="1220788" cy="1128713"/>
            <a:chOff x="0" y="0"/>
            <a:chExt cx="1221231" cy="1129424"/>
          </a:xfrm>
        </p:grpSpPr>
        <p:sp>
          <p:nvSpPr>
            <p:cNvPr id="76" name="Text Box 70" descr="Rectangle 278"/>
            <p:cNvSpPr txBox="1">
              <a:spLocks/>
            </p:cNvSpPr>
            <p:nvPr/>
          </p:nvSpPr>
          <p:spPr bwMode="auto">
            <a:xfrm>
              <a:off x="0" y="68238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Essbase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77" name="Picture 76" descr="Picture 279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3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2838450" y="852488"/>
            <a:ext cx="1220788" cy="1052512"/>
            <a:chOff x="0" y="0"/>
            <a:chExt cx="1221231" cy="1052400"/>
          </a:xfrm>
        </p:grpSpPr>
        <p:sp>
          <p:nvSpPr>
            <p:cNvPr id="79" name="Text Box 73" descr="Rectangle 281"/>
            <p:cNvSpPr txBox="1">
              <a:spLocks/>
            </p:cNvSpPr>
            <p:nvPr/>
          </p:nvSpPr>
          <p:spPr bwMode="auto">
            <a:xfrm>
              <a:off x="0" y="60535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erpAnalytics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80" name="Picture 79" descr="Picture 282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07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4129088" y="860425"/>
            <a:ext cx="1220787" cy="1019175"/>
            <a:chOff x="0" y="0"/>
            <a:chExt cx="1221231" cy="1019056"/>
          </a:xfrm>
        </p:grpSpPr>
        <p:sp>
          <p:nvSpPr>
            <p:cNvPr id="82" name="Text Box 76" descr="Rectangle 284"/>
            <p:cNvSpPr txBox="1">
              <a:spLocks/>
            </p:cNvSpPr>
            <p:nvPr/>
          </p:nvSpPr>
          <p:spPr bwMode="auto">
            <a:xfrm>
              <a:off x="0" y="57201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HCM 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83" name="Picture 82" descr="Picture 285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6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4" name="Rectangle 83" descr="Rectangle 286"/>
          <p:cNvSpPr>
            <a:spLocks/>
          </p:cNvSpPr>
          <p:nvPr/>
        </p:nvSpPr>
        <p:spPr bwMode="auto">
          <a:xfrm>
            <a:off x="190500" y="828675"/>
            <a:ext cx="6296025" cy="1362075"/>
          </a:xfrm>
          <a:prstGeom prst="rect">
            <a:avLst/>
          </a:prstGeom>
          <a:noFill/>
          <a:ln w="6350" cap="flat" cmpd="sng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lnSpc>
                <a:spcPct val="90000"/>
              </a:lnSpc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5" name="Rectangle 84" descr="Rectangle 287"/>
          <p:cNvSpPr>
            <a:spLocks/>
          </p:cNvSpPr>
          <p:nvPr/>
        </p:nvSpPr>
        <p:spPr bwMode="auto">
          <a:xfrm>
            <a:off x="190500" y="2428875"/>
            <a:ext cx="6296025" cy="1362075"/>
          </a:xfrm>
          <a:prstGeom prst="rect">
            <a:avLst/>
          </a:prstGeom>
          <a:noFill/>
          <a:ln w="6350" cap="flat" cmpd="sng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lnSpc>
                <a:spcPct val="90000"/>
              </a:lnSpc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6" name="Rectangle 85" descr="Rectangle 288"/>
          <p:cNvSpPr>
            <a:spLocks/>
          </p:cNvSpPr>
          <p:nvPr/>
        </p:nvSpPr>
        <p:spPr bwMode="auto">
          <a:xfrm>
            <a:off x="200025" y="3943350"/>
            <a:ext cx="6296025" cy="1362075"/>
          </a:xfrm>
          <a:prstGeom prst="rect">
            <a:avLst/>
          </a:prstGeom>
          <a:noFill/>
          <a:ln w="6350" cap="flat" cmpd="sng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lnSpc>
                <a:spcPct val="90000"/>
              </a:lnSpc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7" name="Rectangle 86" descr="Rectangle 289"/>
          <p:cNvSpPr>
            <a:spLocks/>
          </p:cNvSpPr>
          <p:nvPr/>
        </p:nvSpPr>
        <p:spPr bwMode="auto">
          <a:xfrm>
            <a:off x="7248525" y="2428875"/>
            <a:ext cx="3800475" cy="2895600"/>
          </a:xfrm>
          <a:prstGeom prst="rect">
            <a:avLst/>
          </a:prstGeom>
          <a:noFill/>
          <a:ln w="6350" cap="flat" cmpd="sng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lnSpc>
                <a:spcPct val="90000"/>
              </a:lnSpc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3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Box 1" descr="Rectangle 83"/>
          <p:cNvSpPr txBox="1">
            <a:spLocks/>
          </p:cNvSpPr>
          <p:nvPr/>
        </p:nvSpPr>
        <p:spPr bwMode="auto">
          <a:xfrm>
            <a:off x="152400" y="150813"/>
            <a:ext cx="99250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Developer Cloud Elements</a:t>
            </a:r>
          </a:p>
        </p:txBody>
      </p:sp>
      <p:sp>
        <p:nvSpPr>
          <p:cNvPr id="5" name="Text Box 2" descr="Rectangle 84"/>
          <p:cNvSpPr txBox="1">
            <a:spLocks/>
          </p:cNvSpPr>
          <p:nvPr/>
        </p:nvSpPr>
        <p:spPr bwMode="auto">
          <a:xfrm>
            <a:off x="130175" y="4314825"/>
            <a:ext cx="75819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Security Cloud Elements</a:t>
            </a:r>
          </a:p>
        </p:txBody>
      </p:sp>
      <p:sp>
        <p:nvSpPr>
          <p:cNvPr id="6" name="Line 3" descr="Straight Connector 85"/>
          <p:cNvSpPr>
            <a:spLocks noChangeShapeType="1"/>
          </p:cNvSpPr>
          <p:nvPr/>
        </p:nvSpPr>
        <p:spPr bwMode="auto">
          <a:xfrm flipV="1">
            <a:off x="4343400" y="550863"/>
            <a:ext cx="7485063" cy="30162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sp>
        <p:nvSpPr>
          <p:cNvPr id="7" name="Line 4" descr="Straight Connector 86"/>
          <p:cNvSpPr>
            <a:spLocks noChangeShapeType="1"/>
          </p:cNvSpPr>
          <p:nvPr/>
        </p:nvSpPr>
        <p:spPr bwMode="auto">
          <a:xfrm flipV="1">
            <a:off x="4046538" y="4656138"/>
            <a:ext cx="7850187" cy="87312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82613" y="2714625"/>
            <a:ext cx="868362" cy="1079500"/>
            <a:chOff x="-77131" y="0"/>
            <a:chExt cx="868091" cy="1080771"/>
          </a:xfrm>
        </p:grpSpPr>
        <p:pic>
          <p:nvPicPr>
            <p:cNvPr id="9" name="Picture 8" descr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" name="Text Box 7" descr="TextBox 89"/>
            <p:cNvSpPr txBox="1">
              <a:spLocks/>
            </p:cNvSpPr>
            <p:nvPr/>
          </p:nvSpPr>
          <p:spPr bwMode="auto">
            <a:xfrm>
              <a:off x="-77131" y="742950"/>
              <a:ext cx="868091" cy="33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Java Cloud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Service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206750" y="990600"/>
            <a:ext cx="1239838" cy="1106488"/>
            <a:chOff x="-87735" y="0"/>
            <a:chExt cx="1240310" cy="1107441"/>
          </a:xfrm>
        </p:grpSpPr>
        <p:pic>
          <p:nvPicPr>
            <p:cNvPr id="12" name="Picture 11" descr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2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3" name="Text Box 10" descr="TextBox 92"/>
            <p:cNvSpPr txBox="1">
              <a:spLocks/>
            </p:cNvSpPr>
            <p:nvPr/>
          </p:nvSpPr>
          <p:spPr bwMode="auto">
            <a:xfrm>
              <a:off x="-87735" y="609600"/>
              <a:ext cx="1240310" cy="497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Application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Container Cloud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Service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9166225" y="990600"/>
            <a:ext cx="750888" cy="806450"/>
            <a:chOff x="-31912" y="0"/>
            <a:chExt cx="749624" cy="806450"/>
          </a:xfrm>
        </p:grpSpPr>
        <p:pic>
          <p:nvPicPr>
            <p:cNvPr id="15" name="Picture 14" descr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6" name="Text Box 13" descr="TextBox 95"/>
            <p:cNvSpPr txBox="1">
              <a:spLocks/>
            </p:cNvSpPr>
            <p:nvPr/>
          </p:nvSpPr>
          <p:spPr bwMode="auto">
            <a:xfrm>
              <a:off x="-31912" y="628650"/>
              <a:ext cx="749624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Developer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764088" y="981075"/>
            <a:ext cx="868362" cy="863600"/>
            <a:chOff x="-67010" y="0"/>
            <a:chExt cx="867941" cy="863600"/>
          </a:xfrm>
        </p:grpSpPr>
        <p:pic>
          <p:nvPicPr>
            <p:cNvPr id="18" name="Picture 17" descr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" name="Text Box 16" descr="TextBox 98"/>
            <p:cNvSpPr txBox="1">
              <a:spLocks/>
            </p:cNvSpPr>
            <p:nvPr/>
          </p:nvSpPr>
          <p:spPr bwMode="auto">
            <a:xfrm>
              <a:off x="-67010" y="685800"/>
              <a:ext cx="867941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API Catalog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0123488" y="981075"/>
            <a:ext cx="1143000" cy="1069975"/>
            <a:chOff x="0" y="0"/>
            <a:chExt cx="1143297" cy="1071226"/>
          </a:xfrm>
        </p:grpSpPr>
        <p:pic>
          <p:nvPicPr>
            <p:cNvPr id="21" name="Picture 20" descr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2" name="Text Box 19" descr="Rectangle 101"/>
            <p:cNvSpPr txBox="1">
              <a:spLocks/>
            </p:cNvSpPr>
            <p:nvPr/>
          </p:nvSpPr>
          <p:spPr bwMode="auto">
            <a:xfrm>
              <a:off x="0" y="624185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Developer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959475" y="976313"/>
            <a:ext cx="1222375" cy="1131887"/>
            <a:chOff x="0" y="0"/>
            <a:chExt cx="1221231" cy="1132841"/>
          </a:xfrm>
        </p:grpSpPr>
        <p:pic>
          <p:nvPicPr>
            <p:cNvPr id="24" name="Picture 23" descr="Picture 10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5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5" name="Text Box 22" descr="Rectangle 104"/>
            <p:cNvSpPr txBox="1">
              <a:spLocks/>
            </p:cNvSpPr>
            <p:nvPr/>
          </p:nvSpPr>
          <p:spPr bwMode="auto">
            <a:xfrm>
              <a:off x="0" y="685800"/>
              <a:ext cx="1221231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API Manager</a:t>
              </a:r>
            </a:p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47675" y="966788"/>
            <a:ext cx="1220788" cy="1243012"/>
            <a:chOff x="0" y="0"/>
            <a:chExt cx="1221231" cy="1243966"/>
          </a:xfrm>
        </p:grpSpPr>
        <p:pic>
          <p:nvPicPr>
            <p:cNvPr id="27" name="Picture 26" descr="Picture 10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Text Box 25" descr="Rectangle 107"/>
            <p:cNvSpPr txBox="1">
              <a:spLocks/>
            </p:cNvSpPr>
            <p:nvPr/>
          </p:nvSpPr>
          <p:spPr bwMode="auto">
            <a:xfrm>
              <a:off x="0" y="619125"/>
              <a:ext cx="1221231" cy="624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Application Container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947863" y="984250"/>
            <a:ext cx="1220787" cy="1090613"/>
            <a:chOff x="0" y="0"/>
            <a:chExt cx="1221231" cy="1090276"/>
          </a:xfrm>
        </p:grpSpPr>
        <p:pic>
          <p:nvPicPr>
            <p:cNvPr id="30" name="Picture 29" descr="Picture 10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1" name="Text Box 28" descr="Rectangle 110"/>
            <p:cNvSpPr txBox="1">
              <a:spLocks/>
            </p:cNvSpPr>
            <p:nvPr/>
          </p:nvSpPr>
          <p:spPr bwMode="auto">
            <a:xfrm>
              <a:off x="0" y="64323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App Builder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537450" y="984250"/>
            <a:ext cx="1220788" cy="1262063"/>
            <a:chOff x="0" y="0"/>
            <a:chExt cx="1221231" cy="1263086"/>
          </a:xfrm>
        </p:grpSpPr>
        <p:sp>
          <p:nvSpPr>
            <p:cNvPr id="33" name="Text Box 30" descr="Rectangle 112"/>
            <p:cNvSpPr txBox="1">
              <a:spLocks/>
            </p:cNvSpPr>
            <p:nvPr/>
          </p:nvSpPr>
          <p:spPr bwMode="auto">
            <a:xfrm>
              <a:off x="0" y="63824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Container Registry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4" name="Picture 33" descr="Picture 1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1622425" y="2693988"/>
            <a:ext cx="1220788" cy="1128712"/>
            <a:chOff x="0" y="0"/>
            <a:chExt cx="1221231" cy="1130065"/>
          </a:xfrm>
        </p:grpSpPr>
        <p:sp>
          <p:nvSpPr>
            <p:cNvPr id="36" name="Text Box 33" descr="Rectangle 115"/>
            <p:cNvSpPr txBox="1">
              <a:spLocks/>
            </p:cNvSpPr>
            <p:nvPr/>
          </p:nvSpPr>
          <p:spPr bwMode="auto">
            <a:xfrm>
              <a:off x="0" y="683024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JavaSE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7" name="Picture 36" descr="Picture 11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596900" y="4970463"/>
            <a:ext cx="1222375" cy="1081087"/>
            <a:chOff x="0" y="0"/>
            <a:chExt cx="1221231" cy="1082121"/>
          </a:xfrm>
        </p:grpSpPr>
        <p:sp>
          <p:nvSpPr>
            <p:cNvPr id="39" name="Text Box 36" descr="Rectangle 118"/>
            <p:cNvSpPr txBox="1">
              <a:spLocks/>
            </p:cNvSpPr>
            <p:nvPr/>
          </p:nvSpPr>
          <p:spPr bwMode="auto">
            <a:xfrm>
              <a:off x="0" y="635080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Identity Mgmt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0" name="Picture 39" descr="Picture 11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2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2982913" y="2682875"/>
            <a:ext cx="1220787" cy="1120775"/>
            <a:chOff x="0" y="0"/>
            <a:chExt cx="1221231" cy="1121353"/>
          </a:xfrm>
        </p:grpSpPr>
        <p:sp>
          <p:nvSpPr>
            <p:cNvPr id="42" name="Text Box 39" descr="Rectangle 121"/>
            <p:cNvSpPr txBox="1">
              <a:spLocks/>
            </p:cNvSpPr>
            <p:nvPr/>
          </p:nvSpPr>
          <p:spPr bwMode="auto">
            <a:xfrm>
              <a:off x="0" y="674312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Java EE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3" name="Picture 42" descr="Picture 1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83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2049463" y="5019675"/>
            <a:ext cx="760412" cy="782638"/>
            <a:chOff x="0" y="0"/>
            <a:chExt cx="759909" cy="784223"/>
          </a:xfrm>
        </p:grpSpPr>
        <p:pic>
          <p:nvPicPr>
            <p:cNvPr id="45" name="Picture 44" descr="Picture 1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t="23438" r="14539" b="20833"/>
            <a:stretch>
              <a:fillRect/>
            </a:stretch>
          </p:blipFill>
          <p:spPr bwMode="auto">
            <a:xfrm>
              <a:off x="0" y="0"/>
              <a:ext cx="759909" cy="600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6" name="Text Box 43" descr="TextBox 125"/>
            <p:cNvSpPr txBox="1">
              <a:spLocks/>
            </p:cNvSpPr>
            <p:nvPr/>
          </p:nvSpPr>
          <p:spPr bwMode="auto">
            <a:xfrm>
              <a:off x="226849" y="619122"/>
              <a:ext cx="323138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GRC</a:t>
              </a: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3082925" y="5038725"/>
            <a:ext cx="1046163" cy="765175"/>
            <a:chOff x="-60710" y="0"/>
            <a:chExt cx="1045171" cy="765175"/>
          </a:xfrm>
        </p:grpSpPr>
        <p:pic>
          <p:nvPicPr>
            <p:cNvPr id="48" name="Picture 47" descr="Picture 12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38" y="0"/>
              <a:ext cx="582613" cy="582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9" name="Text Box 46" descr="TextBox 128"/>
            <p:cNvSpPr txBox="1">
              <a:spLocks/>
            </p:cNvSpPr>
            <p:nvPr/>
          </p:nvSpPr>
          <p:spPr bwMode="auto">
            <a:xfrm>
              <a:off x="-60710" y="600074"/>
              <a:ext cx="1045171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Mobile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99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8421</TotalTime>
  <Words>744</Words>
  <Application>Microsoft Macintosh PowerPoint</Application>
  <PresentationFormat>Widescreen</PresentationFormat>
  <Paragraphs>422</Paragraphs>
  <Slides>12</Slides>
  <Notes>4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Gill Sans MT</vt:lpstr>
      <vt:lpstr>Helvetica</vt:lpstr>
      <vt:lpstr>Impact</vt:lpstr>
      <vt:lpstr>MV Boli</vt:lpstr>
      <vt:lpstr>Arial</vt:lpstr>
      <vt:lpstr>Office Theme</vt:lpstr>
      <vt:lpstr>PowerPoint Presentation</vt:lpstr>
      <vt:lpstr>PowerPoint Presentation</vt:lpstr>
      <vt:lpstr>AI Retail on Oracle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Corcoran</dc:creator>
  <cp:lastModifiedBy>Nolan Corcoran</cp:lastModifiedBy>
  <cp:revision>29</cp:revision>
  <dcterms:created xsi:type="dcterms:W3CDTF">2017-12-14T15:19:51Z</dcterms:created>
  <dcterms:modified xsi:type="dcterms:W3CDTF">2017-12-20T18:54:35Z</dcterms:modified>
</cp:coreProperties>
</file>