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85" r:id="rId2"/>
    <p:sldId id="587" r:id="rId3"/>
    <p:sldId id="589" r:id="rId4"/>
  </p:sldIdLst>
  <p:sldSz cx="9144000" cy="6858000" type="screen4x3"/>
  <p:notesSz cx="6950075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4688"/>
  </p:normalViewPr>
  <p:slideViewPr>
    <p:cSldViewPr snapToGrid="0">
      <p:cViewPr varScale="1">
        <p:scale>
          <a:sx n="83" d="100"/>
          <a:sy n="83" d="100"/>
        </p:scale>
        <p:origin x="893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2816" y="-104"/>
      </p:cViewPr>
      <p:guideLst>
        <p:guide orient="horz" pos="2909"/>
        <p:guide pos="2189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33161-3E99-4FF0-AAB4-20F54E4794E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2600F7D-DC10-46ED-A34F-A77930EDF98A}">
      <dgm:prSet phldrT="[Text]"/>
      <dgm:spPr/>
      <dgm:t>
        <a:bodyPr/>
        <a:lstStyle/>
        <a:p>
          <a:r>
            <a:rPr lang="en-US" dirty="0"/>
            <a:t>Amorphous Melt</a:t>
          </a:r>
        </a:p>
      </dgm:t>
    </dgm:pt>
    <dgm:pt modelId="{164D7391-132F-4C85-8781-D586F33328A3}" type="parTrans" cxnId="{52664A7A-9670-4978-B152-A88EEF410A9B}">
      <dgm:prSet/>
      <dgm:spPr/>
      <dgm:t>
        <a:bodyPr/>
        <a:lstStyle/>
        <a:p>
          <a:endParaRPr lang="en-US"/>
        </a:p>
      </dgm:t>
    </dgm:pt>
    <dgm:pt modelId="{CB1FFD0E-BEE1-4F82-A5BA-0A13BE3B75DE}" type="sibTrans" cxnId="{52664A7A-9670-4978-B152-A88EEF410A9B}">
      <dgm:prSet/>
      <dgm:spPr/>
      <dgm:t>
        <a:bodyPr/>
        <a:lstStyle/>
        <a:p>
          <a:endParaRPr lang="en-US"/>
        </a:p>
      </dgm:t>
    </dgm:pt>
    <dgm:pt modelId="{5F5BF3A1-054F-4E48-BF2C-F80EB09D5729}">
      <dgm:prSet phldrT="[Text]"/>
      <dgm:spPr/>
      <dgm:t>
        <a:bodyPr/>
        <a:lstStyle/>
        <a:p>
          <a:r>
            <a:rPr lang="en-US" dirty="0"/>
            <a:t>Lamellar Crystal</a:t>
          </a:r>
        </a:p>
      </dgm:t>
    </dgm:pt>
    <dgm:pt modelId="{5E873668-42FB-4DF0-A4DB-404616AD865D}" type="parTrans" cxnId="{9D084C11-4C35-4BEE-99E3-8CD4263CA8FB}">
      <dgm:prSet/>
      <dgm:spPr/>
      <dgm:t>
        <a:bodyPr/>
        <a:lstStyle/>
        <a:p>
          <a:endParaRPr lang="en-US"/>
        </a:p>
      </dgm:t>
    </dgm:pt>
    <dgm:pt modelId="{604A2F35-4A8C-4597-BD5D-40DFBBD6C5C0}" type="sibTrans" cxnId="{9D084C11-4C35-4BEE-99E3-8CD4263CA8FB}">
      <dgm:prSet/>
      <dgm:spPr/>
      <dgm:t>
        <a:bodyPr/>
        <a:lstStyle/>
        <a:p>
          <a:endParaRPr lang="en-US"/>
        </a:p>
      </dgm:t>
    </dgm:pt>
    <dgm:pt modelId="{EE7BB46B-4879-4D46-B220-94ACED07F61A}">
      <dgm:prSet phldrT="[Text]"/>
      <dgm:spPr/>
      <dgm:t>
        <a:bodyPr/>
        <a:lstStyle/>
        <a:p>
          <a:r>
            <a:rPr lang="en-US" dirty="0"/>
            <a:t>Spherulite</a:t>
          </a:r>
        </a:p>
      </dgm:t>
    </dgm:pt>
    <dgm:pt modelId="{0DF0CF4F-C1DA-4569-A140-6D5FF28D08B1}" type="parTrans" cxnId="{FDB8BAF6-58D2-4002-90C3-F2C2D1BA1D24}">
      <dgm:prSet/>
      <dgm:spPr/>
      <dgm:t>
        <a:bodyPr/>
        <a:lstStyle/>
        <a:p>
          <a:endParaRPr lang="en-US"/>
        </a:p>
      </dgm:t>
    </dgm:pt>
    <dgm:pt modelId="{90BABA35-05D0-4B78-B1C0-F247AAB46585}" type="sibTrans" cxnId="{FDB8BAF6-58D2-4002-90C3-F2C2D1BA1D24}">
      <dgm:prSet/>
      <dgm:spPr/>
      <dgm:t>
        <a:bodyPr/>
        <a:lstStyle/>
        <a:p>
          <a:endParaRPr lang="en-US"/>
        </a:p>
      </dgm:t>
    </dgm:pt>
    <dgm:pt modelId="{200FBA2C-7DD4-481D-86E5-5485AE41852F}">
      <dgm:prSet phldrT="[Text]"/>
      <dgm:spPr/>
      <dgm:t>
        <a:bodyPr/>
        <a:lstStyle/>
        <a:p>
          <a:r>
            <a:rPr lang="en-US" dirty="0" err="1"/>
            <a:t>Semicrystalline</a:t>
          </a:r>
          <a:r>
            <a:rPr lang="en-US" dirty="0"/>
            <a:t> Materials</a:t>
          </a:r>
        </a:p>
      </dgm:t>
    </dgm:pt>
    <dgm:pt modelId="{3897E56F-1D84-41BC-B33D-C730A7A408F0}" type="parTrans" cxnId="{869BCA11-159E-418E-8B2F-9B805337C3AA}">
      <dgm:prSet/>
      <dgm:spPr/>
      <dgm:t>
        <a:bodyPr/>
        <a:lstStyle/>
        <a:p>
          <a:endParaRPr lang="en-US"/>
        </a:p>
      </dgm:t>
    </dgm:pt>
    <dgm:pt modelId="{4EB2D3C3-582B-4F30-ABD1-750C032F2184}" type="sibTrans" cxnId="{869BCA11-159E-418E-8B2F-9B805337C3AA}">
      <dgm:prSet/>
      <dgm:spPr/>
      <dgm:t>
        <a:bodyPr/>
        <a:lstStyle/>
        <a:p>
          <a:endParaRPr lang="en-US"/>
        </a:p>
      </dgm:t>
    </dgm:pt>
    <dgm:pt modelId="{FE9024C4-1124-43BB-BB79-82678DB7D049}" type="pres">
      <dgm:prSet presAssocID="{2E533161-3E99-4FF0-AAB4-20F54E4794EE}" presName="Name0" presStyleCnt="0">
        <dgm:presLayoutVars>
          <dgm:dir/>
          <dgm:resizeHandles val="exact"/>
        </dgm:presLayoutVars>
      </dgm:prSet>
      <dgm:spPr/>
    </dgm:pt>
    <dgm:pt modelId="{9BA2F945-87B6-4173-8578-05166C792827}" type="pres">
      <dgm:prSet presAssocID="{72600F7D-DC10-46ED-A34F-A77930EDF98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F58E1-5ACF-451D-B8A9-B8FB9ACB8667}" type="pres">
      <dgm:prSet presAssocID="{CB1FFD0E-BEE1-4F82-A5BA-0A13BE3B75DE}" presName="sibTrans" presStyleLbl="sibTrans2D1" presStyleIdx="0" presStyleCnt="3" custScaleX="175586"/>
      <dgm:spPr/>
      <dgm:t>
        <a:bodyPr/>
        <a:lstStyle/>
        <a:p>
          <a:endParaRPr lang="en-US"/>
        </a:p>
      </dgm:t>
    </dgm:pt>
    <dgm:pt modelId="{60DE242A-936D-4E89-BDB5-42E90038F15E}" type="pres">
      <dgm:prSet presAssocID="{CB1FFD0E-BEE1-4F82-A5BA-0A13BE3B75D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EFD199F-87EC-4833-8BCE-59E186331FF9}" type="pres">
      <dgm:prSet presAssocID="{5F5BF3A1-054F-4E48-BF2C-F80EB09D572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507992-A4C2-4929-8D28-D52224C870E6}" type="pres">
      <dgm:prSet presAssocID="{604A2F35-4A8C-4597-BD5D-40DFBBD6C5C0}" presName="sibTrans" presStyleLbl="sibTrans2D1" presStyleIdx="1" presStyleCnt="3" custScaleX="188667"/>
      <dgm:spPr/>
      <dgm:t>
        <a:bodyPr/>
        <a:lstStyle/>
        <a:p>
          <a:endParaRPr lang="en-US"/>
        </a:p>
      </dgm:t>
    </dgm:pt>
    <dgm:pt modelId="{67768BC6-A24D-4836-A19D-5F9058DDA257}" type="pres">
      <dgm:prSet presAssocID="{604A2F35-4A8C-4597-BD5D-40DFBBD6C5C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B09EBF8-F4C9-44E3-8DE1-1796E786D2FA}" type="pres">
      <dgm:prSet presAssocID="{EE7BB46B-4879-4D46-B220-94ACED07F6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69105-56BF-47AD-A380-101468E82CEF}" type="pres">
      <dgm:prSet presAssocID="{90BABA35-05D0-4B78-B1C0-F247AAB46585}" presName="sibTrans" presStyleLbl="sibTrans2D1" presStyleIdx="2" presStyleCnt="3" custScaleX="181228"/>
      <dgm:spPr/>
      <dgm:t>
        <a:bodyPr/>
        <a:lstStyle/>
        <a:p>
          <a:endParaRPr lang="en-US"/>
        </a:p>
      </dgm:t>
    </dgm:pt>
    <dgm:pt modelId="{8CBADA6E-796B-4A84-B386-2F64A8F38208}" type="pres">
      <dgm:prSet presAssocID="{90BABA35-05D0-4B78-B1C0-F247AAB4658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E825C7-C250-4620-82EC-7FEEED2AC98E}" type="pres">
      <dgm:prSet presAssocID="{200FBA2C-7DD4-481D-86E5-5485AE41852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363350-0B04-4D72-8D65-BA4CB882E3D8}" type="presOf" srcId="{72600F7D-DC10-46ED-A34F-A77930EDF98A}" destId="{9BA2F945-87B6-4173-8578-05166C792827}" srcOrd="0" destOrd="0" presId="urn:microsoft.com/office/officeart/2005/8/layout/process1"/>
    <dgm:cxn modelId="{096CBD14-CAC8-452B-9593-F0509C3EFEB7}" type="presOf" srcId="{90BABA35-05D0-4B78-B1C0-F247AAB46585}" destId="{69769105-56BF-47AD-A380-101468E82CEF}" srcOrd="0" destOrd="0" presId="urn:microsoft.com/office/officeart/2005/8/layout/process1"/>
    <dgm:cxn modelId="{FDB8BAF6-58D2-4002-90C3-F2C2D1BA1D24}" srcId="{2E533161-3E99-4FF0-AAB4-20F54E4794EE}" destId="{EE7BB46B-4879-4D46-B220-94ACED07F61A}" srcOrd="2" destOrd="0" parTransId="{0DF0CF4F-C1DA-4569-A140-6D5FF28D08B1}" sibTransId="{90BABA35-05D0-4B78-B1C0-F247AAB46585}"/>
    <dgm:cxn modelId="{7819E655-7197-4486-A014-A6E6838B7833}" type="presOf" srcId="{CB1FFD0E-BEE1-4F82-A5BA-0A13BE3B75DE}" destId="{60DE242A-936D-4E89-BDB5-42E90038F15E}" srcOrd="1" destOrd="0" presId="urn:microsoft.com/office/officeart/2005/8/layout/process1"/>
    <dgm:cxn modelId="{9D084C11-4C35-4BEE-99E3-8CD4263CA8FB}" srcId="{2E533161-3E99-4FF0-AAB4-20F54E4794EE}" destId="{5F5BF3A1-054F-4E48-BF2C-F80EB09D5729}" srcOrd="1" destOrd="0" parTransId="{5E873668-42FB-4DF0-A4DB-404616AD865D}" sibTransId="{604A2F35-4A8C-4597-BD5D-40DFBBD6C5C0}"/>
    <dgm:cxn modelId="{6431A7B7-2C2C-417D-B983-46A81928C42C}" type="presOf" srcId="{604A2F35-4A8C-4597-BD5D-40DFBBD6C5C0}" destId="{67768BC6-A24D-4836-A19D-5F9058DDA257}" srcOrd="1" destOrd="0" presId="urn:microsoft.com/office/officeart/2005/8/layout/process1"/>
    <dgm:cxn modelId="{869BCA11-159E-418E-8B2F-9B805337C3AA}" srcId="{2E533161-3E99-4FF0-AAB4-20F54E4794EE}" destId="{200FBA2C-7DD4-481D-86E5-5485AE41852F}" srcOrd="3" destOrd="0" parTransId="{3897E56F-1D84-41BC-B33D-C730A7A408F0}" sibTransId="{4EB2D3C3-582B-4F30-ABD1-750C032F2184}"/>
    <dgm:cxn modelId="{7C11AE5B-B0DF-44AB-AB1E-4B06318956E4}" type="presOf" srcId="{2E533161-3E99-4FF0-AAB4-20F54E4794EE}" destId="{FE9024C4-1124-43BB-BB79-82678DB7D049}" srcOrd="0" destOrd="0" presId="urn:microsoft.com/office/officeart/2005/8/layout/process1"/>
    <dgm:cxn modelId="{E7D76562-B3B3-4E24-80AC-95509BD58C99}" type="presOf" srcId="{200FBA2C-7DD4-481D-86E5-5485AE41852F}" destId="{6AE825C7-C250-4620-82EC-7FEEED2AC98E}" srcOrd="0" destOrd="0" presId="urn:microsoft.com/office/officeart/2005/8/layout/process1"/>
    <dgm:cxn modelId="{A594C0C0-3CE7-4E7E-B8BE-4DDA16159C49}" type="presOf" srcId="{604A2F35-4A8C-4597-BD5D-40DFBBD6C5C0}" destId="{0A507992-A4C2-4929-8D28-D52224C870E6}" srcOrd="0" destOrd="0" presId="urn:microsoft.com/office/officeart/2005/8/layout/process1"/>
    <dgm:cxn modelId="{52664A7A-9670-4978-B152-A88EEF410A9B}" srcId="{2E533161-3E99-4FF0-AAB4-20F54E4794EE}" destId="{72600F7D-DC10-46ED-A34F-A77930EDF98A}" srcOrd="0" destOrd="0" parTransId="{164D7391-132F-4C85-8781-D586F33328A3}" sibTransId="{CB1FFD0E-BEE1-4F82-A5BA-0A13BE3B75DE}"/>
    <dgm:cxn modelId="{4C1CF4F0-5B34-444B-B8A5-EAB11CCF4399}" type="presOf" srcId="{EE7BB46B-4879-4D46-B220-94ACED07F61A}" destId="{8B09EBF8-F4C9-44E3-8DE1-1796E786D2FA}" srcOrd="0" destOrd="0" presId="urn:microsoft.com/office/officeart/2005/8/layout/process1"/>
    <dgm:cxn modelId="{B2E29AAB-41AF-4A99-B705-A448F9618E70}" type="presOf" srcId="{90BABA35-05D0-4B78-B1C0-F247AAB46585}" destId="{8CBADA6E-796B-4A84-B386-2F64A8F38208}" srcOrd="1" destOrd="0" presId="urn:microsoft.com/office/officeart/2005/8/layout/process1"/>
    <dgm:cxn modelId="{30E0F741-01E0-4F6D-B7BD-5BD72ECFFCD4}" type="presOf" srcId="{5F5BF3A1-054F-4E48-BF2C-F80EB09D5729}" destId="{9EFD199F-87EC-4833-8BCE-59E186331FF9}" srcOrd="0" destOrd="0" presId="urn:microsoft.com/office/officeart/2005/8/layout/process1"/>
    <dgm:cxn modelId="{F5C958D5-E830-41CF-B03E-5A14781D77D8}" type="presOf" srcId="{CB1FFD0E-BEE1-4F82-A5BA-0A13BE3B75DE}" destId="{CFBF58E1-5ACF-451D-B8A9-B8FB9ACB8667}" srcOrd="0" destOrd="0" presId="urn:microsoft.com/office/officeart/2005/8/layout/process1"/>
    <dgm:cxn modelId="{EE9343DC-37B4-43A0-8FD0-0197019ACF11}" type="presParOf" srcId="{FE9024C4-1124-43BB-BB79-82678DB7D049}" destId="{9BA2F945-87B6-4173-8578-05166C792827}" srcOrd="0" destOrd="0" presId="urn:microsoft.com/office/officeart/2005/8/layout/process1"/>
    <dgm:cxn modelId="{0FEAFFCE-857D-4586-8C34-5E56B9AE5782}" type="presParOf" srcId="{FE9024C4-1124-43BB-BB79-82678DB7D049}" destId="{CFBF58E1-5ACF-451D-B8A9-B8FB9ACB8667}" srcOrd="1" destOrd="0" presId="urn:microsoft.com/office/officeart/2005/8/layout/process1"/>
    <dgm:cxn modelId="{203BCA48-2535-4225-9BA5-52459205F862}" type="presParOf" srcId="{CFBF58E1-5ACF-451D-B8A9-B8FB9ACB8667}" destId="{60DE242A-936D-4E89-BDB5-42E90038F15E}" srcOrd="0" destOrd="0" presId="urn:microsoft.com/office/officeart/2005/8/layout/process1"/>
    <dgm:cxn modelId="{0FF98767-2B81-4204-B5E8-68E14BC1218A}" type="presParOf" srcId="{FE9024C4-1124-43BB-BB79-82678DB7D049}" destId="{9EFD199F-87EC-4833-8BCE-59E186331FF9}" srcOrd="2" destOrd="0" presId="urn:microsoft.com/office/officeart/2005/8/layout/process1"/>
    <dgm:cxn modelId="{E5287291-9C4E-4691-A74E-C1C0687A2833}" type="presParOf" srcId="{FE9024C4-1124-43BB-BB79-82678DB7D049}" destId="{0A507992-A4C2-4929-8D28-D52224C870E6}" srcOrd="3" destOrd="0" presId="urn:microsoft.com/office/officeart/2005/8/layout/process1"/>
    <dgm:cxn modelId="{B467766A-5FFE-4EEC-92F1-C9D2D13DEC6A}" type="presParOf" srcId="{0A507992-A4C2-4929-8D28-D52224C870E6}" destId="{67768BC6-A24D-4836-A19D-5F9058DDA257}" srcOrd="0" destOrd="0" presId="urn:microsoft.com/office/officeart/2005/8/layout/process1"/>
    <dgm:cxn modelId="{6015C693-539B-4060-B896-FF47140B8529}" type="presParOf" srcId="{FE9024C4-1124-43BB-BB79-82678DB7D049}" destId="{8B09EBF8-F4C9-44E3-8DE1-1796E786D2FA}" srcOrd="4" destOrd="0" presId="urn:microsoft.com/office/officeart/2005/8/layout/process1"/>
    <dgm:cxn modelId="{2F360518-5EE8-43B6-A99B-E0532AC5303C}" type="presParOf" srcId="{FE9024C4-1124-43BB-BB79-82678DB7D049}" destId="{69769105-56BF-47AD-A380-101468E82CEF}" srcOrd="5" destOrd="0" presId="urn:microsoft.com/office/officeart/2005/8/layout/process1"/>
    <dgm:cxn modelId="{8882257D-8F34-48E5-9F4A-1B9101E9D4B2}" type="presParOf" srcId="{69769105-56BF-47AD-A380-101468E82CEF}" destId="{8CBADA6E-796B-4A84-B386-2F64A8F38208}" srcOrd="0" destOrd="0" presId="urn:microsoft.com/office/officeart/2005/8/layout/process1"/>
    <dgm:cxn modelId="{6E855BBC-9A25-4BB9-927B-BC1DB8B0BEDB}" type="presParOf" srcId="{FE9024C4-1124-43BB-BB79-82678DB7D049}" destId="{6AE825C7-C250-4620-82EC-7FEEED2AC98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2F945-87B6-4173-8578-05166C792827}">
      <dsp:nvSpPr>
        <dsp:cNvPr id="0" name=""/>
        <dsp:cNvSpPr/>
      </dsp:nvSpPr>
      <dsp:spPr>
        <a:xfrm>
          <a:off x="3795" y="0"/>
          <a:ext cx="1659391" cy="702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Amorphous Melt</a:t>
          </a:r>
        </a:p>
      </dsp:txBody>
      <dsp:txXfrm>
        <a:off x="24356" y="20561"/>
        <a:ext cx="1618269" cy="660890"/>
      </dsp:txXfrm>
    </dsp:sp>
    <dsp:sp modelId="{CFBF58E1-5ACF-451D-B8A9-B8FB9ACB8667}">
      <dsp:nvSpPr>
        <dsp:cNvPr id="0" name=""/>
        <dsp:cNvSpPr/>
      </dsp:nvSpPr>
      <dsp:spPr>
        <a:xfrm>
          <a:off x="1696173" y="145241"/>
          <a:ext cx="617695" cy="41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696173" y="227547"/>
        <a:ext cx="494236" cy="246917"/>
      </dsp:txXfrm>
    </dsp:sp>
    <dsp:sp modelId="{9EFD199F-87EC-4833-8BCE-59E186331FF9}">
      <dsp:nvSpPr>
        <dsp:cNvPr id="0" name=""/>
        <dsp:cNvSpPr/>
      </dsp:nvSpPr>
      <dsp:spPr>
        <a:xfrm>
          <a:off x="2326943" y="0"/>
          <a:ext cx="1659391" cy="702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Lamellar Crystal</a:t>
          </a:r>
        </a:p>
      </dsp:txBody>
      <dsp:txXfrm>
        <a:off x="2347504" y="20561"/>
        <a:ext cx="1618269" cy="660890"/>
      </dsp:txXfrm>
    </dsp:sp>
    <dsp:sp modelId="{0A507992-A4C2-4929-8D28-D52224C870E6}">
      <dsp:nvSpPr>
        <dsp:cNvPr id="0" name=""/>
        <dsp:cNvSpPr/>
      </dsp:nvSpPr>
      <dsp:spPr>
        <a:xfrm>
          <a:off x="3996312" y="145241"/>
          <a:ext cx="663713" cy="41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6312" y="227547"/>
        <a:ext cx="540254" cy="246917"/>
      </dsp:txXfrm>
    </dsp:sp>
    <dsp:sp modelId="{8B09EBF8-F4C9-44E3-8DE1-1796E786D2FA}">
      <dsp:nvSpPr>
        <dsp:cNvPr id="0" name=""/>
        <dsp:cNvSpPr/>
      </dsp:nvSpPr>
      <dsp:spPr>
        <a:xfrm>
          <a:off x="4650091" y="0"/>
          <a:ext cx="1659391" cy="702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Spherulite</a:t>
          </a:r>
        </a:p>
      </dsp:txBody>
      <dsp:txXfrm>
        <a:off x="4670652" y="20561"/>
        <a:ext cx="1618269" cy="660890"/>
      </dsp:txXfrm>
    </dsp:sp>
    <dsp:sp modelId="{69769105-56BF-47AD-A380-101468E82CEF}">
      <dsp:nvSpPr>
        <dsp:cNvPr id="0" name=""/>
        <dsp:cNvSpPr/>
      </dsp:nvSpPr>
      <dsp:spPr>
        <a:xfrm>
          <a:off x="6332545" y="145241"/>
          <a:ext cx="637543" cy="4115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332545" y="227547"/>
        <a:ext cx="514084" cy="246917"/>
      </dsp:txXfrm>
    </dsp:sp>
    <dsp:sp modelId="{6AE825C7-C250-4620-82EC-7FEEED2AC98E}">
      <dsp:nvSpPr>
        <dsp:cNvPr id="0" name=""/>
        <dsp:cNvSpPr/>
      </dsp:nvSpPr>
      <dsp:spPr>
        <a:xfrm>
          <a:off x="6973239" y="0"/>
          <a:ext cx="1659391" cy="7020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/>
            <a:t>Semicrystalline</a:t>
          </a:r>
          <a:r>
            <a:rPr lang="en-US" sz="1700" kern="1200" dirty="0"/>
            <a:t> Materials</a:t>
          </a:r>
        </a:p>
      </dsp:txBody>
      <dsp:txXfrm>
        <a:off x="6993800" y="20561"/>
        <a:ext cx="1618269" cy="660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105D1DD-00ED-3D4C-A9E8-1063F98D84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7850"/>
            <a:ext cx="5099050" cy="41544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522" tIns="44958" rIns="91522" bIns="44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6450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mtClean="0"/>
              <a:t>Crystallization is a multistep process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Two activated processes: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Nucleation of crystal nucleus</a:t>
            </a:r>
          </a:p>
          <a:p>
            <a:pPr lvl="1">
              <a:lnSpc>
                <a:spcPct val="150000"/>
              </a:lnSpc>
            </a:pPr>
            <a:r>
              <a:rPr lang="en-US" altLang="en-US" smtClean="0"/>
              <a:t>Growth by adding more segments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Polymers fold into lamella</a:t>
            </a:r>
          </a:p>
          <a:p>
            <a:pPr>
              <a:lnSpc>
                <a:spcPct val="150000"/>
              </a:lnSpc>
            </a:pPr>
            <a:r>
              <a:rPr lang="en-US" altLang="en-US" smtClean="0"/>
              <a:t>Spherulites intermixed with amorphous regions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E6B9CA-868B-405E-89B8-1B194ED14E8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599854-6B2A-438E-9714-6591914115B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2C728F6-3F55-402A-8001-A0D7C174430E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469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187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2209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81000"/>
            <a:ext cx="64770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306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02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63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4478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7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532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16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27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83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8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81000"/>
            <a:ext cx="8839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83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19">
            <a:extLst>
              <a:ext uri="{FF2B5EF4-FFF2-40B4-BE49-F238E27FC236}">
                <a16:creationId xmlns:a16="http://schemas.microsoft.com/office/drawing/2014/main" id="{1E6C7C37-69C0-0A4A-B45C-A04B0B6D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MS PGothic" panose="020B0600070205080204" pitchFamily="34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MS PGothic" panose="020B0600070205080204" pitchFamily="34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MS PGothic" panose="020B0600070205080204" pitchFamily="34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rgbClr val="0000CC"/>
          </a:solidFill>
          <a:latin typeface="Helvetica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 b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" pitchFamily="18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microsoft.com/office/2007/relationships/diagramDrawing" Target="../diagrams/drawing1.xml"/><Relationship Id="rId4" Type="http://schemas.openxmlformats.org/officeDocument/2006/relationships/image" Target="../media/image2.jpe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3861893-A30A-4625-8A9B-10E83970D81D}" type="slidenum">
              <a:rPr lang="en-US" altLang="en-US" sz="1800" b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800" b="0">
              <a:latin typeface="Times" panose="02020603050405020304" pitchFamily="18" charset="0"/>
            </a:endParaRPr>
          </a:p>
        </p:txBody>
      </p:sp>
      <p:pic>
        <p:nvPicPr>
          <p:cNvPr id="3075" name="Picture 7" descr="A close up of a logo&#10;&#10;Description generated with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519363"/>
            <a:ext cx="37242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CCC296-9E28-45B8-BAD0-C0FB3EB23F08}"/>
              </a:ext>
            </a:extLst>
          </p:cNvPr>
          <p:cNvSpPr/>
          <p:nvPr/>
        </p:nvSpPr>
        <p:spPr>
          <a:xfrm>
            <a:off x="3108325" y="5575300"/>
            <a:ext cx="3349625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825" dirty="0">
                <a:latin typeface="Arial" panose="020B0604020202020204" pitchFamily="34" charset="0"/>
              </a:rPr>
              <a:t>S. T. Milner, “Polymer crystal-melt interfaces and nucleation in polyethylene,” Soft Matter, vol. 7, no. 6, pp. 2909–2917, 2011.</a:t>
            </a:r>
          </a:p>
        </p:txBody>
      </p:sp>
      <p:pic>
        <p:nvPicPr>
          <p:cNvPr id="3077" name="Picture 11" descr="A close up of text on a white background&#10;&#10;Description generated with very high confidenc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5" t="16685" r="1918" b="2251"/>
          <a:stretch>
            <a:fillRect/>
          </a:stretch>
        </p:blipFill>
        <p:spPr bwMode="auto">
          <a:xfrm>
            <a:off x="76200" y="3090863"/>
            <a:ext cx="216217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2" descr="A picture containing clock, outdoor, building, large&#10;&#10;Description generated with very high confidenc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122613"/>
            <a:ext cx="20050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36DD99-725D-43BC-8DDD-F36BFAF0E628}"/>
              </a:ext>
            </a:extLst>
          </p:cNvPr>
          <p:cNvCxnSpPr>
            <a:cxnSpLocks/>
          </p:cNvCxnSpPr>
          <p:nvPr/>
        </p:nvCxnSpPr>
        <p:spPr>
          <a:xfrm>
            <a:off x="6434138" y="3956050"/>
            <a:ext cx="476250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14071C-2A9C-4D29-9EC7-345D3F4DECC6}"/>
              </a:ext>
            </a:extLst>
          </p:cNvPr>
          <p:cNvCxnSpPr>
            <a:cxnSpLocks/>
          </p:cNvCxnSpPr>
          <p:nvPr/>
        </p:nvCxnSpPr>
        <p:spPr>
          <a:xfrm>
            <a:off x="2357438" y="3956050"/>
            <a:ext cx="476250" cy="0"/>
          </a:xfrm>
          <a:prstGeom prst="straightConnector1">
            <a:avLst/>
          </a:prstGeom>
          <a:ln w="63500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55F313-0A3F-48CF-8A1F-85019AE6BB60}"/>
              </a:ext>
            </a:extLst>
          </p:cNvPr>
          <p:cNvSpPr txBox="1"/>
          <p:nvPr/>
        </p:nvSpPr>
        <p:spPr>
          <a:xfrm>
            <a:off x="7000875" y="4741863"/>
            <a:ext cx="2079625" cy="72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Winkler, Anders &amp; </a:t>
            </a:r>
            <a:r>
              <a:rPr lang="en-US" sz="825" dirty="0" err="1">
                <a:latin typeface="Arial" panose="020B0604020202020204" pitchFamily="34" charset="0"/>
                <a:cs typeface="Arial" panose="020B0604020202020204" pitchFamily="34" charset="0"/>
              </a:rPr>
              <a:t>Kloosterman</a:t>
            </a: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25" dirty="0" err="1">
                <a:latin typeface="Arial" panose="020B0604020202020204" pitchFamily="34" charset="0"/>
                <a:cs typeface="Arial" panose="020B0604020202020204" pitchFamily="34" charset="0"/>
              </a:rPr>
              <a:t>Gertjan</a:t>
            </a: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. (2015). A critical review of fracture mechanics as a tool for multiaxial fatigue life prediction of plastics. </a:t>
            </a:r>
            <a:r>
              <a:rPr lang="en-US" sz="825" dirty="0" err="1">
                <a:latin typeface="Arial" panose="020B0604020202020204" pitchFamily="34" charset="0"/>
                <a:cs typeface="Arial" panose="020B0604020202020204" pitchFamily="34" charset="0"/>
              </a:rPr>
              <a:t>Frattura</a:t>
            </a: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 ed </a:t>
            </a:r>
            <a:r>
              <a:rPr lang="en-US" sz="825" dirty="0" err="1">
                <a:latin typeface="Arial" panose="020B0604020202020204" pitchFamily="34" charset="0"/>
                <a:cs typeface="Arial" panose="020B0604020202020204" pitchFamily="34" charset="0"/>
              </a:rPr>
              <a:t>Integrita</a:t>
            </a: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25" dirty="0" err="1">
                <a:latin typeface="Arial" panose="020B0604020202020204" pitchFamily="34" charset="0"/>
                <a:cs typeface="Arial" panose="020B0604020202020204" pitchFamily="34" charset="0"/>
              </a:rPr>
              <a:t>Strutturale</a:t>
            </a: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. 9.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1950E-84FE-4CE5-9A1B-9E1A9625DFED}"/>
              </a:ext>
            </a:extLst>
          </p:cNvPr>
          <p:cNvSpPr/>
          <p:nvPr/>
        </p:nvSpPr>
        <p:spPr>
          <a:xfrm>
            <a:off x="63500" y="4932363"/>
            <a:ext cx="2286000" cy="34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825" dirty="0">
                <a:latin typeface="Arial" panose="020B0604020202020204" pitchFamily="34" charset="0"/>
                <a:cs typeface="Arial" panose="020B0604020202020204" pitchFamily="34" charset="0"/>
              </a:rPr>
              <a:t>https://polymerinnovationblog.com/polymers-electronic-packaging-types-polymers-used/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2814BE-91B2-4F8F-AD81-3C83FEAF5633}"/>
              </a:ext>
            </a:extLst>
          </p:cNvPr>
          <p:cNvGraphicFramePr/>
          <p:nvPr/>
        </p:nvGraphicFramePr>
        <p:xfrm>
          <a:off x="248859" y="1781185"/>
          <a:ext cx="8636426" cy="702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31AE41-95A0-4433-B6E5-2317BE6EB02A}"/>
              </a:ext>
            </a:extLst>
          </p:cNvPr>
          <p:cNvSpPr txBox="1"/>
          <p:nvPr/>
        </p:nvSpPr>
        <p:spPr>
          <a:xfrm>
            <a:off x="1320800" y="1501775"/>
            <a:ext cx="1920875" cy="34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50" dirty="0"/>
              <a:t>Primary Nucleation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D03CA5-68C0-4210-A9E2-9962082F2D1F}"/>
              </a:ext>
            </a:extLst>
          </p:cNvPr>
          <p:cNvSpPr txBox="1"/>
          <p:nvPr/>
        </p:nvSpPr>
        <p:spPr>
          <a:xfrm>
            <a:off x="3511550" y="1501775"/>
            <a:ext cx="2120900" cy="34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50" dirty="0"/>
              <a:t>Secondary Nucleation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36DCD6-72B3-4C2A-857B-1AE40ACFDC58}"/>
              </a:ext>
            </a:extLst>
          </p:cNvPr>
          <p:cNvSpPr txBox="1"/>
          <p:nvPr/>
        </p:nvSpPr>
        <p:spPr>
          <a:xfrm>
            <a:off x="6335713" y="1501775"/>
            <a:ext cx="1150937" cy="346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50" dirty="0"/>
              <a:t>Coarsening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8B81179-0463-4A60-B291-304006CD7865}"/>
              </a:ext>
            </a:extLst>
          </p:cNvPr>
          <p:cNvSpPr/>
          <p:nvPr/>
        </p:nvSpPr>
        <p:spPr>
          <a:xfrm>
            <a:off x="138113" y="1449388"/>
            <a:ext cx="4129087" cy="1230312"/>
          </a:xfrm>
          <a:prstGeom prst="ellipse">
            <a:avLst/>
          </a:prstGeom>
          <a:solidFill>
            <a:srgbClr val="FFC000">
              <a:alpha val="39000"/>
            </a:srgbClr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D7BED30-053D-2240-B417-DF215DE7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93688"/>
            <a:ext cx="78517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Pierre </a:t>
            </a:r>
            <a:r>
              <a:rPr lang="en-US" sz="2800" i="1" dirty="0" err="1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Kawak</a:t>
            </a:r>
            <a:endParaRPr lang="en-US" sz="2800" i="1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Brigham Young University</a:t>
            </a:r>
          </a:p>
        </p:txBody>
      </p:sp>
      <p:pic>
        <p:nvPicPr>
          <p:cNvPr id="3089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1593" r="11876" b="33591"/>
          <a:stretch>
            <a:fillRect/>
          </a:stretch>
        </p:blipFill>
        <p:spPr bwMode="auto">
          <a:xfrm>
            <a:off x="0" y="5981700"/>
            <a:ext cx="2271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0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5978525"/>
            <a:ext cx="22336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8" t="24651" r="1865" b="12357"/>
          <a:stretch>
            <a:fillRect/>
          </a:stretch>
        </p:blipFill>
        <p:spPr bwMode="auto">
          <a:xfrm>
            <a:off x="661988" y="2201863"/>
            <a:ext cx="44259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72CA4A-84D9-4068-A2D0-8A8DCFB0F3D7}" type="slidenum">
              <a:rPr lang="en-US" altLang="en-US" sz="1800" b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800" b="0">
              <a:latin typeface="Times" panose="02020603050405020304" pitchFamily="18" charset="0"/>
            </a:endParaRP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0" y="3343275"/>
            <a:ext cx="8493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B0F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Gibbs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B0F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Free Energy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2536825" y="542290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0">
                <a:solidFill>
                  <a:srgbClr val="00B0F0"/>
                </a:solidFill>
                <a:latin typeface="Times" panose="02020603050405020304" pitchFamily="18" charset="0"/>
                <a:cs typeface="Arial" panose="020B0604020202020204" pitchFamily="34" charset="0"/>
              </a:rPr>
              <a:t>Energy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BE467E-02E2-4D93-8ED5-414E3E710287}"/>
              </a:ext>
            </a:extLst>
          </p:cNvPr>
          <p:cNvSpPr/>
          <p:nvPr/>
        </p:nvSpPr>
        <p:spPr>
          <a:xfrm>
            <a:off x="2309813" y="3756025"/>
            <a:ext cx="127000" cy="134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F00DFC-3198-4EC6-AA20-2A92A482E66D}"/>
              </a:ext>
            </a:extLst>
          </p:cNvPr>
          <p:cNvCxnSpPr>
            <a:cxnSpLocks/>
          </p:cNvCxnSpPr>
          <p:nvPr/>
        </p:nvCxnSpPr>
        <p:spPr>
          <a:xfrm>
            <a:off x="1811338" y="2263775"/>
            <a:ext cx="0" cy="31813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14BBAC-FD57-4EF6-9D42-17F8B68BE5DE}"/>
              </a:ext>
            </a:extLst>
          </p:cNvPr>
          <p:cNvCxnSpPr>
            <a:cxnSpLocks/>
          </p:cNvCxnSpPr>
          <p:nvPr/>
        </p:nvCxnSpPr>
        <p:spPr>
          <a:xfrm>
            <a:off x="2994025" y="2263775"/>
            <a:ext cx="1588" cy="3181350"/>
          </a:xfrm>
          <a:prstGeom prst="line">
            <a:avLst/>
          </a:prstGeom>
          <a:ln w="412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646797-5F81-4818-AC16-FEC9CC1492B1}"/>
              </a:ext>
            </a:extLst>
          </p:cNvPr>
          <p:cNvCxnSpPr>
            <a:cxnSpLocks/>
          </p:cNvCxnSpPr>
          <p:nvPr/>
        </p:nvCxnSpPr>
        <p:spPr>
          <a:xfrm flipV="1">
            <a:off x="2436813" y="3203575"/>
            <a:ext cx="493712" cy="5730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3E7DB8-395F-47F3-AF45-5657130F41AF}"/>
              </a:ext>
            </a:extLst>
          </p:cNvPr>
          <p:cNvCxnSpPr>
            <a:cxnSpLocks/>
          </p:cNvCxnSpPr>
          <p:nvPr/>
        </p:nvCxnSpPr>
        <p:spPr>
          <a:xfrm flipH="1" flipV="1">
            <a:off x="1898650" y="3230563"/>
            <a:ext cx="406400" cy="550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632E528-E89C-4F23-B8FB-AB638F015749}"/>
              </a:ext>
            </a:extLst>
          </p:cNvPr>
          <p:cNvCxnSpPr>
            <a:cxnSpLocks/>
          </p:cNvCxnSpPr>
          <p:nvPr/>
        </p:nvCxnSpPr>
        <p:spPr>
          <a:xfrm flipV="1">
            <a:off x="2386013" y="2386013"/>
            <a:ext cx="1220787" cy="12557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F354D1-ACBC-4094-AB49-94583998F8A4}"/>
              </a:ext>
            </a:extLst>
          </p:cNvPr>
          <p:cNvCxnSpPr>
            <a:cxnSpLocks/>
          </p:cNvCxnSpPr>
          <p:nvPr/>
        </p:nvCxnSpPr>
        <p:spPr>
          <a:xfrm>
            <a:off x="3619500" y="2386013"/>
            <a:ext cx="1376363" cy="24955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A6C9FA4-94E5-4F94-B654-497A923119AB}"/>
              </a:ext>
            </a:extLst>
          </p:cNvPr>
          <p:cNvCxnSpPr>
            <a:cxnSpLocks/>
          </p:cNvCxnSpPr>
          <p:nvPr/>
        </p:nvCxnSpPr>
        <p:spPr>
          <a:xfrm flipH="1" flipV="1">
            <a:off x="1243013" y="2082800"/>
            <a:ext cx="1120775" cy="15779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F8C597-DB8A-45BB-95E7-B553388A7008}"/>
              </a:ext>
            </a:extLst>
          </p:cNvPr>
          <p:cNvCxnSpPr>
            <a:cxnSpLocks/>
          </p:cNvCxnSpPr>
          <p:nvPr/>
        </p:nvCxnSpPr>
        <p:spPr>
          <a:xfrm flipV="1">
            <a:off x="709613" y="2082800"/>
            <a:ext cx="482600" cy="7286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3980109-37E6-455C-8CCD-5EBF282EC71B}"/>
              </a:ext>
            </a:extLst>
          </p:cNvPr>
          <p:cNvSpPr/>
          <p:nvPr/>
        </p:nvSpPr>
        <p:spPr>
          <a:xfrm>
            <a:off x="3852863" y="2263775"/>
            <a:ext cx="11430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D7BED30-053D-2240-B417-DF215DE7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93688"/>
            <a:ext cx="78517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Pierre </a:t>
            </a:r>
            <a:r>
              <a:rPr lang="en-US" sz="2800" i="1" dirty="0" err="1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Kawak</a:t>
            </a:r>
            <a:endParaRPr lang="en-US" sz="2800" i="1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Brigham Young University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611F6FE-1904-41F6-B894-B8A0A00C54D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34003" y="3194431"/>
            <a:ext cx="4434754" cy="845440"/>
          </a:xfrm>
          <a:prstGeom prst="rect">
            <a:avLst/>
          </a:prstGeom>
          <a:blipFill>
            <a:blip r:embed="rId4"/>
            <a:stretch>
              <a:fillRect l="-1513" t="-359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D1D41F-1DB1-4DA4-814E-39B8270AB46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34002" y="2201271"/>
            <a:ext cx="3426611" cy="750718"/>
          </a:xfrm>
          <a:prstGeom prst="rect">
            <a:avLst/>
          </a:prstGeom>
          <a:blipFill>
            <a:blip r:embed="rId5"/>
            <a:stretch>
              <a:fillRect l="-2135" t="-487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35841A-AF46-4D4D-B771-FBDB54B45BF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33291" y="4188510"/>
            <a:ext cx="3028034" cy="1468222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50" name="Content Placehold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4651" y="1985962"/>
            <a:ext cx="8335962" cy="3736975"/>
          </a:xfrm>
        </p:spPr>
      </p:pic>
      <p:pic>
        <p:nvPicPr>
          <p:cNvPr id="5141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1593" r="11876" b="33591"/>
          <a:stretch>
            <a:fillRect/>
          </a:stretch>
        </p:blipFill>
        <p:spPr bwMode="auto">
          <a:xfrm>
            <a:off x="0" y="5981700"/>
            <a:ext cx="2271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5978525"/>
            <a:ext cx="22336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8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D4575BC-75E0-4D76-B88E-7733012DC7AA}" type="slidenum">
              <a:rPr lang="en-US" altLang="en-US" sz="1800" b="0"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 b="0">
              <a:latin typeface="Times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D7BED30-053D-2240-B417-DF215DE7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293688"/>
            <a:ext cx="7851775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Pierre </a:t>
            </a:r>
            <a:r>
              <a:rPr lang="en-US" sz="2800" i="1" dirty="0" err="1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Kawak</a:t>
            </a:r>
            <a:endParaRPr lang="en-US" sz="2800" i="1" dirty="0">
              <a:solidFill>
                <a:schemeClr val="tx2"/>
              </a:solidFill>
              <a:latin typeface="+mj-lt"/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sz="2800" i="1" dirty="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rPr>
              <a:t>Brigham Young University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4875" y="1477963"/>
            <a:ext cx="7412038" cy="5033962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altLang="en-US" sz="2400" b="0" smtClean="0"/>
              <a:t>Wang-Landau sampling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smtClean="0"/>
              <a:t>Less wallclock time</a:t>
            </a:r>
          </a:p>
          <a:p>
            <a:pPr lvl="1" algn="just">
              <a:lnSpc>
                <a:spcPct val="200000"/>
              </a:lnSpc>
            </a:pPr>
            <a:r>
              <a:rPr lang="en-US" altLang="en-US" sz="2000" smtClean="0"/>
              <a:t>More computational complexity</a:t>
            </a:r>
          </a:p>
          <a:p>
            <a:pPr algn="just">
              <a:lnSpc>
                <a:spcPct val="200000"/>
              </a:lnSpc>
            </a:pPr>
            <a:r>
              <a:rPr lang="en-US" altLang="en-US" sz="2400" b="0" smtClean="0"/>
              <a:t>Polymers are difficult to simulate because of kinetic constraints</a:t>
            </a:r>
          </a:p>
          <a:p>
            <a:pPr algn="just">
              <a:lnSpc>
                <a:spcPct val="200000"/>
              </a:lnSpc>
            </a:pPr>
            <a:r>
              <a:rPr lang="en-US" altLang="en-US" sz="2400" b="0" smtClean="0"/>
              <a:t>Memory and function optimization are important</a:t>
            </a:r>
          </a:p>
        </p:txBody>
      </p:sp>
      <p:pic>
        <p:nvPicPr>
          <p:cNvPr id="22" name="Picture 2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1268413"/>
            <a:ext cx="7618412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1" t="31593" r="11876" b="33591"/>
          <a:stretch>
            <a:fillRect/>
          </a:stretch>
        </p:blipFill>
        <p:spPr bwMode="auto">
          <a:xfrm>
            <a:off x="0" y="5981700"/>
            <a:ext cx="227171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5978525"/>
            <a:ext cx="22336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npaci-sdsc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paci-sdsc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npaci-sd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paci-sds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paci-sds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Gail Force-Wind:npaci-sdsc.pot</Template>
  <TotalTime>49229</TotalTime>
  <Pages>1</Pages>
  <Words>158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</vt:lpstr>
      <vt:lpstr>MS PGothic</vt:lpstr>
      <vt:lpstr>Arial</vt:lpstr>
      <vt:lpstr>Helvetica</vt:lpstr>
      <vt:lpstr>npaci-sdsc</vt:lpstr>
      <vt:lpstr>PowerPoint Presentation</vt:lpstr>
      <vt:lpstr>PowerPoint Presentation</vt:lpstr>
      <vt:lpstr>PowerPoint Presentation</vt:lpstr>
    </vt:vector>
  </TitlesOfParts>
  <Company>SDSC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....</dc:creator>
  <cp:keywords/>
  <dc:description>The 2 blue colors should print out the same, even if they look different on screen.</dc:description>
  <cp:lastModifiedBy>Rental</cp:lastModifiedBy>
  <cp:revision>729</cp:revision>
  <cp:lastPrinted>2000-02-08T21:02:57Z</cp:lastPrinted>
  <dcterms:created xsi:type="dcterms:W3CDTF">2011-02-01T22:48:45Z</dcterms:created>
  <dcterms:modified xsi:type="dcterms:W3CDTF">2019-08-07T18:09:36Z</dcterms:modified>
</cp:coreProperties>
</file>