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B50E80A-808C-4D27-A9FF-50168C45DC0B}">
  <a:tblStyle styleId="{7B50E80A-808C-4D27-A9FF-50168C45DC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we be able to present using google slides directly?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hope so. (I’ll just send him a view only copy, plus a pdf)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Need to make sure pdf preserves animations where necessary.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Need to be able to load presentation immediately at podium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VCU-PD has goals: Prevent loss and prevent theft. - helping them do this is how our project benefits the community.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was inspired by conversations between our adviser and VCU-PD.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So: We will develop features we’ve already identified as useful, and we plan to continue these conversation later in the semester.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Officers routinely patrol campus. And incredibly common reports are of lost items and stolen items.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give a special screen available on the phones of officers to see a heatmap of traffic around campus.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Officers can direct their patrols to less </a:t>
            </a:r>
            <a:r>
              <a:rPr lang="en"/>
              <a:t>trafficked</a:t>
            </a:r>
            <a:r>
              <a:rPr lang="en"/>
              <a:t> areas, because these are areas where undiscovered lost items may be found.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lost items are observed, owners are notified via the app.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Finally: Everyone wants more VCU gear.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after hand off:</a:t>
            </a:r>
            <a:br>
              <a:rPr lang="en"/>
            </a:br>
            <a:r>
              <a:rPr b="1" lang="en"/>
              <a:t>VCU implements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could be implemented elsewhere.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Suggests opportunity for </a:t>
            </a:r>
            <a:r>
              <a:rPr lang="en"/>
              <a:t>monetization</a:t>
            </a:r>
            <a:r>
              <a:rPr lang="en"/>
              <a:t> thru consulting (think Red hat)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explained in our proposals,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item tracking is very important.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(* One of us should hold up an example. Attach an estimote to one of our wallets or something and hold it up *)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some products out there right now.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But, what about at VCU? - It would be great if VCUPD could have an inexpensive option to hand these out, just like they do bike locks.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our project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We have now ordered the beacons from China.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“We have two goals for pursuing this award: 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Recognition. As far as we’re aware, the CS dept has not won one of these. We believe we are innovating, and that CS is uniquely capable of success because of rapid prototyping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Extending our project - for this, we require funds. -- describe beta test”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even $0 accomplishes first goal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options detailed in packet.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leave this slide at end. Leave it up while they ask questions.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(summary is better than blank!!!)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fact, we can just leave this slide up, no talking. Don’t let the time count against us - they’ll see it.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 prototype. For BOTH systems, developing in parallel!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let’s talk about what’s innovative about our solution.</a:t>
            </a:r>
            <a:br>
              <a:rPr lang="en"/>
            </a:br>
            <a:r>
              <a:rPr lang="en"/>
              <a:t>We are NOT just copying tile for VCU.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Crowd GPS = strength in numbers.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be particularly effective if we can saturate a given community.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Off-the-shelf vs custom.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know who our client is, we can do better.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Innovative: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products depend on GPS.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works poorly indoors laterally, due to signal strength.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has never been able to tell you the floor.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Sure, it may tell you your item is in some building, but that’s not helpful in a large building with many floors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So: Fixed, location-aware receivers throughout campus. Passively (and anonymously!! - we’ll get to this later) report with precision such as floor or wing or room.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is a big concern. Security is never guaranteed.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Luckily, Dr. Bulut is a mobile security researcher. He introduced us to this paper on the security of crowdGPS.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Tile and TrackR are unsecure.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be followed by tracking their tags.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 GPS data is stored such that it’s exposed to hackers if they break in and to Government warrants.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follow the model of untrusted server, and of preserving anonymity.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never has access to GPS information. Even if server is hacked, even if served with warrant, your info and your habits are secured.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also periodically change your tag’s information. That way, nobody else can track you with their own network of scanners.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picture looks silly!! But it should be simple. We want our users to understand and be able to verify their privacy.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demonstrate that the campus respects privacy and takes security seriously (you can imagine some students having concerns)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Plus, this will Contribute to research paper with Dr. Bulut.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460950" y="1165719"/>
            <a:ext cx="82221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Campus Bluetooth Tag Network</a:t>
            </a:r>
            <a:endParaRPr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CS-317</a:t>
            </a:r>
            <a:endParaRPr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460950" y="2421681"/>
            <a:ext cx="82221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Faculty sponsored project with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Dr. Bulut, Department of Computer Science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Members: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Nicholas Bennett, Jordan Mays-Rowland, Justin Yirka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3797" l="8858" r="8660" t="3351"/>
          <a:stretch/>
        </p:blipFill>
        <p:spPr>
          <a:xfrm>
            <a:off x="7426950" y="3857600"/>
            <a:ext cx="1256100" cy="1250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 flipH="1" rot="10800000">
            <a:off x="0" y="-70475"/>
            <a:ext cx="9144000" cy="13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471900" y="738725"/>
            <a:ext cx="8222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solution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9" name="Shape 139"/>
          <p:cNvGraphicFramePr/>
          <p:nvPr/>
        </p:nvGraphicFramePr>
        <p:xfrm>
          <a:off x="210900" y="3111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{7B50E80A-808C-4D27-A9FF-50168C45DC0B}</a:tableStyleId>
              </a:tblPr>
              <a:tblGrid>
                <a:gridCol w="2180550"/>
                <a:gridCol w="2180550"/>
                <a:gridCol w="2180550"/>
                <a:gridCol w="2180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Crowd GPS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Customize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 Campus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VCU-PD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Branding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Security &amp; Privacy</a:t>
                      </a:r>
                      <a:endParaRPr sz="3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</a:tbl>
          </a:graphicData>
        </a:graphic>
      </p:graphicFrame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3797" l="8858" r="8660" t="3351"/>
          <a:stretch/>
        </p:blipFill>
        <p:spPr>
          <a:xfrm>
            <a:off x="3943950" y="1368600"/>
            <a:ext cx="1256100" cy="1250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 flipH="1" rot="10800000">
            <a:off x="0" y="-70475"/>
            <a:ext cx="9144000" cy="13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471900" y="738725"/>
            <a:ext cx="8222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solution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7" name="Shape 147"/>
          <p:cNvGraphicFramePr/>
          <p:nvPr/>
        </p:nvGraphicFramePr>
        <p:xfrm>
          <a:off x="210900" y="3111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{7B50E80A-808C-4D27-A9FF-50168C45DC0B}</a:tableStyleId>
              </a:tblPr>
              <a:tblGrid>
                <a:gridCol w="2180550"/>
                <a:gridCol w="2180550"/>
                <a:gridCol w="2180550"/>
                <a:gridCol w="2180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Crowd GPS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Customize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 Campus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VCU-PD</a:t>
                      </a:r>
                      <a:endParaRPr sz="3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Branding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Security &amp; Privacy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</a:tbl>
          </a:graphicData>
        </a:graphic>
      </p:graphicFrame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3797" l="8858" r="8660" t="3351"/>
          <a:stretch/>
        </p:blipFill>
        <p:spPr>
          <a:xfrm>
            <a:off x="3943950" y="1368600"/>
            <a:ext cx="1256100" cy="1250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460950" y="2421681"/>
            <a:ext cx="82221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VCU Heatmap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497" y="1024850"/>
            <a:ext cx="4599014" cy="39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Beacon Coverage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flipH="1" rot="10800000">
            <a:off x="0" y="-70475"/>
            <a:ext cx="9144000" cy="13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471900" y="738725"/>
            <a:ext cx="8222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solution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2" name="Shape 162"/>
          <p:cNvGraphicFramePr/>
          <p:nvPr/>
        </p:nvGraphicFramePr>
        <p:xfrm>
          <a:off x="210900" y="3111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{7B50E80A-808C-4D27-A9FF-50168C45DC0B}</a:tableStyleId>
              </a:tblPr>
              <a:tblGrid>
                <a:gridCol w="2180550"/>
                <a:gridCol w="2180550"/>
                <a:gridCol w="2180550"/>
                <a:gridCol w="2180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Crowd GPS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Customize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 Campus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VCU-PD</a:t>
                      </a:r>
                      <a:endParaRPr sz="3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Branding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Security &amp; Privacy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</a:tbl>
          </a:graphicData>
        </a:graphic>
      </p:graphicFrame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3797" l="8858" r="8660" t="3351"/>
          <a:stretch/>
        </p:blipFill>
        <p:spPr>
          <a:xfrm>
            <a:off x="3943950" y="1368600"/>
            <a:ext cx="1256100" cy="1250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flipH="1" rot="10800000">
            <a:off x="0" y="-70475"/>
            <a:ext cx="9144000" cy="13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471900" y="738725"/>
            <a:ext cx="8222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solution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0" name="Shape 170"/>
          <p:cNvGraphicFramePr/>
          <p:nvPr/>
        </p:nvGraphicFramePr>
        <p:xfrm>
          <a:off x="210900" y="3111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{7B50E80A-808C-4D27-A9FF-50168C45DC0B}</a:tableStyleId>
              </a:tblPr>
              <a:tblGrid>
                <a:gridCol w="2180550"/>
                <a:gridCol w="2180550"/>
                <a:gridCol w="2180550"/>
                <a:gridCol w="2180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Crowd GPS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Customize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 Campus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VCU-PD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Branding</a:t>
                      </a:r>
                      <a:endParaRPr sz="3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Security &amp; Privacy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</a:tbl>
          </a:graphicData>
        </a:graphic>
      </p:graphicFrame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3797" l="8858" r="8660" t="3351"/>
          <a:stretch/>
        </p:blipFill>
        <p:spPr>
          <a:xfrm>
            <a:off x="3943950" y="1368600"/>
            <a:ext cx="1256100" cy="125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000" y="3714125"/>
            <a:ext cx="1339525" cy="12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2638" y="4049100"/>
            <a:ext cx="690251" cy="65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H="1" rot="10800000">
            <a:off x="0" y="-70475"/>
            <a:ext cx="9144000" cy="13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471900" y="738725"/>
            <a:ext cx="8222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Milestones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0" name="Shape 180"/>
          <p:cNvCxnSpPr/>
          <p:nvPr/>
        </p:nvCxnSpPr>
        <p:spPr>
          <a:xfrm rot="10800000">
            <a:off x="680050" y="2152465"/>
            <a:ext cx="0" cy="837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1" name="Shape 181"/>
          <p:cNvSpPr txBox="1"/>
          <p:nvPr>
            <p:ph type="title"/>
          </p:nvPr>
        </p:nvSpPr>
        <p:spPr>
          <a:xfrm>
            <a:off x="727112" y="1995899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November 2017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727112" y="2285925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Current prototype:</a:t>
            </a:r>
            <a:br>
              <a:rPr lang="en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Non-novel features</a:t>
            </a:r>
            <a:endParaRPr sz="1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" name="Shape 183"/>
          <p:cNvCxnSpPr/>
          <p:nvPr/>
        </p:nvCxnSpPr>
        <p:spPr>
          <a:xfrm>
            <a:off x="2114150" y="3375004"/>
            <a:ext cx="0" cy="837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4" name="Shape 184"/>
          <p:cNvSpPr txBox="1"/>
          <p:nvPr>
            <p:ph type="title"/>
          </p:nvPr>
        </p:nvSpPr>
        <p:spPr>
          <a:xfrm>
            <a:off x="2161212" y="397419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December 2017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2161212" y="4264217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Prototype:</a:t>
            </a:r>
            <a:b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All core features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" name="Shape 186"/>
          <p:cNvCxnSpPr/>
          <p:nvPr/>
        </p:nvCxnSpPr>
        <p:spPr>
          <a:xfrm flipH="1" rot="10800000">
            <a:off x="3613325" y="1611950"/>
            <a:ext cx="9900" cy="1372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7" name="Shape 187"/>
          <p:cNvSpPr txBox="1"/>
          <p:nvPr>
            <p:ph type="title"/>
          </p:nvPr>
        </p:nvSpPr>
        <p:spPr>
          <a:xfrm>
            <a:off x="3670287" y="146251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February 2018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670287" y="1752537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Meet with VCU-PD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Privately test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Refine look &amp; feel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" name="Shape 189"/>
          <p:cNvCxnSpPr/>
          <p:nvPr/>
        </p:nvCxnSpPr>
        <p:spPr>
          <a:xfrm>
            <a:off x="5186075" y="3375021"/>
            <a:ext cx="0" cy="837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0" name="Shape 190"/>
          <p:cNvSpPr txBox="1"/>
          <p:nvPr>
            <p:ph type="title"/>
          </p:nvPr>
        </p:nvSpPr>
        <p:spPr>
          <a:xfrm>
            <a:off x="5233137" y="3970916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March 2018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5233137" y="4260942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Beta Test</a:t>
            </a:r>
            <a:b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(next slide)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2" name="Shape 192"/>
          <p:cNvGraphicFramePr/>
          <p:nvPr/>
        </p:nvGraphicFramePr>
        <p:xfrm>
          <a:off x="323100" y="2983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{7B50E80A-808C-4D27-A9FF-50168C45DC0B}</a:tableStyleId>
              </a:tblPr>
              <a:tblGrid>
                <a:gridCol w="1046375"/>
                <a:gridCol w="1046375"/>
                <a:gridCol w="1046375"/>
                <a:gridCol w="1046375"/>
                <a:gridCol w="1046375"/>
                <a:gridCol w="1046375"/>
                <a:gridCol w="1046375"/>
                <a:gridCol w="1046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Nov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Dec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Jan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Feb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Apr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May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cxnSp>
        <p:nvCxnSpPr>
          <p:cNvPr id="193" name="Shape 193"/>
          <p:cNvCxnSpPr/>
          <p:nvPr/>
        </p:nvCxnSpPr>
        <p:spPr>
          <a:xfrm rot="10800000">
            <a:off x="6928500" y="1840500"/>
            <a:ext cx="12900" cy="1162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4" name="Shape 194"/>
          <p:cNvSpPr txBox="1"/>
          <p:nvPr>
            <p:ph type="title"/>
          </p:nvPr>
        </p:nvSpPr>
        <p:spPr>
          <a:xfrm>
            <a:off x="6975437" y="169111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May 2018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975425" y="1981118"/>
            <a:ext cx="18141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Capstone Expo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 off to school &amp; VCU-PD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 flipH="1" rot="10800000">
            <a:off x="0" y="-70475"/>
            <a:ext cx="9144000" cy="13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471900" y="738725"/>
            <a:ext cx="8222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Milestones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2" name="Shape 202"/>
          <p:cNvCxnSpPr/>
          <p:nvPr/>
        </p:nvCxnSpPr>
        <p:spPr>
          <a:xfrm rot="10800000">
            <a:off x="680050" y="2152465"/>
            <a:ext cx="0" cy="837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3" name="Shape 203"/>
          <p:cNvSpPr txBox="1"/>
          <p:nvPr>
            <p:ph type="title"/>
          </p:nvPr>
        </p:nvSpPr>
        <p:spPr>
          <a:xfrm>
            <a:off x="727112" y="1995899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November 2017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727112" y="2285925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Current prototype:</a:t>
            </a:r>
            <a:br>
              <a:rPr lang="en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Non-novel features</a:t>
            </a:r>
            <a:endParaRPr sz="1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" name="Shape 205"/>
          <p:cNvCxnSpPr/>
          <p:nvPr/>
        </p:nvCxnSpPr>
        <p:spPr>
          <a:xfrm>
            <a:off x="2114150" y="3375004"/>
            <a:ext cx="0" cy="837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Shape 206"/>
          <p:cNvSpPr txBox="1"/>
          <p:nvPr>
            <p:ph type="title"/>
          </p:nvPr>
        </p:nvSpPr>
        <p:spPr>
          <a:xfrm>
            <a:off x="2161212" y="397419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December 2017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2161212" y="4264217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Prototype:</a:t>
            </a:r>
            <a:b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All core features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Shape 208"/>
          <p:cNvCxnSpPr/>
          <p:nvPr/>
        </p:nvCxnSpPr>
        <p:spPr>
          <a:xfrm flipH="1" rot="10800000">
            <a:off x="3613325" y="1611950"/>
            <a:ext cx="9900" cy="1372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9" name="Shape 209"/>
          <p:cNvSpPr txBox="1"/>
          <p:nvPr>
            <p:ph type="title"/>
          </p:nvPr>
        </p:nvSpPr>
        <p:spPr>
          <a:xfrm>
            <a:off x="3670287" y="146251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February 2018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670287" y="1752537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Meet with VCU-PD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Privately test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Refine look &amp; feel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" name="Shape 211"/>
          <p:cNvCxnSpPr/>
          <p:nvPr/>
        </p:nvCxnSpPr>
        <p:spPr>
          <a:xfrm>
            <a:off x="5186075" y="3375021"/>
            <a:ext cx="0" cy="837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2" name="Shape 212"/>
          <p:cNvSpPr txBox="1"/>
          <p:nvPr>
            <p:ph type="title"/>
          </p:nvPr>
        </p:nvSpPr>
        <p:spPr>
          <a:xfrm>
            <a:off x="5233137" y="3970916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March 2018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5233137" y="4260942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Beta Test</a:t>
            </a:r>
            <a:b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(next slide)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4" name="Shape 214"/>
          <p:cNvGraphicFramePr/>
          <p:nvPr/>
        </p:nvGraphicFramePr>
        <p:xfrm>
          <a:off x="323100" y="2983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{7B50E80A-808C-4D27-A9FF-50168C45DC0B}</a:tableStyleId>
              </a:tblPr>
              <a:tblGrid>
                <a:gridCol w="1046375"/>
                <a:gridCol w="1046375"/>
                <a:gridCol w="1046375"/>
                <a:gridCol w="1046375"/>
                <a:gridCol w="1046375"/>
                <a:gridCol w="1046375"/>
                <a:gridCol w="1046375"/>
                <a:gridCol w="1046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Nov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Dec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Jan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Feb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Apr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May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cxnSp>
        <p:nvCxnSpPr>
          <p:cNvPr id="215" name="Shape 215"/>
          <p:cNvCxnSpPr/>
          <p:nvPr/>
        </p:nvCxnSpPr>
        <p:spPr>
          <a:xfrm rot="10800000">
            <a:off x="6928500" y="1840500"/>
            <a:ext cx="12900" cy="1162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6" name="Shape 216"/>
          <p:cNvSpPr txBox="1"/>
          <p:nvPr>
            <p:ph type="title"/>
          </p:nvPr>
        </p:nvSpPr>
        <p:spPr>
          <a:xfrm>
            <a:off x="6975437" y="169111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May 2018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975425" y="1981118"/>
            <a:ext cx="18141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Capstone Expo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 off to school &amp; VCU-PD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 flipH="1" rot="10800000">
            <a:off x="0" y="-70475"/>
            <a:ext cx="9144000" cy="13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x="471900" y="738725"/>
            <a:ext cx="8222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Milestones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" name="Shape 224"/>
          <p:cNvCxnSpPr/>
          <p:nvPr/>
        </p:nvCxnSpPr>
        <p:spPr>
          <a:xfrm rot="10800000">
            <a:off x="680050" y="2152465"/>
            <a:ext cx="0" cy="837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5" name="Shape 225"/>
          <p:cNvSpPr txBox="1"/>
          <p:nvPr>
            <p:ph type="title"/>
          </p:nvPr>
        </p:nvSpPr>
        <p:spPr>
          <a:xfrm>
            <a:off x="727112" y="1995899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November 2017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727112" y="2285925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Current prototype:</a:t>
            </a:r>
            <a:br>
              <a:rPr lang="en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Non-novel features</a:t>
            </a:r>
            <a:endParaRPr sz="1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7" name="Shape 227"/>
          <p:cNvCxnSpPr/>
          <p:nvPr/>
        </p:nvCxnSpPr>
        <p:spPr>
          <a:xfrm>
            <a:off x="2114150" y="3375004"/>
            <a:ext cx="0" cy="837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8" name="Shape 228"/>
          <p:cNvSpPr txBox="1"/>
          <p:nvPr>
            <p:ph type="title"/>
          </p:nvPr>
        </p:nvSpPr>
        <p:spPr>
          <a:xfrm>
            <a:off x="2161212" y="397419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December 2017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2161212" y="4264217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Prototype:</a:t>
            </a:r>
            <a:b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All core features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Shape 230"/>
          <p:cNvCxnSpPr/>
          <p:nvPr/>
        </p:nvCxnSpPr>
        <p:spPr>
          <a:xfrm flipH="1" rot="10800000">
            <a:off x="3613325" y="1611950"/>
            <a:ext cx="9900" cy="1372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1" name="Shape 231"/>
          <p:cNvSpPr txBox="1"/>
          <p:nvPr>
            <p:ph type="title"/>
          </p:nvPr>
        </p:nvSpPr>
        <p:spPr>
          <a:xfrm>
            <a:off x="3670287" y="146251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February 2018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670287" y="1752537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Meet with VCU-PD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Privately test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Refine look &amp; feel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3" name="Shape 233"/>
          <p:cNvCxnSpPr/>
          <p:nvPr/>
        </p:nvCxnSpPr>
        <p:spPr>
          <a:xfrm>
            <a:off x="5186075" y="3375021"/>
            <a:ext cx="0" cy="837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4" name="Shape 234"/>
          <p:cNvSpPr txBox="1"/>
          <p:nvPr>
            <p:ph type="title"/>
          </p:nvPr>
        </p:nvSpPr>
        <p:spPr>
          <a:xfrm>
            <a:off x="5233137" y="3970916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March 2018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5233137" y="4260942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Beta Test</a:t>
            </a:r>
            <a:b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(next slide)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36" name="Shape 236"/>
          <p:cNvGraphicFramePr/>
          <p:nvPr/>
        </p:nvGraphicFramePr>
        <p:xfrm>
          <a:off x="323100" y="2983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{7B50E80A-808C-4D27-A9FF-50168C45DC0B}</a:tableStyleId>
              </a:tblPr>
              <a:tblGrid>
                <a:gridCol w="1046375"/>
                <a:gridCol w="1046375"/>
                <a:gridCol w="1046375"/>
                <a:gridCol w="1046375"/>
                <a:gridCol w="1046375"/>
                <a:gridCol w="1046375"/>
                <a:gridCol w="1046375"/>
                <a:gridCol w="1046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Nov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Dec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Jan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Feb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Apr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May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cxnSp>
        <p:nvCxnSpPr>
          <p:cNvPr id="237" name="Shape 237"/>
          <p:cNvCxnSpPr/>
          <p:nvPr/>
        </p:nvCxnSpPr>
        <p:spPr>
          <a:xfrm rot="10800000">
            <a:off x="6928500" y="1840500"/>
            <a:ext cx="12900" cy="1162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8" name="Shape 238"/>
          <p:cNvSpPr txBox="1"/>
          <p:nvPr>
            <p:ph type="title"/>
          </p:nvPr>
        </p:nvSpPr>
        <p:spPr>
          <a:xfrm>
            <a:off x="6975437" y="169111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May 2018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975425" y="1981118"/>
            <a:ext cx="18141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Capstone Expo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 off to school &amp; VCU-PD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 flipH="1" rot="10800000">
            <a:off x="0" y="-70475"/>
            <a:ext cx="9144000" cy="13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x="471900" y="738725"/>
            <a:ext cx="8222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Milestones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6" name="Shape 246"/>
          <p:cNvCxnSpPr/>
          <p:nvPr/>
        </p:nvCxnSpPr>
        <p:spPr>
          <a:xfrm rot="10800000">
            <a:off x="680050" y="2152465"/>
            <a:ext cx="0" cy="837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7" name="Shape 247"/>
          <p:cNvSpPr txBox="1"/>
          <p:nvPr>
            <p:ph type="title"/>
          </p:nvPr>
        </p:nvSpPr>
        <p:spPr>
          <a:xfrm>
            <a:off x="727112" y="1995899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November 2017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727112" y="2285925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Current prototype:</a:t>
            </a:r>
            <a:br>
              <a:rPr lang="en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Non-novel features</a:t>
            </a:r>
            <a:endParaRPr sz="1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9" name="Shape 249"/>
          <p:cNvCxnSpPr/>
          <p:nvPr/>
        </p:nvCxnSpPr>
        <p:spPr>
          <a:xfrm>
            <a:off x="2114150" y="3375004"/>
            <a:ext cx="0" cy="837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50" name="Shape 250"/>
          <p:cNvSpPr txBox="1"/>
          <p:nvPr>
            <p:ph type="title"/>
          </p:nvPr>
        </p:nvSpPr>
        <p:spPr>
          <a:xfrm>
            <a:off x="2161212" y="397419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December 2017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2161212" y="4264217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Prototype:</a:t>
            </a:r>
            <a:b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All core features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" name="Shape 252"/>
          <p:cNvCxnSpPr/>
          <p:nvPr/>
        </p:nvCxnSpPr>
        <p:spPr>
          <a:xfrm flipH="1" rot="10800000">
            <a:off x="3613325" y="1611950"/>
            <a:ext cx="9900" cy="1372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53" name="Shape 253"/>
          <p:cNvSpPr txBox="1"/>
          <p:nvPr>
            <p:ph type="title"/>
          </p:nvPr>
        </p:nvSpPr>
        <p:spPr>
          <a:xfrm>
            <a:off x="3670287" y="146251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February 2018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670287" y="1752537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Meet with VCU-PD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Privately test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Refine look &amp; feel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Shape 255"/>
          <p:cNvCxnSpPr/>
          <p:nvPr/>
        </p:nvCxnSpPr>
        <p:spPr>
          <a:xfrm>
            <a:off x="5186075" y="3375021"/>
            <a:ext cx="0" cy="837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56" name="Shape 256"/>
          <p:cNvSpPr txBox="1"/>
          <p:nvPr>
            <p:ph type="title"/>
          </p:nvPr>
        </p:nvSpPr>
        <p:spPr>
          <a:xfrm>
            <a:off x="5233137" y="3970916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March 2018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5233137" y="4260942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Beta Test</a:t>
            </a:r>
            <a:b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(next slide)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58" name="Shape 258"/>
          <p:cNvGraphicFramePr/>
          <p:nvPr/>
        </p:nvGraphicFramePr>
        <p:xfrm>
          <a:off x="323100" y="2983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{7B50E80A-808C-4D27-A9FF-50168C45DC0B}</a:tableStyleId>
              </a:tblPr>
              <a:tblGrid>
                <a:gridCol w="1046375"/>
                <a:gridCol w="1046375"/>
                <a:gridCol w="1046375"/>
                <a:gridCol w="1046375"/>
                <a:gridCol w="1046375"/>
                <a:gridCol w="1046375"/>
                <a:gridCol w="1046375"/>
                <a:gridCol w="1046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Nov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Dec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Jan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Feb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Apr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May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cxnSp>
        <p:nvCxnSpPr>
          <p:cNvPr id="259" name="Shape 259"/>
          <p:cNvCxnSpPr/>
          <p:nvPr/>
        </p:nvCxnSpPr>
        <p:spPr>
          <a:xfrm rot="10800000">
            <a:off x="6928500" y="1840500"/>
            <a:ext cx="12900" cy="1162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0" name="Shape 260"/>
          <p:cNvSpPr txBox="1"/>
          <p:nvPr>
            <p:ph type="title"/>
          </p:nvPr>
        </p:nvSpPr>
        <p:spPr>
          <a:xfrm>
            <a:off x="6975437" y="169111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May 2018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975425" y="1981118"/>
            <a:ext cx="18141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Capstone Expo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 off to school &amp; VCU-PD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 flipH="1" rot="10800000">
            <a:off x="0" y="-70475"/>
            <a:ext cx="9144000" cy="13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type="title"/>
          </p:nvPr>
        </p:nvSpPr>
        <p:spPr>
          <a:xfrm>
            <a:off x="471900" y="738725"/>
            <a:ext cx="8222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Milestones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8" name="Shape 268"/>
          <p:cNvCxnSpPr/>
          <p:nvPr/>
        </p:nvCxnSpPr>
        <p:spPr>
          <a:xfrm rot="10800000">
            <a:off x="680050" y="2152465"/>
            <a:ext cx="0" cy="837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9" name="Shape 269"/>
          <p:cNvSpPr txBox="1"/>
          <p:nvPr>
            <p:ph type="title"/>
          </p:nvPr>
        </p:nvSpPr>
        <p:spPr>
          <a:xfrm>
            <a:off x="727112" y="1995899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November 2017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727112" y="2285925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Current prototype:</a:t>
            </a:r>
            <a:br>
              <a:rPr lang="en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Non-novel features</a:t>
            </a:r>
            <a:endParaRPr sz="1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1" name="Shape 271"/>
          <p:cNvCxnSpPr/>
          <p:nvPr/>
        </p:nvCxnSpPr>
        <p:spPr>
          <a:xfrm>
            <a:off x="2114150" y="3375004"/>
            <a:ext cx="0" cy="837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72" name="Shape 272"/>
          <p:cNvSpPr txBox="1"/>
          <p:nvPr>
            <p:ph type="title"/>
          </p:nvPr>
        </p:nvSpPr>
        <p:spPr>
          <a:xfrm>
            <a:off x="2161212" y="397419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December 2017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2161212" y="4264217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Prototype:</a:t>
            </a:r>
            <a:b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All core features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" name="Shape 274"/>
          <p:cNvCxnSpPr/>
          <p:nvPr/>
        </p:nvCxnSpPr>
        <p:spPr>
          <a:xfrm flipH="1" rot="10800000">
            <a:off x="3613325" y="1611950"/>
            <a:ext cx="9900" cy="1372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75" name="Shape 275"/>
          <p:cNvSpPr txBox="1"/>
          <p:nvPr>
            <p:ph type="title"/>
          </p:nvPr>
        </p:nvSpPr>
        <p:spPr>
          <a:xfrm>
            <a:off x="3670287" y="146251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February 2018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670287" y="1752537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Meet with VCU-PD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Privately test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Refine look &amp; feel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7" name="Shape 277"/>
          <p:cNvCxnSpPr/>
          <p:nvPr/>
        </p:nvCxnSpPr>
        <p:spPr>
          <a:xfrm>
            <a:off x="5186075" y="3375021"/>
            <a:ext cx="0" cy="837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78" name="Shape 278"/>
          <p:cNvSpPr txBox="1"/>
          <p:nvPr>
            <p:ph type="title"/>
          </p:nvPr>
        </p:nvSpPr>
        <p:spPr>
          <a:xfrm>
            <a:off x="5233137" y="3970916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March 2018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5233137" y="4260942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Beta Test</a:t>
            </a:r>
            <a:b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(next slide)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0" name="Shape 280"/>
          <p:cNvCxnSpPr/>
          <p:nvPr/>
        </p:nvCxnSpPr>
        <p:spPr>
          <a:xfrm rot="10800000">
            <a:off x="6928500" y="1840500"/>
            <a:ext cx="12900" cy="1162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81" name="Shape 281"/>
          <p:cNvSpPr txBox="1"/>
          <p:nvPr>
            <p:ph type="title"/>
          </p:nvPr>
        </p:nvSpPr>
        <p:spPr>
          <a:xfrm>
            <a:off x="6975437" y="169111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May 2018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975425" y="1981118"/>
            <a:ext cx="18141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Capstone Expo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 off to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school &amp; VCU-PD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83" name="Shape 283"/>
          <p:cNvGraphicFramePr/>
          <p:nvPr/>
        </p:nvGraphicFramePr>
        <p:xfrm>
          <a:off x="323100" y="2983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{7B50E80A-808C-4D27-A9FF-50168C45DC0B}</a:tableStyleId>
              </a:tblPr>
              <a:tblGrid>
                <a:gridCol w="1046375"/>
                <a:gridCol w="1046375"/>
                <a:gridCol w="1046375"/>
                <a:gridCol w="1046375"/>
                <a:gridCol w="1046375"/>
                <a:gridCol w="1046375"/>
                <a:gridCol w="1046375"/>
                <a:gridCol w="1046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Nov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Dec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Jan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Feb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Apr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May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H="1" rot="10800000">
            <a:off x="0" y="-70475"/>
            <a:ext cx="9144000" cy="13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471900" y="738725"/>
            <a:ext cx="8222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problem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962" y="1731863"/>
            <a:ext cx="1801276" cy="1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4">
            <a:alphaModFix/>
          </a:blip>
          <a:srcRect b="7266" l="0" r="31375" t="18206"/>
          <a:stretch/>
        </p:blipFill>
        <p:spPr>
          <a:xfrm>
            <a:off x="5151226" y="1731938"/>
            <a:ext cx="1546800" cy="1679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 flipH="1" rot="10800000">
            <a:off x="0" y="-70475"/>
            <a:ext cx="9144000" cy="13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>
            <p:ph type="title"/>
          </p:nvPr>
        </p:nvSpPr>
        <p:spPr>
          <a:xfrm>
            <a:off x="471900" y="738725"/>
            <a:ext cx="8222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Funding request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0" name="Shape 290"/>
          <p:cNvCxnSpPr/>
          <p:nvPr/>
        </p:nvCxnSpPr>
        <p:spPr>
          <a:xfrm>
            <a:off x="929038" y="25079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Shape 291"/>
          <p:cNvSpPr txBox="1"/>
          <p:nvPr>
            <p:ph idx="1" type="body"/>
          </p:nvPr>
        </p:nvSpPr>
        <p:spPr>
          <a:xfrm>
            <a:off x="976100" y="2674725"/>
            <a:ext cx="23619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 Raspberry Pi’s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18 more beacons 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	→ 24 user beta test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292" name="Shape 292"/>
          <p:cNvCxnSpPr/>
          <p:nvPr/>
        </p:nvCxnSpPr>
        <p:spPr>
          <a:xfrm>
            <a:off x="3395738" y="23555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Shape 293"/>
          <p:cNvSpPr txBox="1"/>
          <p:nvPr>
            <p:ph idx="1" type="body"/>
          </p:nvPr>
        </p:nvSpPr>
        <p:spPr>
          <a:xfrm>
            <a:off x="3442800" y="2531099"/>
            <a:ext cx="18141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 Raspberry Pi’s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100 user beta test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294" name="Shape 294"/>
          <p:cNvCxnSpPr/>
          <p:nvPr/>
        </p:nvCxnSpPr>
        <p:spPr>
          <a:xfrm>
            <a:off x="6457563" y="205310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Shape 295"/>
          <p:cNvSpPr txBox="1"/>
          <p:nvPr>
            <p:ph idx="1" type="body"/>
          </p:nvPr>
        </p:nvSpPr>
        <p:spPr>
          <a:xfrm>
            <a:off x="6504625" y="2219977"/>
            <a:ext cx="18141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 Raspberry Pi’s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500 user beta test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296" name="Shape 296"/>
          <p:cNvCxnSpPr>
            <a:stCxn id="297" idx="6"/>
            <a:endCxn id="298" idx="2"/>
          </p:cNvCxnSpPr>
          <p:nvPr/>
        </p:nvCxnSpPr>
        <p:spPr>
          <a:xfrm>
            <a:off x="1537730" y="3979907"/>
            <a:ext cx="4864200" cy="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97" name="Shape 297"/>
          <p:cNvSpPr/>
          <p:nvPr/>
        </p:nvSpPr>
        <p:spPr>
          <a:xfrm>
            <a:off x="929030" y="3675557"/>
            <a:ext cx="608700" cy="6087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3421283" y="3431305"/>
            <a:ext cx="1097100" cy="10971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6401939" y="3219673"/>
            <a:ext cx="1520400" cy="15204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 flipH="1" rot="10800000">
            <a:off x="0" y="-70475"/>
            <a:ext cx="9144000" cy="13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>
            <p:ph type="title"/>
          </p:nvPr>
        </p:nvSpPr>
        <p:spPr>
          <a:xfrm>
            <a:off x="471900" y="738725"/>
            <a:ext cx="8222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Funding request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6" name="Shape 306"/>
          <p:cNvCxnSpPr/>
          <p:nvPr/>
        </p:nvCxnSpPr>
        <p:spPr>
          <a:xfrm>
            <a:off x="929038" y="25079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Shape 307"/>
          <p:cNvSpPr txBox="1"/>
          <p:nvPr>
            <p:ph type="title"/>
          </p:nvPr>
        </p:nvSpPr>
        <p:spPr>
          <a:xfrm>
            <a:off x="976112" y="2384687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FF00"/>
                </a:solidFill>
              </a:rPr>
              <a:t>$0</a:t>
            </a:r>
            <a:endParaRPr sz="1700">
              <a:solidFill>
                <a:srgbClr val="00FF00"/>
              </a:solidFill>
            </a:endParaRP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976100" y="2674725"/>
            <a:ext cx="23619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 Raspberry Pi’s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18 more beacons 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	→ 24 user beta test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309" name="Shape 309"/>
          <p:cNvCxnSpPr/>
          <p:nvPr/>
        </p:nvCxnSpPr>
        <p:spPr>
          <a:xfrm>
            <a:off x="3395738" y="23555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Shape 310"/>
          <p:cNvSpPr txBox="1"/>
          <p:nvPr>
            <p:ph idx="1" type="body"/>
          </p:nvPr>
        </p:nvSpPr>
        <p:spPr>
          <a:xfrm>
            <a:off x="3442800" y="2531099"/>
            <a:ext cx="18141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 Raspberry Pi’s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100 user beta test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311" name="Shape 311"/>
          <p:cNvCxnSpPr/>
          <p:nvPr/>
        </p:nvCxnSpPr>
        <p:spPr>
          <a:xfrm>
            <a:off x="6457563" y="205310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Shape 312"/>
          <p:cNvSpPr txBox="1"/>
          <p:nvPr>
            <p:ph idx="1" type="body"/>
          </p:nvPr>
        </p:nvSpPr>
        <p:spPr>
          <a:xfrm>
            <a:off x="6504625" y="2219977"/>
            <a:ext cx="18141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 Raspberry Pi’s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500 user beta test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313" name="Shape 313"/>
          <p:cNvCxnSpPr>
            <a:stCxn id="314" idx="6"/>
            <a:endCxn id="315" idx="2"/>
          </p:cNvCxnSpPr>
          <p:nvPr/>
        </p:nvCxnSpPr>
        <p:spPr>
          <a:xfrm>
            <a:off x="1537730" y="3979907"/>
            <a:ext cx="4864200" cy="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14" name="Shape 314"/>
          <p:cNvSpPr/>
          <p:nvPr/>
        </p:nvSpPr>
        <p:spPr>
          <a:xfrm>
            <a:off x="929030" y="3675557"/>
            <a:ext cx="608700" cy="6087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3421283" y="3431305"/>
            <a:ext cx="1097100" cy="10971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6401939" y="3219673"/>
            <a:ext cx="1520400" cy="15204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 flipH="1" rot="10800000">
            <a:off x="0" y="-70475"/>
            <a:ext cx="9144000" cy="13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type="title"/>
          </p:nvPr>
        </p:nvSpPr>
        <p:spPr>
          <a:xfrm>
            <a:off x="471900" y="738725"/>
            <a:ext cx="8222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Funding request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3" name="Shape 323"/>
          <p:cNvCxnSpPr/>
          <p:nvPr/>
        </p:nvCxnSpPr>
        <p:spPr>
          <a:xfrm>
            <a:off x="929038" y="25079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Shape 324"/>
          <p:cNvSpPr txBox="1"/>
          <p:nvPr>
            <p:ph type="title"/>
          </p:nvPr>
        </p:nvSpPr>
        <p:spPr>
          <a:xfrm>
            <a:off x="976112" y="2384687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FF00"/>
                </a:solidFill>
              </a:rPr>
              <a:t>$0</a:t>
            </a:r>
            <a:endParaRPr sz="1700">
              <a:solidFill>
                <a:srgbClr val="00FF00"/>
              </a:solidFill>
            </a:endParaRP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976100" y="2674725"/>
            <a:ext cx="23619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 Raspberry Pi’s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18 more beacons 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	→ 24 user beta test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326" name="Shape 326"/>
          <p:cNvCxnSpPr/>
          <p:nvPr/>
        </p:nvCxnSpPr>
        <p:spPr>
          <a:xfrm>
            <a:off x="3395738" y="23555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Shape 327"/>
          <p:cNvSpPr txBox="1"/>
          <p:nvPr>
            <p:ph type="title"/>
          </p:nvPr>
        </p:nvSpPr>
        <p:spPr>
          <a:xfrm>
            <a:off x="3442812" y="2241076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FF00"/>
                </a:solidFill>
              </a:rPr>
              <a:t>$660</a:t>
            </a:r>
            <a:endParaRPr sz="1700">
              <a:solidFill>
                <a:srgbClr val="00FF00"/>
              </a:solidFill>
            </a:endParaRP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442800" y="2531099"/>
            <a:ext cx="18141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 Raspberry Pi’s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100 user beta test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329" name="Shape 329"/>
          <p:cNvCxnSpPr/>
          <p:nvPr/>
        </p:nvCxnSpPr>
        <p:spPr>
          <a:xfrm>
            <a:off x="6457563" y="205310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Shape 330"/>
          <p:cNvSpPr txBox="1"/>
          <p:nvPr>
            <p:ph idx="1" type="body"/>
          </p:nvPr>
        </p:nvSpPr>
        <p:spPr>
          <a:xfrm>
            <a:off x="6504625" y="2219977"/>
            <a:ext cx="18141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 Raspberry Pi’s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500 user beta test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331" name="Shape 331"/>
          <p:cNvCxnSpPr>
            <a:stCxn id="332" idx="6"/>
            <a:endCxn id="333" idx="2"/>
          </p:cNvCxnSpPr>
          <p:nvPr/>
        </p:nvCxnSpPr>
        <p:spPr>
          <a:xfrm>
            <a:off x="1537730" y="3979907"/>
            <a:ext cx="4864200" cy="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2" name="Shape 332"/>
          <p:cNvSpPr/>
          <p:nvPr/>
        </p:nvSpPr>
        <p:spPr>
          <a:xfrm>
            <a:off x="929030" y="3675557"/>
            <a:ext cx="608700" cy="6087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3421283" y="3431305"/>
            <a:ext cx="1097100" cy="10971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6401939" y="3219673"/>
            <a:ext cx="1520400" cy="15204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 flipH="1" rot="10800000">
            <a:off x="0" y="-70475"/>
            <a:ext cx="9144000" cy="13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type="title"/>
          </p:nvPr>
        </p:nvSpPr>
        <p:spPr>
          <a:xfrm>
            <a:off x="471900" y="738725"/>
            <a:ext cx="8222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Funding request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1" name="Shape 341"/>
          <p:cNvCxnSpPr/>
          <p:nvPr/>
        </p:nvCxnSpPr>
        <p:spPr>
          <a:xfrm>
            <a:off x="929038" y="25079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Shape 342"/>
          <p:cNvSpPr txBox="1"/>
          <p:nvPr>
            <p:ph type="title"/>
          </p:nvPr>
        </p:nvSpPr>
        <p:spPr>
          <a:xfrm>
            <a:off x="976112" y="2384687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FF00"/>
                </a:solidFill>
              </a:rPr>
              <a:t>$0</a:t>
            </a:r>
            <a:endParaRPr sz="1700">
              <a:solidFill>
                <a:srgbClr val="00FF00"/>
              </a:solidFill>
            </a:endParaRP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976100" y="2674725"/>
            <a:ext cx="2361900" cy="8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 Raspberry Pi’s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18 more beacons 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	→ 24 user beta test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344" name="Shape 344"/>
          <p:cNvCxnSpPr/>
          <p:nvPr/>
        </p:nvCxnSpPr>
        <p:spPr>
          <a:xfrm>
            <a:off x="3395738" y="23555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Shape 345"/>
          <p:cNvSpPr txBox="1"/>
          <p:nvPr>
            <p:ph type="title"/>
          </p:nvPr>
        </p:nvSpPr>
        <p:spPr>
          <a:xfrm>
            <a:off x="3442812" y="2241076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FF00"/>
                </a:solidFill>
              </a:rPr>
              <a:t>$660</a:t>
            </a:r>
            <a:endParaRPr sz="1700">
              <a:solidFill>
                <a:srgbClr val="00FF00"/>
              </a:solidFill>
            </a:endParaRP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3442800" y="2531099"/>
            <a:ext cx="18141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 Raspberry Pi’s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100 user beta test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6457563" y="205310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Shape 348"/>
          <p:cNvSpPr txBox="1"/>
          <p:nvPr>
            <p:ph type="title"/>
          </p:nvPr>
        </p:nvSpPr>
        <p:spPr>
          <a:xfrm>
            <a:off x="6504637" y="1929945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FF00"/>
                </a:solidFill>
              </a:rPr>
              <a:t>$3975</a:t>
            </a:r>
            <a:endParaRPr sz="1700">
              <a:solidFill>
                <a:srgbClr val="00FF00"/>
              </a:solidFill>
            </a:endParaRP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504625" y="2219977"/>
            <a:ext cx="18141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 Raspberry Pi’s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500 user beta test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350" name="Shape 350"/>
          <p:cNvCxnSpPr>
            <a:stCxn id="351" idx="6"/>
            <a:endCxn id="352" idx="2"/>
          </p:cNvCxnSpPr>
          <p:nvPr/>
        </p:nvCxnSpPr>
        <p:spPr>
          <a:xfrm>
            <a:off x="1537730" y="3979907"/>
            <a:ext cx="4864200" cy="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1" name="Shape 351"/>
          <p:cNvSpPr/>
          <p:nvPr/>
        </p:nvSpPr>
        <p:spPr>
          <a:xfrm>
            <a:off x="929030" y="3675557"/>
            <a:ext cx="608700" cy="6087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3421283" y="3431305"/>
            <a:ext cx="1097100" cy="10971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6401939" y="3219673"/>
            <a:ext cx="1520400" cy="15204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4582950" y="4178475"/>
            <a:ext cx="27471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Campus Bluetooth Tag Network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CS-317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 b="3797" l="8858" r="8660" t="3351"/>
          <a:stretch/>
        </p:blipFill>
        <p:spPr>
          <a:xfrm>
            <a:off x="7426950" y="3857600"/>
            <a:ext cx="1256100" cy="125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0" name="Shape 360"/>
          <p:cNvSpPr txBox="1"/>
          <p:nvPr>
            <p:ph idx="4294967295" type="title"/>
          </p:nvPr>
        </p:nvSpPr>
        <p:spPr>
          <a:xfrm>
            <a:off x="1093575" y="287275"/>
            <a:ext cx="76005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sz="18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61" name="Shape 361"/>
          <p:cNvGraphicFramePr/>
          <p:nvPr/>
        </p:nvGraphicFramePr>
        <p:xfrm>
          <a:off x="471900" y="73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{7B50E80A-808C-4D27-A9FF-50168C45DC0B}</a:tableStyleId>
              </a:tblPr>
              <a:tblGrid>
                <a:gridCol w="4111050"/>
                <a:gridCol w="4111050"/>
              </a:tblGrid>
              <a:tr h="3126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Innovation</a:t>
                      </a:r>
                      <a:endParaRPr sz="1800" u="sng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Roboto"/>
                        <a:buChar char="❖"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Stationary, location-aware scanners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Positive Impact</a:t>
                      </a:r>
                      <a:endParaRPr sz="1800" u="sng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Roboto"/>
                        <a:buChar char="❖"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Support for VCU-PD</a:t>
                      </a:r>
                      <a:b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Loss &amp; theft prevention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Research</a:t>
                      </a:r>
                      <a:endParaRPr sz="1800" u="sng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Roboto"/>
                        <a:buChar char="❖"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Security and Privacy safeguards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 u="sng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Demonstrated success</a:t>
                      </a:r>
                      <a:endParaRPr b="1" i="1" sz="2400" u="sng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Roboto"/>
                        <a:buChar char="❖"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Rapid prototyping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Roboto"/>
                        <a:buChar char="❖"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Samples already purchased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Goal</a:t>
                      </a:r>
                      <a:endParaRPr sz="1800" u="sng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Beta test in March 2018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1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Roboto"/>
                        <a:buChar char="➢"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Budget: $0 to $7650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1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Roboto"/>
                        <a:buChar char="➢"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Size: 24 to 1000 users</a:t>
                      </a:r>
                      <a:endParaRPr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62" name="Shape 362"/>
          <p:cNvCxnSpPr/>
          <p:nvPr/>
        </p:nvCxnSpPr>
        <p:spPr>
          <a:xfrm>
            <a:off x="383100" y="770875"/>
            <a:ext cx="83778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H="1" rot="10800000">
            <a:off x="0" y="-70475"/>
            <a:ext cx="9144000" cy="13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471900" y="738725"/>
            <a:ext cx="8222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problem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962" y="1731863"/>
            <a:ext cx="1801276" cy="16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b="7266" l="0" r="31375" t="18206"/>
          <a:stretch/>
        </p:blipFill>
        <p:spPr>
          <a:xfrm>
            <a:off x="5151226" y="1731938"/>
            <a:ext cx="1546800" cy="1679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6588" y="4293587"/>
            <a:ext cx="637275" cy="7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2573" y="4552450"/>
            <a:ext cx="902057" cy="5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7">
            <a:alphaModFix/>
          </a:blip>
          <a:srcRect b="20019" l="9059" r="7209" t="18267"/>
          <a:stretch/>
        </p:blipFill>
        <p:spPr>
          <a:xfrm>
            <a:off x="3616650" y="3276150"/>
            <a:ext cx="1910700" cy="1408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descr="iPhone Screenshot.png" id="76" name="Shape 76"/>
          <p:cNvPicPr preferRelativeResize="0"/>
          <p:nvPr/>
        </p:nvPicPr>
        <p:blipFill rotWithShape="1">
          <a:blip r:embed="rId8">
            <a:alphaModFix/>
          </a:blip>
          <a:srcRect b="0" l="2812" r="2490" t="0"/>
          <a:stretch/>
        </p:blipFill>
        <p:spPr>
          <a:xfrm>
            <a:off x="5823428" y="104413"/>
            <a:ext cx="2103300" cy="416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39166" y="104411"/>
            <a:ext cx="2012147" cy="409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H="1" rot="10800000">
            <a:off x="0" y="-70475"/>
            <a:ext cx="9144000" cy="13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471900" y="738725"/>
            <a:ext cx="8222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solution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4" name="Shape 84"/>
          <p:cNvGraphicFramePr/>
          <p:nvPr/>
        </p:nvGraphicFramePr>
        <p:xfrm>
          <a:off x="210900" y="3111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{7B50E80A-808C-4D27-A9FF-50168C45DC0B}</a:tableStyleId>
              </a:tblPr>
              <a:tblGrid>
                <a:gridCol w="2180550"/>
                <a:gridCol w="2180550"/>
                <a:gridCol w="2180550"/>
                <a:gridCol w="2180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Crowd GPS</a:t>
                      </a:r>
                      <a:endParaRPr sz="3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Customize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 Campus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VCU-PD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Branding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Security &amp; Privacy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</a:tbl>
          </a:graphicData>
        </a:graphic>
      </p:graphicFrame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3797" l="8858" r="8660" t="3351"/>
          <a:stretch/>
        </p:blipFill>
        <p:spPr>
          <a:xfrm>
            <a:off x="3943950" y="1368600"/>
            <a:ext cx="1256100" cy="1250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 flipH="1" rot="10800000">
            <a:off x="0" y="-70475"/>
            <a:ext cx="9144000" cy="13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solution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2" name="Shape 92"/>
          <p:cNvGraphicFramePr/>
          <p:nvPr/>
        </p:nvGraphicFramePr>
        <p:xfrm>
          <a:off x="210900" y="3111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{7B50E80A-808C-4D27-A9FF-50168C45DC0B}</a:tableStyleId>
              </a:tblPr>
              <a:tblGrid>
                <a:gridCol w="2180550"/>
                <a:gridCol w="2180550"/>
                <a:gridCol w="2180550"/>
                <a:gridCol w="2180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Crowd GPS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Customize</a:t>
                      </a:r>
                      <a:endParaRPr sz="30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 Campus</a:t>
                      </a:r>
                      <a:endParaRPr sz="30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VCU-PD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Branding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Security &amp; Privacy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</a:tbl>
          </a:graphicData>
        </a:graphic>
      </p:graphicFrame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3797" l="8858" r="8660" t="3351"/>
          <a:stretch/>
        </p:blipFill>
        <p:spPr>
          <a:xfrm>
            <a:off x="3943950" y="1368600"/>
            <a:ext cx="1256100" cy="1250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Shape 98"/>
          <p:cNvGrpSpPr/>
          <p:nvPr/>
        </p:nvGrpSpPr>
        <p:grpSpPr>
          <a:xfrm>
            <a:off x="2179083" y="293211"/>
            <a:ext cx="1599266" cy="1416852"/>
            <a:chOff x="2419475" y="1272100"/>
            <a:chExt cx="2990400" cy="2990400"/>
          </a:xfrm>
        </p:grpSpPr>
        <p:sp>
          <p:nvSpPr>
            <p:cNvPr id="99" name="Shape 99"/>
            <p:cNvSpPr/>
            <p:nvPr/>
          </p:nvSpPr>
          <p:spPr>
            <a:xfrm>
              <a:off x="2419475" y="1272100"/>
              <a:ext cx="2990400" cy="2990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0" name="Shape 1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19475" y="1272100"/>
              <a:ext cx="2990375" cy="29903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Shape 101"/>
          <p:cNvGrpSpPr/>
          <p:nvPr/>
        </p:nvGrpSpPr>
        <p:grpSpPr>
          <a:xfrm>
            <a:off x="633298" y="3264302"/>
            <a:ext cx="2294888" cy="1427495"/>
            <a:chOff x="1380400" y="2410600"/>
            <a:chExt cx="3429301" cy="2368500"/>
          </a:xfrm>
        </p:grpSpPr>
        <p:sp>
          <p:nvSpPr>
            <p:cNvPr id="102" name="Shape 102"/>
            <p:cNvSpPr/>
            <p:nvPr/>
          </p:nvSpPr>
          <p:spPr>
            <a:xfrm>
              <a:off x="1380400" y="2410600"/>
              <a:ext cx="3429300" cy="236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3" name="Shape 103"/>
            <p:cNvPicPr preferRelativeResize="0"/>
            <p:nvPr/>
          </p:nvPicPr>
          <p:blipFill rotWithShape="1">
            <a:blip r:embed="rId4">
              <a:alphaModFix/>
            </a:blip>
            <a:srcRect b="0" l="0" r="2037" t="0"/>
            <a:stretch/>
          </p:blipFill>
          <p:spPr>
            <a:xfrm>
              <a:off x="1450200" y="2410662"/>
              <a:ext cx="3359501" cy="23683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4" name="Shape 104"/>
          <p:cNvCxnSpPr/>
          <p:nvPr/>
        </p:nvCxnSpPr>
        <p:spPr>
          <a:xfrm flipH="1">
            <a:off x="1416800" y="1770125"/>
            <a:ext cx="712800" cy="1391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Shape 105"/>
          <p:cNvCxnSpPr/>
          <p:nvPr/>
        </p:nvCxnSpPr>
        <p:spPr>
          <a:xfrm flipH="1" rot="10800000">
            <a:off x="1886900" y="1791638"/>
            <a:ext cx="712800" cy="1391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07089">
            <a:off x="1140557" y="1471103"/>
            <a:ext cx="852162" cy="852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07089">
            <a:off x="2103707" y="2415653"/>
            <a:ext cx="852162" cy="852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9700" y="1847450"/>
            <a:ext cx="949975" cy="9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465304">
            <a:off x="769675" y="2204400"/>
            <a:ext cx="841952" cy="8419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orRecieverPicture.png" id="110" name="Shape 1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5975" y="753700"/>
            <a:ext cx="285750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5315975" y="3977150"/>
            <a:ext cx="2928000" cy="825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Fixed Receivers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H="1" rot="10800000">
            <a:off x="0" y="-70475"/>
            <a:ext cx="9144000" cy="13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solution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8" name="Shape 118"/>
          <p:cNvGraphicFramePr/>
          <p:nvPr/>
        </p:nvGraphicFramePr>
        <p:xfrm>
          <a:off x="210900" y="3111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{7B50E80A-808C-4D27-A9FF-50168C45DC0B}</a:tableStyleId>
              </a:tblPr>
              <a:tblGrid>
                <a:gridCol w="2180550"/>
                <a:gridCol w="2180550"/>
                <a:gridCol w="2180550"/>
                <a:gridCol w="2180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Crowd GPS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Customize</a:t>
                      </a:r>
                      <a:endParaRPr sz="30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 Campus</a:t>
                      </a:r>
                      <a:endParaRPr sz="30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VCU-PD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Branding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Security &amp; Privacy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</a:tbl>
          </a:graphicData>
        </a:graphic>
      </p:graphicFrame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3797" l="8858" r="8660" t="3351"/>
          <a:stretch/>
        </p:blipFill>
        <p:spPr>
          <a:xfrm>
            <a:off x="3943950" y="1368600"/>
            <a:ext cx="1256100" cy="1250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 flipH="1" rot="10800000">
            <a:off x="0" y="-70475"/>
            <a:ext cx="9144000" cy="13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471900" y="738725"/>
            <a:ext cx="8222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solution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6" name="Shape 126"/>
          <p:cNvGraphicFramePr/>
          <p:nvPr/>
        </p:nvGraphicFramePr>
        <p:xfrm>
          <a:off x="210900" y="3111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{7B50E80A-808C-4D27-A9FF-50168C45DC0B}</a:tableStyleId>
              </a:tblPr>
              <a:tblGrid>
                <a:gridCol w="2180550"/>
                <a:gridCol w="2180550"/>
                <a:gridCol w="2180550"/>
                <a:gridCol w="2180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Crowd GPS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Customize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 Campus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VCU-PD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Branding</a:t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Security &amp; Privacy</a:t>
                      </a:r>
                      <a:endParaRPr sz="3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</a:tbl>
          </a:graphicData>
        </a:graphic>
      </p:graphicFrame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3797" l="8858" r="8660" t="3351"/>
          <a:stretch/>
        </p:blipFill>
        <p:spPr>
          <a:xfrm>
            <a:off x="3943950" y="1368600"/>
            <a:ext cx="1256100" cy="1250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188" y="988963"/>
            <a:ext cx="5871626" cy="31655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