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89b4eb4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689b4eb4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89b4eb4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89b4eb4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89b4eb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89b4eb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89b4eb4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689b4eb4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89b4eb4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89b4eb4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89b4eb4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89b4eb4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89b4eb4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89b4eb4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89b4eb4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89b4eb4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89b4eb4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689b4eb4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89b4eb47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89b4eb47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/>
              <a:t>ТОМСКИЙ ГОСУДАРСТВЕННЫЙ УНИВЕРСИТЕТ СИСТЕМ УПРАВЛЕНИЯ И РАДИОЭЛЕКТРОННИКИ (ТУСУР)</a:t>
            </a: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dirty="0" err="1"/>
              <a:t>Кафедра</a:t>
            </a:r>
            <a:r>
              <a:rPr lang="en-GB" sz="2300" dirty="0"/>
              <a:t> </a:t>
            </a:r>
            <a:r>
              <a:rPr lang="en-GB" sz="2300" dirty="0" err="1" smtClean="0"/>
              <a:t>автоматиза</a:t>
            </a:r>
            <a:r>
              <a:rPr lang="ru-RU" sz="2300" dirty="0" err="1" smtClean="0"/>
              <a:t>ции</a:t>
            </a:r>
            <a:r>
              <a:rPr lang="ru-RU" sz="2300" dirty="0" smtClean="0"/>
              <a:t> обработки информации </a:t>
            </a:r>
            <a:r>
              <a:rPr lang="en-GB" sz="2300" dirty="0" smtClean="0"/>
              <a:t>(</a:t>
            </a:r>
            <a:r>
              <a:rPr lang="ru-RU" sz="2300" dirty="0" smtClean="0"/>
              <a:t>АОИ</a:t>
            </a:r>
            <a:r>
              <a:rPr lang="en-GB" sz="2300" dirty="0" smtClean="0"/>
              <a:t>)</a:t>
            </a:r>
            <a:endParaRPr sz="2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630838"/>
            <a:ext cx="8520600" cy="106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368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 b="1" dirty="0" smtClean="0">
                <a:solidFill>
                  <a:schemeClr val="accent2"/>
                </a:solidFill>
              </a:rPr>
              <a:t>«</a:t>
            </a:r>
            <a:r>
              <a:rPr lang="ru-RU" sz="2200" b="1" dirty="0" smtClean="0">
                <a:solidFill>
                  <a:schemeClr val="accent2"/>
                </a:solidFill>
              </a:rPr>
              <a:t>Работа с </a:t>
            </a:r>
            <a:r>
              <a:rPr lang="en-US" sz="2200" b="1" dirty="0" smtClean="0">
                <a:solidFill>
                  <a:schemeClr val="accent2"/>
                </a:solidFill>
              </a:rPr>
              <a:t>frontend </a:t>
            </a:r>
            <a:r>
              <a:rPr lang="ru-RU" sz="2200" b="1" dirty="0" smtClean="0">
                <a:solidFill>
                  <a:schemeClr val="accent2"/>
                </a:solidFill>
              </a:rPr>
              <a:t>приложением </a:t>
            </a:r>
            <a:r>
              <a:rPr lang="ru-RU" sz="2200" b="1" dirty="0" err="1" smtClean="0">
                <a:solidFill>
                  <a:schemeClr val="accent2"/>
                </a:solidFill>
              </a:rPr>
              <a:t>оналйн</a:t>
            </a:r>
            <a:r>
              <a:rPr lang="ru-RU" sz="2200" b="1" dirty="0" smtClean="0">
                <a:solidFill>
                  <a:schemeClr val="accent2"/>
                </a:solidFill>
              </a:rPr>
              <a:t>-кинотеатр</a:t>
            </a:r>
            <a:r>
              <a:rPr lang="en-GB" sz="2200" b="1" dirty="0" smtClean="0">
                <a:solidFill>
                  <a:schemeClr val="accent2"/>
                </a:solidFill>
              </a:rPr>
              <a:t> </a:t>
            </a:r>
            <a:endParaRPr sz="2200" b="1" dirty="0">
              <a:solidFill>
                <a:schemeClr val="accent2"/>
              </a:solidFill>
            </a:endParaRPr>
          </a:p>
          <a:p>
            <a:pPr marL="368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chemeClr val="accent2"/>
                </a:solidFill>
              </a:rPr>
              <a:t>ООО </a:t>
            </a:r>
            <a:r>
              <a:rPr lang="en-GB" sz="2200" b="1" dirty="0" smtClean="0">
                <a:solidFill>
                  <a:schemeClr val="accent2"/>
                </a:solidFill>
              </a:rPr>
              <a:t>«</a:t>
            </a:r>
            <a:r>
              <a:rPr lang="ru-RU" sz="2200" b="1" dirty="0" err="1" smtClean="0">
                <a:solidFill>
                  <a:schemeClr val="accent2"/>
                </a:solidFill>
              </a:rPr>
              <a:t>Телебриз</a:t>
            </a:r>
            <a:r>
              <a:rPr lang="en-GB" sz="2200" b="1" dirty="0" smtClean="0">
                <a:solidFill>
                  <a:schemeClr val="accent2"/>
                </a:solidFill>
              </a:rPr>
              <a:t>»</a:t>
            </a:r>
            <a:r>
              <a:rPr lang="ru-RU" sz="2200" b="1" dirty="0" smtClean="0">
                <a:solidFill>
                  <a:schemeClr val="accent2"/>
                </a:solidFill>
              </a:rPr>
              <a:t> г. Томск»</a:t>
            </a:r>
            <a:endParaRPr sz="2200" dirty="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980400" y="2887250"/>
            <a:ext cx="7183200" cy="60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68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900" b="1" dirty="0" err="1">
                <a:solidFill>
                  <a:schemeClr val="accent2"/>
                </a:solidFill>
              </a:rPr>
              <a:t>Производственная</a:t>
            </a:r>
            <a:r>
              <a:rPr lang="en-GB" sz="1900" b="1" dirty="0">
                <a:solidFill>
                  <a:schemeClr val="accent2"/>
                </a:solidFill>
              </a:rPr>
              <a:t> </a:t>
            </a:r>
            <a:r>
              <a:rPr lang="en-GB" sz="1900" b="1" dirty="0" err="1">
                <a:solidFill>
                  <a:schemeClr val="accent2"/>
                </a:solidFill>
              </a:rPr>
              <a:t>практика</a:t>
            </a:r>
            <a:r>
              <a:rPr lang="en-GB" sz="1900" b="1" dirty="0">
                <a:solidFill>
                  <a:schemeClr val="accent2"/>
                </a:solidFill>
              </a:rPr>
              <a:t> «</a:t>
            </a:r>
            <a:r>
              <a:rPr lang="en-GB" sz="1900" b="1" dirty="0" err="1">
                <a:solidFill>
                  <a:schemeClr val="accent2"/>
                </a:solidFill>
              </a:rPr>
              <a:t>Научно-исследовательская</a:t>
            </a:r>
            <a:r>
              <a:rPr lang="en-GB" sz="1900" b="1" dirty="0">
                <a:solidFill>
                  <a:schemeClr val="accent2"/>
                </a:solidFill>
              </a:rPr>
              <a:t> </a:t>
            </a:r>
            <a:r>
              <a:rPr lang="en-GB" sz="1900" b="1" dirty="0" err="1">
                <a:solidFill>
                  <a:schemeClr val="accent2"/>
                </a:solidFill>
              </a:rPr>
              <a:t>работа</a:t>
            </a:r>
            <a:r>
              <a:rPr lang="en-GB" sz="1900" b="1" dirty="0">
                <a:solidFill>
                  <a:schemeClr val="accent2"/>
                </a:solidFill>
              </a:rPr>
              <a:t>»</a:t>
            </a:r>
            <a:endParaRPr sz="1900" dirty="0"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82750" y="3676550"/>
            <a:ext cx="7378500" cy="117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368300" lvl="0" indent="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lt2"/>
                </a:solidFill>
              </a:rPr>
              <a:t>Выполнил</a:t>
            </a:r>
            <a:r>
              <a:rPr lang="en-GB" sz="2000" b="1" dirty="0">
                <a:solidFill>
                  <a:schemeClr val="lt2"/>
                </a:solidFill>
              </a:rPr>
              <a:t>: </a:t>
            </a:r>
            <a:r>
              <a:rPr lang="en-GB" sz="2000" b="1" dirty="0" err="1">
                <a:solidFill>
                  <a:schemeClr val="lt2"/>
                </a:solidFill>
              </a:rPr>
              <a:t>студент</a:t>
            </a:r>
            <a:r>
              <a:rPr lang="en-GB" sz="2000" b="1" dirty="0">
                <a:solidFill>
                  <a:schemeClr val="lt2"/>
                </a:solidFill>
              </a:rPr>
              <a:t> </a:t>
            </a:r>
            <a:r>
              <a:rPr lang="en-GB" sz="2000" b="1" dirty="0" err="1">
                <a:solidFill>
                  <a:schemeClr val="lt2"/>
                </a:solidFill>
              </a:rPr>
              <a:t>гр</a:t>
            </a:r>
            <a:r>
              <a:rPr lang="en-GB" sz="2000" b="1" dirty="0">
                <a:solidFill>
                  <a:schemeClr val="lt2"/>
                </a:solidFill>
              </a:rPr>
              <a:t>. </a:t>
            </a:r>
            <a:r>
              <a:rPr lang="en-GB" sz="2000" b="1" dirty="0" smtClean="0">
                <a:solidFill>
                  <a:schemeClr val="lt2"/>
                </a:solidFill>
              </a:rPr>
              <a:t>4</a:t>
            </a:r>
            <a:r>
              <a:rPr lang="ru-RU" sz="2000" b="1" dirty="0" smtClean="0">
                <a:solidFill>
                  <a:schemeClr val="lt2"/>
                </a:solidFill>
              </a:rPr>
              <a:t>2</a:t>
            </a:r>
            <a:r>
              <a:rPr lang="en-GB" sz="2000" b="1" dirty="0" smtClean="0">
                <a:solidFill>
                  <a:schemeClr val="lt2"/>
                </a:solidFill>
              </a:rPr>
              <a:t>9-</a:t>
            </a:r>
            <a:r>
              <a:rPr lang="ru-RU" sz="2000" b="1" dirty="0" smtClean="0">
                <a:solidFill>
                  <a:schemeClr val="lt2"/>
                </a:solidFill>
              </a:rPr>
              <a:t>3</a:t>
            </a:r>
            <a:r>
              <a:rPr lang="en-GB" sz="2000" b="1" dirty="0" smtClean="0">
                <a:solidFill>
                  <a:schemeClr val="lt2"/>
                </a:solidFill>
              </a:rPr>
              <a:t> </a:t>
            </a:r>
            <a:r>
              <a:rPr lang="ru-RU" sz="2000" b="1" dirty="0" err="1" smtClean="0">
                <a:solidFill>
                  <a:schemeClr val="lt2"/>
                </a:solidFill>
              </a:rPr>
              <a:t>Бабец</a:t>
            </a:r>
            <a:r>
              <a:rPr lang="ru-RU" sz="2000" b="1" dirty="0" smtClean="0">
                <a:solidFill>
                  <a:schemeClr val="lt2"/>
                </a:solidFill>
              </a:rPr>
              <a:t> Алексей Алексеевич</a:t>
            </a:r>
            <a:endParaRPr sz="2000" b="1" dirty="0">
              <a:solidFill>
                <a:schemeClr val="lt2"/>
              </a:solidFill>
            </a:endParaRPr>
          </a:p>
          <a:p>
            <a:pPr marL="368300" lvl="0" indent="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lt2"/>
                </a:solidFill>
              </a:rPr>
              <a:t>Руководитель</a:t>
            </a:r>
            <a:r>
              <a:rPr lang="en-GB" sz="2000" b="1" dirty="0">
                <a:solidFill>
                  <a:schemeClr val="lt2"/>
                </a:solidFill>
              </a:rPr>
              <a:t> </a:t>
            </a:r>
            <a:r>
              <a:rPr lang="en-GB" sz="2000" b="1" dirty="0" err="1">
                <a:solidFill>
                  <a:schemeClr val="lt2"/>
                </a:solidFill>
              </a:rPr>
              <a:t>практики</a:t>
            </a:r>
            <a:r>
              <a:rPr lang="en-GB" sz="2000" b="1" dirty="0">
                <a:solidFill>
                  <a:schemeClr val="lt2"/>
                </a:solidFill>
              </a:rPr>
              <a:t> </a:t>
            </a:r>
            <a:r>
              <a:rPr lang="en-GB" sz="2000" b="1" dirty="0" err="1">
                <a:solidFill>
                  <a:schemeClr val="lt2"/>
                </a:solidFill>
              </a:rPr>
              <a:t>от</a:t>
            </a:r>
            <a:r>
              <a:rPr lang="en-GB" sz="2000" b="1" dirty="0">
                <a:solidFill>
                  <a:schemeClr val="lt2"/>
                </a:solidFill>
              </a:rPr>
              <a:t> </a:t>
            </a:r>
            <a:r>
              <a:rPr lang="en-GB" sz="2000" b="1" dirty="0" err="1">
                <a:solidFill>
                  <a:schemeClr val="lt2"/>
                </a:solidFill>
              </a:rPr>
              <a:t>Университета</a:t>
            </a:r>
            <a:r>
              <a:rPr lang="en-GB" sz="2000" b="1" dirty="0">
                <a:solidFill>
                  <a:schemeClr val="lt2"/>
                </a:solidFill>
              </a:rPr>
              <a:t>:</a:t>
            </a:r>
            <a:endParaRPr sz="2000" b="1" dirty="0">
              <a:solidFill>
                <a:schemeClr val="lt2"/>
              </a:solidFill>
            </a:endParaRPr>
          </a:p>
          <a:p>
            <a:pPr marL="368300" lvl="0" indent="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2"/>
                </a:solidFill>
              </a:rPr>
              <a:t>старший преподаватель каф. АОИ </a:t>
            </a:r>
            <a:r>
              <a:rPr lang="ru-RU" sz="2000" b="1" dirty="0" err="1" smtClean="0">
                <a:solidFill>
                  <a:schemeClr val="lt2"/>
                </a:solidFill>
              </a:rPr>
              <a:t>Потахова</a:t>
            </a:r>
            <a:r>
              <a:rPr lang="ru-RU" sz="2000" b="1" dirty="0" smtClean="0">
                <a:solidFill>
                  <a:schemeClr val="lt2"/>
                </a:solidFill>
              </a:rPr>
              <a:t> Ирина Владимировна</a:t>
            </a:r>
            <a:endParaRPr sz="28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Основные</a:t>
            </a:r>
            <a:r>
              <a:rPr lang="en-GB" dirty="0"/>
              <a:t> </a:t>
            </a:r>
            <a:r>
              <a:rPr lang="en-GB" dirty="0" err="1"/>
              <a:t>результаты</a:t>
            </a:r>
            <a:r>
              <a:rPr lang="en-GB" dirty="0"/>
              <a:t> </a:t>
            </a:r>
            <a:r>
              <a:rPr lang="en-GB" dirty="0" err="1"/>
              <a:t>работы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практике</a:t>
            </a:r>
            <a:r>
              <a:rPr lang="en-GB" dirty="0"/>
              <a:t> НИР</a:t>
            </a: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solidFill>
                  <a:schemeClr val="tx1"/>
                </a:solidFill>
              </a:rPr>
              <a:t>Изучена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база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данных</a:t>
            </a:r>
            <a:r>
              <a:rPr lang="en-GB" dirty="0">
                <a:solidFill>
                  <a:schemeClr val="tx1"/>
                </a:solidFill>
              </a:rPr>
              <a:t> meta </a:t>
            </a:r>
            <a:r>
              <a:rPr lang="en-GB" dirty="0" err="1">
                <a:solidFill>
                  <a:schemeClr val="tx1"/>
                </a:solidFill>
              </a:rPr>
              <a:t>компании</a:t>
            </a:r>
            <a:r>
              <a:rPr lang="en-GB" dirty="0">
                <a:solidFill>
                  <a:schemeClr val="tx1"/>
                </a:solidFill>
              </a:rPr>
              <a:t> ООО «СИРИУС ИТ»;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solidFill>
                  <a:schemeClr val="tx1"/>
                </a:solidFill>
              </a:rPr>
              <a:t>Изучены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возможности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взаимодействия</a:t>
            </a:r>
            <a:r>
              <a:rPr lang="en-GB" dirty="0">
                <a:solidFill>
                  <a:schemeClr val="tx1"/>
                </a:solidFill>
              </a:rPr>
              <a:t> с meta;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solidFill>
                  <a:schemeClr val="tx1"/>
                </a:solidFill>
              </a:rPr>
              <a:t>Написана</a:t>
            </a:r>
            <a:r>
              <a:rPr lang="en-GB" dirty="0">
                <a:solidFill>
                  <a:schemeClr val="tx1"/>
                </a:solidFill>
              </a:rPr>
              <a:t> API </a:t>
            </a:r>
            <a:r>
              <a:rPr lang="en-GB" dirty="0" err="1">
                <a:solidFill>
                  <a:schemeClr val="tx1"/>
                </a:solidFill>
              </a:rPr>
              <a:t>для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объекта</a:t>
            </a:r>
            <a:r>
              <a:rPr lang="en-GB" dirty="0">
                <a:solidFill>
                  <a:schemeClr val="tx1"/>
                </a:solidFill>
              </a:rPr>
              <a:t> «</a:t>
            </a:r>
            <a:r>
              <a:rPr lang="en-GB" dirty="0" err="1">
                <a:solidFill>
                  <a:schemeClr val="tx1"/>
                </a:solidFill>
              </a:rPr>
              <a:t>сотрудник</a:t>
            </a:r>
            <a:r>
              <a:rPr lang="en-GB" dirty="0">
                <a:solidFill>
                  <a:schemeClr val="tx1"/>
                </a:solidFill>
              </a:rPr>
              <a:t>»;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solidFill>
                  <a:schemeClr val="tx1"/>
                </a:solidFill>
              </a:rPr>
              <a:t>Построена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модель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объекта</a:t>
            </a:r>
            <a:r>
              <a:rPr lang="en-GB" dirty="0">
                <a:solidFill>
                  <a:schemeClr val="tx1"/>
                </a:solidFill>
              </a:rPr>
              <a:t> «</a:t>
            </a:r>
            <a:r>
              <a:rPr lang="en-GB" dirty="0" err="1">
                <a:solidFill>
                  <a:schemeClr val="tx1"/>
                </a:solidFill>
              </a:rPr>
              <a:t>сотрудник</a:t>
            </a:r>
            <a:r>
              <a:rPr lang="en-GB" dirty="0">
                <a:solidFill>
                  <a:schemeClr val="tx1"/>
                </a:solidFill>
              </a:rPr>
              <a:t>»;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>
                <a:solidFill>
                  <a:schemeClr val="tx1"/>
                </a:solidFill>
              </a:rPr>
              <a:t>Разработана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форма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для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внесения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объекта</a:t>
            </a:r>
            <a:r>
              <a:rPr lang="en-GB" dirty="0">
                <a:solidFill>
                  <a:schemeClr val="tx1"/>
                </a:solidFill>
              </a:rPr>
              <a:t> в </a:t>
            </a:r>
            <a:r>
              <a:rPr lang="en-GB" dirty="0" err="1">
                <a:solidFill>
                  <a:schemeClr val="tx1"/>
                </a:solidFill>
              </a:rPr>
              <a:t>базу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данных</a:t>
            </a:r>
            <a:r>
              <a:rPr lang="en-GB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8617925" y="4543300"/>
            <a:ext cx="526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9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Спасибо за внимание!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Индивидуальное</a:t>
            </a:r>
            <a:r>
              <a:rPr lang="en-GB" dirty="0"/>
              <a:t> </a:t>
            </a:r>
            <a:r>
              <a:rPr lang="en-GB" dirty="0" err="1"/>
              <a:t>задание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практику</a:t>
            </a:r>
            <a:r>
              <a:rPr lang="en-GB" dirty="0"/>
              <a:t> «НИР»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457200">
              <a:buNone/>
            </a:pPr>
            <a:r>
              <a:rPr lang="en-GB" u="sng" dirty="0" err="1">
                <a:solidFill>
                  <a:schemeClr val="tx1"/>
                </a:solidFill>
              </a:rPr>
              <a:t>Цель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u="sng" dirty="0" err="1">
                <a:solidFill>
                  <a:schemeClr val="tx1"/>
                </a:solidFill>
              </a:rPr>
              <a:t>практики</a:t>
            </a:r>
            <a:r>
              <a:rPr lang="en-GB" u="sng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изучение и исправление ошибок во </a:t>
            </a:r>
            <a:r>
              <a:rPr lang="en-US" dirty="0">
                <a:solidFill>
                  <a:schemeClr val="tx1"/>
                </a:solidFill>
              </a:rPr>
              <a:t>frontend </a:t>
            </a:r>
            <a:r>
              <a:rPr lang="ru-RU" dirty="0">
                <a:solidFill>
                  <a:schemeClr val="tx1"/>
                </a:solidFill>
              </a:rPr>
              <a:t>приложении онлайн-кинотеатр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 err="1">
                <a:solidFill>
                  <a:schemeClr val="tx1"/>
                </a:solidFill>
              </a:rPr>
              <a:t>Задачи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u="sng" dirty="0" err="1">
                <a:solidFill>
                  <a:schemeClr val="tx1"/>
                </a:solidFill>
              </a:rPr>
              <a:t>практики</a:t>
            </a:r>
            <a:r>
              <a:rPr lang="en-GB" u="sng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lvl="0" indent="-334327">
              <a:spcBef>
                <a:spcPts val="1200"/>
              </a:spcBef>
              <a:buSzPct val="10000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Изучить сценарии </a:t>
            </a:r>
            <a:r>
              <a:rPr lang="ru-RU" dirty="0">
                <a:solidFill>
                  <a:schemeClr val="tx1"/>
                </a:solidFill>
              </a:rPr>
              <a:t>действий пользователя, при которых повторяются ошибки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endParaRPr dirty="0">
              <a:solidFill>
                <a:schemeClr val="tx1"/>
              </a:solidFill>
            </a:endParaRPr>
          </a:p>
          <a:p>
            <a:pPr lvl="0" indent="-334327">
              <a:buSzPct val="10000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Изучить сценарии </a:t>
            </a:r>
            <a:r>
              <a:rPr lang="ru-RU" dirty="0">
                <a:solidFill>
                  <a:schemeClr val="tx1"/>
                </a:solidFill>
              </a:rPr>
              <a:t>работы программы при возникновении ошибок</a:t>
            </a:r>
            <a:r>
              <a:rPr lang="en-GB" dirty="0" smtClean="0">
                <a:solidFill>
                  <a:schemeClr val="tx1"/>
                </a:solidFill>
              </a:rPr>
              <a:t>; </a:t>
            </a:r>
            <a:endParaRPr dirty="0">
              <a:solidFill>
                <a:schemeClr val="tx1"/>
              </a:solidFill>
            </a:endParaRPr>
          </a:p>
          <a:p>
            <a:pPr lvl="0" indent="-334327">
              <a:buSzPct val="10000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Найти решения </a:t>
            </a:r>
            <a:r>
              <a:rPr lang="ru-RU" dirty="0">
                <a:solidFill>
                  <a:schemeClr val="tx1"/>
                </a:solidFill>
              </a:rPr>
              <a:t>проблемы и </a:t>
            </a:r>
            <a:r>
              <a:rPr lang="ru-RU" dirty="0" smtClean="0">
                <a:solidFill>
                  <a:schemeClr val="tx1"/>
                </a:solidFill>
              </a:rPr>
              <a:t>выбрать оптимальное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endParaRPr dirty="0">
              <a:solidFill>
                <a:schemeClr val="tx1"/>
              </a:solidFill>
            </a:endParaRPr>
          </a:p>
          <a:p>
            <a:pPr lvl="0" indent="-334327">
              <a:buSzPct val="100000"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Реализовать и протестировать решение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 dirty="0" err="1">
                <a:solidFill>
                  <a:schemeClr val="tx1"/>
                </a:solidFill>
              </a:rPr>
              <a:t>Индивидуальное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u="sng" dirty="0" err="1">
                <a:solidFill>
                  <a:schemeClr val="tx1"/>
                </a:solidFill>
              </a:rPr>
              <a:t>задание</a:t>
            </a:r>
            <a:r>
              <a:rPr lang="en-GB" u="sng" dirty="0">
                <a:solidFill>
                  <a:schemeClr val="tx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исследовать имеющиеся ошибки в работе </a:t>
            </a:r>
            <a:r>
              <a:rPr lang="en-US" dirty="0" smtClean="0">
                <a:solidFill>
                  <a:schemeClr val="tx1"/>
                </a:solidFill>
              </a:rPr>
              <a:t>frontend </a:t>
            </a:r>
            <a:r>
              <a:rPr lang="ru-RU" dirty="0" smtClean="0">
                <a:solidFill>
                  <a:schemeClr val="tx1"/>
                </a:solidFill>
              </a:rPr>
              <a:t>приложения и найти решения проблем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617925" y="4543300"/>
            <a:ext cx="5509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1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приложения</a:t>
            </a: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2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05" y="1953923"/>
            <a:ext cx="6486990" cy="17798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82636" y="3851565"/>
            <a:ext cx="3990109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Рисунок 1 – Структура приложения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Некорректная работа с контроллером </a:t>
            </a:r>
            <a:r>
              <a:rPr lang="en-US" dirty="0"/>
              <a:t>LG Magic Remote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36629" y="4462600"/>
            <a:ext cx="36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Рисунок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2</a:t>
            </a:r>
            <a:r>
              <a:rPr lang="en-GB" dirty="0" smtClean="0">
                <a:solidFill>
                  <a:schemeClr val="dk1"/>
                </a:solidFill>
              </a:rPr>
              <a:t> – </a:t>
            </a:r>
            <a:r>
              <a:rPr lang="ru-RU" dirty="0" smtClean="0">
                <a:solidFill>
                  <a:schemeClr val="dk1"/>
                </a:solidFill>
              </a:rPr>
              <a:t>Главный экран приложения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13" y="1017725"/>
            <a:ext cx="61229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701" y="1309255"/>
            <a:ext cx="22236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Ошибка</a:t>
            </a:r>
            <a:r>
              <a:rPr lang="ru-RU" dirty="0">
                <a:solidFill>
                  <a:schemeClr val="tx1"/>
                </a:solidFill>
              </a:rPr>
              <a:t>: анонсы (элемент над разделом </a:t>
            </a:r>
            <a:r>
              <a:rPr lang="en-US" dirty="0">
                <a:solidFill>
                  <a:schemeClr val="tx1"/>
                </a:solidFill>
              </a:rPr>
              <a:t>Favorites</a:t>
            </a:r>
            <a:r>
              <a:rPr lang="ru-RU" dirty="0">
                <a:solidFill>
                  <a:schemeClr val="tx1"/>
                </a:solidFill>
              </a:rPr>
              <a:t>, рисунок 2</a:t>
            </a:r>
            <a:r>
              <a:rPr lang="ru-RU" dirty="0" smtClean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можно перелистывать, но по нажатию не происходит переход к нужной сцене, при наведении на элементы ниже появляется фокус на соответствующем элементе, но при нажатии на него ничего не происходит.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решения проблемы и результат</a:t>
            </a:r>
            <a:endParaRPr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8617925" y="4543300"/>
            <a:ext cx="526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4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00" y="1309255"/>
            <a:ext cx="3089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Разработанные варианты решения проблемы: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добавление </a:t>
            </a:r>
            <a:r>
              <a:rPr lang="ru-RU" dirty="0">
                <a:solidFill>
                  <a:schemeClr val="tx1"/>
                </a:solidFill>
              </a:rPr>
              <a:t>условия на установку внутреннего состояния «перетаскивание»;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изменение реакции компонентов главного экрана на нажатие с состоянием «перетаскивание</a:t>
            </a:r>
            <a:r>
              <a:rPr lang="ru-RU" dirty="0" smtClean="0">
                <a:solidFill>
                  <a:schemeClr val="tx1"/>
                </a:solidFill>
              </a:rPr>
              <a:t>».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 smtClean="0">
                <a:solidFill>
                  <a:schemeClr val="tx1"/>
                </a:solidFill>
              </a:rPr>
              <a:t>Результат: ошибка исправлена, новых ошибок не появилось, задержки в работе приложения не появились.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6311"/>
              </p:ext>
            </p:extLst>
          </p:nvPr>
        </p:nvGraphicFramePr>
        <p:xfrm>
          <a:off x="3401291" y="1072362"/>
          <a:ext cx="5566173" cy="3409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5015">
                  <a:extLst>
                    <a:ext uri="{9D8B030D-6E8A-4147-A177-3AD203B41FA5}">
                      <a16:colId xmlns:a16="http://schemas.microsoft.com/office/drawing/2014/main" val="3849301341"/>
                    </a:ext>
                  </a:extLst>
                </a:gridCol>
                <a:gridCol w="1855579">
                  <a:extLst>
                    <a:ext uri="{9D8B030D-6E8A-4147-A177-3AD203B41FA5}">
                      <a16:colId xmlns:a16="http://schemas.microsoft.com/office/drawing/2014/main" val="4278205754"/>
                    </a:ext>
                  </a:extLst>
                </a:gridCol>
                <a:gridCol w="1855579">
                  <a:extLst>
                    <a:ext uri="{9D8B030D-6E8A-4147-A177-3AD203B41FA5}">
                      <a16:colId xmlns:a16="http://schemas.microsoft.com/office/drawing/2014/main" val="1825190444"/>
                    </a:ext>
                  </a:extLst>
                </a:gridCol>
              </a:tblGrid>
              <a:tr h="113652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 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Добавление условия на установку внутреннего состояния «перетаскивание»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Изменение реакции компонентов главного экрана на нажатие с состоянием «перетаскивание»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2881870546"/>
                  </a:ext>
                </a:extLst>
              </a:tr>
              <a:tr h="45461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Исправление возникшей ошибки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1138179372"/>
                  </a:ext>
                </a:extLst>
              </a:tr>
              <a:tr h="45461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Не появление задержек в работе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694203189"/>
                  </a:ext>
                </a:extLst>
              </a:tr>
              <a:tr h="45461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Не возникновение других ошибок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900923470"/>
                  </a:ext>
                </a:extLst>
              </a:tr>
              <a:tr h="681916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Предотвращение возникновения подобных ошибок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2432673695"/>
                  </a:ext>
                </a:extLst>
              </a:tr>
              <a:tr h="22730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Итог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4/4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1/4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24756031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Некорректное отображение превью канала в браузере смартфона и </a:t>
            </a:r>
            <a:r>
              <a:rPr lang="en-US" dirty="0"/>
              <a:t>android</a:t>
            </a:r>
            <a:r>
              <a:rPr lang="ru-RU" dirty="0"/>
              <a:t> приложении</a:t>
            </a:r>
            <a:endParaRPr dirty="0"/>
          </a:p>
        </p:txBody>
      </p:sp>
      <p:sp>
        <p:nvSpPr>
          <p:cNvPr id="95" name="Google Shape;95;p18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</a:rPr>
              <a:t>5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150010" y="4389521"/>
            <a:ext cx="484397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Рисунок</a:t>
            </a:r>
            <a:r>
              <a:rPr lang="en-GB" dirty="0">
                <a:solidFill>
                  <a:schemeClr val="dk1"/>
                </a:solidFill>
              </a:rPr>
              <a:t> 3 </a:t>
            </a:r>
            <a:r>
              <a:rPr lang="en-GB" dirty="0" smtClean="0">
                <a:solidFill>
                  <a:schemeClr val="dk1"/>
                </a:solidFill>
              </a:rPr>
              <a:t>–</a:t>
            </a:r>
            <a:r>
              <a:rPr lang="ru-RU" dirty="0" smtClean="0">
                <a:solidFill>
                  <a:schemeClr val="dk1"/>
                </a:solidFill>
              </a:rPr>
              <a:t> Некорректное отображение превью канала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56854" y="9367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1529817"/>
            <a:ext cx="61245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Решение проблемы и результат</a:t>
            </a:r>
            <a:endParaRPr dirty="0"/>
          </a:p>
        </p:txBody>
      </p:sp>
      <p:sp>
        <p:nvSpPr>
          <p:cNvPr id="104" name="Google Shape;104;p19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6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9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0" y="1408196"/>
            <a:ext cx="61245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6;p18"/>
          <p:cNvSpPr txBox="1"/>
          <p:nvPr/>
        </p:nvSpPr>
        <p:spPr>
          <a:xfrm>
            <a:off x="2269956" y="4401006"/>
            <a:ext cx="46040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dk1"/>
                </a:solidFill>
              </a:rPr>
              <a:t>Рисунок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4</a:t>
            </a:r>
            <a:r>
              <a:rPr lang="en-GB" dirty="0" smtClean="0">
                <a:solidFill>
                  <a:schemeClr val="dk1"/>
                </a:solidFill>
              </a:rPr>
              <a:t> –</a:t>
            </a:r>
            <a:r>
              <a:rPr lang="ru-RU" dirty="0" smtClean="0">
                <a:solidFill>
                  <a:schemeClr val="dk1"/>
                </a:solidFill>
              </a:rPr>
              <a:t> Корректное отображение превью канала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/>
              <a:t>После перемотки на обновлённом </a:t>
            </a:r>
            <a:r>
              <a:rPr lang="en-US" dirty="0"/>
              <a:t>Android</a:t>
            </a:r>
            <a:r>
              <a:rPr lang="ru-RU" dirty="0"/>
              <a:t> приложении появилась необходимость нажимать дважды на кнопку </a:t>
            </a:r>
            <a:r>
              <a:rPr lang="en-US" dirty="0"/>
              <a:t>play</a:t>
            </a:r>
            <a:r>
              <a:rPr lang="ru-RU" dirty="0"/>
              <a:t> для продолжения воспроизведения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731817"/>
            <a:ext cx="8520600" cy="2837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Сценарий: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запуск приложения;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переход в раздел «Фильмы»;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нажатие на фильм для перехода к карточке с описанием;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нажатие на кнопку «Смотреть» для перехода к сцене просмотра;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нажатие на кнопку паузы;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перемотка фильма.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Ошибка: после перемотки появляется необходимость два раза нажать на кнопку воспроизведения для продолжения воспроизведения фильма.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7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Выбор решения проблемы результат 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166044" y="1205900"/>
            <a:ext cx="414253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Разработанные варианты </a:t>
            </a:r>
            <a:r>
              <a:rPr lang="ru-RU" dirty="0">
                <a:solidFill>
                  <a:schemeClr val="tx1"/>
                </a:solidFill>
              </a:rPr>
              <a:t>решения проблемы: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изменение алгоритма работы </a:t>
            </a:r>
            <a:r>
              <a:rPr lang="en-US" dirty="0">
                <a:solidFill>
                  <a:schemeClr val="tx1"/>
                </a:solidFill>
              </a:rPr>
              <a:t>frontend </a:t>
            </a:r>
            <a:r>
              <a:rPr lang="ru-RU" dirty="0">
                <a:solidFill>
                  <a:schemeClr val="tx1"/>
                </a:solidFill>
              </a:rPr>
              <a:t>части </a:t>
            </a:r>
            <a:r>
              <a:rPr lang="ru-RU" dirty="0" smtClean="0">
                <a:solidFill>
                  <a:schemeClr val="tx1"/>
                </a:solidFill>
              </a:rPr>
              <a:t>проигрывателя;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изменение алгоритма работы </a:t>
            </a:r>
            <a:r>
              <a:rPr lang="en-US" dirty="0">
                <a:solidFill>
                  <a:schemeClr val="tx1"/>
                </a:solidFill>
              </a:rPr>
              <a:t>android</a:t>
            </a:r>
            <a:r>
              <a:rPr lang="ru-RU" dirty="0">
                <a:solidFill>
                  <a:schemeClr val="tx1"/>
                </a:solidFill>
              </a:rPr>
              <a:t> приложения и адаптация поведения </a:t>
            </a:r>
            <a:r>
              <a:rPr lang="en-US" dirty="0">
                <a:solidFill>
                  <a:schemeClr val="tx1"/>
                </a:solidFill>
              </a:rPr>
              <a:t>frontend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приложения.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marL="114300" lv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Результат: </a:t>
            </a:r>
            <a:r>
              <a:rPr lang="ru-RU" dirty="0">
                <a:solidFill>
                  <a:schemeClr val="tx1"/>
                </a:solidFill>
              </a:rPr>
              <a:t>ошибка исправлена, новых ошибок не появилось, задержки в работе приложения не появились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8617925" y="4543300"/>
            <a:ext cx="5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8</a:t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00568"/>
              </p:ext>
            </p:extLst>
          </p:nvPr>
        </p:nvGraphicFramePr>
        <p:xfrm>
          <a:off x="4246418" y="1013345"/>
          <a:ext cx="4736577" cy="3594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539">
                  <a:extLst>
                    <a:ext uri="{9D8B030D-6E8A-4147-A177-3AD203B41FA5}">
                      <a16:colId xmlns:a16="http://schemas.microsoft.com/office/drawing/2014/main" val="2138455120"/>
                    </a:ext>
                  </a:extLst>
                </a:gridCol>
                <a:gridCol w="1579019">
                  <a:extLst>
                    <a:ext uri="{9D8B030D-6E8A-4147-A177-3AD203B41FA5}">
                      <a16:colId xmlns:a16="http://schemas.microsoft.com/office/drawing/2014/main" val="1001306478"/>
                    </a:ext>
                  </a:extLst>
                </a:gridCol>
                <a:gridCol w="1579019">
                  <a:extLst>
                    <a:ext uri="{9D8B030D-6E8A-4147-A177-3AD203B41FA5}">
                      <a16:colId xmlns:a16="http://schemas.microsoft.com/office/drawing/2014/main" val="3058076982"/>
                    </a:ext>
                  </a:extLst>
                </a:gridCol>
              </a:tblGrid>
              <a:tr h="113876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 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Изменение алгоритма работы </a:t>
                      </a:r>
                      <a:r>
                        <a:rPr lang="en-US" sz="1200" kern="50">
                          <a:effectLst/>
                        </a:rPr>
                        <a:t>frontend</a:t>
                      </a:r>
                      <a:r>
                        <a:rPr lang="ru-RU" sz="1200" kern="50">
                          <a:effectLst/>
                        </a:rPr>
                        <a:t> части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Изменение алгоритма работы </a:t>
                      </a:r>
                      <a:r>
                        <a:rPr lang="en-US" sz="1200" kern="50">
                          <a:effectLst/>
                        </a:rPr>
                        <a:t>android</a:t>
                      </a:r>
                      <a:r>
                        <a:rPr lang="ru-RU" sz="1200" kern="50">
                          <a:effectLst/>
                        </a:rPr>
                        <a:t> приложения и адаптация </a:t>
                      </a:r>
                      <a:r>
                        <a:rPr lang="en-US" sz="1200" kern="50">
                          <a:effectLst/>
                        </a:rPr>
                        <a:t>frontend</a:t>
                      </a:r>
                      <a:r>
                        <a:rPr lang="ru-RU" sz="1200" kern="50">
                          <a:effectLst/>
                        </a:rPr>
                        <a:t> части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747003214"/>
                  </a:ext>
                </a:extLst>
              </a:tr>
              <a:tr h="4555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effectLst/>
                        </a:rPr>
                        <a:t>Исправление возникшей ошибки</a:t>
                      </a:r>
                      <a:endParaRPr lang="ru-RU" sz="1100" kern="50" dirty="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1810072071"/>
                  </a:ext>
                </a:extLst>
              </a:tr>
              <a:tr h="4555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Не появление задержек в работе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4215259945"/>
                  </a:ext>
                </a:extLst>
              </a:tr>
              <a:tr h="45550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Не возникновение других ошибок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818936779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Предотвращение возникновения подобных ошибок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Нет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Да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1380384008"/>
                  </a:ext>
                </a:extLst>
              </a:tr>
              <a:tr h="22775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effectLst/>
                        </a:rPr>
                        <a:t>Итог</a:t>
                      </a:r>
                      <a:endParaRPr lang="ru-RU" sz="1100" kern="50"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>
                          <a:solidFill>
                            <a:schemeClr val="bg1"/>
                          </a:solidFill>
                          <a:effectLst/>
                        </a:rPr>
                        <a:t>2/4</a:t>
                      </a:r>
                      <a:endParaRPr lang="ru-RU" sz="1100" kern="5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lang="ru-RU" sz="1200" kern="50" dirty="0">
                          <a:solidFill>
                            <a:schemeClr val="bg1"/>
                          </a:solidFill>
                          <a:effectLst/>
                        </a:rPr>
                        <a:t>4/4</a:t>
                      </a:r>
                      <a:endParaRPr lang="ru-RU" sz="1100" kern="5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DejaVu Sans"/>
                        <a:cs typeface="DejaVu Sans"/>
                      </a:endParaRPr>
                    </a:p>
                  </a:txBody>
                  <a:tcPr marL="61005" marR="61005" marT="0" marB="0"/>
                </a:tc>
                <a:extLst>
                  <a:ext uri="{0D108BD9-81ED-4DB2-BD59-A6C34878D82A}">
                    <a16:rowId xmlns:a16="http://schemas.microsoft.com/office/drawing/2014/main" val="74024815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535</Words>
  <Application>Microsoft Office PowerPoint</Application>
  <PresentationFormat>Экран (16:9)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DejaVu Sans</vt:lpstr>
      <vt:lpstr>Times New Roman</vt:lpstr>
      <vt:lpstr>Simple Dark</vt:lpstr>
      <vt:lpstr>ТОМСКИЙ ГОСУДАРСТВЕННЫЙ УНИВЕРСИТЕТ СИСТЕМ УПРАВЛЕНИЯ И РАДИОЭЛЕКТРОННИКИ (ТУСУР)  Кафедра автоматизации обработки информации (АОИ)</vt:lpstr>
      <vt:lpstr>Индивидуальное задание на практику «НИР»</vt:lpstr>
      <vt:lpstr>Структура приложения</vt:lpstr>
      <vt:lpstr>Некорректная работа с контроллером LG Magic Remote</vt:lpstr>
      <vt:lpstr>Выбор решения проблемы и результат</vt:lpstr>
      <vt:lpstr>Некорректное отображение превью канала в браузере смартфона и android приложении</vt:lpstr>
      <vt:lpstr>Решение проблемы и результат</vt:lpstr>
      <vt:lpstr>После перемотки на обновлённом Android приложении появилась необходимость нажимать дважды на кнопку play для продолжения воспроизведения</vt:lpstr>
      <vt:lpstr>Выбор решения проблемы результат </vt:lpstr>
      <vt:lpstr>Основные результаты работы на практике НИР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ТОМСКИЙ ГОСУДАРСТВЕННЫЙ УНИВЕРСИТЕТ СИСТЕМ УПРАВЛЕНИЯ И РАДИОЭЛЕКТРОННИКИ (ТУСУР)  Кафедра автоматизировации обработки информации (АОИ)</dc:title>
  <cp:lastModifiedBy>kot</cp:lastModifiedBy>
  <cp:revision>7</cp:revision>
  <dcterms:modified xsi:type="dcterms:W3CDTF">2022-03-22T04:30:19Z</dcterms:modified>
</cp:coreProperties>
</file>