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842" r:id="rId3"/>
    <p:sldId id="806" r:id="rId4"/>
    <p:sldId id="829" r:id="rId5"/>
    <p:sldId id="831" r:id="rId6"/>
    <p:sldId id="832" r:id="rId7"/>
    <p:sldId id="828" r:id="rId8"/>
    <p:sldId id="841" r:id="rId9"/>
    <p:sldId id="827" r:id="rId10"/>
    <p:sldId id="826" r:id="rId11"/>
    <p:sldId id="847" r:id="rId12"/>
    <p:sldId id="843" r:id="rId13"/>
    <p:sldId id="844" r:id="rId14"/>
    <p:sldId id="846" r:id="rId15"/>
    <p:sldId id="845" r:id="rId16"/>
    <p:sldId id="84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5D79"/>
    <a:srgbClr val="F7CC15"/>
    <a:srgbClr val="785147"/>
    <a:srgbClr val="0DC98B"/>
    <a:srgbClr val="81B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9C6477-DA7A-4BC9-A554-AD6FE250150C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96AA0-18D0-4738-8734-CEF6D97124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894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96AA0-18D0-4738-8734-CEF6D97124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57E6-7B63-2240-BB94-0DEC98E76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F861B-BF79-C245-AD8A-D1DEEEA90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6E80C-EDBC-F44C-8D33-8D84D576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C305A-7FA5-4D35-9904-1B1348CCFD0F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C1A04-93B3-C44B-9AC8-B769085D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17E66-BB5F-4C40-BF2E-CF7E0DC9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6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F0528-DB59-2249-BA1A-10DC30D1D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BE6711-1E18-4E46-B0DF-779F80B85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53EBF-6AEF-4470-A3C8-372E860602EC}" type="datetime1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ADFD0-F2BA-9148-8072-0DE26E33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B31D2-CCAB-A148-95B0-D68E4B1E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C8465-9BFD-EC48-AB3B-5E2C1E300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1D9D2-2655-4CB0-B5F9-1AE77D7EDA04}" type="datetime1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32453-95AA-5A4F-B01B-D3B65E70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8D3A8-066F-6540-8F1F-D29730E81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42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A4DE-85CE-DE45-8A11-D101C398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07AB2-AAAD-A04C-851A-F1B374AB3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53098-6934-6343-874E-C842DD72D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FD9D6-1CB4-C042-BCC7-31D27C49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CCF0D-E5B2-4844-903D-6EF2B0B95839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FE069-DB02-B346-9ED3-2B8DE5CE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47919-197D-E744-BAFB-423E1EA7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2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BBA2-6723-E74C-972B-8CE6A6A8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B4221-B978-E044-A0D1-87AEA47B3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D80D0-FF9B-9745-BA47-7E015D306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FE4AC-2A54-B14D-90C6-60E0C8EE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62B53-CC56-49E2-ADC6-01BB3182F0AC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F3DAC-0EB6-0F4E-A3B3-E67A98C5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8B6A8-C90C-2E46-854A-AD55DDDB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82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2801-1AF1-0340-A94E-D7D60112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31B8D5-85A4-DF4B-A2DB-4AD32C8A1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6AE15-2C57-894B-A7CC-D32011B54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6119F-8E1C-4AF2-996D-CE7498CE1BFB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0BE3C-4D88-5B47-91C3-B1C29BB2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ABFB8-62E0-AE43-BF3C-817C2DA0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07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8AE651-5E35-434D-BA51-4CA9308C0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5E63A-E6FB-3341-AFF9-AF84B8D411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EEC6F-C7BC-754D-8FB4-B936D86C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6458C-DB3E-4102-B69A-988816C80E96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44483-7619-3E49-B0ED-08B6A974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85F8-3F80-A542-82C3-E21DE240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1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34EBD4-D552-44D3-8FBB-799566074700}"/>
              </a:ext>
            </a:extLst>
          </p:cNvPr>
          <p:cNvCxnSpPr>
            <a:cxnSpLocks/>
          </p:cNvCxnSpPr>
          <p:nvPr userDrawn="1"/>
        </p:nvCxnSpPr>
        <p:spPr>
          <a:xfrm>
            <a:off x="0" y="890650"/>
            <a:ext cx="98327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drawing, meter&#10;&#10;Description automatically generated">
            <a:extLst>
              <a:ext uri="{FF2B5EF4-FFF2-40B4-BE49-F238E27FC236}">
                <a16:creationId xmlns:a16="http://schemas.microsoft.com/office/drawing/2014/main" id="{BE27709A-4AE1-460E-8034-EF7733423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0715" y="600802"/>
            <a:ext cx="1391270" cy="289848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0DD5B6B-EE1D-440D-B442-0A8135F7DB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6928" y="374904"/>
            <a:ext cx="9304337" cy="530225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latin typeface="Archia DemiBold" panose="02000503000000020004"/>
              </a:defRPr>
            </a:lvl1pPr>
          </a:lstStyle>
          <a:p>
            <a:pPr lvl="0"/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4664D8-4746-4495-8B3A-BBF90B85F9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928" y="1225550"/>
            <a:ext cx="10240772" cy="3968750"/>
          </a:xfrm>
        </p:spPr>
        <p:txBody>
          <a:bodyPr>
            <a:normAutofit/>
          </a:bodyPr>
          <a:lstStyle>
            <a:lvl1pPr>
              <a:defRPr sz="1600">
                <a:latin typeface="Roboto Light" panose="02000000000000000000"/>
              </a:defRPr>
            </a:lvl1pPr>
            <a:lvl2pPr>
              <a:defRPr sz="1600">
                <a:latin typeface="Roboto Light" panose="02000000000000000000"/>
              </a:defRPr>
            </a:lvl2pPr>
            <a:lvl3pPr>
              <a:defRPr sz="1600">
                <a:latin typeface="Roboto Light" panose="02000000000000000000"/>
              </a:defRPr>
            </a:lvl3pPr>
            <a:lvl4pPr>
              <a:defRPr sz="1600">
                <a:latin typeface="Roboto Light" panose="02000000000000000000"/>
              </a:defRPr>
            </a:lvl4pPr>
            <a:lvl5pPr>
              <a:defRPr sz="1600">
                <a:latin typeface="Roboto Light" panose="0200000000000000000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C1AF2A78-9966-408C-A6F9-0FFCA3D013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928" y="6483095"/>
            <a:ext cx="7254110" cy="178689"/>
          </a:xfrm>
        </p:spPr>
        <p:txBody>
          <a:bodyPr>
            <a:noAutofit/>
          </a:bodyPr>
          <a:lstStyle>
            <a:lvl1pPr marL="0" indent="0">
              <a:buNone/>
              <a:defRPr sz="1000">
                <a:latin typeface="Roboto Light" panose="02000000000000000000"/>
              </a:defRPr>
            </a:lvl1pPr>
            <a:lvl2pPr>
              <a:defRPr sz="1600">
                <a:latin typeface="Roboto Light" panose="02000000000000000000"/>
              </a:defRPr>
            </a:lvl2pPr>
            <a:lvl3pPr>
              <a:defRPr sz="1600">
                <a:latin typeface="Roboto Light" panose="02000000000000000000"/>
              </a:defRPr>
            </a:lvl3pPr>
            <a:lvl4pPr>
              <a:defRPr sz="1600">
                <a:latin typeface="Roboto Light" panose="02000000000000000000"/>
              </a:defRPr>
            </a:lvl4pPr>
            <a:lvl5pPr>
              <a:defRPr sz="1600">
                <a:latin typeface="Roboto Light" panose="02000000000000000000"/>
              </a:defRPr>
            </a:lvl5pPr>
          </a:lstStyle>
          <a:p>
            <a:pPr lvl="0"/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D5F52765-A6CE-4022-96A5-E03F3A10A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5167" y="6483095"/>
            <a:ext cx="2876818" cy="1786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Roboto Light" panose="02000000000000000000"/>
              </a:defRPr>
            </a:lvl1pPr>
          </a:lstStyle>
          <a:p>
            <a:r>
              <a:rPr lang="en-US"/>
              <a:t> Confidential | </a:t>
            </a:r>
            <a:fld id="{7F67130F-58CE-5248-8E74-8F83D370F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83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rgbClr val="F7C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50C5DF-9FF1-A84F-8E2A-2956D5C749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5786948" cy="497576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29D81E-0D8F-2A4D-8537-C5DC1C67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0"/>
            <a:ext cx="66294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latin typeface="Archia DemiBold" panose="0200050300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9B15F0-689C-8B47-9B1A-A4F0033E04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2479675"/>
            <a:ext cx="66294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Archia" panose="0200050300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[Confidential]</a:t>
            </a:r>
            <a:endParaRPr lang="en-VN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AE7644-BBE5-1144-A364-90BC3176B4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21852" y="5913910"/>
            <a:ext cx="1900133" cy="395861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E22FD8F-14F0-4F27-81D9-CF19847F35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5909661"/>
            <a:ext cx="3059113" cy="40011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chia" panose="02000503000000020004" pitchFamily="2" charset="77"/>
                <a:ea typeface="+mn-ea"/>
                <a:cs typeface="+mn-cs"/>
              </a:rPr>
              <a:t>Date </a:t>
            </a:r>
            <a:r>
              <a:rPr kumimoji="0" lang="en-VN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chia DemiBold" panose="02000503000000020004" pitchFamily="2" charset="77"/>
                <a:ea typeface="+mn-ea"/>
                <a:cs typeface="+mn-cs"/>
              </a:rPr>
              <a:t>01.01.2020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VN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chia" panose="02000503000000020004" pitchFamily="2" charset="77"/>
                <a:ea typeface="+mn-ea"/>
                <a:cs typeface="+mn-cs"/>
              </a:rPr>
              <a:t>Location </a:t>
            </a:r>
            <a:r>
              <a:rPr kumimoji="0" lang="en-VN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chia DemiBold" panose="02000503000000020004" pitchFamily="2" charset="77"/>
                <a:ea typeface="+mn-ea"/>
                <a:cs typeface="+mn-cs"/>
              </a:rPr>
              <a:t>V</a:t>
            </a: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chia DemiBold" panose="02000503000000020004" pitchFamily="2" charset="77"/>
                <a:ea typeface="+mn-ea"/>
                <a:cs typeface="+mn-cs"/>
              </a:rPr>
              <a:t>UI</a:t>
            </a:r>
            <a:r>
              <a:rPr kumimoji="0" lang="en-VN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chia DemiBold" panose="02000503000000020004" pitchFamily="2" charset="77"/>
                <a:ea typeface="+mn-ea"/>
                <a:cs typeface="+mn-cs"/>
              </a:rPr>
              <a:t> Vietnam</a:t>
            </a:r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B38769-FD2C-F34C-A6D3-972B451584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29D81E-0D8F-2A4D-8537-C5DC1C67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1300" y="0"/>
            <a:ext cx="66294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chemeClr val="bg1"/>
                </a:solidFill>
                <a:latin typeface="Archia DemiBold" panose="0200050300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9B15F0-689C-8B47-9B1A-A4F0033E04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781300" y="2479675"/>
            <a:ext cx="66294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Archia" panose="0200050300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[Confidential]</a:t>
            </a:r>
            <a:endParaRPr lang="en-VN"/>
          </a:p>
        </p:txBody>
      </p:sp>
      <p:pic>
        <p:nvPicPr>
          <p:cNvPr id="10" name="Picture 9" descr="A picture containing drawing, meter&#10;&#10;Description automatically generated">
            <a:extLst>
              <a:ext uri="{FF2B5EF4-FFF2-40B4-BE49-F238E27FC236}">
                <a16:creationId xmlns:a16="http://schemas.microsoft.com/office/drawing/2014/main" id="{2F5778CF-D2A6-D54C-BA24-A051D3AA97C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45933" y="5913910"/>
            <a:ext cx="1900133" cy="395861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DD00A-C9B7-4811-8139-FCD05D4863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02943" y="4227512"/>
            <a:ext cx="3186112" cy="39687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300"/>
              </a:spcBef>
              <a:buNone/>
              <a:defRPr sz="1000">
                <a:latin typeface="Archia DemiBold" panose="02000503000000020004"/>
              </a:defRPr>
            </a:lvl1pPr>
          </a:lstStyle>
          <a:p>
            <a:pPr algn="ctr"/>
            <a:r>
              <a:rPr lang="en-VN" sz="1000" b="0" i="0">
                <a:latin typeface="Archia" panose="02000503000000020004" pitchFamily="2" charset="77"/>
              </a:rPr>
              <a:t>Date </a:t>
            </a:r>
            <a:r>
              <a:rPr lang="en-VN" sz="1000" b="1" i="0">
                <a:latin typeface="Archia DemiBold" panose="02000503000000020004" pitchFamily="2" charset="77"/>
              </a:rPr>
              <a:t>01.01.2020</a:t>
            </a:r>
          </a:p>
          <a:p>
            <a:pPr algn="ctr"/>
            <a:r>
              <a:rPr lang="en-VN" sz="1000" b="0" i="0">
                <a:latin typeface="Archia" panose="02000503000000020004" pitchFamily="2" charset="77"/>
              </a:rPr>
              <a:t>Location </a:t>
            </a:r>
            <a:r>
              <a:rPr lang="en-VN" sz="1000" b="1" i="0">
                <a:latin typeface="Archia DemiBold" panose="02000503000000020004" pitchFamily="2" charset="77"/>
              </a:rPr>
              <a:t>V</a:t>
            </a:r>
            <a:r>
              <a:rPr lang="en-US" sz="1000" b="1" i="0">
                <a:latin typeface="Archia DemiBold" panose="02000503000000020004" pitchFamily="2" charset="77"/>
              </a:rPr>
              <a:t>UI</a:t>
            </a:r>
            <a:r>
              <a:rPr lang="en-VN" sz="1000" b="1" i="0">
                <a:latin typeface="Archia DemiBold" panose="02000503000000020004" pitchFamily="2" charset="77"/>
              </a:rPr>
              <a:t> Vietnam</a:t>
            </a:r>
          </a:p>
        </p:txBody>
      </p:sp>
    </p:spTree>
    <p:extLst>
      <p:ext uri="{BB962C8B-B14F-4D97-AF65-F5344CB8AC3E}">
        <p14:creationId xmlns:p14="http://schemas.microsoft.com/office/powerpoint/2010/main" val="21062124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F29D81E-0D8F-2A4D-8537-C5DC1C675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34" y="2379644"/>
            <a:ext cx="6629400" cy="355862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7000" b="1" i="0">
                <a:solidFill>
                  <a:srgbClr val="F7CC15"/>
                </a:solidFill>
                <a:latin typeface="Archia DemiBold" panose="0200050300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29B15F0-689C-8B47-9B1A-A4F0033E04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0034" y="6030339"/>
            <a:ext cx="6629400" cy="4916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Archia" panose="0200050300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[Confidential]</a:t>
            </a:r>
            <a:endParaRPr lang="en-VN"/>
          </a:p>
        </p:txBody>
      </p:sp>
      <p:pic>
        <p:nvPicPr>
          <p:cNvPr id="10" name="Picture 9" descr="A picture containing drawing, meter&#10;&#10;Description automatically generated">
            <a:extLst>
              <a:ext uri="{FF2B5EF4-FFF2-40B4-BE49-F238E27FC236}">
                <a16:creationId xmlns:a16="http://schemas.microsoft.com/office/drawing/2014/main" id="{2F5778CF-D2A6-D54C-BA24-A051D3AA97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0034" y="702932"/>
            <a:ext cx="1900133" cy="395861"/>
          </a:xfrm>
          <a:prstGeom prst="rect">
            <a:avLst/>
          </a:prstGeom>
        </p:spPr>
      </p:pic>
      <p:pic>
        <p:nvPicPr>
          <p:cNvPr id="4" name="Picture 3" descr="A picture containing food&#10;&#10;Description automatically generated">
            <a:extLst>
              <a:ext uri="{FF2B5EF4-FFF2-40B4-BE49-F238E27FC236}">
                <a16:creationId xmlns:a16="http://schemas.microsoft.com/office/drawing/2014/main" id="{17009815-6235-A445-B06E-70C27FFBB6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69434" y="2132682"/>
            <a:ext cx="4725318" cy="4725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D8354A-090A-414D-98D3-E7030C756EDB}"/>
              </a:ext>
            </a:extLst>
          </p:cNvPr>
          <p:cNvSpPr txBox="1"/>
          <p:nvPr userDrawn="1"/>
        </p:nvSpPr>
        <p:spPr>
          <a:xfrm>
            <a:off x="8611380" y="702932"/>
            <a:ext cx="2940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VN" sz="1000" b="0" i="0">
                <a:latin typeface="Archia" panose="02000503000000020004" pitchFamily="2" charset="77"/>
              </a:rPr>
              <a:t>Date </a:t>
            </a:r>
            <a:r>
              <a:rPr lang="en-VN" sz="1000" b="1" i="0">
                <a:latin typeface="Archia DemiBold" panose="02000503000000020004" pitchFamily="2" charset="77"/>
              </a:rPr>
              <a:t>01.01.2020</a:t>
            </a:r>
          </a:p>
          <a:p>
            <a:pPr algn="r"/>
            <a:r>
              <a:rPr lang="en-VN" sz="1000" b="0" i="0">
                <a:latin typeface="Archia" panose="02000503000000020004" pitchFamily="2" charset="77"/>
              </a:rPr>
              <a:t>Location </a:t>
            </a:r>
            <a:r>
              <a:rPr lang="en-VN" sz="1000" b="1" i="0">
                <a:latin typeface="Archia DemiBold" panose="02000503000000020004" pitchFamily="2" charset="77"/>
              </a:rPr>
              <a:t>V</a:t>
            </a:r>
            <a:r>
              <a:rPr lang="en-US" sz="1000" b="1" i="0">
                <a:latin typeface="Archia DemiBold" panose="02000503000000020004" pitchFamily="2" charset="77"/>
              </a:rPr>
              <a:t>UI</a:t>
            </a:r>
            <a:r>
              <a:rPr lang="en-VN" sz="1000" b="1" i="0">
                <a:latin typeface="Archia DemiBold" panose="02000503000000020004" pitchFamily="2" charset="77"/>
              </a:rPr>
              <a:t> Vietnam</a:t>
            </a:r>
          </a:p>
        </p:txBody>
      </p:sp>
    </p:spTree>
    <p:extLst>
      <p:ext uri="{BB962C8B-B14F-4D97-AF65-F5344CB8AC3E}">
        <p14:creationId xmlns:p14="http://schemas.microsoft.com/office/powerpoint/2010/main" val="205657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6CAB-8B07-CC4F-B3EB-AAE044428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110744"/>
            <a:ext cx="66294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b="1" i="0">
                <a:solidFill>
                  <a:srgbClr val="F7CC15"/>
                </a:solidFill>
                <a:latin typeface="Archia DemiBold" panose="02000503000000020004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08800-F76A-1341-9175-6496A4EBF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590419"/>
            <a:ext cx="66294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latin typeface="Archia" panose="02000503000000020004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BBC3-49D1-4346-A4B4-635E46A2C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 b="0" i="0">
                <a:latin typeface="Archia Light" panose="02000503000000020004" pitchFamily="2" charset="77"/>
              </a:defRPr>
            </a:lvl1pPr>
          </a:lstStyle>
          <a:p>
            <a:fld id="{7BBE7E21-9723-F945-906B-DBF5CFBA77A2}" type="slidenum">
              <a:rPr lang="en-VN" smtClean="0"/>
              <a:pPr/>
              <a:t>‹#›</a:t>
            </a:fld>
            <a:endParaRPr lang="en-VN"/>
          </a:p>
        </p:txBody>
      </p:sp>
      <p:pic>
        <p:nvPicPr>
          <p:cNvPr id="12" name="Picture 11" descr="A picture containing food, clock&#10;&#10;Description automatically generated">
            <a:extLst>
              <a:ext uri="{FF2B5EF4-FFF2-40B4-BE49-F238E27FC236}">
                <a16:creationId xmlns:a16="http://schemas.microsoft.com/office/drawing/2014/main" id="{D1F54F64-14EB-CF44-AEEC-2BB7FAF34F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156" y="372489"/>
            <a:ext cx="1408629" cy="140862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CE31A405-8AA3-E44E-A514-C9EFD73B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 b="0" i="0">
                <a:latin typeface="Archia" panose="02000503000000020004" pitchFamily="2" charset="77"/>
              </a:defRPr>
            </a:lvl1pPr>
          </a:lstStyle>
          <a:p>
            <a:r>
              <a:rPr lang="en-US"/>
              <a:t>Confidential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B0ECA-64FE-46A0-969E-759498B1DD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11375"/>
            <a:ext cx="6629400" cy="751898"/>
          </a:xfrm>
        </p:spPr>
        <p:txBody>
          <a:bodyPr>
            <a:noAutofit/>
          </a:bodyPr>
          <a:lstStyle>
            <a:lvl1pPr marL="0" indent="0">
              <a:buNone/>
              <a:defRPr sz="4800" b="1">
                <a:solidFill>
                  <a:srgbClr val="F65D79"/>
                </a:solidFill>
                <a:latin typeface="Archia DemiBold" panose="02000503000000020004"/>
              </a:defRPr>
            </a:lvl1pPr>
          </a:lstStyle>
          <a:p>
            <a:pPr lvl="0"/>
            <a:endParaRPr lang="en-US"/>
          </a:p>
        </p:txBody>
      </p:sp>
      <p:pic>
        <p:nvPicPr>
          <p:cNvPr id="4" name="Picture 3" descr="A picture containing drawing, meter&#10;&#10;Description automatically generated">
            <a:extLst>
              <a:ext uri="{FF2B5EF4-FFF2-40B4-BE49-F238E27FC236}">
                <a16:creationId xmlns:a16="http://schemas.microsoft.com/office/drawing/2014/main" id="{0C15F2D1-DD83-4008-A7C7-A03C90E24C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30715" y="600802"/>
            <a:ext cx="1391270" cy="28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0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6302E-F784-9140-9436-D71224A1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07BD-C261-ED4B-A14C-C6AC28123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A5FB-8313-4F42-A270-F551DBBA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219C5-DBB3-4D50-9C69-C6CCC157403D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8BA57-0D27-6449-B8C7-8B53C846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804FF-6759-3A4B-AAE4-4F4F7310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CB45-D896-024C-BE89-5C513B40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47C62-0526-2147-B684-E8491C1CD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4FFEC-949A-D84D-81B4-EBB6B9AFA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4E809-F966-4087-849F-C72208C72D15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A6D5D-738D-AC46-9E99-8AE56796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D6C4-1997-3845-8948-9E5C93F7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0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043E-A09B-FC4A-832F-A5DE4ABE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1BBFF-54A2-694E-82D3-5583D02F5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6AD33-2ECA-9F45-B430-FC4F0A6DA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B2855-E9D3-DC4C-8C72-D8D2AE00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F43D1-B0B4-492E-943C-8EEB62A8F410}" type="datetime1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9820A-1DF1-CB41-B0A6-6BABB6D2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39414-DB46-BB48-AA79-AD3C25E2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4D8F-7CB1-9342-BAFD-8F669FF29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CEA71-0099-3A42-AFBC-BD12EDC1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31168-3206-FA44-8B03-3B4425482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C0563-A063-C244-959C-2C525E2D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6F7B3-0287-C14C-9C40-9C37E2A781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3D7508-3C70-DC40-90BF-88ABD3D3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2A54-DC88-4C9A-9886-EA2E7C63D19C}" type="datetime1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AA048-67A5-7946-B1BA-C9EBA4F2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06E27-07E9-B944-A946-77BBB587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130F-58CE-5248-8E74-8F83D370F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67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8766F-4D22-EC40-9FCC-1ABC98896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18C56-E354-8546-BC09-ABD452DD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FE2A-A8AF-CF46-97E7-780EF0BF6B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2A03A-37D5-471E-8896-976196692DBD}" type="datetime1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F46B2-A4C2-8841-8F81-AB797FED5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0732C-99E2-CE49-A09A-6913AF49C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7130F-58CE-5248-8E74-8F83D370FF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13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63" r:id="rId4"/>
    <p:sldLayoutId id="2147483665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CC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0814CD-B979-F543-8B8E-D1CC48724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785290" cy="49743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9C892D-FB2A-3147-8686-6BAC35BBD3BA}"/>
              </a:ext>
            </a:extLst>
          </p:cNvPr>
          <p:cNvSpPr txBox="1"/>
          <p:nvPr/>
        </p:nvSpPr>
        <p:spPr>
          <a:xfrm>
            <a:off x="2219567" y="1767006"/>
            <a:ext cx="77528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b="1">
                <a:solidFill>
                  <a:schemeClr val="bg1"/>
                </a:solidFill>
                <a:latin typeface="Archia DemiBold" panose="02000503000000020004" pitchFamily="2" charset="77"/>
              </a:rPr>
              <a:t>Weekly Review</a:t>
            </a:r>
          </a:p>
          <a:p>
            <a:pPr algn="ctr"/>
            <a:r>
              <a:rPr lang="en-US" sz="7000" b="1">
                <a:solidFill>
                  <a:schemeClr val="bg1"/>
                </a:solidFill>
                <a:latin typeface="Archia DemiBold" panose="02000503000000020004" pitchFamily="2" charset="77"/>
              </a:rPr>
              <a:t>Week 2</a:t>
            </a:r>
          </a:p>
          <a:p>
            <a:pPr algn="ctr"/>
            <a:r>
              <a:rPr lang="en-US" sz="7000" b="1">
                <a:solidFill>
                  <a:schemeClr val="bg1"/>
                </a:solidFill>
                <a:latin typeface="Archia DemiBold" panose="02000503000000020004" pitchFamily="2" charset="77"/>
              </a:rPr>
              <a:t>Huỳnh Minh Thắng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0B188-7CE0-4D4F-B465-5F4275F34601}"/>
              </a:ext>
            </a:extLst>
          </p:cNvPr>
          <p:cNvSpPr txBox="1"/>
          <p:nvPr/>
        </p:nvSpPr>
        <p:spPr>
          <a:xfrm>
            <a:off x="570015" y="5724997"/>
            <a:ext cx="6341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rchia" panose="02000503000000020004"/>
                <a:ea typeface="Roboto Light" panose="02000000000000000000" pitchFamily="2" charset="0"/>
              </a:rPr>
              <a:t>Date </a:t>
            </a:r>
            <a:r>
              <a:rPr lang="en-US" sz="1200" b="1">
                <a:latin typeface="Archia" panose="02000503000000020004"/>
                <a:ea typeface="Roboto" panose="02000000000000000000" pitchFamily="2" charset="0"/>
              </a:rPr>
              <a:t>15.07.2022</a:t>
            </a:r>
          </a:p>
          <a:p>
            <a:r>
              <a:rPr lang="en-US" sz="1200">
                <a:latin typeface="Archia" panose="02000503000000020004"/>
                <a:ea typeface="Roboto Light" panose="02000000000000000000" pitchFamily="2" charset="0"/>
              </a:rPr>
              <a:t>Location </a:t>
            </a:r>
            <a:r>
              <a:rPr lang="en-US" sz="1200" b="1">
                <a:latin typeface="Archia" panose="02000503000000020004"/>
                <a:ea typeface="Roboto" panose="02000000000000000000" pitchFamily="2" charset="0"/>
              </a:rPr>
              <a:t>VIG Office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E32D085-C454-FA4D-82A6-74CAB5E0F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1852" y="5913910"/>
            <a:ext cx="1900133" cy="3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7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>
                <a:solidFill>
                  <a:srgbClr val="F65D79"/>
                </a:solidFill>
              </a:rPr>
              <a:t>1.7. OOP</a:t>
            </a: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60BD9-F0D2-225E-49AC-F24017A55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259" y="1031503"/>
            <a:ext cx="5601482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3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9D5CAE-BC1D-48DF-945C-5E8996190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3447"/>
            <a:ext cx="12192000" cy="2690610"/>
          </a:xfrm>
        </p:spPr>
        <p:txBody>
          <a:bodyPr/>
          <a:lstStyle/>
          <a:p>
            <a:pPr algn="ctr"/>
            <a:r>
              <a:rPr lang="en-US">
                <a:solidFill>
                  <a:srgbClr val="F65D79"/>
                </a:solidFill>
              </a:rPr>
              <a:t>2. Clean Code trong Javascript</a:t>
            </a:r>
          </a:p>
        </p:txBody>
      </p:sp>
    </p:spTree>
    <p:extLst>
      <p:ext uri="{BB962C8B-B14F-4D97-AF65-F5344CB8AC3E}">
        <p14:creationId xmlns:p14="http://schemas.microsoft.com/office/powerpoint/2010/main" val="1707517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4000">
                <a:solidFill>
                  <a:srgbClr val="F65D79"/>
                </a:solidFill>
              </a:rPr>
              <a:t>2. Clean code trong JS</a:t>
            </a:r>
            <a:endParaRPr lang="en-US" sz="4000">
              <a:solidFill>
                <a:srgbClr val="F65D79"/>
              </a:solidFill>
            </a:endParaRP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8FDD9B-0FF6-55F0-93C5-E288D69C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775" y="1022566"/>
            <a:ext cx="8918450" cy="563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24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4000">
                <a:solidFill>
                  <a:srgbClr val="F65D79"/>
                </a:solidFill>
              </a:rPr>
              <a:t>2. Clean code trong JS</a:t>
            </a:r>
            <a:endParaRPr lang="en-US" sz="4000">
              <a:solidFill>
                <a:srgbClr val="F65D79"/>
              </a:solidFill>
            </a:endParaRP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058E72-437C-AC2D-9500-A0D8AC68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1159686"/>
            <a:ext cx="9831172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31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4000">
                <a:solidFill>
                  <a:srgbClr val="F65D79"/>
                </a:solidFill>
              </a:rPr>
              <a:t>2. Clean code trong JS</a:t>
            </a:r>
            <a:endParaRPr lang="en-US" sz="4000">
              <a:solidFill>
                <a:srgbClr val="F65D79"/>
              </a:solidFill>
            </a:endParaRP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C6A1C9-908A-C36B-AD57-6D79759E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253870"/>
            <a:ext cx="964882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416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4000">
                <a:solidFill>
                  <a:srgbClr val="F65D79"/>
                </a:solidFill>
              </a:rPr>
              <a:t>2. Clean code trong JS</a:t>
            </a:r>
            <a:endParaRPr lang="en-US" sz="4000">
              <a:solidFill>
                <a:srgbClr val="F65D79"/>
              </a:solidFill>
            </a:endParaRP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FD5D5-4FFF-68BD-EA7C-E6C9A6E07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309687"/>
            <a:ext cx="110966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961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9D5CAE-BC1D-48DF-945C-5E8996190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3447"/>
            <a:ext cx="12192000" cy="2690610"/>
          </a:xfrm>
        </p:spPr>
        <p:txBody>
          <a:bodyPr/>
          <a:lstStyle/>
          <a:p>
            <a:pPr algn="ctr"/>
            <a:r>
              <a:rPr lang="en-US">
                <a:solidFill>
                  <a:srgbClr val="F65D79"/>
                </a:solidFill>
              </a:rPr>
              <a:t>3. Demo</a:t>
            </a:r>
          </a:p>
        </p:txBody>
      </p:sp>
    </p:spTree>
    <p:extLst>
      <p:ext uri="{BB962C8B-B14F-4D97-AF65-F5344CB8AC3E}">
        <p14:creationId xmlns:p14="http://schemas.microsoft.com/office/powerpoint/2010/main" val="402003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D06A58-0952-AA45-A16D-2C02505B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296" y="2691592"/>
            <a:ext cx="4751408" cy="147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8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53ADA-50C8-4DB1-8ACA-2BAE1AD1B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 Confidential | </a:t>
            </a:r>
            <a:fld id="{7F67130F-58CE-5248-8E74-8F83D370FF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FEE62-07E6-4E9E-84B4-E520566CD7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vi-V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FC7657-862A-443A-A2AB-391EAACB5F4A}"/>
              </a:ext>
            </a:extLst>
          </p:cNvPr>
          <p:cNvGrpSpPr/>
          <p:nvPr/>
        </p:nvGrpSpPr>
        <p:grpSpPr>
          <a:xfrm>
            <a:off x="5148195" y="1708674"/>
            <a:ext cx="5397020" cy="640080"/>
            <a:chOff x="5344580" y="2019713"/>
            <a:chExt cx="5397020" cy="640080"/>
          </a:xfrm>
        </p:grpSpPr>
        <p:sp>
          <p:nvSpPr>
            <p:cNvPr id="15" name="Rectangle 11">
              <a:extLst>
                <a:ext uri="{FF2B5EF4-FFF2-40B4-BE49-F238E27FC236}">
                  <a16:creationId xmlns:a16="http://schemas.microsoft.com/office/drawing/2014/main" id="{22BB5B19-A4FE-4826-8369-7DA619C02778}"/>
                </a:ext>
              </a:extLst>
            </p:cNvPr>
            <p:cNvSpPr/>
            <p:nvPr/>
          </p:nvSpPr>
          <p:spPr>
            <a:xfrm>
              <a:off x="6674524" y="2023209"/>
              <a:ext cx="4067076" cy="633089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spcAft>
                  <a:spcPts val="600"/>
                </a:spcAft>
              </a:pPr>
              <a:r>
                <a:rPr lang="en-GB" sz="2000" b="1">
                  <a:latin typeface="Roboto Light" panose="02000000000000000000"/>
                  <a:cs typeface="Arial" panose="020B0604020202020204" pitchFamily="34" charset="0"/>
                </a:rPr>
                <a:t>Những thứ mới học trong Javascript</a:t>
              </a:r>
              <a:endParaRPr lang="vi-VN" sz="2000">
                <a:cs typeface="Arial" panose="020B0604020202020204" pitchFamily="34" charset="0"/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AE7A5045-469C-4A63-A34F-358FC3FD3FC5}"/>
                </a:ext>
              </a:extLst>
            </p:cNvPr>
            <p:cNvSpPr/>
            <p:nvPr/>
          </p:nvSpPr>
          <p:spPr>
            <a:xfrm>
              <a:off x="5344580" y="2019713"/>
              <a:ext cx="1442130" cy="640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6000" b="1">
                  <a:solidFill>
                    <a:srgbClr val="F65D79"/>
                  </a:solidFill>
                  <a:latin typeface="Roboto Light" panose="02000000000000000000"/>
                </a:rPr>
                <a:t>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5C7F8E-8BD0-445E-99F2-1BEFC57024A6}"/>
              </a:ext>
            </a:extLst>
          </p:cNvPr>
          <p:cNvGrpSpPr/>
          <p:nvPr/>
        </p:nvGrpSpPr>
        <p:grpSpPr>
          <a:xfrm>
            <a:off x="5148195" y="3285371"/>
            <a:ext cx="6208062" cy="640080"/>
            <a:chOff x="5344580" y="3071071"/>
            <a:chExt cx="6208062" cy="640080"/>
          </a:xfrm>
        </p:grpSpPr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337DF798-6C0B-4E28-BAAF-3C09D5B0834F}"/>
                </a:ext>
              </a:extLst>
            </p:cNvPr>
            <p:cNvSpPr/>
            <p:nvPr/>
          </p:nvSpPr>
          <p:spPr>
            <a:xfrm>
              <a:off x="6674523" y="3071071"/>
              <a:ext cx="4878119" cy="640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spcAft>
                  <a:spcPts val="600"/>
                </a:spcAft>
              </a:pPr>
              <a:r>
                <a:rPr lang="en-US" sz="2000" b="1">
                  <a:latin typeface="Roboto Light" panose="02000000000000000000"/>
                  <a:cs typeface="Arial" panose="020B0604020202020204" pitchFamily="34" charset="0"/>
                </a:rPr>
                <a:t>Clean code trong Javascript</a:t>
              </a:r>
              <a:endParaRPr lang="vi-VN" sz="2000" b="1"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E5478146-82D2-4A75-A1B7-8157D2DA44D4}"/>
                </a:ext>
              </a:extLst>
            </p:cNvPr>
            <p:cNvSpPr/>
            <p:nvPr/>
          </p:nvSpPr>
          <p:spPr>
            <a:xfrm>
              <a:off x="5344580" y="3071071"/>
              <a:ext cx="1442130" cy="640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6000" b="1">
                  <a:solidFill>
                    <a:srgbClr val="F65D79"/>
                  </a:solidFill>
                  <a:latin typeface="Roboto Light" panose="02000000000000000000"/>
                </a:rPr>
                <a:t>2</a:t>
              </a:r>
            </a:p>
          </p:txBody>
        </p:sp>
      </p:grpSp>
      <p:pic>
        <p:nvPicPr>
          <p:cNvPr id="24" name="Hình ảnh 26">
            <a:extLst>
              <a:ext uri="{FF2B5EF4-FFF2-40B4-BE49-F238E27FC236}">
                <a16:creationId xmlns:a16="http://schemas.microsoft.com/office/drawing/2014/main" id="{C2CA4578-2DE3-401B-A039-88849A1C6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184" y="434649"/>
            <a:ext cx="3505200" cy="622815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CE4C8D7-76F4-4594-9122-D395EDDF2587}"/>
              </a:ext>
            </a:extLst>
          </p:cNvPr>
          <p:cNvGrpSpPr/>
          <p:nvPr/>
        </p:nvGrpSpPr>
        <p:grpSpPr>
          <a:xfrm>
            <a:off x="5148195" y="4862068"/>
            <a:ext cx="6129404" cy="640080"/>
            <a:chOff x="5344580" y="3071071"/>
            <a:chExt cx="6129404" cy="640080"/>
          </a:xfrm>
        </p:grpSpPr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A7409303-865A-45C7-9DD1-C7D71C074254}"/>
                </a:ext>
              </a:extLst>
            </p:cNvPr>
            <p:cNvSpPr/>
            <p:nvPr/>
          </p:nvSpPr>
          <p:spPr>
            <a:xfrm>
              <a:off x="6674523" y="3071071"/>
              <a:ext cx="4799461" cy="640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spcAft>
                  <a:spcPts val="600"/>
                </a:spcAft>
              </a:pPr>
              <a:r>
                <a:rPr lang="en-US" sz="2000" b="1">
                  <a:latin typeface="Roboto Light" panose="02000000000000000000"/>
                </a:rPr>
                <a:t>Demo</a:t>
              </a:r>
              <a:endParaRPr lang="vi-VN" sz="2000" b="1" i="1"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E89DE1E6-8CB0-4ECE-A02E-67947CAE1A5C}"/>
                </a:ext>
              </a:extLst>
            </p:cNvPr>
            <p:cNvSpPr/>
            <p:nvPr/>
          </p:nvSpPr>
          <p:spPr>
            <a:xfrm>
              <a:off x="5344580" y="3071071"/>
              <a:ext cx="1442130" cy="64008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>
                <a:spcAft>
                  <a:spcPts val="600"/>
                </a:spcAft>
              </a:pPr>
              <a:r>
                <a:rPr lang="en-US" sz="6000" b="1">
                  <a:solidFill>
                    <a:srgbClr val="F65D79"/>
                  </a:solidFill>
                  <a:latin typeface="Roboto Light" panose="0200000000000000000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6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9D5CAE-BC1D-48DF-945C-5E8996190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53447"/>
            <a:ext cx="12192000" cy="2690610"/>
          </a:xfrm>
        </p:spPr>
        <p:txBody>
          <a:bodyPr/>
          <a:lstStyle/>
          <a:p>
            <a:pPr algn="ctr"/>
            <a:r>
              <a:rPr lang="en-US">
                <a:solidFill>
                  <a:srgbClr val="F65D79"/>
                </a:solidFill>
              </a:rPr>
              <a:t>1. Những thứ mới được học trong Javascript</a:t>
            </a:r>
          </a:p>
        </p:txBody>
      </p:sp>
    </p:spTree>
    <p:extLst>
      <p:ext uri="{BB962C8B-B14F-4D97-AF65-F5344CB8AC3E}">
        <p14:creationId xmlns:p14="http://schemas.microsoft.com/office/powerpoint/2010/main" val="150061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8000">
                <a:solidFill>
                  <a:srgbClr val="F65D79"/>
                </a:solidFill>
              </a:rPr>
              <a:t>1.1. This keyword</a:t>
            </a:r>
            <a:endParaRPr lang="en-US" sz="8000">
              <a:solidFill>
                <a:srgbClr val="F65D79"/>
              </a:solidFill>
            </a:endParaRP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753C98-3DC1-7D92-C830-AC2D48A9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02" y="905129"/>
            <a:ext cx="8237763" cy="545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2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sz="8000">
                <a:solidFill>
                  <a:srgbClr val="F65D79"/>
                </a:solidFill>
              </a:rPr>
              <a:t>1.2. Optional Chaining</a:t>
            </a:r>
            <a:endParaRPr lang="en-US" sz="8000">
              <a:solidFill>
                <a:srgbClr val="F65D79"/>
              </a:solidFill>
            </a:endParaRP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Optional Chaining Operator in JavaScript | by Adam Bene | Medium">
            <a:extLst>
              <a:ext uri="{FF2B5EF4-FFF2-40B4-BE49-F238E27FC236}">
                <a16:creationId xmlns:a16="http://schemas.microsoft.com/office/drawing/2014/main" id="{121E86F3-D8E0-14F6-8F28-0BA9EB55F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79" y="1956353"/>
            <a:ext cx="11394041" cy="3539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29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8000">
                <a:solidFill>
                  <a:srgbClr val="F65D79"/>
                </a:solidFill>
              </a:rPr>
              <a:t>1.3. IIFE - Immediately Invoked Function Expression</a:t>
            </a: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455FD-F441-A983-DDA7-60EBA06C7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298" y="1938643"/>
            <a:ext cx="8701694" cy="326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7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8000">
                <a:solidFill>
                  <a:srgbClr val="F65D79"/>
                </a:solidFill>
              </a:rPr>
              <a:t>1.4. Flat array</a:t>
            </a: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CD013F-473C-DF7E-AABA-FA18504C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611" y="1633644"/>
            <a:ext cx="8976778" cy="359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44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8000">
                <a:solidFill>
                  <a:srgbClr val="F65D79"/>
                </a:solidFill>
              </a:rPr>
              <a:t>1.5. Timeout &amp; Interval</a:t>
            </a: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CAD4C4-65A0-70E2-9B6F-26D8C842C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83" y="1776665"/>
            <a:ext cx="10421434" cy="245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437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19AA3-37DF-40B0-BF15-478B1DB21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Confidential | </a:t>
            </a:r>
            <a:fld id="{7F67130F-58CE-5248-8E74-8F83D370FF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BC099-0D47-4F8B-9235-4C13302710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8000">
                <a:solidFill>
                  <a:srgbClr val="F65D79"/>
                </a:solidFill>
              </a:rPr>
              <a:t>1.6. OOP</a:t>
            </a:r>
          </a:p>
          <a:p>
            <a:endParaRPr lang="en-US" sz="26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5F3A-D91F-4519-BCEC-27ECF0DA9B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26405D-25C9-4FAE-02B7-7E36D1E2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242" y="1061579"/>
            <a:ext cx="6899515" cy="5265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59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137</Words>
  <Application>Microsoft Office PowerPoint</Application>
  <PresentationFormat>Widescreen</PresentationFormat>
  <Paragraphs>38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Archia</vt:lpstr>
      <vt:lpstr>Archia DemiBold</vt:lpstr>
      <vt:lpstr>Archia Light</vt:lpstr>
      <vt:lpstr>Arial</vt:lpstr>
      <vt:lpstr>Calibri</vt:lpstr>
      <vt:lpstr>Calibri Light</vt:lpstr>
      <vt:lpstr>Roboto Light</vt:lpstr>
      <vt:lpstr>Office Theme</vt:lpstr>
      <vt:lpstr>PowerPoint Presentation</vt:lpstr>
      <vt:lpstr>PowerPoint Presentation</vt:lpstr>
      <vt:lpstr>1. Những thứ mới được học trong Javascript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Clean Code trong Javascript</vt:lpstr>
      <vt:lpstr>PowerPoint Presentation</vt:lpstr>
      <vt:lpstr>PowerPoint Presentation</vt:lpstr>
      <vt:lpstr>PowerPoint Presentation</vt:lpstr>
      <vt:lpstr>PowerPoint Presentation</vt:lpstr>
      <vt:lpstr>3.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Lê Huỳnh Thanh Danh</dc:creator>
  <cp:lastModifiedBy>Huynh Minh Thang</cp:lastModifiedBy>
  <cp:revision>9</cp:revision>
  <dcterms:created xsi:type="dcterms:W3CDTF">2019-11-25T06:28:18Z</dcterms:created>
  <dcterms:modified xsi:type="dcterms:W3CDTF">2022-07-29T02:42:23Z</dcterms:modified>
</cp:coreProperties>
</file>