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60" r:id="rId5"/>
    <p:sldId id="283" r:id="rId6"/>
    <p:sldId id="263" r:id="rId7"/>
    <p:sldId id="262" r:id="rId8"/>
    <p:sldId id="277" r:id="rId9"/>
    <p:sldId id="278" r:id="rId10"/>
    <p:sldId id="279" r:id="rId11"/>
    <p:sldId id="259" r:id="rId12"/>
    <p:sldId id="294" r:id="rId13"/>
    <p:sldId id="285" r:id="rId14"/>
    <p:sldId id="292" r:id="rId15"/>
    <p:sldId id="293" r:id="rId16"/>
    <p:sldId id="286" r:id="rId17"/>
    <p:sldId id="289" r:id="rId18"/>
    <p:sldId id="258" r:id="rId19"/>
    <p:sldId id="284" r:id="rId20"/>
    <p:sldId id="276" r:id="rId21"/>
    <p:sldId id="264" r:id="rId22"/>
    <p:sldId id="281" r:id="rId23"/>
    <p:sldId id="272" r:id="rId24"/>
    <p:sldId id="268" r:id="rId25"/>
    <p:sldId id="270" r:id="rId26"/>
    <p:sldId id="267" r:id="rId27"/>
    <p:sldId id="274" r:id="rId28"/>
    <p:sldId id="275" r:id="rId29"/>
    <p:sldId id="271" r:id="rId30"/>
    <p:sldId id="282" r:id="rId31"/>
    <p:sldId id="266" r:id="rId32"/>
    <p:sldId id="291" r:id="rId33"/>
    <p:sldId id="273"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82"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30AA05-A121-48AE-87E3-61C4F784F927}" type="datetimeFigureOut">
              <a:rPr lang="pt-PT" smtClean="0"/>
              <a:t>04/04/2022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2088E0E1-DED1-48E1-86CB-5E4D8FB00527}" type="slidenum">
              <a:rPr lang="pt-PT" smtClean="0"/>
              <a:t>‹#›</a:t>
            </a:fld>
            <a:endParaRPr lang="pt-PT"/>
          </a:p>
        </p:txBody>
      </p:sp>
    </p:spTree>
    <p:extLst>
      <p:ext uri="{BB962C8B-B14F-4D97-AF65-F5344CB8AC3E}">
        <p14:creationId xmlns:p14="http://schemas.microsoft.com/office/powerpoint/2010/main" val="4211732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30AA05-A121-48AE-87E3-61C4F784F927}" type="datetimeFigureOut">
              <a:rPr lang="pt-PT" smtClean="0"/>
              <a:t>04/04/2022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2088E0E1-DED1-48E1-86CB-5E4D8FB00527}" type="slidenum">
              <a:rPr lang="pt-PT" smtClean="0"/>
              <a:t>‹#›</a:t>
            </a:fld>
            <a:endParaRPr lang="pt-PT"/>
          </a:p>
        </p:txBody>
      </p:sp>
    </p:spTree>
    <p:extLst>
      <p:ext uri="{BB962C8B-B14F-4D97-AF65-F5344CB8AC3E}">
        <p14:creationId xmlns:p14="http://schemas.microsoft.com/office/powerpoint/2010/main" val="3371991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7F30AA05-A121-48AE-87E3-61C4F784F927}" type="datetimeFigureOut">
              <a:rPr lang="pt-PT" smtClean="0"/>
              <a:t>04/04/2022</a:t>
            </a:fld>
            <a:endParaRPr lang="pt-PT"/>
          </a:p>
        </p:txBody>
      </p:sp>
      <p:sp>
        <p:nvSpPr>
          <p:cNvPr id="5" name="Footer Placeholder 4"/>
          <p:cNvSpPr>
            <a:spLocks noGrp="1"/>
          </p:cNvSpPr>
          <p:nvPr>
            <p:ph type="ftr" sz="quarter" idx="11"/>
          </p:nvPr>
        </p:nvSpPr>
        <p:spPr>
          <a:xfrm>
            <a:off x="3776135" y="6422854"/>
            <a:ext cx="4279669" cy="365125"/>
          </a:xfrm>
        </p:spPr>
        <p:txBody>
          <a:bodyPr/>
          <a:lstStyle/>
          <a:p>
            <a:endParaRPr lang="pt-PT"/>
          </a:p>
        </p:txBody>
      </p:sp>
      <p:sp>
        <p:nvSpPr>
          <p:cNvPr id="6" name="Slide Number Placeholder 5"/>
          <p:cNvSpPr>
            <a:spLocks noGrp="1"/>
          </p:cNvSpPr>
          <p:nvPr>
            <p:ph type="sldNum" sz="quarter" idx="12"/>
          </p:nvPr>
        </p:nvSpPr>
        <p:spPr>
          <a:xfrm>
            <a:off x="8073048" y="6422854"/>
            <a:ext cx="879759" cy="365125"/>
          </a:xfrm>
        </p:spPr>
        <p:txBody>
          <a:bodyPr/>
          <a:lstStyle/>
          <a:p>
            <a:fld id="{2088E0E1-DED1-48E1-86CB-5E4D8FB00527}" type="slidenum">
              <a:rPr lang="pt-PT" smtClean="0"/>
              <a:t>‹#›</a:t>
            </a:fld>
            <a:endParaRPr lang="pt-PT"/>
          </a:p>
        </p:txBody>
      </p:sp>
    </p:spTree>
    <p:extLst>
      <p:ext uri="{BB962C8B-B14F-4D97-AF65-F5344CB8AC3E}">
        <p14:creationId xmlns:p14="http://schemas.microsoft.com/office/powerpoint/2010/main" val="1943815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30AA05-A121-48AE-87E3-61C4F784F927}" type="datetimeFigureOut">
              <a:rPr lang="pt-PT" smtClean="0"/>
              <a:t>04/04/2022</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2088E0E1-DED1-48E1-86CB-5E4D8FB00527}" type="slidenum">
              <a:rPr lang="pt-PT" smtClean="0"/>
              <a:t>‹#›</a:t>
            </a:fld>
            <a:endParaRPr lang="pt-PT"/>
          </a:p>
        </p:txBody>
      </p:sp>
    </p:spTree>
    <p:extLst>
      <p:ext uri="{BB962C8B-B14F-4D97-AF65-F5344CB8AC3E}">
        <p14:creationId xmlns:p14="http://schemas.microsoft.com/office/powerpoint/2010/main" val="942847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7F30AA05-A121-48AE-87E3-61C4F784F927}" type="datetimeFigureOut">
              <a:rPr lang="pt-PT" smtClean="0"/>
              <a:t>04/04/2022</a:t>
            </a:fld>
            <a:endParaRPr lang="pt-PT"/>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pt-PT"/>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2088E0E1-DED1-48E1-86CB-5E4D8FB00527}" type="slidenum">
              <a:rPr lang="pt-PT" smtClean="0"/>
              <a:t>‹#›</a:t>
            </a:fld>
            <a:endParaRPr lang="pt-PT"/>
          </a:p>
        </p:txBody>
      </p:sp>
    </p:spTree>
    <p:extLst>
      <p:ext uri="{BB962C8B-B14F-4D97-AF65-F5344CB8AC3E}">
        <p14:creationId xmlns:p14="http://schemas.microsoft.com/office/powerpoint/2010/main" val="121635940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30AA05-A121-48AE-87E3-61C4F784F927}" type="datetimeFigureOut">
              <a:rPr lang="pt-PT" smtClean="0"/>
              <a:t>04/04/2022</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2088E0E1-DED1-48E1-86CB-5E4D8FB00527}" type="slidenum">
              <a:rPr lang="pt-PT" smtClean="0"/>
              <a:t>‹#›</a:t>
            </a:fld>
            <a:endParaRPr lang="pt-PT"/>
          </a:p>
        </p:txBody>
      </p:sp>
    </p:spTree>
    <p:extLst>
      <p:ext uri="{BB962C8B-B14F-4D97-AF65-F5344CB8AC3E}">
        <p14:creationId xmlns:p14="http://schemas.microsoft.com/office/powerpoint/2010/main" val="2257184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30AA05-A121-48AE-87E3-61C4F784F927}" type="datetimeFigureOut">
              <a:rPr lang="pt-PT" smtClean="0"/>
              <a:t>04/04/2022</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2088E0E1-DED1-48E1-86CB-5E4D8FB00527}" type="slidenum">
              <a:rPr lang="pt-PT" smtClean="0"/>
              <a:t>‹#›</a:t>
            </a:fld>
            <a:endParaRPr lang="pt-PT"/>
          </a:p>
        </p:txBody>
      </p:sp>
    </p:spTree>
    <p:extLst>
      <p:ext uri="{BB962C8B-B14F-4D97-AF65-F5344CB8AC3E}">
        <p14:creationId xmlns:p14="http://schemas.microsoft.com/office/powerpoint/2010/main" val="3159770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30AA05-A121-48AE-87E3-61C4F784F927}" type="datetimeFigureOut">
              <a:rPr lang="pt-PT" smtClean="0"/>
              <a:t>04/04/2022</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2088E0E1-DED1-48E1-86CB-5E4D8FB00527}" type="slidenum">
              <a:rPr lang="pt-PT" smtClean="0"/>
              <a:t>‹#›</a:t>
            </a:fld>
            <a:endParaRPr lang="pt-PT"/>
          </a:p>
        </p:txBody>
      </p:sp>
    </p:spTree>
    <p:extLst>
      <p:ext uri="{BB962C8B-B14F-4D97-AF65-F5344CB8AC3E}">
        <p14:creationId xmlns:p14="http://schemas.microsoft.com/office/powerpoint/2010/main" val="576681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30AA05-A121-48AE-87E3-61C4F784F927}" type="datetimeFigureOut">
              <a:rPr lang="pt-PT" smtClean="0"/>
              <a:t>04/04/2022</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2088E0E1-DED1-48E1-86CB-5E4D8FB00527}" type="slidenum">
              <a:rPr lang="pt-PT" smtClean="0"/>
              <a:t>‹#›</a:t>
            </a:fld>
            <a:endParaRPr lang="pt-PT"/>
          </a:p>
        </p:txBody>
      </p:sp>
    </p:spTree>
    <p:extLst>
      <p:ext uri="{BB962C8B-B14F-4D97-AF65-F5344CB8AC3E}">
        <p14:creationId xmlns:p14="http://schemas.microsoft.com/office/powerpoint/2010/main" val="528292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30AA05-A121-48AE-87E3-61C4F784F927}" type="datetimeFigureOut">
              <a:rPr lang="pt-PT" smtClean="0"/>
              <a:t>04/04/2022</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2088E0E1-DED1-48E1-86CB-5E4D8FB00527}" type="slidenum">
              <a:rPr lang="pt-PT" smtClean="0"/>
              <a:t>‹#›</a:t>
            </a:fld>
            <a:endParaRPr lang="pt-PT"/>
          </a:p>
        </p:txBody>
      </p:sp>
    </p:spTree>
    <p:extLst>
      <p:ext uri="{BB962C8B-B14F-4D97-AF65-F5344CB8AC3E}">
        <p14:creationId xmlns:p14="http://schemas.microsoft.com/office/powerpoint/2010/main" val="3477082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30AA05-A121-48AE-87E3-61C4F784F927}" type="datetimeFigureOut">
              <a:rPr lang="pt-PT" smtClean="0"/>
              <a:t>04/04/2022</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2088E0E1-DED1-48E1-86CB-5E4D8FB00527}" type="slidenum">
              <a:rPr lang="pt-PT" smtClean="0"/>
              <a:t>‹#›</a:t>
            </a:fld>
            <a:endParaRPr lang="pt-PT"/>
          </a:p>
        </p:txBody>
      </p:sp>
    </p:spTree>
    <p:extLst>
      <p:ext uri="{BB962C8B-B14F-4D97-AF65-F5344CB8AC3E}">
        <p14:creationId xmlns:p14="http://schemas.microsoft.com/office/powerpoint/2010/main" val="1875297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7F30AA05-A121-48AE-87E3-61C4F784F927}" type="datetimeFigureOut">
              <a:rPr lang="pt-PT" smtClean="0"/>
              <a:t>04/04/2022</a:t>
            </a:fld>
            <a:endParaRPr lang="pt-PT"/>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pt-PT"/>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2088E0E1-DED1-48E1-86CB-5E4D8FB00527}" type="slidenum">
              <a:rPr lang="pt-PT" smtClean="0"/>
              <a:t>‹#›</a:t>
            </a:fld>
            <a:endParaRPr lang="pt-PT"/>
          </a:p>
        </p:txBody>
      </p:sp>
    </p:spTree>
    <p:extLst>
      <p:ext uri="{BB962C8B-B14F-4D97-AF65-F5344CB8AC3E}">
        <p14:creationId xmlns:p14="http://schemas.microsoft.com/office/powerpoint/2010/main" val="40280911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9C139-C915-4361-876A-2D3243500D2A}"/>
              </a:ext>
            </a:extLst>
          </p:cNvPr>
          <p:cNvSpPr>
            <a:spLocks noGrp="1"/>
          </p:cNvSpPr>
          <p:nvPr>
            <p:ph type="ctrTitle"/>
          </p:nvPr>
        </p:nvSpPr>
        <p:spPr/>
        <p:txBody>
          <a:bodyPr/>
          <a:lstStyle/>
          <a:p>
            <a:r>
              <a:rPr lang="pt-PT" dirty="0"/>
              <a:t>FLAVA</a:t>
            </a:r>
          </a:p>
        </p:txBody>
      </p:sp>
      <p:sp>
        <p:nvSpPr>
          <p:cNvPr id="3" name="Subtitle 2">
            <a:extLst>
              <a:ext uri="{FF2B5EF4-FFF2-40B4-BE49-F238E27FC236}">
                <a16:creationId xmlns:a16="http://schemas.microsoft.com/office/drawing/2014/main" id="{8A2B06C1-A37D-4CD2-959B-1175117D4D88}"/>
              </a:ext>
            </a:extLst>
          </p:cNvPr>
          <p:cNvSpPr>
            <a:spLocks noGrp="1"/>
          </p:cNvSpPr>
          <p:nvPr>
            <p:ph type="subTitle" idx="1"/>
          </p:nvPr>
        </p:nvSpPr>
        <p:spPr/>
        <p:txBody>
          <a:bodyPr/>
          <a:lstStyle/>
          <a:p>
            <a:r>
              <a:rPr lang="en-US" dirty="0"/>
              <a:t>A Foundational Language And Vision Alignment Model</a:t>
            </a:r>
            <a:endParaRPr lang="pt-PT" dirty="0"/>
          </a:p>
        </p:txBody>
      </p:sp>
    </p:spTree>
    <p:extLst>
      <p:ext uri="{BB962C8B-B14F-4D97-AF65-F5344CB8AC3E}">
        <p14:creationId xmlns:p14="http://schemas.microsoft.com/office/powerpoint/2010/main" val="2513267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80BBF-BA8D-4684-9402-6F1FCF31CC6F}"/>
              </a:ext>
            </a:extLst>
          </p:cNvPr>
          <p:cNvSpPr>
            <a:spLocks noGrp="1"/>
          </p:cNvSpPr>
          <p:nvPr>
            <p:ph type="title"/>
          </p:nvPr>
        </p:nvSpPr>
        <p:spPr>
          <a:xfrm>
            <a:off x="1202919" y="284176"/>
            <a:ext cx="9784080" cy="1508760"/>
          </a:xfrm>
        </p:spPr>
        <p:txBody>
          <a:bodyPr>
            <a:normAutofit/>
          </a:bodyPr>
          <a:lstStyle/>
          <a:p>
            <a:r>
              <a:rPr lang="pt-PT"/>
              <a:t>Flava Model - Multimodal Encoder</a:t>
            </a:r>
            <a:endParaRPr lang="pt-PT"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FC5C00E-4F25-4332-B2FB-9CC91556EE0B}"/>
                  </a:ext>
                </a:extLst>
              </p:cNvPr>
              <p:cNvSpPr>
                <a:spLocks noGrp="1"/>
              </p:cNvSpPr>
              <p:nvPr>
                <p:ph idx="1"/>
              </p:nvPr>
            </p:nvSpPr>
            <p:spPr>
              <a:xfrm>
                <a:off x="1202920" y="2011680"/>
                <a:ext cx="4557800" cy="4206240"/>
              </a:xfrm>
            </p:spPr>
            <p:txBody>
              <a:bodyPr>
                <a:normAutofit/>
              </a:bodyPr>
              <a:lstStyle/>
              <a:p>
                <a:pPr marL="0" indent="0">
                  <a:buNone/>
                </a:pPr>
                <a:r>
                  <a:rPr lang="en-US" sz="1400"/>
                  <a:t>A separate transformer is used to fuse the image and text hidden states:</a:t>
                </a:r>
              </a:p>
              <a:p>
                <a:pPr marL="457200" indent="-457200">
                  <a:buFont typeface="+mj-lt"/>
                  <a:buAutoNum type="arabicPeriod"/>
                </a:pPr>
                <a:r>
                  <a:rPr lang="en-US" sz="1400"/>
                  <a:t>Two learned linear projections are applied over each hidden state vector in </a:t>
                </a:r>
                <a14:m>
                  <m:oMath xmlns:m="http://schemas.openxmlformats.org/officeDocument/2006/math">
                    <m:r>
                      <a:rPr lang="pt-PT" sz="1400" b="0" i="1">
                        <a:latin typeface="Cambria Math" panose="02040503050406030204" pitchFamily="18" charset="0"/>
                      </a:rPr>
                      <m:t>{</m:t>
                    </m:r>
                    <m:sSub>
                      <m:sSubPr>
                        <m:ctrlPr>
                          <a:rPr lang="pt-PT" sz="1400" b="0" i="1">
                            <a:latin typeface="Cambria Math" panose="02040503050406030204" pitchFamily="18" charset="0"/>
                          </a:rPr>
                        </m:ctrlPr>
                      </m:sSubPr>
                      <m:e>
                        <m:r>
                          <a:rPr lang="pt-PT" sz="1400" b="0" i="1">
                            <a:latin typeface="Cambria Math" panose="02040503050406030204" pitchFamily="18" charset="0"/>
                          </a:rPr>
                          <m:t>h</m:t>
                        </m:r>
                      </m:e>
                      <m:sub>
                        <m:r>
                          <a:rPr lang="pt-PT" sz="1400" b="0" i="1">
                            <a:latin typeface="Cambria Math" panose="02040503050406030204" pitchFamily="18" charset="0"/>
                          </a:rPr>
                          <m:t>𝐼</m:t>
                        </m:r>
                      </m:sub>
                    </m:sSub>
                    <m:r>
                      <a:rPr lang="pt-PT" sz="1400" b="0" i="1">
                        <a:latin typeface="Cambria Math" panose="02040503050406030204" pitchFamily="18" charset="0"/>
                      </a:rPr>
                      <m:t>}</m:t>
                    </m:r>
                  </m:oMath>
                </a14:m>
                <a:r>
                  <a:rPr lang="en-US" sz="1400"/>
                  <a:t> and </a:t>
                </a:r>
                <a14:m>
                  <m:oMath xmlns:m="http://schemas.openxmlformats.org/officeDocument/2006/math">
                    <m:d>
                      <m:dPr>
                        <m:begChr m:val="{"/>
                        <m:endChr m:val="}"/>
                        <m:ctrlPr>
                          <a:rPr lang="pt-PT" sz="1400" b="0" i="1">
                            <a:latin typeface="Cambria Math" panose="02040503050406030204" pitchFamily="18" charset="0"/>
                          </a:rPr>
                        </m:ctrlPr>
                      </m:dPr>
                      <m:e>
                        <m:sSub>
                          <m:sSubPr>
                            <m:ctrlPr>
                              <a:rPr lang="pt-PT" sz="1400" b="0" i="1">
                                <a:latin typeface="Cambria Math" panose="02040503050406030204" pitchFamily="18" charset="0"/>
                              </a:rPr>
                            </m:ctrlPr>
                          </m:sSubPr>
                          <m:e>
                            <m:r>
                              <a:rPr lang="pt-PT" sz="1400" b="0" i="1">
                                <a:latin typeface="Cambria Math" panose="02040503050406030204" pitchFamily="18" charset="0"/>
                              </a:rPr>
                              <m:t>h</m:t>
                            </m:r>
                          </m:e>
                          <m:sub>
                            <m:r>
                              <a:rPr lang="pt-PT" sz="1400" b="0" i="1">
                                <a:latin typeface="Cambria Math" panose="02040503050406030204" pitchFamily="18" charset="0"/>
                              </a:rPr>
                              <m:t>𝑇</m:t>
                            </m:r>
                          </m:sub>
                        </m:sSub>
                      </m:e>
                    </m:d>
                    <m:r>
                      <a:rPr lang="pt-PT" sz="1400" b="0" i="0">
                        <a:latin typeface="Cambria Math" panose="02040503050406030204" pitchFamily="18" charset="0"/>
                      </a:rPr>
                      <m:t>.</m:t>
                    </m:r>
                  </m:oMath>
                </a14:m>
                <a:endParaRPr lang="pt-PT" sz="1400" b="0"/>
              </a:p>
              <a:p>
                <a:pPr marL="457200" indent="-457200">
                  <a:buFont typeface="+mj-lt"/>
                  <a:buAutoNum type="arabicPeriod"/>
                </a:pPr>
                <a:r>
                  <a:rPr lang="en-US" sz="1400"/>
                  <a:t>These projections are concatenated into a single list with an additional </a:t>
                </a:r>
                <a14:m>
                  <m:oMath xmlns:m="http://schemas.openxmlformats.org/officeDocument/2006/math">
                    <m:r>
                      <a:rPr lang="pt-PT" sz="1400" b="0" i="1">
                        <a:latin typeface="Cambria Math" panose="02040503050406030204" pitchFamily="18" charset="0"/>
                      </a:rPr>
                      <m:t>[</m:t>
                    </m:r>
                    <m:r>
                      <a:rPr lang="pt-PT" sz="1400" b="0" i="1">
                        <a:latin typeface="Cambria Math" panose="02040503050406030204" pitchFamily="18" charset="0"/>
                      </a:rPr>
                      <m:t>𝐶𝐿𝑆</m:t>
                    </m:r>
                    <m:r>
                      <a:rPr lang="pt-PT" sz="1400" b="0" i="1">
                        <a:latin typeface="Cambria Math" panose="02040503050406030204" pitchFamily="18" charset="0"/>
                      </a:rPr>
                      <m:t>_</m:t>
                    </m:r>
                    <m:r>
                      <a:rPr lang="pt-PT" sz="1400" b="0" i="1">
                        <a:latin typeface="Cambria Math" panose="02040503050406030204" pitchFamily="18" charset="0"/>
                      </a:rPr>
                      <m:t>𝑀</m:t>
                    </m:r>
                    <m:r>
                      <a:rPr lang="pt-PT" sz="1400" b="0" i="1">
                        <a:latin typeface="Cambria Math" panose="02040503050406030204" pitchFamily="18" charset="0"/>
                      </a:rPr>
                      <m:t>]</m:t>
                    </m:r>
                  </m:oMath>
                </a14:m>
                <a:r>
                  <a:rPr lang="en-US" sz="1400"/>
                  <a:t> token added. </a:t>
                </a:r>
              </a:p>
              <a:p>
                <a:pPr marL="457200" indent="-457200">
                  <a:buFont typeface="+mj-lt"/>
                  <a:buAutoNum type="arabicPeriod"/>
                </a:pPr>
                <a:r>
                  <a:rPr lang="en-US" sz="1400"/>
                  <a:t>This concatenated list is fed into the multimodal encoder transformer (also based on the ViT architecture), allowing cross-attention between the projected unimodal image and text representations and fusing the two modalities. </a:t>
                </a:r>
              </a:p>
              <a:p>
                <a:pPr marL="457200" indent="-457200">
                  <a:buFont typeface="+mj-lt"/>
                  <a:buAutoNum type="arabicPeriod"/>
                </a:pPr>
                <a:r>
                  <a:rPr lang="en-US" sz="1400"/>
                  <a:t>The output from the multimodal encoder is a list of hidden states </a:t>
                </a:r>
                <a14:m>
                  <m:oMath xmlns:m="http://schemas.openxmlformats.org/officeDocument/2006/math">
                    <m:d>
                      <m:dPr>
                        <m:begChr m:val="{"/>
                        <m:endChr m:val="}"/>
                        <m:ctrlPr>
                          <a:rPr lang="pt-PT" sz="1400" b="0" i="1">
                            <a:latin typeface="Cambria Math" panose="02040503050406030204" pitchFamily="18" charset="0"/>
                          </a:rPr>
                        </m:ctrlPr>
                      </m:dPr>
                      <m:e>
                        <m:sSub>
                          <m:sSubPr>
                            <m:ctrlPr>
                              <a:rPr lang="pt-PT" sz="1400" b="0" i="1">
                                <a:latin typeface="Cambria Math" panose="02040503050406030204" pitchFamily="18" charset="0"/>
                              </a:rPr>
                            </m:ctrlPr>
                          </m:sSubPr>
                          <m:e>
                            <m:r>
                              <a:rPr lang="pt-PT" sz="1400" b="0" i="1">
                                <a:latin typeface="Cambria Math" panose="02040503050406030204" pitchFamily="18" charset="0"/>
                              </a:rPr>
                              <m:t>h</m:t>
                            </m:r>
                          </m:e>
                          <m:sub>
                            <m:r>
                              <a:rPr lang="pt-PT" sz="1400" b="0" i="1">
                                <a:latin typeface="Cambria Math" panose="02040503050406030204" pitchFamily="18" charset="0"/>
                              </a:rPr>
                              <m:t>𝑀</m:t>
                            </m:r>
                          </m:sub>
                        </m:sSub>
                      </m:e>
                    </m:d>
                  </m:oMath>
                </a14:m>
                <a:r>
                  <a:rPr lang="en-US" sz="1400"/>
                  <a:t>, each corresponding to a unimodal vector from </a:t>
                </a:r>
                <a14:m>
                  <m:oMath xmlns:m="http://schemas.openxmlformats.org/officeDocument/2006/math">
                    <m:r>
                      <a:rPr lang="pt-PT" sz="1400" b="0" i="1">
                        <a:latin typeface="Cambria Math" panose="02040503050406030204" pitchFamily="18" charset="0"/>
                      </a:rPr>
                      <m:t>{</m:t>
                    </m:r>
                    <m:sSub>
                      <m:sSubPr>
                        <m:ctrlPr>
                          <a:rPr lang="pt-PT" sz="1400" b="0" i="1">
                            <a:latin typeface="Cambria Math" panose="02040503050406030204" pitchFamily="18" charset="0"/>
                          </a:rPr>
                        </m:ctrlPr>
                      </m:sSubPr>
                      <m:e>
                        <m:r>
                          <a:rPr lang="pt-PT" sz="1400" b="0" i="1">
                            <a:latin typeface="Cambria Math" panose="02040503050406030204" pitchFamily="18" charset="0"/>
                          </a:rPr>
                          <m:t>h</m:t>
                        </m:r>
                      </m:e>
                      <m:sub>
                        <m:r>
                          <a:rPr lang="pt-PT" sz="1400" b="0" i="1">
                            <a:latin typeface="Cambria Math" panose="02040503050406030204" pitchFamily="18" charset="0"/>
                          </a:rPr>
                          <m:t>𝐼</m:t>
                        </m:r>
                      </m:sub>
                    </m:sSub>
                    <m:r>
                      <a:rPr lang="pt-PT" sz="1400" b="0" i="1">
                        <a:latin typeface="Cambria Math" panose="02040503050406030204" pitchFamily="18" charset="0"/>
                      </a:rPr>
                      <m:t>}</m:t>
                    </m:r>
                  </m:oMath>
                </a14:m>
                <a:r>
                  <a:rPr lang="en-US" sz="1400"/>
                  <a:t> or </a:t>
                </a:r>
                <a14:m>
                  <m:oMath xmlns:m="http://schemas.openxmlformats.org/officeDocument/2006/math">
                    <m:r>
                      <a:rPr lang="pt-PT" sz="1400" b="0" i="1">
                        <a:latin typeface="Cambria Math" panose="02040503050406030204" pitchFamily="18" charset="0"/>
                      </a:rPr>
                      <m:t>{</m:t>
                    </m:r>
                    <m:sSub>
                      <m:sSubPr>
                        <m:ctrlPr>
                          <a:rPr lang="pt-PT" sz="1400" b="0" i="1">
                            <a:latin typeface="Cambria Math" panose="02040503050406030204" pitchFamily="18" charset="0"/>
                          </a:rPr>
                        </m:ctrlPr>
                      </m:sSubPr>
                      <m:e>
                        <m:r>
                          <a:rPr lang="pt-PT" sz="1400" b="0" i="1">
                            <a:latin typeface="Cambria Math" panose="02040503050406030204" pitchFamily="18" charset="0"/>
                          </a:rPr>
                          <m:t>h</m:t>
                        </m:r>
                      </m:e>
                      <m:sub>
                        <m:r>
                          <a:rPr lang="pt-PT" sz="1400" b="0" i="1">
                            <a:latin typeface="Cambria Math" panose="02040503050406030204" pitchFamily="18" charset="0"/>
                          </a:rPr>
                          <m:t>𝑇</m:t>
                        </m:r>
                      </m:sub>
                    </m:sSub>
                    <m:r>
                      <a:rPr lang="pt-PT" sz="1400" b="0" i="1">
                        <a:latin typeface="Cambria Math" panose="02040503050406030204" pitchFamily="18" charset="0"/>
                      </a:rPr>
                      <m:t>}</m:t>
                    </m:r>
                  </m:oMath>
                </a14:m>
                <a:r>
                  <a:rPr lang="en-US" sz="1400"/>
                  <a:t> (and a vector </a:t>
                </a:r>
                <a14:m>
                  <m:oMath xmlns:m="http://schemas.openxmlformats.org/officeDocument/2006/math">
                    <m:sSub>
                      <m:sSubPr>
                        <m:ctrlPr>
                          <a:rPr lang="en-US" sz="1400" i="1">
                            <a:latin typeface="Cambria Math" panose="02040503050406030204" pitchFamily="18" charset="0"/>
                          </a:rPr>
                        </m:ctrlPr>
                      </m:sSubPr>
                      <m:e>
                        <m:r>
                          <a:rPr lang="pt-PT" sz="1400" b="0" i="1">
                            <a:latin typeface="Cambria Math" panose="02040503050406030204" pitchFamily="18" charset="0"/>
                          </a:rPr>
                          <m:t>h</m:t>
                        </m:r>
                      </m:e>
                      <m:sub>
                        <m:r>
                          <a:rPr lang="pt-PT" sz="1400" b="0" i="1">
                            <a:latin typeface="Cambria Math" panose="02040503050406030204" pitchFamily="18" charset="0"/>
                          </a:rPr>
                          <m:t>𝐶𝐿𝑆</m:t>
                        </m:r>
                        <m:r>
                          <a:rPr lang="pt-PT" sz="1400" b="0" i="1">
                            <a:latin typeface="Cambria Math" panose="02040503050406030204" pitchFamily="18" charset="0"/>
                          </a:rPr>
                          <m:t>,</m:t>
                        </m:r>
                        <m:r>
                          <a:rPr lang="pt-PT" sz="1400" b="0" i="1">
                            <a:latin typeface="Cambria Math" panose="02040503050406030204" pitchFamily="18" charset="0"/>
                          </a:rPr>
                          <m:t>𝑀</m:t>
                        </m:r>
                      </m:sub>
                    </m:sSub>
                  </m:oMath>
                </a14:m>
                <a:r>
                  <a:rPr lang="en-US" sz="1400"/>
                  <a:t> for </a:t>
                </a:r>
                <a14:m>
                  <m:oMath xmlns:m="http://schemas.openxmlformats.org/officeDocument/2006/math">
                    <m:r>
                      <a:rPr lang="pt-PT" sz="1400" i="1">
                        <a:latin typeface="Cambria Math" panose="02040503050406030204" pitchFamily="18" charset="0"/>
                      </a:rPr>
                      <m:t>[</m:t>
                    </m:r>
                    <m:r>
                      <a:rPr lang="pt-PT" sz="1400" i="1">
                        <a:latin typeface="Cambria Math" panose="02040503050406030204" pitchFamily="18" charset="0"/>
                      </a:rPr>
                      <m:t>𝐶𝐿𝑆</m:t>
                    </m:r>
                    <m:r>
                      <a:rPr lang="pt-PT" sz="1400" i="1">
                        <a:latin typeface="Cambria Math" panose="02040503050406030204" pitchFamily="18" charset="0"/>
                      </a:rPr>
                      <m:t>_</m:t>
                    </m:r>
                    <m:r>
                      <a:rPr lang="pt-PT" sz="1400" i="1">
                        <a:latin typeface="Cambria Math" panose="02040503050406030204" pitchFamily="18" charset="0"/>
                      </a:rPr>
                      <m:t>𝑀</m:t>
                    </m:r>
                    <m:r>
                      <a:rPr lang="pt-PT" sz="1400" i="1">
                        <a:latin typeface="Cambria Math" panose="02040503050406030204" pitchFamily="18" charset="0"/>
                      </a:rPr>
                      <m:t>]</m:t>
                    </m:r>
                  </m:oMath>
                </a14:m>
                <a:r>
                  <a:rPr lang="en-US" sz="1400"/>
                  <a:t>).</a:t>
                </a:r>
                <a:endParaRPr lang="pt-PT" sz="1400"/>
              </a:p>
            </p:txBody>
          </p:sp>
        </mc:Choice>
        <mc:Fallback>
          <p:sp>
            <p:nvSpPr>
              <p:cNvPr id="3" name="Content Placeholder 2">
                <a:extLst>
                  <a:ext uri="{FF2B5EF4-FFF2-40B4-BE49-F238E27FC236}">
                    <a16:creationId xmlns:a16="http://schemas.microsoft.com/office/drawing/2014/main" id="{DFC5C00E-4F25-4332-B2FB-9CC91556EE0B}"/>
                  </a:ext>
                </a:extLst>
              </p:cNvPr>
              <p:cNvSpPr>
                <a:spLocks noGrp="1" noRot="1" noChangeAspect="1" noMove="1" noResize="1" noEditPoints="1" noAdjustHandles="1" noChangeArrowheads="1" noChangeShapeType="1" noTextEdit="1"/>
              </p:cNvSpPr>
              <p:nvPr>
                <p:ph idx="1"/>
              </p:nvPr>
            </p:nvSpPr>
            <p:spPr>
              <a:xfrm>
                <a:off x="1202920" y="2011680"/>
                <a:ext cx="4557800" cy="4206240"/>
              </a:xfrm>
              <a:blipFill>
                <a:blip r:embed="rId2"/>
                <a:stretch>
                  <a:fillRect l="-401" t="-725"/>
                </a:stretch>
              </a:blipFill>
            </p:spPr>
            <p:txBody>
              <a:bodyPr/>
              <a:lstStyle/>
              <a:p>
                <a:r>
                  <a:rPr lang="pt-PT">
                    <a:noFill/>
                  </a:rPr>
                  <a:t> </a:t>
                </a:r>
              </a:p>
            </p:txBody>
          </p:sp>
        </mc:Fallback>
      </mc:AlternateContent>
      <p:pic>
        <p:nvPicPr>
          <p:cNvPr id="7" name="Picture 6" descr="Diagram&#10;&#10;Description automatically generated with low confidence">
            <a:extLst>
              <a:ext uri="{FF2B5EF4-FFF2-40B4-BE49-F238E27FC236}">
                <a16:creationId xmlns:a16="http://schemas.microsoft.com/office/drawing/2014/main" id="{95E6DB8D-CB32-4B2C-8933-6132729987D9}"/>
              </a:ext>
            </a:extLst>
          </p:cNvPr>
          <p:cNvPicPr>
            <a:picLocks noChangeAspect="1"/>
          </p:cNvPicPr>
          <p:nvPr/>
        </p:nvPicPr>
        <p:blipFill>
          <a:blip r:embed="rId3"/>
          <a:stretch>
            <a:fillRect/>
          </a:stretch>
        </p:blipFill>
        <p:spPr>
          <a:xfrm>
            <a:off x="6095999" y="3377883"/>
            <a:ext cx="4742951" cy="1256882"/>
          </a:xfrm>
          <a:prstGeom prst="rect">
            <a:avLst/>
          </a:prstGeom>
        </p:spPr>
      </p:pic>
    </p:spTree>
    <p:extLst>
      <p:ext uri="{BB962C8B-B14F-4D97-AF65-F5344CB8AC3E}">
        <p14:creationId xmlns:p14="http://schemas.microsoft.com/office/powerpoint/2010/main" val="3367709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9C8D8-0818-443C-A687-842CFED40F5E}"/>
              </a:ext>
            </a:extLst>
          </p:cNvPr>
          <p:cNvSpPr>
            <a:spLocks noGrp="1"/>
          </p:cNvSpPr>
          <p:nvPr>
            <p:ph type="title"/>
          </p:nvPr>
        </p:nvSpPr>
        <p:spPr/>
        <p:txBody>
          <a:bodyPr/>
          <a:lstStyle/>
          <a:p>
            <a:r>
              <a:rPr lang="pt-PT" dirty="0" err="1"/>
              <a:t>Attention</a:t>
            </a:r>
            <a:endParaRPr lang="pt-PT"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47C9B8F-1EFD-4A5E-B05E-13D8E9FF4FDB}"/>
                  </a:ext>
                </a:extLst>
              </p:cNvPr>
              <p:cNvSpPr>
                <a:spLocks noGrp="1"/>
              </p:cNvSpPr>
              <p:nvPr>
                <p:ph idx="1"/>
              </p:nvPr>
            </p:nvSpPr>
            <p:spPr/>
            <p:txBody>
              <a:bodyPr>
                <a:normAutofit/>
              </a:bodyPr>
              <a:lstStyle/>
              <a:p>
                <a:pPr marL="0" indent="0">
                  <a:buNone/>
                </a:pPr>
                <a:r>
                  <a:rPr lang="en-US" b="0" i="0" dirty="0">
                    <a:effectLst/>
                    <a:latin typeface="Arial" panose="020B0604020202020204" pitchFamily="34" charset="0"/>
                  </a:rPr>
                  <a:t>The transformer building blocks are scaled dot-product attention units. </a:t>
                </a:r>
              </a:p>
              <a:p>
                <a:pPr marL="0" indent="0">
                  <a:buNone/>
                </a:pPr>
                <a:r>
                  <a:rPr lang="en-US" b="0" i="0" dirty="0">
                    <a:effectLst/>
                    <a:latin typeface="Arial" panose="020B0604020202020204" pitchFamily="34" charset="0"/>
                  </a:rPr>
                  <a:t>When a sentence is passed into a transformer model, attention weights are calculated between every token simultaneously. </a:t>
                </a:r>
              </a:p>
              <a:p>
                <a:pPr marL="0" indent="0">
                  <a:buNone/>
                </a:pPr>
                <a:r>
                  <a:rPr lang="en-US" b="0" i="0" dirty="0">
                    <a:effectLst/>
                    <a:latin typeface="Arial" panose="020B0604020202020204" pitchFamily="34" charset="0"/>
                  </a:rPr>
                  <a:t>The attention unit produces embeddings for every token in context that contain information about the token itself along with a weighted combination of other relevant tokens each weighted by its attention weight.</a:t>
                </a:r>
              </a:p>
              <a:p>
                <a:pPr marL="0" indent="0">
                  <a:buNone/>
                </a:pPr>
                <a:endParaRPr lang="en-US" dirty="0">
                  <a:solidFill>
                    <a:srgbClr val="202122"/>
                  </a:solidFill>
                  <a:latin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r>
                        <a:rPr lang="pt-PT" b="0" i="1" smtClean="0">
                          <a:latin typeface="Cambria Math" panose="02040503050406030204" pitchFamily="18" charset="0"/>
                        </a:rPr>
                        <m:t>𝐴𝑡𝑡𝑒𝑛𝑡𝑖𝑜𝑛</m:t>
                      </m:r>
                      <m:d>
                        <m:dPr>
                          <m:ctrlPr>
                            <a:rPr lang="pt-PT" b="0" i="1" smtClean="0">
                              <a:latin typeface="Cambria Math" panose="02040503050406030204" pitchFamily="18" charset="0"/>
                            </a:rPr>
                          </m:ctrlPr>
                        </m:dPr>
                        <m:e>
                          <m:r>
                            <a:rPr lang="pt-PT" b="0" i="1" smtClean="0">
                              <a:latin typeface="Cambria Math" panose="02040503050406030204" pitchFamily="18" charset="0"/>
                            </a:rPr>
                            <m:t>𝑄</m:t>
                          </m:r>
                          <m:r>
                            <a:rPr lang="pt-PT" b="0" i="1" smtClean="0">
                              <a:latin typeface="Cambria Math" panose="02040503050406030204" pitchFamily="18" charset="0"/>
                            </a:rPr>
                            <m:t>,</m:t>
                          </m:r>
                          <m:r>
                            <a:rPr lang="pt-PT" b="0" i="1" smtClean="0">
                              <a:latin typeface="Cambria Math" panose="02040503050406030204" pitchFamily="18" charset="0"/>
                            </a:rPr>
                            <m:t>𝐾</m:t>
                          </m:r>
                          <m:r>
                            <a:rPr lang="pt-PT" b="0" i="1" smtClean="0">
                              <a:latin typeface="Cambria Math" panose="02040503050406030204" pitchFamily="18" charset="0"/>
                            </a:rPr>
                            <m:t>,</m:t>
                          </m:r>
                          <m:r>
                            <a:rPr lang="pt-PT" b="0" i="1" smtClean="0">
                              <a:latin typeface="Cambria Math" panose="02040503050406030204" pitchFamily="18" charset="0"/>
                            </a:rPr>
                            <m:t>𝑉</m:t>
                          </m:r>
                        </m:e>
                      </m:d>
                      <m:r>
                        <a:rPr lang="pt-PT" b="0" i="1" smtClean="0">
                          <a:latin typeface="Cambria Math" panose="02040503050406030204" pitchFamily="18" charset="0"/>
                        </a:rPr>
                        <m:t>=</m:t>
                      </m:r>
                      <m:r>
                        <a:rPr lang="pt-PT" b="0" i="1" smtClean="0">
                          <a:latin typeface="Cambria Math" panose="02040503050406030204" pitchFamily="18" charset="0"/>
                        </a:rPr>
                        <m:t>𝑠𝑜𝑓𝑡𝑚𝑎𝑥</m:t>
                      </m:r>
                      <m:d>
                        <m:dPr>
                          <m:ctrlPr>
                            <a:rPr lang="pt-PT" b="0" i="1" smtClean="0">
                              <a:latin typeface="Cambria Math" panose="02040503050406030204" pitchFamily="18" charset="0"/>
                            </a:rPr>
                          </m:ctrlPr>
                        </m:dPr>
                        <m:e>
                          <m:f>
                            <m:fPr>
                              <m:ctrlPr>
                                <a:rPr lang="pt-PT" b="0" i="1" smtClean="0">
                                  <a:latin typeface="Cambria Math" panose="02040503050406030204" pitchFamily="18" charset="0"/>
                                </a:rPr>
                              </m:ctrlPr>
                            </m:fPr>
                            <m:num>
                              <m:r>
                                <a:rPr lang="pt-PT" b="0" i="1" smtClean="0">
                                  <a:latin typeface="Cambria Math" panose="02040503050406030204" pitchFamily="18" charset="0"/>
                                </a:rPr>
                                <m:t>𝑄</m:t>
                              </m:r>
                              <m:sSup>
                                <m:sSupPr>
                                  <m:ctrlPr>
                                    <a:rPr lang="pt-PT" b="0" i="1" smtClean="0">
                                      <a:latin typeface="Cambria Math" panose="02040503050406030204" pitchFamily="18" charset="0"/>
                                    </a:rPr>
                                  </m:ctrlPr>
                                </m:sSupPr>
                                <m:e>
                                  <m:r>
                                    <a:rPr lang="pt-PT" b="0" i="1" smtClean="0">
                                      <a:latin typeface="Cambria Math" panose="02040503050406030204" pitchFamily="18" charset="0"/>
                                    </a:rPr>
                                    <m:t>𝐾</m:t>
                                  </m:r>
                                </m:e>
                                <m:sup>
                                  <m:r>
                                    <a:rPr lang="pt-PT" b="0" i="1" smtClean="0">
                                      <a:latin typeface="Cambria Math" panose="02040503050406030204" pitchFamily="18" charset="0"/>
                                    </a:rPr>
                                    <m:t>𝑇</m:t>
                                  </m:r>
                                </m:sup>
                              </m:sSup>
                            </m:num>
                            <m:den>
                              <m:rad>
                                <m:radPr>
                                  <m:degHide m:val="on"/>
                                  <m:ctrlPr>
                                    <a:rPr lang="pt-PT" b="0" i="1" smtClean="0">
                                      <a:latin typeface="Cambria Math" panose="02040503050406030204" pitchFamily="18" charset="0"/>
                                    </a:rPr>
                                  </m:ctrlPr>
                                </m:radPr>
                                <m:deg/>
                                <m:e>
                                  <m:sSub>
                                    <m:sSubPr>
                                      <m:ctrlPr>
                                        <a:rPr lang="pt-PT" b="0" i="1" smtClean="0">
                                          <a:latin typeface="Cambria Math" panose="02040503050406030204" pitchFamily="18" charset="0"/>
                                        </a:rPr>
                                      </m:ctrlPr>
                                    </m:sSubPr>
                                    <m:e>
                                      <m:r>
                                        <a:rPr lang="pt-PT" b="0" i="1" smtClean="0">
                                          <a:latin typeface="Cambria Math" panose="02040503050406030204" pitchFamily="18" charset="0"/>
                                        </a:rPr>
                                        <m:t>𝑑</m:t>
                                      </m:r>
                                    </m:e>
                                    <m:sub>
                                      <m:r>
                                        <a:rPr lang="pt-PT" b="0" i="1" smtClean="0">
                                          <a:latin typeface="Cambria Math" panose="02040503050406030204" pitchFamily="18" charset="0"/>
                                        </a:rPr>
                                        <m:t>𝑘</m:t>
                                      </m:r>
                                    </m:sub>
                                  </m:sSub>
                                </m:e>
                              </m:rad>
                            </m:den>
                          </m:f>
                        </m:e>
                      </m:d>
                      <m:r>
                        <a:rPr lang="pt-PT" b="0" i="1" smtClean="0">
                          <a:latin typeface="Cambria Math" panose="02040503050406030204" pitchFamily="18" charset="0"/>
                        </a:rPr>
                        <m:t>𝑉</m:t>
                      </m:r>
                    </m:oMath>
                  </m:oMathPara>
                </a14:m>
                <a:endParaRPr lang="pt-PT" dirty="0"/>
              </a:p>
            </p:txBody>
          </p:sp>
        </mc:Choice>
        <mc:Fallback>
          <p:sp>
            <p:nvSpPr>
              <p:cNvPr id="3" name="Content Placeholder 2">
                <a:extLst>
                  <a:ext uri="{FF2B5EF4-FFF2-40B4-BE49-F238E27FC236}">
                    <a16:creationId xmlns:a16="http://schemas.microsoft.com/office/drawing/2014/main" id="{B47C9B8F-1EFD-4A5E-B05E-13D8E9FF4FDB}"/>
                  </a:ext>
                </a:extLst>
              </p:cNvPr>
              <p:cNvSpPr>
                <a:spLocks noGrp="1" noRot="1" noChangeAspect="1" noMove="1" noResize="1" noEditPoints="1" noAdjustHandles="1" noChangeArrowheads="1" noChangeShapeType="1" noTextEdit="1"/>
              </p:cNvSpPr>
              <p:nvPr>
                <p:ph idx="1"/>
              </p:nvPr>
            </p:nvSpPr>
            <p:spPr>
              <a:blipFill>
                <a:blip r:embed="rId2"/>
                <a:stretch>
                  <a:fillRect l="-810" t="-1739"/>
                </a:stretch>
              </a:blipFill>
            </p:spPr>
            <p:txBody>
              <a:bodyPr/>
              <a:lstStyle/>
              <a:p>
                <a:r>
                  <a:rPr lang="pt-PT">
                    <a:noFill/>
                  </a:rPr>
                  <a:t> </a:t>
                </a:r>
              </a:p>
            </p:txBody>
          </p:sp>
        </mc:Fallback>
      </mc:AlternateContent>
    </p:spTree>
    <p:extLst>
      <p:ext uri="{BB962C8B-B14F-4D97-AF65-F5344CB8AC3E}">
        <p14:creationId xmlns:p14="http://schemas.microsoft.com/office/powerpoint/2010/main" val="2284545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F5583-37E4-4775-9478-D6C9FA6E9665}"/>
              </a:ext>
            </a:extLst>
          </p:cNvPr>
          <p:cNvSpPr>
            <a:spLocks noGrp="1"/>
          </p:cNvSpPr>
          <p:nvPr>
            <p:ph type="title"/>
          </p:nvPr>
        </p:nvSpPr>
        <p:spPr/>
        <p:txBody>
          <a:bodyPr/>
          <a:lstStyle/>
          <a:p>
            <a:r>
              <a:rPr lang="pt-PT" dirty="0" err="1"/>
              <a:t>Multi-head</a:t>
            </a:r>
            <a:r>
              <a:rPr lang="pt-PT" dirty="0"/>
              <a:t> </a:t>
            </a:r>
            <a:r>
              <a:rPr lang="pt-PT" dirty="0" err="1"/>
              <a:t>Attention</a:t>
            </a:r>
            <a:endParaRPr lang="pt-PT"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4BD4BDD-1DBB-4733-A93C-625FA2E1B438}"/>
                  </a:ext>
                </a:extLst>
              </p:cNvPr>
              <p:cNvSpPr>
                <a:spLocks noGrp="1"/>
              </p:cNvSpPr>
              <p:nvPr>
                <p:ph idx="1"/>
              </p:nvPr>
            </p:nvSpPr>
            <p:spPr/>
            <p:txBody>
              <a:bodyPr/>
              <a:lstStyle/>
              <a:p>
                <a:pPr marL="0" indent="0">
                  <a:buNone/>
                </a:pPr>
                <a:r>
                  <a:rPr lang="pt-PT" dirty="0"/>
                  <a:t>One set </a:t>
                </a:r>
                <a:r>
                  <a:rPr lang="pt-PT" dirty="0" err="1"/>
                  <a:t>of</a:t>
                </a:r>
                <a:r>
                  <a:rPr lang="pt-PT" dirty="0"/>
                  <a:t> </a:t>
                </a:r>
                <a14:m>
                  <m:oMath xmlns:m="http://schemas.openxmlformats.org/officeDocument/2006/math">
                    <m:d>
                      <m:dPr>
                        <m:ctrlPr>
                          <a:rPr lang="pt-PT" b="0" i="1" smtClean="0">
                            <a:latin typeface="Cambria Math" panose="02040503050406030204" pitchFamily="18" charset="0"/>
                          </a:rPr>
                        </m:ctrlPr>
                      </m:dPr>
                      <m:e>
                        <m:sSub>
                          <m:sSubPr>
                            <m:ctrlPr>
                              <a:rPr lang="pt-PT" b="0" i="1" smtClean="0">
                                <a:latin typeface="Cambria Math" panose="02040503050406030204" pitchFamily="18" charset="0"/>
                              </a:rPr>
                            </m:ctrlPr>
                          </m:sSubPr>
                          <m:e>
                            <m:r>
                              <a:rPr lang="pt-PT" b="0" i="1" smtClean="0">
                                <a:latin typeface="Cambria Math" panose="02040503050406030204" pitchFamily="18" charset="0"/>
                              </a:rPr>
                              <m:t>𝑊</m:t>
                            </m:r>
                          </m:e>
                          <m:sub>
                            <m:r>
                              <a:rPr lang="pt-PT" b="0" i="1" smtClean="0">
                                <a:latin typeface="Cambria Math" panose="02040503050406030204" pitchFamily="18" charset="0"/>
                              </a:rPr>
                              <m:t>𝑄</m:t>
                            </m:r>
                          </m:sub>
                        </m:sSub>
                        <m:r>
                          <a:rPr lang="pt-PT" b="0" i="1" smtClean="0">
                            <a:latin typeface="Cambria Math" panose="02040503050406030204" pitchFamily="18" charset="0"/>
                          </a:rPr>
                          <m:t>,</m:t>
                        </m:r>
                        <m:sSub>
                          <m:sSubPr>
                            <m:ctrlPr>
                              <a:rPr lang="pt-PT" b="0" i="1" smtClean="0">
                                <a:latin typeface="Cambria Math" panose="02040503050406030204" pitchFamily="18" charset="0"/>
                              </a:rPr>
                            </m:ctrlPr>
                          </m:sSubPr>
                          <m:e>
                            <m:r>
                              <a:rPr lang="pt-PT" b="0" i="1" smtClean="0">
                                <a:latin typeface="Cambria Math" panose="02040503050406030204" pitchFamily="18" charset="0"/>
                              </a:rPr>
                              <m:t>𝑊</m:t>
                            </m:r>
                          </m:e>
                          <m:sub>
                            <m:r>
                              <a:rPr lang="pt-PT" b="0" i="1" smtClean="0">
                                <a:latin typeface="Cambria Math" panose="02040503050406030204" pitchFamily="18" charset="0"/>
                              </a:rPr>
                              <m:t>𝐾</m:t>
                            </m:r>
                          </m:sub>
                        </m:sSub>
                        <m:r>
                          <a:rPr lang="pt-PT" b="0" i="1" smtClean="0">
                            <a:latin typeface="Cambria Math" panose="02040503050406030204" pitchFamily="18" charset="0"/>
                          </a:rPr>
                          <m:t>,</m:t>
                        </m:r>
                        <m:sSub>
                          <m:sSubPr>
                            <m:ctrlPr>
                              <a:rPr lang="pt-PT" b="0" i="1" smtClean="0">
                                <a:latin typeface="Cambria Math" panose="02040503050406030204" pitchFamily="18" charset="0"/>
                              </a:rPr>
                            </m:ctrlPr>
                          </m:sSubPr>
                          <m:e>
                            <m:r>
                              <a:rPr lang="pt-PT" b="0" i="1" smtClean="0">
                                <a:latin typeface="Cambria Math" panose="02040503050406030204" pitchFamily="18" charset="0"/>
                              </a:rPr>
                              <m:t>𝑊</m:t>
                            </m:r>
                          </m:e>
                          <m:sub>
                            <m:r>
                              <a:rPr lang="pt-PT" b="0" i="1" smtClean="0">
                                <a:latin typeface="Cambria Math" panose="02040503050406030204" pitchFamily="18" charset="0"/>
                              </a:rPr>
                              <m:t>𝑉</m:t>
                            </m:r>
                          </m:sub>
                        </m:sSub>
                      </m:e>
                    </m:d>
                  </m:oMath>
                </a14:m>
                <a:r>
                  <a:rPr lang="pt-PT" dirty="0"/>
                  <a:t> </a:t>
                </a:r>
                <a:r>
                  <a:rPr lang="en-US" dirty="0"/>
                  <a:t>matrices is called an </a:t>
                </a:r>
                <a:r>
                  <a:rPr lang="en-US" i="1" dirty="0"/>
                  <a:t>attention head</a:t>
                </a:r>
                <a:r>
                  <a:rPr lang="en-US" dirty="0"/>
                  <a:t>, and each layer in a transformer model has multiple attention heads. </a:t>
                </a:r>
              </a:p>
              <a:p>
                <a:pPr marL="0" indent="0">
                  <a:buNone/>
                </a:pPr>
                <a:r>
                  <a:rPr lang="en-US" dirty="0"/>
                  <a:t>While each attention head attends to the tokens that are relevant to each token, with multiple attention heads the model can do this for different definitions of "relevance". In addition the influence field representing relevance can become progressively dilated in successive layers.</a:t>
                </a:r>
              </a:p>
              <a:p>
                <a:pPr marL="0" indent="0">
                  <a:buNone/>
                </a:pPr>
                <a:endParaRPr lang="pt-PT" dirty="0"/>
              </a:p>
              <a:p>
                <a:pPr marL="0" indent="0">
                  <a:buNone/>
                </a:pPr>
                <a:endParaRPr lang="pt-PT" dirty="0"/>
              </a:p>
            </p:txBody>
          </p:sp>
        </mc:Choice>
        <mc:Fallback>
          <p:sp>
            <p:nvSpPr>
              <p:cNvPr id="3" name="Content Placeholder 2">
                <a:extLst>
                  <a:ext uri="{FF2B5EF4-FFF2-40B4-BE49-F238E27FC236}">
                    <a16:creationId xmlns:a16="http://schemas.microsoft.com/office/drawing/2014/main" id="{44BD4BDD-1DBB-4733-A93C-625FA2E1B438}"/>
                  </a:ext>
                </a:extLst>
              </p:cNvPr>
              <p:cNvSpPr>
                <a:spLocks noGrp="1" noRot="1" noChangeAspect="1" noMove="1" noResize="1" noEditPoints="1" noAdjustHandles="1" noChangeArrowheads="1" noChangeShapeType="1" noTextEdit="1"/>
              </p:cNvSpPr>
              <p:nvPr>
                <p:ph idx="1"/>
              </p:nvPr>
            </p:nvSpPr>
            <p:spPr>
              <a:blipFill>
                <a:blip r:embed="rId2"/>
                <a:stretch>
                  <a:fillRect l="-810" t="-1159"/>
                </a:stretch>
              </a:blipFill>
            </p:spPr>
            <p:txBody>
              <a:bodyPr/>
              <a:lstStyle/>
              <a:p>
                <a:r>
                  <a:rPr lang="pt-PT">
                    <a:noFill/>
                  </a:rPr>
                  <a:t> </a:t>
                </a:r>
              </a:p>
            </p:txBody>
          </p:sp>
        </mc:Fallback>
      </mc:AlternateContent>
    </p:spTree>
    <p:extLst>
      <p:ext uri="{BB962C8B-B14F-4D97-AF65-F5344CB8AC3E}">
        <p14:creationId xmlns:p14="http://schemas.microsoft.com/office/powerpoint/2010/main" val="2649147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B2836FF-945C-48EA-A449-7EDFC73F67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9691" y="0"/>
            <a:ext cx="606974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14" name="Rectangle 13">
            <a:extLst>
              <a:ext uri="{FF2B5EF4-FFF2-40B4-BE49-F238E27FC236}">
                <a16:creationId xmlns:a16="http://schemas.microsoft.com/office/drawing/2014/main" id="{83BC7947-FCF0-4F53-A871-5E847286C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5497"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5E04DFB-DE39-4410-A457-DD1B62DE06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9691" y="176109"/>
            <a:ext cx="6069743" cy="1645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24DAB252-E7C6-4EE3-8050-D0535316E73E}"/>
              </a:ext>
            </a:extLst>
          </p:cNvPr>
          <p:cNvSpPr>
            <a:spLocks noGrp="1"/>
          </p:cNvSpPr>
          <p:nvPr>
            <p:ph type="title"/>
          </p:nvPr>
        </p:nvSpPr>
        <p:spPr>
          <a:xfrm>
            <a:off x="6449961" y="284176"/>
            <a:ext cx="5094980" cy="1508760"/>
          </a:xfrm>
        </p:spPr>
        <p:txBody>
          <a:bodyPr>
            <a:normAutofit/>
          </a:bodyPr>
          <a:lstStyle/>
          <a:p>
            <a:r>
              <a:rPr lang="pt-PT">
                <a:solidFill>
                  <a:schemeClr val="tx2"/>
                </a:solidFill>
              </a:rPr>
              <a:t>Transformer</a:t>
            </a:r>
          </a:p>
        </p:txBody>
      </p:sp>
      <p:pic>
        <p:nvPicPr>
          <p:cNvPr id="7" name="Picture 2">
            <a:extLst>
              <a:ext uri="{FF2B5EF4-FFF2-40B4-BE49-F238E27FC236}">
                <a16:creationId xmlns:a16="http://schemas.microsoft.com/office/drawing/2014/main" id="{0CBC3A77-E831-4D07-9054-904ABCD9393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5905" y="598634"/>
            <a:ext cx="3987880" cy="561928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8793385-9E39-4AED-9BE2-020D7374DDB7}"/>
              </a:ext>
            </a:extLst>
          </p:cNvPr>
          <p:cNvSpPr>
            <a:spLocks noGrp="1"/>
          </p:cNvSpPr>
          <p:nvPr>
            <p:ph idx="1"/>
          </p:nvPr>
        </p:nvSpPr>
        <p:spPr>
          <a:xfrm>
            <a:off x="6454363" y="2011680"/>
            <a:ext cx="5090578" cy="4206240"/>
          </a:xfrm>
        </p:spPr>
        <p:txBody>
          <a:bodyPr>
            <a:normAutofit/>
          </a:bodyPr>
          <a:lstStyle/>
          <a:p>
            <a:pPr marL="0" indent="0">
              <a:buNone/>
            </a:pPr>
            <a:r>
              <a:rPr lang="en-US" sz="1400" b="0" i="0" dirty="0">
                <a:solidFill>
                  <a:schemeClr val="bg1"/>
                </a:solidFill>
                <a:effectLst/>
                <a:latin typeface="Arial" panose="020B0604020202020204" pitchFamily="34" charset="0"/>
              </a:rPr>
              <a:t>Like earlier seq2seq models, the original Transformer model used an </a:t>
            </a:r>
            <a:r>
              <a:rPr lang="en-US" sz="1400" b="1" i="0" dirty="0">
                <a:solidFill>
                  <a:schemeClr val="bg1"/>
                </a:solidFill>
                <a:effectLst/>
                <a:latin typeface="Arial" panose="020B0604020202020204" pitchFamily="34" charset="0"/>
              </a:rPr>
              <a:t>encoder-decoder</a:t>
            </a:r>
            <a:r>
              <a:rPr lang="en-US" sz="1400" b="0" i="0" dirty="0">
                <a:solidFill>
                  <a:schemeClr val="bg1"/>
                </a:solidFill>
                <a:effectLst/>
                <a:latin typeface="Arial" panose="020B0604020202020204" pitchFamily="34" charset="0"/>
              </a:rPr>
              <a:t> architecture. </a:t>
            </a:r>
          </a:p>
          <a:p>
            <a:pPr marL="457200" indent="-457200">
              <a:buFont typeface="+mj-lt"/>
              <a:buAutoNum type="arabicPeriod"/>
            </a:pPr>
            <a:r>
              <a:rPr lang="en-US" sz="1400" b="0" i="0" dirty="0">
                <a:solidFill>
                  <a:schemeClr val="bg1"/>
                </a:solidFill>
                <a:effectLst/>
                <a:latin typeface="Arial" panose="020B0604020202020204" pitchFamily="34" charset="0"/>
              </a:rPr>
              <a:t>The encoder consists of encoding layers that process the input iteratively one layer after another</a:t>
            </a:r>
          </a:p>
          <a:p>
            <a:pPr marL="457200" indent="-457200">
              <a:buFont typeface="+mj-lt"/>
              <a:buAutoNum type="arabicPeriod"/>
            </a:pPr>
            <a:r>
              <a:rPr lang="en-US" sz="1400" b="0" i="0" dirty="0">
                <a:solidFill>
                  <a:schemeClr val="bg1"/>
                </a:solidFill>
                <a:effectLst/>
                <a:latin typeface="Arial" panose="020B0604020202020204" pitchFamily="34" charset="0"/>
              </a:rPr>
              <a:t>The decoder consists of decoding layers that process the hidden state iteratively</a:t>
            </a:r>
          </a:p>
          <a:p>
            <a:pPr marL="457200" indent="-457200">
              <a:buFont typeface="+mj-lt"/>
              <a:buAutoNum type="arabicPeriod"/>
            </a:pPr>
            <a:r>
              <a:rPr lang="en-US" sz="1400" b="0" i="0" dirty="0">
                <a:solidFill>
                  <a:schemeClr val="bg1"/>
                </a:solidFill>
                <a:effectLst/>
                <a:latin typeface="Arial" panose="020B0604020202020204" pitchFamily="34" charset="0"/>
              </a:rPr>
              <a:t>The function of each encoder layer is to generate encodings that contain information about which parts of the inputs are relevant to each other. It passes its encodings to the next encoder layer as inputs. </a:t>
            </a:r>
          </a:p>
          <a:p>
            <a:pPr marL="457200" indent="-457200">
              <a:buFont typeface="+mj-lt"/>
              <a:buAutoNum type="arabicPeriod"/>
            </a:pPr>
            <a:r>
              <a:rPr lang="en-US" sz="1400" b="0" i="0" dirty="0">
                <a:solidFill>
                  <a:schemeClr val="bg1"/>
                </a:solidFill>
                <a:effectLst/>
                <a:latin typeface="Arial" panose="020B0604020202020204" pitchFamily="34" charset="0"/>
              </a:rPr>
              <a:t>Each decoder layer does the opposite, taking all the encodings and using their incorporated contextual information to generate an output sequence. To achieve this, each encoder and decoder layer makes use of an attention mechanism.</a:t>
            </a:r>
          </a:p>
          <a:p>
            <a:pPr marL="0" indent="0">
              <a:buNone/>
            </a:pPr>
            <a:endParaRPr lang="pt-PT" sz="1400" dirty="0">
              <a:solidFill>
                <a:schemeClr val="bg1"/>
              </a:solidFill>
            </a:endParaRPr>
          </a:p>
        </p:txBody>
      </p:sp>
    </p:spTree>
    <p:extLst>
      <p:ext uri="{BB962C8B-B14F-4D97-AF65-F5344CB8AC3E}">
        <p14:creationId xmlns:p14="http://schemas.microsoft.com/office/powerpoint/2010/main" val="147765576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F5EF35B-201C-44F0-B571-2B74F9527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08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D13843-16F9-4E41-A9B3-0B02019E1A57}"/>
              </a:ext>
            </a:extLst>
          </p:cNvPr>
          <p:cNvSpPr>
            <a:spLocks noGrp="1"/>
          </p:cNvSpPr>
          <p:nvPr>
            <p:ph type="title"/>
          </p:nvPr>
        </p:nvSpPr>
        <p:spPr>
          <a:xfrm>
            <a:off x="643467" y="816722"/>
            <a:ext cx="5598957" cy="990024"/>
          </a:xfrm>
        </p:spPr>
        <p:txBody>
          <a:bodyPr>
            <a:normAutofit/>
          </a:bodyPr>
          <a:lstStyle/>
          <a:p>
            <a:pPr algn="ctr"/>
            <a:r>
              <a:rPr lang="pt-PT" sz="2400">
                <a:solidFill>
                  <a:schemeClr val="bg1"/>
                </a:solidFill>
              </a:rPr>
              <a:t>Encoder</a:t>
            </a:r>
          </a:p>
        </p:txBody>
      </p:sp>
      <p:sp>
        <p:nvSpPr>
          <p:cNvPr id="3" name="Content Placeholder 2">
            <a:extLst>
              <a:ext uri="{FF2B5EF4-FFF2-40B4-BE49-F238E27FC236}">
                <a16:creationId xmlns:a16="http://schemas.microsoft.com/office/drawing/2014/main" id="{B1CC383A-DC64-4F9C-BC64-4B5D04474735}"/>
              </a:ext>
            </a:extLst>
          </p:cNvPr>
          <p:cNvSpPr>
            <a:spLocks noGrp="1"/>
          </p:cNvSpPr>
          <p:nvPr>
            <p:ph idx="1"/>
          </p:nvPr>
        </p:nvSpPr>
        <p:spPr>
          <a:xfrm>
            <a:off x="643467" y="2011680"/>
            <a:ext cx="5598957" cy="4206240"/>
          </a:xfrm>
        </p:spPr>
        <p:txBody>
          <a:bodyPr>
            <a:normAutofit/>
          </a:bodyPr>
          <a:lstStyle/>
          <a:p>
            <a:pPr marL="0" indent="0">
              <a:buNone/>
            </a:pPr>
            <a:endParaRPr lang="en-US" sz="1600" b="1" i="0">
              <a:solidFill>
                <a:schemeClr val="bg1"/>
              </a:solidFill>
              <a:effectLst/>
              <a:latin typeface="Arial" panose="020B0604020202020204" pitchFamily="34" charset="0"/>
            </a:endParaRPr>
          </a:p>
          <a:p>
            <a:pPr marL="0" indent="0">
              <a:buNone/>
            </a:pPr>
            <a:r>
              <a:rPr lang="en-US" sz="1600" b="0" i="0">
                <a:solidFill>
                  <a:schemeClr val="bg1"/>
                </a:solidFill>
                <a:effectLst/>
                <a:latin typeface="Arial" panose="020B0604020202020204" pitchFamily="34" charset="0"/>
              </a:rPr>
              <a:t>Each encoder consists of two major components: </a:t>
            </a:r>
          </a:p>
          <a:p>
            <a:pPr marL="457200" indent="-457200">
              <a:buFont typeface="+mj-lt"/>
              <a:buAutoNum type="arabicPeriod"/>
            </a:pPr>
            <a:r>
              <a:rPr lang="en-US" sz="1600" b="0" i="0">
                <a:solidFill>
                  <a:schemeClr val="bg1"/>
                </a:solidFill>
                <a:effectLst/>
                <a:latin typeface="Arial" panose="020B0604020202020204" pitchFamily="34" charset="0"/>
              </a:rPr>
              <a:t>a self-attention mechanism, which accepts input encodings from the previous encoder and weighs their relevance to each other to generate output encodings.</a:t>
            </a:r>
          </a:p>
          <a:p>
            <a:pPr marL="457200" indent="-457200">
              <a:buFont typeface="+mj-lt"/>
              <a:buAutoNum type="arabicPeriod"/>
            </a:pPr>
            <a:r>
              <a:rPr lang="en-US" sz="1600" b="0" i="0">
                <a:solidFill>
                  <a:schemeClr val="bg1"/>
                </a:solidFill>
                <a:effectLst/>
                <a:latin typeface="Arial" panose="020B0604020202020204" pitchFamily="34" charset="0"/>
              </a:rPr>
              <a:t>a feed-forward neural network, which further processes each output encoding individually, which are then passed to the next encoder as its input, as well as to the decoders.</a:t>
            </a:r>
          </a:p>
          <a:p>
            <a:pPr marL="0" indent="0">
              <a:buNone/>
            </a:pPr>
            <a:r>
              <a:rPr lang="en-US" sz="1600" b="0" i="0">
                <a:solidFill>
                  <a:schemeClr val="bg1"/>
                </a:solidFill>
                <a:effectLst/>
                <a:latin typeface="Arial" panose="020B0604020202020204" pitchFamily="34" charset="0"/>
              </a:rPr>
              <a:t>The first encoder takes positional information and </a:t>
            </a:r>
            <a:r>
              <a:rPr lang="en-US" sz="1600">
                <a:solidFill>
                  <a:schemeClr val="bg1"/>
                </a:solidFill>
                <a:latin typeface="Arial" panose="020B0604020202020204" pitchFamily="34" charset="0"/>
              </a:rPr>
              <a:t>embeddings</a:t>
            </a:r>
            <a:r>
              <a:rPr lang="en-US" sz="1600" b="0" i="0">
                <a:solidFill>
                  <a:schemeClr val="bg1"/>
                </a:solidFill>
                <a:effectLst/>
                <a:latin typeface="Arial" panose="020B0604020202020204" pitchFamily="34" charset="0"/>
              </a:rPr>
              <a:t> of the input sequence as its input, rather than encodings. The positional information is necessary for the transformer to make use of the order of the sequence, because no other part of the transformer makes use of this.</a:t>
            </a:r>
          </a:p>
          <a:p>
            <a:pPr marL="0" indent="0">
              <a:buNone/>
            </a:pPr>
            <a:endParaRPr lang="pt-PT" sz="1600">
              <a:solidFill>
                <a:schemeClr val="bg1"/>
              </a:solidFill>
            </a:endParaRPr>
          </a:p>
        </p:txBody>
      </p:sp>
      <p:sp>
        <p:nvSpPr>
          <p:cNvPr id="14" name="Rectangle 13">
            <a:extLst>
              <a:ext uri="{FF2B5EF4-FFF2-40B4-BE49-F238E27FC236}">
                <a16:creationId xmlns:a16="http://schemas.microsoft.com/office/drawing/2014/main" id="{4BF33555-1B12-49B5-BADE-CEAB32216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1186" y="0"/>
            <a:ext cx="530081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243485D-30C4-416B-8ED9-BE03F98D2071}"/>
              </a:ext>
            </a:extLst>
          </p:cNvPr>
          <p:cNvPicPr>
            <a:picLocks noChangeAspect="1"/>
          </p:cNvPicPr>
          <p:nvPr/>
        </p:nvPicPr>
        <p:blipFill>
          <a:blip r:embed="rId2"/>
          <a:stretch>
            <a:fillRect/>
          </a:stretch>
        </p:blipFill>
        <p:spPr>
          <a:xfrm>
            <a:off x="8134798" y="816722"/>
            <a:ext cx="2813590" cy="5397811"/>
          </a:xfrm>
          <a:prstGeom prst="rect">
            <a:avLst/>
          </a:prstGeom>
        </p:spPr>
      </p:pic>
    </p:spTree>
    <p:extLst>
      <p:ext uri="{BB962C8B-B14F-4D97-AF65-F5344CB8AC3E}">
        <p14:creationId xmlns:p14="http://schemas.microsoft.com/office/powerpoint/2010/main" val="159615493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F5EF35B-201C-44F0-B571-2B74F9527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08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D13843-16F9-4E41-A9B3-0B02019E1A57}"/>
              </a:ext>
            </a:extLst>
          </p:cNvPr>
          <p:cNvSpPr>
            <a:spLocks noGrp="1"/>
          </p:cNvSpPr>
          <p:nvPr>
            <p:ph type="title"/>
          </p:nvPr>
        </p:nvSpPr>
        <p:spPr>
          <a:xfrm>
            <a:off x="643467" y="816722"/>
            <a:ext cx="5598957" cy="990024"/>
          </a:xfrm>
        </p:spPr>
        <p:txBody>
          <a:bodyPr>
            <a:normAutofit/>
          </a:bodyPr>
          <a:lstStyle/>
          <a:p>
            <a:pPr algn="ctr"/>
            <a:r>
              <a:rPr lang="pt-PT" sz="2400">
                <a:solidFill>
                  <a:schemeClr val="bg1"/>
                </a:solidFill>
              </a:rPr>
              <a:t>Decoder</a:t>
            </a:r>
          </a:p>
        </p:txBody>
      </p:sp>
      <p:sp>
        <p:nvSpPr>
          <p:cNvPr id="3" name="Content Placeholder 2">
            <a:extLst>
              <a:ext uri="{FF2B5EF4-FFF2-40B4-BE49-F238E27FC236}">
                <a16:creationId xmlns:a16="http://schemas.microsoft.com/office/drawing/2014/main" id="{B1CC383A-DC64-4F9C-BC64-4B5D04474735}"/>
              </a:ext>
            </a:extLst>
          </p:cNvPr>
          <p:cNvSpPr>
            <a:spLocks noGrp="1"/>
          </p:cNvSpPr>
          <p:nvPr>
            <p:ph idx="1"/>
          </p:nvPr>
        </p:nvSpPr>
        <p:spPr>
          <a:xfrm>
            <a:off x="643467" y="2011680"/>
            <a:ext cx="5598957" cy="4206240"/>
          </a:xfrm>
        </p:spPr>
        <p:txBody>
          <a:bodyPr>
            <a:normAutofit/>
          </a:bodyPr>
          <a:lstStyle/>
          <a:p>
            <a:pPr marL="0" indent="0">
              <a:buNone/>
            </a:pPr>
            <a:r>
              <a:rPr lang="en-US" sz="1400" b="0" i="0" dirty="0">
                <a:solidFill>
                  <a:schemeClr val="bg1"/>
                </a:solidFill>
                <a:effectLst/>
                <a:latin typeface="Arial" panose="020B0604020202020204" pitchFamily="34" charset="0"/>
              </a:rPr>
              <a:t>Each decoder consists of three major components: a</a:t>
            </a:r>
          </a:p>
          <a:p>
            <a:pPr marL="457200" indent="-457200">
              <a:buFont typeface="+mj-lt"/>
              <a:buAutoNum type="arabicPeriod"/>
            </a:pPr>
            <a:r>
              <a:rPr lang="en-US" sz="1400" b="0" i="0" dirty="0">
                <a:solidFill>
                  <a:schemeClr val="bg1"/>
                </a:solidFill>
                <a:effectLst/>
                <a:latin typeface="Arial" panose="020B0604020202020204" pitchFamily="34" charset="0"/>
              </a:rPr>
              <a:t> self-attention mechanism</a:t>
            </a:r>
          </a:p>
          <a:p>
            <a:pPr marL="457200" indent="-457200">
              <a:buFont typeface="+mj-lt"/>
              <a:buAutoNum type="arabicPeriod"/>
            </a:pPr>
            <a:r>
              <a:rPr lang="en-US" sz="1400" b="0" i="0" dirty="0">
                <a:solidFill>
                  <a:schemeClr val="bg1"/>
                </a:solidFill>
                <a:effectLst/>
                <a:latin typeface="Arial" panose="020B0604020202020204" pitchFamily="34" charset="0"/>
              </a:rPr>
              <a:t>an attention mechanism over the encodings</a:t>
            </a:r>
          </a:p>
          <a:p>
            <a:pPr marL="457200" indent="-457200">
              <a:buFont typeface="+mj-lt"/>
              <a:buAutoNum type="arabicPeriod"/>
            </a:pPr>
            <a:r>
              <a:rPr lang="en-US" sz="1400" b="0" i="0" dirty="0">
                <a:solidFill>
                  <a:schemeClr val="bg1"/>
                </a:solidFill>
                <a:effectLst/>
                <a:latin typeface="Arial" panose="020B0604020202020204" pitchFamily="34" charset="0"/>
              </a:rPr>
              <a:t>and a feed-forward neural network. </a:t>
            </a:r>
          </a:p>
          <a:p>
            <a:pPr marL="0" indent="0">
              <a:buNone/>
            </a:pPr>
            <a:r>
              <a:rPr lang="en-US" sz="1400" b="0" i="0" dirty="0">
                <a:solidFill>
                  <a:schemeClr val="bg1"/>
                </a:solidFill>
                <a:effectLst/>
                <a:latin typeface="Arial" panose="020B0604020202020204" pitchFamily="34" charset="0"/>
              </a:rPr>
              <a:t>The decoder functions in a similar fashion to the encoder, but an additional attention mechanism is inserted which instead draws relevant information from the encodings generated by the encoders.</a:t>
            </a:r>
          </a:p>
          <a:p>
            <a:pPr marL="0" indent="0">
              <a:buNone/>
            </a:pPr>
            <a:r>
              <a:rPr lang="en-US" sz="1400" b="0" i="0" dirty="0">
                <a:solidFill>
                  <a:schemeClr val="bg1"/>
                </a:solidFill>
                <a:effectLst/>
                <a:latin typeface="Arial" panose="020B0604020202020204" pitchFamily="34" charset="0"/>
              </a:rPr>
              <a:t>Like the first encoder, the first decoder takes positional information and embeddings of the output sequence as its input, rather than encodings. </a:t>
            </a:r>
          </a:p>
          <a:p>
            <a:pPr marL="0" indent="0">
              <a:buNone/>
            </a:pPr>
            <a:r>
              <a:rPr lang="en-US" sz="1400" b="0" i="0" dirty="0">
                <a:solidFill>
                  <a:schemeClr val="bg1"/>
                </a:solidFill>
                <a:effectLst/>
                <a:latin typeface="Arial" panose="020B0604020202020204" pitchFamily="34" charset="0"/>
              </a:rPr>
              <a:t>The transformer must not use the current or future output to predict an output, so the output sequence must be partially masked to prevent this reverse information flow. The last decoder is followed by a final linear transformation and </a:t>
            </a:r>
            <a:r>
              <a:rPr lang="en-US" sz="1400" b="0" i="0" dirty="0" err="1">
                <a:solidFill>
                  <a:schemeClr val="bg1"/>
                </a:solidFill>
                <a:effectLst/>
                <a:latin typeface="Arial" panose="020B0604020202020204" pitchFamily="34" charset="0"/>
              </a:rPr>
              <a:t>softmax</a:t>
            </a:r>
            <a:r>
              <a:rPr lang="en-US" sz="1400" b="0" i="0" dirty="0">
                <a:solidFill>
                  <a:schemeClr val="bg1"/>
                </a:solidFill>
                <a:effectLst/>
                <a:latin typeface="Arial" panose="020B0604020202020204" pitchFamily="34" charset="0"/>
              </a:rPr>
              <a:t> layer, to produce the output probabilities over the vocabulary.</a:t>
            </a:r>
          </a:p>
          <a:p>
            <a:pPr marL="0" indent="0">
              <a:buNone/>
            </a:pPr>
            <a:endParaRPr lang="pt-PT" sz="1400" dirty="0">
              <a:solidFill>
                <a:schemeClr val="bg1"/>
              </a:solidFill>
            </a:endParaRPr>
          </a:p>
        </p:txBody>
      </p:sp>
      <p:sp>
        <p:nvSpPr>
          <p:cNvPr id="12" name="Rectangle 11">
            <a:extLst>
              <a:ext uri="{FF2B5EF4-FFF2-40B4-BE49-F238E27FC236}">
                <a16:creationId xmlns:a16="http://schemas.microsoft.com/office/drawing/2014/main" id="{4BF33555-1B12-49B5-BADE-CEAB32216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1186" y="0"/>
            <a:ext cx="530081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EB9FD8BE-914E-4755-AF8C-D4F1573CBA5E}"/>
              </a:ext>
            </a:extLst>
          </p:cNvPr>
          <p:cNvPicPr>
            <a:picLocks noChangeAspect="1"/>
          </p:cNvPicPr>
          <p:nvPr/>
        </p:nvPicPr>
        <p:blipFill>
          <a:blip r:embed="rId2"/>
          <a:stretch>
            <a:fillRect/>
          </a:stretch>
        </p:blipFill>
        <p:spPr>
          <a:xfrm>
            <a:off x="8596977" y="816722"/>
            <a:ext cx="1889233" cy="5397811"/>
          </a:xfrm>
          <a:prstGeom prst="rect">
            <a:avLst/>
          </a:prstGeom>
        </p:spPr>
      </p:pic>
    </p:spTree>
    <p:extLst>
      <p:ext uri="{BB962C8B-B14F-4D97-AF65-F5344CB8AC3E}">
        <p14:creationId xmlns:p14="http://schemas.microsoft.com/office/powerpoint/2010/main" val="227951647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BDD79-70A0-4650-BCF2-E801B9E9DDB0}"/>
              </a:ext>
            </a:extLst>
          </p:cNvPr>
          <p:cNvSpPr>
            <a:spLocks noGrp="1"/>
          </p:cNvSpPr>
          <p:nvPr>
            <p:ph type="title"/>
          </p:nvPr>
        </p:nvSpPr>
        <p:spPr/>
        <p:txBody>
          <a:bodyPr/>
          <a:lstStyle/>
          <a:p>
            <a:r>
              <a:rPr lang="pt-PT" dirty="0" err="1"/>
              <a:t>Vision</a:t>
            </a:r>
            <a:r>
              <a:rPr lang="pt-PT" dirty="0"/>
              <a:t> </a:t>
            </a:r>
            <a:r>
              <a:rPr lang="pt-PT" dirty="0" err="1"/>
              <a:t>TransfoRmer</a:t>
            </a:r>
            <a:endParaRPr lang="pt-PT" dirty="0"/>
          </a:p>
        </p:txBody>
      </p:sp>
      <p:pic>
        <p:nvPicPr>
          <p:cNvPr id="5" name="Content Placeholder 4">
            <a:extLst>
              <a:ext uri="{FF2B5EF4-FFF2-40B4-BE49-F238E27FC236}">
                <a16:creationId xmlns:a16="http://schemas.microsoft.com/office/drawing/2014/main" id="{1D32FD22-77C7-4966-8F33-0609F934E705}"/>
              </a:ext>
            </a:extLst>
          </p:cNvPr>
          <p:cNvPicPr>
            <a:picLocks noGrp="1" noChangeAspect="1"/>
          </p:cNvPicPr>
          <p:nvPr>
            <p:ph idx="1"/>
          </p:nvPr>
        </p:nvPicPr>
        <p:blipFill>
          <a:blip r:embed="rId2"/>
          <a:stretch>
            <a:fillRect/>
          </a:stretch>
        </p:blipFill>
        <p:spPr>
          <a:xfrm>
            <a:off x="3403393" y="3822300"/>
            <a:ext cx="5140117" cy="2751524"/>
          </a:xfrm>
        </p:spPr>
      </p:pic>
      <p:sp>
        <p:nvSpPr>
          <p:cNvPr id="6" name="TextBox 5">
            <a:extLst>
              <a:ext uri="{FF2B5EF4-FFF2-40B4-BE49-F238E27FC236}">
                <a16:creationId xmlns:a16="http://schemas.microsoft.com/office/drawing/2014/main" id="{5754FD84-ED2E-483E-83CE-3BEFC1C3F749}"/>
              </a:ext>
            </a:extLst>
          </p:cNvPr>
          <p:cNvSpPr txBox="1"/>
          <p:nvPr/>
        </p:nvSpPr>
        <p:spPr>
          <a:xfrm>
            <a:off x="959767" y="2009619"/>
            <a:ext cx="10679847" cy="1477328"/>
          </a:xfrm>
          <a:prstGeom prst="rect">
            <a:avLst/>
          </a:prstGeom>
          <a:noFill/>
        </p:spPr>
        <p:txBody>
          <a:bodyPr wrap="none" rtlCol="0">
            <a:spAutoFit/>
          </a:bodyPr>
          <a:lstStyle/>
          <a:p>
            <a:r>
              <a:rPr lang="en-US" dirty="0"/>
              <a:t>Model overview: </a:t>
            </a:r>
          </a:p>
          <a:p>
            <a:pPr marL="342900" indent="-342900">
              <a:buFont typeface="+mj-lt"/>
              <a:buAutoNum type="arabicPeriod"/>
            </a:pPr>
            <a:r>
              <a:rPr lang="en-US" dirty="0"/>
              <a:t>Split an image into fixed-size patches, linearly embed each of them and add position embeddings</a:t>
            </a:r>
          </a:p>
          <a:p>
            <a:pPr marL="342900" indent="-342900">
              <a:buFont typeface="+mj-lt"/>
              <a:buAutoNum type="arabicPeriod"/>
            </a:pPr>
            <a:r>
              <a:rPr lang="en-US" dirty="0"/>
              <a:t>feed the resulting sequence of vectors to a standard Transformer encoder</a:t>
            </a:r>
          </a:p>
          <a:p>
            <a:pPr marL="342900" indent="-342900">
              <a:buFont typeface="+mj-lt"/>
              <a:buAutoNum type="arabicPeriod"/>
            </a:pPr>
            <a:r>
              <a:rPr lang="en-US" dirty="0"/>
              <a:t>In order to perform classification, the standard approach of adding an extra learnable “classification token” </a:t>
            </a:r>
          </a:p>
          <a:p>
            <a:r>
              <a:rPr lang="en-US" dirty="0"/>
              <a:t>to the sequence is used</a:t>
            </a:r>
          </a:p>
        </p:txBody>
      </p:sp>
    </p:spTree>
    <p:extLst>
      <p:ext uri="{BB962C8B-B14F-4D97-AF65-F5344CB8AC3E}">
        <p14:creationId xmlns:p14="http://schemas.microsoft.com/office/powerpoint/2010/main" val="2478711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4062-AB93-4747-A5C9-E8C769A85F1A}"/>
              </a:ext>
            </a:extLst>
          </p:cNvPr>
          <p:cNvSpPr>
            <a:spLocks noGrp="1"/>
          </p:cNvSpPr>
          <p:nvPr>
            <p:ph type="title"/>
          </p:nvPr>
        </p:nvSpPr>
        <p:spPr/>
        <p:txBody>
          <a:bodyPr/>
          <a:lstStyle/>
          <a:p>
            <a:r>
              <a:rPr lang="pt-PT" dirty="0" err="1"/>
              <a:t>Transformer</a:t>
            </a:r>
            <a:r>
              <a:rPr lang="pt-PT" dirty="0"/>
              <a:t> </a:t>
            </a:r>
            <a:r>
              <a:rPr lang="pt-PT" dirty="0" err="1"/>
              <a:t>vs</a:t>
            </a:r>
            <a:r>
              <a:rPr lang="pt-PT" dirty="0"/>
              <a:t> CNN</a:t>
            </a:r>
          </a:p>
        </p:txBody>
      </p:sp>
      <p:sp>
        <p:nvSpPr>
          <p:cNvPr id="3" name="Content Placeholder 2">
            <a:extLst>
              <a:ext uri="{FF2B5EF4-FFF2-40B4-BE49-F238E27FC236}">
                <a16:creationId xmlns:a16="http://schemas.microsoft.com/office/drawing/2014/main" id="{B3AC62BA-5B1F-4B1F-8260-35C6BA51B93C}"/>
              </a:ext>
            </a:extLst>
          </p:cNvPr>
          <p:cNvSpPr>
            <a:spLocks noGrp="1"/>
          </p:cNvSpPr>
          <p:nvPr>
            <p:ph idx="1"/>
          </p:nvPr>
        </p:nvSpPr>
        <p:spPr/>
        <p:txBody>
          <a:bodyPr/>
          <a:lstStyle/>
          <a:p>
            <a:pPr marL="0" indent="0">
              <a:buNone/>
            </a:pPr>
            <a:r>
              <a:rPr lang="pt-PT" dirty="0" err="1"/>
              <a:t>Inductive</a:t>
            </a:r>
            <a:r>
              <a:rPr lang="pt-PT" dirty="0"/>
              <a:t> </a:t>
            </a:r>
            <a:r>
              <a:rPr lang="pt-PT" dirty="0" err="1"/>
              <a:t>bias</a:t>
            </a:r>
            <a:endParaRPr lang="pt-PT" dirty="0"/>
          </a:p>
          <a:p>
            <a:pPr marL="0" indent="0">
              <a:buNone/>
            </a:pPr>
            <a:endParaRPr lang="pt-PT" dirty="0"/>
          </a:p>
          <a:p>
            <a:pPr marL="0" indent="0">
              <a:buNone/>
            </a:pPr>
            <a:endParaRPr lang="pt-PT" dirty="0"/>
          </a:p>
        </p:txBody>
      </p:sp>
    </p:spTree>
    <p:extLst>
      <p:ext uri="{BB962C8B-B14F-4D97-AF65-F5344CB8AC3E}">
        <p14:creationId xmlns:p14="http://schemas.microsoft.com/office/powerpoint/2010/main" val="3677446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5C4F9-556C-4AD6-9AC8-5CEEC67EADD3}"/>
              </a:ext>
            </a:extLst>
          </p:cNvPr>
          <p:cNvSpPr>
            <a:spLocks noGrp="1"/>
          </p:cNvSpPr>
          <p:nvPr>
            <p:ph type="title"/>
          </p:nvPr>
        </p:nvSpPr>
        <p:spPr/>
        <p:txBody>
          <a:bodyPr/>
          <a:lstStyle/>
          <a:p>
            <a:r>
              <a:rPr lang="pt-PT" dirty="0" err="1"/>
              <a:t>Other</a:t>
            </a:r>
            <a:r>
              <a:rPr lang="pt-PT" dirty="0"/>
              <a:t> </a:t>
            </a:r>
            <a:r>
              <a:rPr lang="pt-PT" dirty="0" err="1"/>
              <a:t>Models</a:t>
            </a:r>
            <a:endParaRPr lang="pt-PT" dirty="0"/>
          </a:p>
        </p:txBody>
      </p:sp>
      <p:pic>
        <p:nvPicPr>
          <p:cNvPr id="7" name="Content Placeholder 4">
            <a:extLst>
              <a:ext uri="{FF2B5EF4-FFF2-40B4-BE49-F238E27FC236}">
                <a16:creationId xmlns:a16="http://schemas.microsoft.com/office/drawing/2014/main" id="{2871E83B-07BB-410D-A0DD-298EAC27E3D0}"/>
              </a:ext>
            </a:extLst>
          </p:cNvPr>
          <p:cNvPicPr>
            <a:picLocks noGrp="1" noChangeAspect="1"/>
          </p:cNvPicPr>
          <p:nvPr>
            <p:ph idx="1"/>
          </p:nvPr>
        </p:nvPicPr>
        <p:blipFill>
          <a:blip r:embed="rId2"/>
          <a:stretch>
            <a:fillRect/>
          </a:stretch>
        </p:blipFill>
        <p:spPr>
          <a:xfrm>
            <a:off x="1274891" y="2186826"/>
            <a:ext cx="9640135" cy="2636748"/>
          </a:xfrm>
          <a:prstGeom prst="rect">
            <a:avLst/>
          </a:prstGeom>
        </p:spPr>
      </p:pic>
      <p:sp>
        <p:nvSpPr>
          <p:cNvPr id="8" name="TextBox 7">
            <a:extLst>
              <a:ext uri="{FF2B5EF4-FFF2-40B4-BE49-F238E27FC236}">
                <a16:creationId xmlns:a16="http://schemas.microsoft.com/office/drawing/2014/main" id="{B48E1BB4-188D-4E10-924C-E39E2D25FF11}"/>
              </a:ext>
            </a:extLst>
          </p:cNvPr>
          <p:cNvSpPr txBox="1"/>
          <p:nvPr/>
        </p:nvSpPr>
        <p:spPr>
          <a:xfrm>
            <a:off x="3996992" y="5031640"/>
            <a:ext cx="4563097" cy="923330"/>
          </a:xfrm>
          <a:prstGeom prst="rect">
            <a:avLst/>
          </a:prstGeom>
          <a:noFill/>
        </p:spPr>
        <p:txBody>
          <a:bodyPr wrap="square" rtlCol="0">
            <a:spAutoFit/>
          </a:bodyPr>
          <a:lstStyle/>
          <a:p>
            <a:r>
              <a:rPr lang="pt-PT" dirty="0"/>
              <a:t>Figure: </a:t>
            </a:r>
            <a:r>
              <a:rPr lang="en-US" dirty="0"/>
              <a:t>Comparing FLAVA with previous models on multimodal tasks, language tasks, and ImageNet linear evaluation</a:t>
            </a:r>
            <a:r>
              <a:rPr lang="pt-PT" dirty="0"/>
              <a:t> </a:t>
            </a:r>
          </a:p>
        </p:txBody>
      </p:sp>
    </p:spTree>
    <p:extLst>
      <p:ext uri="{BB962C8B-B14F-4D97-AF65-F5344CB8AC3E}">
        <p14:creationId xmlns:p14="http://schemas.microsoft.com/office/powerpoint/2010/main" val="3235007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5E92-E96F-4FB5-BCAF-FD7670225BFA}"/>
              </a:ext>
            </a:extLst>
          </p:cNvPr>
          <p:cNvSpPr>
            <a:spLocks noGrp="1"/>
          </p:cNvSpPr>
          <p:nvPr>
            <p:ph type="title"/>
          </p:nvPr>
        </p:nvSpPr>
        <p:spPr/>
        <p:txBody>
          <a:bodyPr>
            <a:normAutofit fontScale="90000"/>
          </a:bodyPr>
          <a:lstStyle/>
          <a:p>
            <a:r>
              <a:rPr lang="en-US" dirty="0"/>
              <a:t>Meta-Analysis and a Unified Framework of Vision-and-Language BERTs</a:t>
            </a:r>
            <a:endParaRPr lang="pt-PT" dirty="0"/>
          </a:p>
        </p:txBody>
      </p:sp>
      <p:pic>
        <p:nvPicPr>
          <p:cNvPr id="5" name="Content Placeholder 4">
            <a:extLst>
              <a:ext uri="{FF2B5EF4-FFF2-40B4-BE49-F238E27FC236}">
                <a16:creationId xmlns:a16="http://schemas.microsoft.com/office/drawing/2014/main" id="{8BCFE995-3EF5-4AED-9C39-10AA01A7C7AB}"/>
              </a:ext>
            </a:extLst>
          </p:cNvPr>
          <p:cNvPicPr>
            <a:picLocks noGrp="1" noChangeAspect="1"/>
          </p:cNvPicPr>
          <p:nvPr>
            <p:ph idx="1"/>
          </p:nvPr>
        </p:nvPicPr>
        <p:blipFill>
          <a:blip r:embed="rId2"/>
          <a:stretch>
            <a:fillRect/>
          </a:stretch>
        </p:blipFill>
        <p:spPr>
          <a:xfrm>
            <a:off x="1468582" y="1738398"/>
            <a:ext cx="8707727" cy="1738345"/>
          </a:xfrm>
        </p:spPr>
      </p:pic>
      <p:pic>
        <p:nvPicPr>
          <p:cNvPr id="7" name="Picture 6">
            <a:extLst>
              <a:ext uri="{FF2B5EF4-FFF2-40B4-BE49-F238E27FC236}">
                <a16:creationId xmlns:a16="http://schemas.microsoft.com/office/drawing/2014/main" id="{01E4113A-2186-44AC-A89D-0E26F2A4F38E}"/>
              </a:ext>
            </a:extLst>
          </p:cNvPr>
          <p:cNvPicPr>
            <a:picLocks noChangeAspect="1"/>
          </p:cNvPicPr>
          <p:nvPr/>
        </p:nvPicPr>
        <p:blipFill>
          <a:blip r:embed="rId3"/>
          <a:stretch>
            <a:fillRect/>
          </a:stretch>
        </p:blipFill>
        <p:spPr>
          <a:xfrm>
            <a:off x="1550701" y="4564212"/>
            <a:ext cx="8625608" cy="1359105"/>
          </a:xfrm>
          <a:prstGeom prst="rect">
            <a:avLst/>
          </a:prstGeom>
        </p:spPr>
      </p:pic>
      <p:sp>
        <p:nvSpPr>
          <p:cNvPr id="8" name="TextBox 7">
            <a:extLst>
              <a:ext uri="{FF2B5EF4-FFF2-40B4-BE49-F238E27FC236}">
                <a16:creationId xmlns:a16="http://schemas.microsoft.com/office/drawing/2014/main" id="{8DC224BF-5747-420E-9A3E-2763CEF328A3}"/>
              </a:ext>
            </a:extLst>
          </p:cNvPr>
          <p:cNvSpPr txBox="1"/>
          <p:nvPr/>
        </p:nvSpPr>
        <p:spPr>
          <a:xfrm>
            <a:off x="650736" y="3422205"/>
            <a:ext cx="11443854" cy="923330"/>
          </a:xfrm>
          <a:prstGeom prst="rect">
            <a:avLst/>
          </a:prstGeom>
          <a:noFill/>
        </p:spPr>
        <p:txBody>
          <a:bodyPr wrap="square" rtlCol="0">
            <a:spAutoFit/>
          </a:bodyPr>
          <a:lstStyle/>
          <a:p>
            <a:r>
              <a:rPr lang="en-US" dirty="0"/>
              <a:t>Figure: </a:t>
            </a:r>
            <a:r>
              <a:rPr lang="en-US" dirty="0" err="1"/>
              <a:t>Visualisation</a:t>
            </a:r>
            <a:r>
              <a:rPr lang="en-US" dirty="0"/>
              <a:t> of the (a) single-stream, (b) dual-stream intra-modal and (c) dual-stream intermodal </a:t>
            </a:r>
          </a:p>
          <a:p>
            <a:r>
              <a:rPr lang="en-US" dirty="0"/>
              <a:t>Transformer layers. (d) shows our gated bimodal layer. The inter-modal layer attends across modalities, while the intra-model layer attends within each modality.  Gated bimodal can attend to either or both.</a:t>
            </a:r>
            <a:endParaRPr lang="pt-PT" dirty="0"/>
          </a:p>
        </p:txBody>
      </p:sp>
      <p:sp>
        <p:nvSpPr>
          <p:cNvPr id="10" name="TextBox 9">
            <a:extLst>
              <a:ext uri="{FF2B5EF4-FFF2-40B4-BE49-F238E27FC236}">
                <a16:creationId xmlns:a16="http://schemas.microsoft.com/office/drawing/2014/main" id="{A6D29048-B707-4353-9941-546426FDC6BD}"/>
              </a:ext>
            </a:extLst>
          </p:cNvPr>
          <p:cNvSpPr txBox="1"/>
          <p:nvPr/>
        </p:nvSpPr>
        <p:spPr>
          <a:xfrm>
            <a:off x="508000" y="5923317"/>
            <a:ext cx="11586590" cy="923330"/>
          </a:xfrm>
          <a:prstGeom prst="rect">
            <a:avLst/>
          </a:prstGeom>
          <a:noFill/>
        </p:spPr>
        <p:txBody>
          <a:bodyPr wrap="square">
            <a:spAutoFit/>
          </a:bodyPr>
          <a:lstStyle/>
          <a:p>
            <a:r>
              <a:rPr lang="en-US" dirty="0"/>
              <a:t>Figure : </a:t>
            </a:r>
            <a:r>
              <a:rPr lang="en-US" dirty="0" err="1"/>
              <a:t>Visualisation</a:t>
            </a:r>
            <a:r>
              <a:rPr lang="en-US" dirty="0"/>
              <a:t> of the score matrix for (a) single-stream, (b) text–text, (c) vision–vision, (d) text–vision, and (e) vision–text interactions. Shades of green denote the text modality, while purple ones denote the vision modality. Dual-stream scores are sub-matrices of the single-stream scores matrix. </a:t>
            </a:r>
            <a:endParaRPr lang="pt-PT" dirty="0"/>
          </a:p>
        </p:txBody>
      </p:sp>
    </p:spTree>
    <p:extLst>
      <p:ext uri="{BB962C8B-B14F-4D97-AF65-F5344CB8AC3E}">
        <p14:creationId xmlns:p14="http://schemas.microsoft.com/office/powerpoint/2010/main" val="1427203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258B3-6E43-40F7-8088-809F71F35C6C}"/>
              </a:ext>
            </a:extLst>
          </p:cNvPr>
          <p:cNvSpPr>
            <a:spLocks noGrp="1"/>
          </p:cNvSpPr>
          <p:nvPr>
            <p:ph type="title"/>
          </p:nvPr>
        </p:nvSpPr>
        <p:spPr/>
        <p:txBody>
          <a:bodyPr/>
          <a:lstStyle/>
          <a:p>
            <a:r>
              <a:rPr lang="pt-PT" dirty="0" err="1"/>
              <a:t>Outline</a:t>
            </a:r>
            <a:endParaRPr lang="pt-PT" dirty="0"/>
          </a:p>
        </p:txBody>
      </p:sp>
      <p:sp>
        <p:nvSpPr>
          <p:cNvPr id="3" name="Content Placeholder 2">
            <a:extLst>
              <a:ext uri="{FF2B5EF4-FFF2-40B4-BE49-F238E27FC236}">
                <a16:creationId xmlns:a16="http://schemas.microsoft.com/office/drawing/2014/main" id="{24A493C5-650B-4EB1-A15A-29521A05F4BE}"/>
              </a:ext>
            </a:extLst>
          </p:cNvPr>
          <p:cNvSpPr>
            <a:spLocks noGrp="1"/>
          </p:cNvSpPr>
          <p:nvPr>
            <p:ph idx="1"/>
          </p:nvPr>
        </p:nvSpPr>
        <p:spPr/>
        <p:txBody>
          <a:bodyPr>
            <a:normAutofit/>
          </a:bodyPr>
          <a:lstStyle/>
          <a:p>
            <a:pPr marL="457200" indent="-457200">
              <a:buFont typeface="+mj-lt"/>
              <a:buAutoNum type="arabicPeriod"/>
            </a:pPr>
            <a:r>
              <a:rPr lang="pt-PT" dirty="0" err="1"/>
              <a:t>Introduction</a:t>
            </a:r>
            <a:endParaRPr lang="pt-PT" dirty="0"/>
          </a:p>
          <a:p>
            <a:pPr marL="457200" indent="-457200">
              <a:buFont typeface="+mj-lt"/>
              <a:buAutoNum type="arabicPeriod"/>
            </a:pPr>
            <a:r>
              <a:rPr lang="pt-PT" dirty="0"/>
              <a:t>Flava </a:t>
            </a:r>
            <a:r>
              <a:rPr lang="pt-PT" dirty="0" err="1"/>
              <a:t>Model</a:t>
            </a:r>
            <a:r>
              <a:rPr lang="pt-PT" dirty="0"/>
              <a:t> </a:t>
            </a:r>
            <a:r>
              <a:rPr lang="pt-PT" dirty="0" err="1"/>
              <a:t>Architecture</a:t>
            </a:r>
            <a:endParaRPr lang="pt-PT" dirty="0"/>
          </a:p>
          <a:p>
            <a:pPr marL="457200" indent="-457200">
              <a:buFont typeface="+mj-lt"/>
              <a:buAutoNum type="arabicPeriod"/>
            </a:pPr>
            <a:r>
              <a:rPr lang="pt-PT" dirty="0" err="1"/>
              <a:t>Other</a:t>
            </a:r>
            <a:r>
              <a:rPr lang="pt-PT" dirty="0"/>
              <a:t> </a:t>
            </a:r>
            <a:r>
              <a:rPr lang="pt-PT" dirty="0" err="1"/>
              <a:t>Vision</a:t>
            </a:r>
            <a:r>
              <a:rPr lang="pt-PT" dirty="0"/>
              <a:t> </a:t>
            </a:r>
            <a:r>
              <a:rPr lang="pt-PT" dirty="0" err="1"/>
              <a:t>and</a:t>
            </a:r>
            <a:r>
              <a:rPr lang="pt-PT" dirty="0"/>
              <a:t> </a:t>
            </a:r>
            <a:r>
              <a:rPr lang="pt-PT" dirty="0" err="1"/>
              <a:t>Language</a:t>
            </a:r>
            <a:r>
              <a:rPr lang="pt-PT" dirty="0"/>
              <a:t> </a:t>
            </a:r>
            <a:r>
              <a:rPr lang="pt-PT" dirty="0" err="1"/>
              <a:t>models</a:t>
            </a:r>
            <a:endParaRPr lang="pt-PT" dirty="0"/>
          </a:p>
          <a:p>
            <a:pPr marL="457200" indent="-457200">
              <a:buFont typeface="+mj-lt"/>
              <a:buAutoNum type="arabicPeriod"/>
            </a:pPr>
            <a:r>
              <a:rPr lang="pt-PT" dirty="0" err="1"/>
              <a:t>Pre</a:t>
            </a:r>
            <a:r>
              <a:rPr lang="pt-PT" dirty="0"/>
              <a:t>-Training </a:t>
            </a:r>
            <a:r>
              <a:rPr lang="pt-PT" dirty="0" err="1"/>
              <a:t>tasks</a:t>
            </a:r>
            <a:endParaRPr lang="pt-PT" dirty="0"/>
          </a:p>
          <a:p>
            <a:pPr marL="457200" indent="-457200">
              <a:buFont typeface="+mj-lt"/>
              <a:buAutoNum type="arabicPeriod"/>
            </a:pPr>
            <a:r>
              <a:rPr lang="pt-PT" dirty="0" err="1"/>
              <a:t>Results</a:t>
            </a:r>
            <a:endParaRPr lang="pt-PT" dirty="0"/>
          </a:p>
          <a:p>
            <a:pPr marL="457200" indent="-457200">
              <a:buFont typeface="+mj-lt"/>
              <a:buAutoNum type="arabicPeriod"/>
            </a:pPr>
            <a:r>
              <a:rPr lang="pt-PT" dirty="0" err="1"/>
              <a:t>Conclusion</a:t>
            </a:r>
            <a:endParaRPr lang="pt-PT" dirty="0"/>
          </a:p>
          <a:p>
            <a:pPr marL="457200" indent="-457200">
              <a:buFont typeface="+mj-lt"/>
              <a:buAutoNum type="arabicPeriod"/>
            </a:pPr>
            <a:r>
              <a:rPr lang="pt-PT" dirty="0" err="1"/>
              <a:t>References</a:t>
            </a:r>
            <a:endParaRPr lang="pt-PT" dirty="0"/>
          </a:p>
          <a:p>
            <a:pPr marL="0" indent="0">
              <a:buNone/>
            </a:pPr>
            <a:endParaRPr lang="pt-PT" dirty="0"/>
          </a:p>
        </p:txBody>
      </p:sp>
    </p:spTree>
    <p:extLst>
      <p:ext uri="{BB962C8B-B14F-4D97-AF65-F5344CB8AC3E}">
        <p14:creationId xmlns:p14="http://schemas.microsoft.com/office/powerpoint/2010/main" val="654436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F4CC-3894-4617-B516-F70FFD328743}"/>
              </a:ext>
            </a:extLst>
          </p:cNvPr>
          <p:cNvSpPr>
            <a:spLocks noGrp="1"/>
          </p:cNvSpPr>
          <p:nvPr>
            <p:ph type="title"/>
          </p:nvPr>
        </p:nvSpPr>
        <p:spPr/>
        <p:txBody>
          <a:bodyPr/>
          <a:lstStyle/>
          <a:p>
            <a:r>
              <a:rPr lang="pt-PT" dirty="0"/>
              <a:t>Background – </a:t>
            </a:r>
            <a:r>
              <a:rPr lang="pt-PT" dirty="0" err="1"/>
              <a:t>Pretraining</a:t>
            </a:r>
            <a:r>
              <a:rPr lang="pt-PT" dirty="0"/>
              <a:t>/Fine </a:t>
            </a:r>
            <a:r>
              <a:rPr lang="pt-PT" dirty="0" err="1"/>
              <a:t>Tuning</a:t>
            </a:r>
            <a:endParaRPr lang="pt-PT" dirty="0"/>
          </a:p>
        </p:txBody>
      </p:sp>
      <p:sp>
        <p:nvSpPr>
          <p:cNvPr id="3" name="Content Placeholder 2">
            <a:extLst>
              <a:ext uri="{FF2B5EF4-FFF2-40B4-BE49-F238E27FC236}">
                <a16:creationId xmlns:a16="http://schemas.microsoft.com/office/drawing/2014/main" id="{D1210710-4CE7-475C-970F-7DB7230A0DF2}"/>
              </a:ext>
            </a:extLst>
          </p:cNvPr>
          <p:cNvSpPr>
            <a:spLocks noGrp="1"/>
          </p:cNvSpPr>
          <p:nvPr>
            <p:ph idx="1"/>
          </p:nvPr>
        </p:nvSpPr>
        <p:spPr/>
        <p:txBody>
          <a:bodyPr/>
          <a:lstStyle/>
          <a:p>
            <a:pPr marL="0" indent="0">
              <a:buNone/>
            </a:pPr>
            <a:r>
              <a:rPr lang="pt-PT" dirty="0" err="1"/>
              <a:t>Pretraining</a:t>
            </a:r>
            <a:r>
              <a:rPr lang="pt-PT" dirty="0"/>
              <a:t>/Fine-</a:t>
            </a:r>
            <a:r>
              <a:rPr lang="pt-PT" dirty="0" err="1"/>
              <a:t>tuning</a:t>
            </a:r>
            <a:r>
              <a:rPr lang="pt-PT" dirty="0"/>
              <a:t> </a:t>
            </a:r>
            <a:r>
              <a:rPr lang="pt-PT" dirty="0" err="1"/>
              <a:t>work</a:t>
            </a:r>
            <a:r>
              <a:rPr lang="pt-PT" dirty="0"/>
              <a:t> as </a:t>
            </a:r>
            <a:r>
              <a:rPr lang="pt-PT" dirty="0" err="1"/>
              <a:t>follows</a:t>
            </a:r>
            <a:r>
              <a:rPr lang="pt-PT" dirty="0"/>
              <a:t>:</a:t>
            </a:r>
          </a:p>
          <a:p>
            <a:pPr marL="457200" indent="-457200">
              <a:buFont typeface="+mj-lt"/>
              <a:buAutoNum type="arabicPeriod"/>
            </a:pPr>
            <a:r>
              <a:rPr lang="pt-PT" dirty="0" err="1"/>
              <a:t>You</a:t>
            </a:r>
            <a:r>
              <a:rPr lang="pt-PT" dirty="0"/>
              <a:t> </a:t>
            </a:r>
            <a:r>
              <a:rPr lang="pt-PT" dirty="0" err="1"/>
              <a:t>have</a:t>
            </a:r>
            <a:r>
              <a:rPr lang="pt-PT" dirty="0"/>
              <a:t> a </a:t>
            </a:r>
            <a:r>
              <a:rPr lang="pt-PT" dirty="0" err="1"/>
              <a:t>machine</a:t>
            </a:r>
            <a:r>
              <a:rPr lang="pt-PT" dirty="0"/>
              <a:t> </a:t>
            </a:r>
            <a:r>
              <a:rPr lang="pt-PT" dirty="0" err="1"/>
              <a:t>learning</a:t>
            </a:r>
            <a:r>
              <a:rPr lang="pt-PT" dirty="0"/>
              <a:t> </a:t>
            </a:r>
            <a:r>
              <a:rPr lang="pt-PT" dirty="0" err="1"/>
              <a:t>model</a:t>
            </a:r>
            <a:r>
              <a:rPr lang="pt-PT" dirty="0"/>
              <a:t> </a:t>
            </a:r>
            <a:r>
              <a:rPr lang="pt-PT" b="1" i="1" dirty="0"/>
              <a:t>m</a:t>
            </a:r>
          </a:p>
          <a:p>
            <a:pPr marL="457200" indent="-457200">
              <a:buFont typeface="+mj-lt"/>
              <a:buAutoNum type="arabicPeriod"/>
            </a:pPr>
            <a:r>
              <a:rPr lang="pt-PT" b="1" dirty="0" err="1"/>
              <a:t>Pre</a:t>
            </a:r>
            <a:r>
              <a:rPr lang="pt-PT" b="1" dirty="0"/>
              <a:t>-training: </a:t>
            </a:r>
            <a:r>
              <a:rPr lang="pt-PT" dirty="0" err="1"/>
              <a:t>You</a:t>
            </a:r>
            <a:r>
              <a:rPr lang="pt-PT" dirty="0"/>
              <a:t> </a:t>
            </a:r>
            <a:r>
              <a:rPr lang="pt-PT" dirty="0" err="1"/>
              <a:t>have</a:t>
            </a:r>
            <a:r>
              <a:rPr lang="pt-PT" dirty="0"/>
              <a:t> a </a:t>
            </a:r>
            <a:r>
              <a:rPr lang="pt-PT" dirty="0" err="1"/>
              <a:t>dataset</a:t>
            </a:r>
            <a:r>
              <a:rPr lang="pt-PT" dirty="0"/>
              <a:t> </a:t>
            </a:r>
            <a:r>
              <a:rPr lang="pt-PT" b="1" i="1" dirty="0"/>
              <a:t>A </a:t>
            </a:r>
            <a:r>
              <a:rPr lang="pt-PT" dirty="0" err="1"/>
              <a:t>on</a:t>
            </a:r>
            <a:r>
              <a:rPr lang="pt-PT" dirty="0"/>
              <a:t> </a:t>
            </a:r>
            <a:r>
              <a:rPr lang="pt-PT" dirty="0" err="1"/>
              <a:t>which</a:t>
            </a:r>
            <a:r>
              <a:rPr lang="pt-PT" dirty="0"/>
              <a:t> </a:t>
            </a:r>
            <a:r>
              <a:rPr lang="pt-PT" dirty="0" err="1"/>
              <a:t>you</a:t>
            </a:r>
            <a:r>
              <a:rPr lang="pt-PT" dirty="0"/>
              <a:t> </a:t>
            </a:r>
            <a:r>
              <a:rPr lang="pt-PT" dirty="0" err="1"/>
              <a:t>train</a:t>
            </a:r>
            <a:r>
              <a:rPr lang="pt-PT" dirty="0"/>
              <a:t> </a:t>
            </a:r>
            <a:r>
              <a:rPr lang="pt-PT" b="1" i="1" dirty="0"/>
              <a:t>m</a:t>
            </a:r>
          </a:p>
          <a:p>
            <a:pPr marL="457200" indent="-457200">
              <a:buFont typeface="+mj-lt"/>
              <a:buAutoNum type="arabicPeriod"/>
            </a:pPr>
            <a:r>
              <a:rPr lang="pt-PT" dirty="0" err="1"/>
              <a:t>You</a:t>
            </a:r>
            <a:r>
              <a:rPr lang="pt-PT" dirty="0"/>
              <a:t> </a:t>
            </a:r>
            <a:r>
              <a:rPr lang="pt-PT" dirty="0" err="1"/>
              <a:t>have</a:t>
            </a:r>
            <a:r>
              <a:rPr lang="pt-PT" dirty="0"/>
              <a:t> a </a:t>
            </a:r>
            <a:r>
              <a:rPr lang="pt-PT" dirty="0" err="1"/>
              <a:t>dataset</a:t>
            </a:r>
            <a:r>
              <a:rPr lang="pt-PT" dirty="0"/>
              <a:t> </a:t>
            </a:r>
            <a:r>
              <a:rPr lang="pt-PT" b="1" i="1" dirty="0"/>
              <a:t>B</a:t>
            </a:r>
            <a:r>
              <a:rPr lang="pt-PT" dirty="0"/>
              <a:t>. </a:t>
            </a:r>
            <a:r>
              <a:rPr lang="pt-PT" dirty="0" err="1"/>
              <a:t>Before</a:t>
            </a:r>
            <a:r>
              <a:rPr lang="pt-PT" dirty="0"/>
              <a:t> </a:t>
            </a:r>
            <a:r>
              <a:rPr lang="pt-PT" dirty="0" err="1"/>
              <a:t>you</a:t>
            </a:r>
            <a:r>
              <a:rPr lang="pt-PT" dirty="0"/>
              <a:t> </a:t>
            </a:r>
            <a:r>
              <a:rPr lang="pt-PT" dirty="0" err="1"/>
              <a:t>start</a:t>
            </a:r>
            <a:r>
              <a:rPr lang="pt-PT" dirty="0"/>
              <a:t> training </a:t>
            </a:r>
            <a:r>
              <a:rPr lang="pt-PT" dirty="0" err="1"/>
              <a:t>the</a:t>
            </a:r>
            <a:r>
              <a:rPr lang="pt-PT" dirty="0"/>
              <a:t> </a:t>
            </a:r>
            <a:r>
              <a:rPr lang="pt-PT" dirty="0" err="1"/>
              <a:t>model</a:t>
            </a:r>
            <a:r>
              <a:rPr lang="pt-PT" dirty="0"/>
              <a:t>, </a:t>
            </a:r>
            <a:r>
              <a:rPr lang="pt-PT" dirty="0" err="1"/>
              <a:t>you</a:t>
            </a:r>
            <a:r>
              <a:rPr lang="pt-PT" dirty="0"/>
              <a:t> </a:t>
            </a:r>
            <a:r>
              <a:rPr lang="pt-PT" dirty="0" err="1"/>
              <a:t>initialize</a:t>
            </a:r>
            <a:r>
              <a:rPr lang="pt-PT" dirty="0"/>
              <a:t> some </a:t>
            </a:r>
            <a:r>
              <a:rPr lang="pt-PT" dirty="0" err="1"/>
              <a:t>of</a:t>
            </a:r>
            <a:r>
              <a:rPr lang="pt-PT" dirty="0"/>
              <a:t> </a:t>
            </a:r>
            <a:r>
              <a:rPr lang="pt-PT" dirty="0" err="1"/>
              <a:t>the</a:t>
            </a:r>
            <a:r>
              <a:rPr lang="pt-PT" dirty="0"/>
              <a:t> </a:t>
            </a:r>
            <a:r>
              <a:rPr lang="pt-PT" dirty="0" err="1"/>
              <a:t>parameters</a:t>
            </a:r>
            <a:r>
              <a:rPr lang="pt-PT" dirty="0"/>
              <a:t> </a:t>
            </a:r>
            <a:r>
              <a:rPr lang="pt-PT" dirty="0" err="1"/>
              <a:t>of</a:t>
            </a:r>
            <a:r>
              <a:rPr lang="pt-PT" dirty="0"/>
              <a:t> </a:t>
            </a:r>
            <a:r>
              <a:rPr lang="pt-PT" b="1" i="1" dirty="0"/>
              <a:t>m </a:t>
            </a:r>
            <a:r>
              <a:rPr lang="pt-PT" dirty="0" err="1"/>
              <a:t>with</a:t>
            </a:r>
            <a:r>
              <a:rPr lang="pt-PT" dirty="0"/>
              <a:t> </a:t>
            </a:r>
            <a:r>
              <a:rPr lang="pt-PT" dirty="0" err="1"/>
              <a:t>the</a:t>
            </a:r>
            <a:r>
              <a:rPr lang="pt-PT" dirty="0"/>
              <a:t> </a:t>
            </a:r>
            <a:r>
              <a:rPr lang="pt-PT" dirty="0" err="1"/>
              <a:t>model</a:t>
            </a:r>
            <a:r>
              <a:rPr lang="pt-PT" dirty="0"/>
              <a:t> </a:t>
            </a:r>
            <a:r>
              <a:rPr lang="pt-PT" dirty="0" err="1"/>
              <a:t>which</a:t>
            </a:r>
            <a:r>
              <a:rPr lang="pt-PT" dirty="0"/>
              <a:t> </a:t>
            </a:r>
            <a:r>
              <a:rPr lang="pt-PT" dirty="0" err="1"/>
              <a:t>is</a:t>
            </a:r>
            <a:r>
              <a:rPr lang="pt-PT" dirty="0"/>
              <a:t> </a:t>
            </a:r>
            <a:r>
              <a:rPr lang="pt-PT" dirty="0" err="1"/>
              <a:t>trained</a:t>
            </a:r>
            <a:r>
              <a:rPr lang="pt-PT" dirty="0"/>
              <a:t> </a:t>
            </a:r>
            <a:r>
              <a:rPr lang="pt-PT" dirty="0" err="1"/>
              <a:t>on</a:t>
            </a:r>
            <a:r>
              <a:rPr lang="pt-PT" dirty="0"/>
              <a:t> </a:t>
            </a:r>
            <a:r>
              <a:rPr lang="pt-PT" b="1" i="1" dirty="0"/>
              <a:t>A</a:t>
            </a:r>
            <a:r>
              <a:rPr lang="pt-PT" dirty="0"/>
              <a:t>.</a:t>
            </a:r>
          </a:p>
          <a:p>
            <a:pPr marL="457200" indent="-457200">
              <a:buFont typeface="+mj-lt"/>
              <a:buAutoNum type="arabicPeriod"/>
            </a:pPr>
            <a:r>
              <a:rPr lang="pt-PT" b="1" dirty="0"/>
              <a:t>Fine-</a:t>
            </a:r>
            <a:r>
              <a:rPr lang="pt-PT" b="1" dirty="0" err="1"/>
              <a:t>tuning</a:t>
            </a:r>
            <a:r>
              <a:rPr lang="pt-PT" b="1" dirty="0"/>
              <a:t>: </a:t>
            </a:r>
            <a:r>
              <a:rPr lang="pt-PT" dirty="0" err="1"/>
              <a:t>You</a:t>
            </a:r>
            <a:r>
              <a:rPr lang="pt-PT" dirty="0"/>
              <a:t> </a:t>
            </a:r>
            <a:r>
              <a:rPr lang="pt-PT" dirty="0" err="1"/>
              <a:t>train</a:t>
            </a:r>
            <a:r>
              <a:rPr lang="pt-PT" dirty="0"/>
              <a:t> </a:t>
            </a:r>
            <a:r>
              <a:rPr lang="pt-PT" b="1" i="1" dirty="0"/>
              <a:t>m </a:t>
            </a:r>
            <a:r>
              <a:rPr lang="pt-PT" dirty="0" err="1"/>
              <a:t>on</a:t>
            </a:r>
            <a:r>
              <a:rPr lang="pt-PT" dirty="0"/>
              <a:t> </a:t>
            </a:r>
            <a:r>
              <a:rPr lang="pt-PT" b="1" i="1" dirty="0"/>
              <a:t>B</a:t>
            </a:r>
            <a:r>
              <a:rPr lang="pt-PT" dirty="0"/>
              <a:t>.</a:t>
            </a:r>
          </a:p>
          <a:p>
            <a:pPr marL="0" indent="0">
              <a:buNone/>
            </a:pPr>
            <a:endParaRPr lang="pt-PT" dirty="0"/>
          </a:p>
          <a:p>
            <a:pPr marL="0" indent="0">
              <a:buNone/>
            </a:pPr>
            <a:r>
              <a:rPr lang="pt-PT" dirty="0" err="1"/>
              <a:t>This</a:t>
            </a:r>
            <a:r>
              <a:rPr lang="pt-PT" dirty="0"/>
              <a:t> </a:t>
            </a:r>
            <a:r>
              <a:rPr lang="pt-PT" dirty="0" err="1"/>
              <a:t>is</a:t>
            </a:r>
            <a:r>
              <a:rPr lang="pt-PT" dirty="0"/>
              <a:t> </a:t>
            </a:r>
            <a:r>
              <a:rPr lang="pt-PT" dirty="0" err="1"/>
              <a:t>one</a:t>
            </a:r>
            <a:r>
              <a:rPr lang="pt-PT" dirty="0"/>
              <a:t> </a:t>
            </a:r>
            <a:r>
              <a:rPr lang="pt-PT" dirty="0" err="1"/>
              <a:t>form</a:t>
            </a:r>
            <a:r>
              <a:rPr lang="pt-PT" dirty="0"/>
              <a:t> </a:t>
            </a:r>
            <a:r>
              <a:rPr lang="pt-PT" dirty="0" err="1"/>
              <a:t>of</a:t>
            </a:r>
            <a:r>
              <a:rPr lang="pt-PT" dirty="0"/>
              <a:t> </a:t>
            </a:r>
            <a:r>
              <a:rPr lang="pt-PT" dirty="0" err="1"/>
              <a:t>transfer</a:t>
            </a:r>
            <a:r>
              <a:rPr lang="pt-PT" dirty="0"/>
              <a:t> </a:t>
            </a:r>
            <a:r>
              <a:rPr lang="pt-PT" dirty="0" err="1"/>
              <a:t>learning</a:t>
            </a:r>
            <a:r>
              <a:rPr lang="pt-PT" dirty="0"/>
              <a:t>, </a:t>
            </a:r>
            <a:r>
              <a:rPr lang="pt-PT" dirty="0" err="1"/>
              <a:t>so</a:t>
            </a:r>
            <a:r>
              <a:rPr lang="pt-PT" dirty="0"/>
              <a:t> </a:t>
            </a:r>
            <a:r>
              <a:rPr lang="pt-PT" dirty="0" err="1"/>
              <a:t>you</a:t>
            </a:r>
            <a:r>
              <a:rPr lang="pt-PT" dirty="0"/>
              <a:t> can </a:t>
            </a:r>
            <a:r>
              <a:rPr lang="pt-PT" dirty="0" err="1"/>
              <a:t>transfer</a:t>
            </a:r>
            <a:r>
              <a:rPr lang="pt-PT" dirty="0"/>
              <a:t> some </a:t>
            </a:r>
            <a:r>
              <a:rPr lang="pt-PT" dirty="0" err="1"/>
              <a:t>of</a:t>
            </a:r>
            <a:r>
              <a:rPr lang="pt-PT" dirty="0"/>
              <a:t> </a:t>
            </a:r>
            <a:r>
              <a:rPr lang="pt-PT" dirty="0" err="1"/>
              <a:t>the</a:t>
            </a:r>
            <a:r>
              <a:rPr lang="pt-PT" dirty="0"/>
              <a:t> </a:t>
            </a:r>
            <a:r>
              <a:rPr lang="pt-PT" dirty="0" err="1"/>
              <a:t>knowledge</a:t>
            </a:r>
            <a:r>
              <a:rPr lang="pt-PT" dirty="0"/>
              <a:t> </a:t>
            </a:r>
            <a:r>
              <a:rPr lang="pt-PT" dirty="0" err="1"/>
              <a:t>obtained</a:t>
            </a:r>
            <a:r>
              <a:rPr lang="pt-PT" dirty="0"/>
              <a:t> </a:t>
            </a:r>
            <a:r>
              <a:rPr lang="pt-PT" dirty="0" err="1"/>
              <a:t>on</a:t>
            </a:r>
            <a:r>
              <a:rPr lang="pt-PT" dirty="0"/>
              <a:t> </a:t>
            </a:r>
            <a:r>
              <a:rPr lang="pt-PT" dirty="0" err="1"/>
              <a:t>dataset</a:t>
            </a:r>
            <a:r>
              <a:rPr lang="pt-PT" dirty="0"/>
              <a:t> </a:t>
            </a:r>
            <a:r>
              <a:rPr lang="pt-PT" b="1" i="1" dirty="0"/>
              <a:t>A </a:t>
            </a:r>
            <a:r>
              <a:rPr lang="pt-PT" dirty="0"/>
              <a:t>to </a:t>
            </a:r>
            <a:r>
              <a:rPr lang="pt-PT" dirty="0" err="1"/>
              <a:t>dataset</a:t>
            </a:r>
            <a:r>
              <a:rPr lang="pt-PT" dirty="0"/>
              <a:t> </a:t>
            </a:r>
            <a:r>
              <a:rPr lang="pt-PT" b="1" i="1" dirty="0"/>
              <a:t>B</a:t>
            </a:r>
            <a:r>
              <a:rPr lang="pt-PT" dirty="0"/>
              <a:t>.</a:t>
            </a:r>
          </a:p>
          <a:p>
            <a:pPr marL="0" indent="0">
              <a:buNone/>
            </a:pPr>
            <a:endParaRPr lang="pt-PT" b="1" dirty="0"/>
          </a:p>
        </p:txBody>
      </p:sp>
    </p:spTree>
    <p:extLst>
      <p:ext uri="{BB962C8B-B14F-4D97-AF65-F5344CB8AC3E}">
        <p14:creationId xmlns:p14="http://schemas.microsoft.com/office/powerpoint/2010/main" val="362192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24F8AD-FE59-46C2-A47F-BE0A74785D14}"/>
              </a:ext>
            </a:extLst>
          </p:cNvPr>
          <p:cNvSpPr>
            <a:spLocks noGrp="1"/>
          </p:cNvSpPr>
          <p:nvPr>
            <p:ph type="title"/>
          </p:nvPr>
        </p:nvSpPr>
        <p:spPr>
          <a:xfrm>
            <a:off x="634277" y="284176"/>
            <a:ext cx="3670874" cy="1508760"/>
          </a:xfrm>
        </p:spPr>
        <p:txBody>
          <a:bodyPr>
            <a:normAutofit/>
          </a:bodyPr>
          <a:lstStyle/>
          <a:p>
            <a:r>
              <a:rPr lang="pt-PT">
                <a:solidFill>
                  <a:schemeClr val="tx2"/>
                </a:solidFill>
              </a:rPr>
              <a:t>FLAVA MODEL PRETRAINING</a:t>
            </a:r>
          </a:p>
        </p:txBody>
      </p:sp>
      <p:sp>
        <p:nvSpPr>
          <p:cNvPr id="3" name="Content Placeholder 2">
            <a:extLst>
              <a:ext uri="{FF2B5EF4-FFF2-40B4-BE49-F238E27FC236}">
                <a16:creationId xmlns:a16="http://schemas.microsoft.com/office/drawing/2014/main" id="{D4D067F8-EB71-4354-BA8A-31A05BB236D6}"/>
              </a:ext>
            </a:extLst>
          </p:cNvPr>
          <p:cNvSpPr>
            <a:spLocks noGrp="1"/>
          </p:cNvSpPr>
          <p:nvPr>
            <p:ph idx="1"/>
          </p:nvPr>
        </p:nvSpPr>
        <p:spPr>
          <a:xfrm>
            <a:off x="634277" y="2011680"/>
            <a:ext cx="3676678" cy="4206240"/>
          </a:xfrm>
        </p:spPr>
        <p:txBody>
          <a:bodyPr>
            <a:normAutofit/>
          </a:bodyPr>
          <a:lstStyle/>
          <a:p>
            <a:pPr marL="0" indent="0">
              <a:buNone/>
            </a:pPr>
            <a:r>
              <a:rPr lang="en-US" sz="2000">
                <a:solidFill>
                  <a:schemeClr val="bg1"/>
                </a:solidFill>
              </a:rPr>
              <a:t>During pretraining:</a:t>
            </a:r>
          </a:p>
          <a:p>
            <a:r>
              <a:rPr lang="en-US" sz="2000">
                <a:solidFill>
                  <a:schemeClr val="bg1"/>
                </a:solidFill>
              </a:rPr>
              <a:t>masked image modeling (MIM) and mask language modeling (MLM) losses are applied onto the image and text encoders over a single image or a text piece, respectively</a:t>
            </a:r>
          </a:p>
          <a:p>
            <a:r>
              <a:rPr lang="en-US" sz="2000">
                <a:solidFill>
                  <a:schemeClr val="bg1"/>
                </a:solidFill>
              </a:rPr>
              <a:t>contrastive, masked multimodal modeling (MMM), and image-text matching (ITM) loss are used over paired image-text data.</a:t>
            </a:r>
            <a:endParaRPr lang="pt-PT" sz="2000">
              <a:solidFill>
                <a:schemeClr val="bg1"/>
              </a:solidFill>
            </a:endParaRPr>
          </a:p>
        </p:txBody>
      </p:sp>
      <p:sp>
        <p:nvSpPr>
          <p:cNvPr id="13" name="Rectangle 12">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4" name="Content Placeholder 4">
            <a:extLst>
              <a:ext uri="{FF2B5EF4-FFF2-40B4-BE49-F238E27FC236}">
                <a16:creationId xmlns:a16="http://schemas.microsoft.com/office/drawing/2014/main" id="{A78A712E-1398-434D-AB06-067D0D18A45C}"/>
              </a:ext>
            </a:extLst>
          </p:cNvPr>
          <p:cNvPicPr>
            <a:picLocks noChangeAspect="1"/>
          </p:cNvPicPr>
          <p:nvPr/>
        </p:nvPicPr>
        <p:blipFill>
          <a:blip r:embed="rId2"/>
          <a:stretch>
            <a:fillRect/>
          </a:stretch>
        </p:blipFill>
        <p:spPr>
          <a:xfrm>
            <a:off x="4717810" y="2230101"/>
            <a:ext cx="6828160" cy="2560559"/>
          </a:xfrm>
          <a:prstGeom prst="rect">
            <a:avLst/>
          </a:prstGeom>
        </p:spPr>
      </p:pic>
    </p:spTree>
    <p:extLst>
      <p:ext uri="{BB962C8B-B14F-4D97-AF65-F5344CB8AC3E}">
        <p14:creationId xmlns:p14="http://schemas.microsoft.com/office/powerpoint/2010/main" val="4244797683"/>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9CAC7-ADA5-4AFA-B977-5CAF02095943}"/>
              </a:ext>
            </a:extLst>
          </p:cNvPr>
          <p:cNvSpPr>
            <a:spLocks noGrp="1"/>
          </p:cNvSpPr>
          <p:nvPr>
            <p:ph type="title"/>
          </p:nvPr>
        </p:nvSpPr>
        <p:spPr/>
        <p:txBody>
          <a:bodyPr/>
          <a:lstStyle/>
          <a:p>
            <a:r>
              <a:rPr lang="pt-PT" dirty="0" err="1"/>
              <a:t>Pretraining</a:t>
            </a:r>
            <a:r>
              <a:rPr lang="pt-PT" dirty="0"/>
              <a:t> </a:t>
            </a:r>
            <a:r>
              <a:rPr lang="pt-PT" dirty="0" err="1"/>
              <a:t>Objectives</a:t>
            </a:r>
            <a:endParaRPr lang="pt-PT" dirty="0"/>
          </a:p>
        </p:txBody>
      </p:sp>
      <p:sp>
        <p:nvSpPr>
          <p:cNvPr id="3" name="Content Placeholder 2">
            <a:extLst>
              <a:ext uri="{FF2B5EF4-FFF2-40B4-BE49-F238E27FC236}">
                <a16:creationId xmlns:a16="http://schemas.microsoft.com/office/drawing/2014/main" id="{024B258A-5744-4C9F-8B0C-67894C7A5F6D}"/>
              </a:ext>
            </a:extLst>
          </p:cNvPr>
          <p:cNvSpPr>
            <a:spLocks noGrp="1"/>
          </p:cNvSpPr>
          <p:nvPr>
            <p:ph idx="1"/>
          </p:nvPr>
        </p:nvSpPr>
        <p:spPr>
          <a:xfrm>
            <a:off x="1202919" y="1792936"/>
            <a:ext cx="9784080" cy="5065064"/>
          </a:xfrm>
        </p:spPr>
        <p:txBody>
          <a:bodyPr>
            <a:normAutofit lnSpcReduction="10000"/>
          </a:bodyPr>
          <a:lstStyle/>
          <a:p>
            <a:pPr marL="0" indent="0">
              <a:buNone/>
            </a:pPr>
            <a:r>
              <a:rPr lang="pt-PT" dirty="0" err="1"/>
              <a:t>Pretraining</a:t>
            </a:r>
            <a:r>
              <a:rPr lang="pt-PT" dirty="0"/>
              <a:t> </a:t>
            </a:r>
            <a:r>
              <a:rPr lang="pt-PT" dirty="0" err="1"/>
              <a:t>obejectives</a:t>
            </a:r>
            <a:r>
              <a:rPr lang="en-US" dirty="0"/>
              <a:t> aim to obtain strong representations through pretraining on both multimodal data (paired image and text) as well as unimodal data (unpaired images or text).</a:t>
            </a:r>
            <a:endParaRPr lang="pt-PT" dirty="0"/>
          </a:p>
          <a:p>
            <a:pPr marL="457200" indent="-457200">
              <a:buFont typeface="+mj-lt"/>
              <a:buAutoNum type="arabicPeriod"/>
            </a:pPr>
            <a:r>
              <a:rPr lang="pt-PT" dirty="0"/>
              <a:t>Unimodal </a:t>
            </a:r>
            <a:r>
              <a:rPr lang="pt-PT" dirty="0" err="1"/>
              <a:t>pretraining</a:t>
            </a:r>
            <a:r>
              <a:rPr lang="pt-PT" dirty="0"/>
              <a:t> </a:t>
            </a:r>
            <a:r>
              <a:rPr lang="pt-PT" dirty="0" err="1"/>
              <a:t>objectives</a:t>
            </a:r>
            <a:r>
              <a:rPr lang="pt-PT" dirty="0"/>
              <a:t>:</a:t>
            </a:r>
          </a:p>
          <a:p>
            <a:r>
              <a:rPr lang="pt-PT" dirty="0" err="1"/>
              <a:t>Masked</a:t>
            </a:r>
            <a:r>
              <a:rPr lang="pt-PT" dirty="0"/>
              <a:t> </a:t>
            </a:r>
            <a:r>
              <a:rPr lang="pt-PT" dirty="0" err="1"/>
              <a:t>Image</a:t>
            </a:r>
            <a:r>
              <a:rPr lang="pt-PT" dirty="0"/>
              <a:t> </a:t>
            </a:r>
            <a:r>
              <a:rPr lang="pt-PT" dirty="0" err="1"/>
              <a:t>Modeling</a:t>
            </a:r>
            <a:r>
              <a:rPr lang="pt-PT" dirty="0"/>
              <a:t> (MIM)</a:t>
            </a:r>
          </a:p>
          <a:p>
            <a:r>
              <a:rPr lang="pt-PT" dirty="0" err="1"/>
              <a:t>Masked</a:t>
            </a:r>
            <a:r>
              <a:rPr lang="pt-PT" dirty="0"/>
              <a:t> </a:t>
            </a:r>
            <a:r>
              <a:rPr lang="pt-PT" dirty="0" err="1"/>
              <a:t>Language</a:t>
            </a:r>
            <a:r>
              <a:rPr lang="pt-PT" dirty="0"/>
              <a:t> </a:t>
            </a:r>
            <a:r>
              <a:rPr lang="pt-PT" dirty="0" err="1"/>
              <a:t>Modeling</a:t>
            </a:r>
            <a:r>
              <a:rPr lang="pt-PT" dirty="0"/>
              <a:t> (MLM)</a:t>
            </a:r>
          </a:p>
          <a:p>
            <a:r>
              <a:rPr lang="en-US" dirty="0"/>
              <a:t>Encoder initialization from unimodal pretraining</a:t>
            </a:r>
          </a:p>
          <a:p>
            <a:pPr marL="0" indent="0">
              <a:buNone/>
            </a:pPr>
            <a:r>
              <a:rPr lang="pt-PT" dirty="0"/>
              <a:t>2.     Multimodal </a:t>
            </a:r>
            <a:r>
              <a:rPr lang="pt-PT" dirty="0" err="1"/>
              <a:t>pretraining</a:t>
            </a:r>
            <a:r>
              <a:rPr lang="pt-PT" dirty="0"/>
              <a:t> </a:t>
            </a:r>
            <a:r>
              <a:rPr lang="pt-PT" dirty="0" err="1"/>
              <a:t>objectives</a:t>
            </a:r>
            <a:r>
              <a:rPr lang="pt-PT" dirty="0"/>
              <a:t>:</a:t>
            </a:r>
          </a:p>
          <a:p>
            <a:r>
              <a:rPr lang="pt-PT" dirty="0"/>
              <a:t>Global </a:t>
            </a:r>
            <a:r>
              <a:rPr lang="pt-PT" dirty="0" err="1"/>
              <a:t>Contrastive</a:t>
            </a:r>
            <a:r>
              <a:rPr lang="pt-PT" dirty="0"/>
              <a:t> </a:t>
            </a:r>
            <a:r>
              <a:rPr lang="pt-PT" dirty="0" err="1"/>
              <a:t>Loss</a:t>
            </a:r>
            <a:r>
              <a:rPr lang="pt-PT" dirty="0"/>
              <a:t> (GC </a:t>
            </a:r>
            <a:r>
              <a:rPr lang="pt-PT" dirty="0" err="1"/>
              <a:t>Loss</a:t>
            </a:r>
            <a:r>
              <a:rPr lang="pt-PT" dirty="0"/>
              <a:t>)</a:t>
            </a:r>
          </a:p>
          <a:p>
            <a:r>
              <a:rPr lang="pt-PT" dirty="0" err="1"/>
              <a:t>Masked</a:t>
            </a:r>
            <a:r>
              <a:rPr lang="pt-PT" dirty="0"/>
              <a:t> multimodal </a:t>
            </a:r>
            <a:r>
              <a:rPr lang="pt-PT" dirty="0" err="1"/>
              <a:t>modeling</a:t>
            </a:r>
            <a:r>
              <a:rPr lang="pt-PT" dirty="0"/>
              <a:t> (MMM)</a:t>
            </a:r>
          </a:p>
          <a:p>
            <a:r>
              <a:rPr lang="pt-PT" dirty="0" err="1"/>
              <a:t>Image</a:t>
            </a:r>
            <a:r>
              <a:rPr lang="pt-PT" dirty="0"/>
              <a:t>-texto </a:t>
            </a:r>
            <a:r>
              <a:rPr lang="pt-PT" dirty="0" err="1"/>
              <a:t>matching</a:t>
            </a:r>
            <a:r>
              <a:rPr lang="pt-PT" dirty="0"/>
              <a:t> (ITM)</a:t>
            </a:r>
          </a:p>
          <a:p>
            <a:pPr marL="0" indent="0">
              <a:buNone/>
            </a:pPr>
            <a:r>
              <a:rPr lang="pt-PT" dirty="0"/>
              <a:t>3.     </a:t>
            </a:r>
            <a:r>
              <a:rPr lang="pt-PT" dirty="0" err="1"/>
              <a:t>Joint</a:t>
            </a:r>
            <a:r>
              <a:rPr lang="pt-PT" dirty="0"/>
              <a:t> unimodal </a:t>
            </a:r>
            <a:r>
              <a:rPr lang="pt-PT" dirty="0" err="1"/>
              <a:t>and</a:t>
            </a:r>
            <a:r>
              <a:rPr lang="pt-PT" dirty="0"/>
              <a:t> multimodal training</a:t>
            </a:r>
          </a:p>
        </p:txBody>
      </p:sp>
    </p:spTree>
    <p:extLst>
      <p:ext uri="{BB962C8B-B14F-4D97-AF65-F5344CB8AC3E}">
        <p14:creationId xmlns:p14="http://schemas.microsoft.com/office/powerpoint/2010/main" val="1927411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5BF97-0CC5-4F53-B479-6B01B840A5A2}"/>
              </a:ext>
            </a:extLst>
          </p:cNvPr>
          <p:cNvSpPr>
            <a:spLocks noGrp="1"/>
          </p:cNvSpPr>
          <p:nvPr>
            <p:ph type="title"/>
          </p:nvPr>
        </p:nvSpPr>
        <p:spPr/>
        <p:txBody>
          <a:bodyPr/>
          <a:lstStyle/>
          <a:p>
            <a:r>
              <a:rPr lang="pt-PT" dirty="0"/>
              <a:t>Unimodal </a:t>
            </a:r>
            <a:r>
              <a:rPr lang="pt-PT" dirty="0" err="1"/>
              <a:t>Objectives</a:t>
            </a:r>
            <a:r>
              <a:rPr lang="pt-PT" dirty="0"/>
              <a:t> - </a:t>
            </a:r>
            <a:r>
              <a:rPr lang="pt-PT" dirty="0" err="1"/>
              <a:t>Masked</a:t>
            </a:r>
            <a:r>
              <a:rPr lang="pt-PT" dirty="0"/>
              <a:t> </a:t>
            </a:r>
            <a:r>
              <a:rPr lang="pt-PT" dirty="0" err="1"/>
              <a:t>Image</a:t>
            </a:r>
            <a:r>
              <a:rPr lang="pt-PT" dirty="0"/>
              <a:t> </a:t>
            </a:r>
            <a:r>
              <a:rPr lang="pt-PT" dirty="0" err="1"/>
              <a:t>Modeling</a:t>
            </a:r>
            <a:r>
              <a:rPr lang="pt-PT" dirty="0"/>
              <a:t> (MIM)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ADFE051-BD97-407F-B27D-4395ECD019A3}"/>
                  </a:ext>
                </a:extLst>
              </p:cNvPr>
              <p:cNvSpPr>
                <a:spLocks noGrp="1"/>
              </p:cNvSpPr>
              <p:nvPr>
                <p:ph idx="1"/>
              </p:nvPr>
            </p:nvSpPr>
            <p:spPr/>
            <p:txBody>
              <a:bodyPr/>
              <a:lstStyle/>
              <a:p>
                <a:pPr marL="0" indent="0">
                  <a:buNone/>
                </a:pPr>
                <a:r>
                  <a:rPr lang="en-US" i="1" dirty="0"/>
                  <a:t>“On unimodal image datasets, we mask a set of image patches following the rectangular block-wise masking in </a:t>
                </a:r>
                <a:r>
                  <a:rPr lang="en-US" i="1" dirty="0" err="1"/>
                  <a:t>BEiT</a:t>
                </a:r>
                <a:r>
                  <a:rPr lang="en-US" i="1" dirty="0"/>
                  <a:t> and reconstruct them from other image patches. </a:t>
                </a:r>
              </a:p>
              <a:p>
                <a:pPr marL="0" indent="0">
                  <a:buNone/>
                </a:pPr>
                <a:r>
                  <a:rPr lang="en-US" i="1" dirty="0"/>
                  <a:t>The input image is first tokenized using a pretrained </a:t>
                </a:r>
                <a:r>
                  <a:rPr lang="en-US" i="1" dirty="0" err="1"/>
                  <a:t>dVAE</a:t>
                </a:r>
                <a:r>
                  <a:rPr lang="en-US" i="1" dirty="0"/>
                  <a:t> tokenizer and then a classifier is applied on the image encoder outputs </a:t>
                </a:r>
                <a14:m>
                  <m:oMath xmlns:m="http://schemas.openxmlformats.org/officeDocument/2006/math">
                    <m:r>
                      <a:rPr lang="pt-PT" b="0" i="1" smtClean="0">
                        <a:latin typeface="Cambria Math" panose="02040503050406030204" pitchFamily="18" charset="0"/>
                      </a:rPr>
                      <m:t>{</m:t>
                    </m:r>
                    <m:sSub>
                      <m:sSubPr>
                        <m:ctrlPr>
                          <a:rPr lang="pt-PT" b="0" i="1" smtClean="0">
                            <a:latin typeface="Cambria Math" panose="02040503050406030204" pitchFamily="18" charset="0"/>
                          </a:rPr>
                        </m:ctrlPr>
                      </m:sSubPr>
                      <m:e>
                        <m:r>
                          <a:rPr lang="pt-PT" b="0" i="1" smtClean="0">
                            <a:latin typeface="Cambria Math" panose="02040503050406030204" pitchFamily="18" charset="0"/>
                          </a:rPr>
                          <m:t>h</m:t>
                        </m:r>
                      </m:e>
                      <m:sub>
                        <m:r>
                          <a:rPr lang="pt-PT" b="0" i="1" smtClean="0">
                            <a:latin typeface="Cambria Math" panose="02040503050406030204" pitchFamily="18" charset="0"/>
                          </a:rPr>
                          <m:t>𝐼</m:t>
                        </m:r>
                      </m:sub>
                    </m:sSub>
                    <m:r>
                      <a:rPr lang="pt-PT" b="0" i="1" smtClean="0">
                        <a:latin typeface="Cambria Math" panose="02040503050406030204" pitchFamily="18" charset="0"/>
                      </a:rPr>
                      <m:t>}</m:t>
                    </m:r>
                  </m:oMath>
                </a14:m>
                <a:r>
                  <a:rPr lang="en-US" i="1" dirty="0"/>
                  <a:t> to predict the </a:t>
                </a:r>
                <a:r>
                  <a:rPr lang="en-US" i="1" dirty="0" err="1"/>
                  <a:t>dVAE</a:t>
                </a:r>
                <a:r>
                  <a:rPr lang="en-US" i="1" dirty="0"/>
                  <a:t> tokens of the masked patches.”</a:t>
                </a:r>
                <a:endParaRPr lang="pt-PT" i="1" dirty="0"/>
              </a:p>
            </p:txBody>
          </p:sp>
        </mc:Choice>
        <mc:Fallback>
          <p:sp>
            <p:nvSpPr>
              <p:cNvPr id="3" name="Content Placeholder 2">
                <a:extLst>
                  <a:ext uri="{FF2B5EF4-FFF2-40B4-BE49-F238E27FC236}">
                    <a16:creationId xmlns:a16="http://schemas.microsoft.com/office/drawing/2014/main" id="{5ADFE051-BD97-407F-B27D-4395ECD019A3}"/>
                  </a:ext>
                </a:extLst>
              </p:cNvPr>
              <p:cNvSpPr>
                <a:spLocks noGrp="1" noRot="1" noChangeAspect="1" noMove="1" noResize="1" noEditPoints="1" noAdjustHandles="1" noChangeArrowheads="1" noChangeShapeType="1" noTextEdit="1"/>
              </p:cNvSpPr>
              <p:nvPr>
                <p:ph idx="1"/>
              </p:nvPr>
            </p:nvSpPr>
            <p:spPr>
              <a:blipFill>
                <a:blip r:embed="rId2"/>
                <a:stretch>
                  <a:fillRect l="-810" t="-1884"/>
                </a:stretch>
              </a:blipFill>
            </p:spPr>
            <p:txBody>
              <a:bodyPr/>
              <a:lstStyle/>
              <a:p>
                <a:r>
                  <a:rPr lang="pt-PT">
                    <a:noFill/>
                  </a:rPr>
                  <a:t> </a:t>
                </a:r>
              </a:p>
            </p:txBody>
          </p:sp>
        </mc:Fallback>
      </mc:AlternateContent>
    </p:spTree>
    <p:extLst>
      <p:ext uri="{BB962C8B-B14F-4D97-AF65-F5344CB8AC3E}">
        <p14:creationId xmlns:p14="http://schemas.microsoft.com/office/powerpoint/2010/main" val="1288875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5BF97-0CC5-4F53-B479-6B01B840A5A2}"/>
              </a:ext>
            </a:extLst>
          </p:cNvPr>
          <p:cNvSpPr>
            <a:spLocks noGrp="1"/>
          </p:cNvSpPr>
          <p:nvPr>
            <p:ph type="title"/>
          </p:nvPr>
        </p:nvSpPr>
        <p:spPr/>
        <p:txBody>
          <a:bodyPr/>
          <a:lstStyle/>
          <a:p>
            <a:r>
              <a:rPr lang="pt-PT" dirty="0"/>
              <a:t>Unimodal </a:t>
            </a:r>
            <a:r>
              <a:rPr lang="pt-PT" dirty="0" err="1"/>
              <a:t>Objectives</a:t>
            </a:r>
            <a:r>
              <a:rPr lang="pt-PT" dirty="0"/>
              <a:t> - </a:t>
            </a:r>
            <a:r>
              <a:rPr lang="pt-PT" dirty="0" err="1"/>
              <a:t>Masked</a:t>
            </a:r>
            <a:r>
              <a:rPr lang="pt-PT" dirty="0"/>
              <a:t> </a:t>
            </a:r>
            <a:r>
              <a:rPr lang="pt-PT" dirty="0" err="1"/>
              <a:t>Language</a:t>
            </a:r>
            <a:r>
              <a:rPr lang="pt-PT" dirty="0"/>
              <a:t> </a:t>
            </a:r>
            <a:r>
              <a:rPr lang="pt-PT" dirty="0" err="1"/>
              <a:t>Modeling</a:t>
            </a:r>
            <a:r>
              <a:rPr lang="pt-PT" dirty="0"/>
              <a:t> (MLM)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DFE051-BD97-407F-B27D-4395ECD019A3}"/>
                  </a:ext>
                </a:extLst>
              </p:cNvPr>
              <p:cNvSpPr>
                <a:spLocks noGrp="1"/>
              </p:cNvSpPr>
              <p:nvPr>
                <p:ph idx="1"/>
              </p:nvPr>
            </p:nvSpPr>
            <p:spPr/>
            <p:txBody>
              <a:bodyPr/>
              <a:lstStyle/>
              <a:p>
                <a:pPr marL="0" indent="0">
                  <a:buNone/>
                </a:pPr>
                <a:r>
                  <a:rPr lang="en-US" i="1" dirty="0"/>
                  <a:t>“We apply a masked language modeling loss on top of the text encoder to pretrain on stand-alone text datasets. A fraction (15%) of the text tokens are masked in the input, and reconstructed from the other tokens using a classifier over the unimodal text hidden states output </a:t>
                </a:r>
                <a14:m>
                  <m:oMath xmlns:m="http://schemas.openxmlformats.org/officeDocument/2006/math">
                    <m:r>
                      <a:rPr lang="pt-PT" b="0" i="1" smtClean="0">
                        <a:latin typeface="Cambria Math" panose="02040503050406030204" pitchFamily="18" charset="0"/>
                      </a:rPr>
                      <m:t>{</m:t>
                    </m:r>
                    <m:sSub>
                      <m:sSubPr>
                        <m:ctrlPr>
                          <a:rPr lang="pt-PT" b="0" i="1" smtClean="0">
                            <a:latin typeface="Cambria Math" panose="02040503050406030204" pitchFamily="18" charset="0"/>
                          </a:rPr>
                        </m:ctrlPr>
                      </m:sSubPr>
                      <m:e>
                        <m:r>
                          <a:rPr lang="pt-PT" b="0" i="1" smtClean="0">
                            <a:latin typeface="Cambria Math" panose="02040503050406030204" pitchFamily="18" charset="0"/>
                          </a:rPr>
                          <m:t>h</m:t>
                        </m:r>
                      </m:e>
                      <m:sub>
                        <m:r>
                          <a:rPr lang="pt-PT" b="0" i="1" smtClean="0">
                            <a:latin typeface="Cambria Math" panose="02040503050406030204" pitchFamily="18" charset="0"/>
                          </a:rPr>
                          <m:t>𝑇</m:t>
                        </m:r>
                      </m:sub>
                    </m:sSub>
                    <m:r>
                      <a:rPr lang="pt-PT" b="0" i="1" smtClean="0">
                        <a:latin typeface="Cambria Math" panose="02040503050406030204" pitchFamily="18" charset="0"/>
                      </a:rPr>
                      <m:t>}</m:t>
                    </m:r>
                  </m:oMath>
                </a14:m>
                <a:r>
                  <a:rPr lang="en-US" i="1" dirty="0"/>
                  <a:t>.”</a:t>
                </a:r>
                <a:endParaRPr lang="pt-PT" i="1" dirty="0"/>
              </a:p>
            </p:txBody>
          </p:sp>
        </mc:Choice>
        <mc:Fallback xmlns="">
          <p:sp>
            <p:nvSpPr>
              <p:cNvPr id="3" name="Content Placeholder 2">
                <a:extLst>
                  <a:ext uri="{FF2B5EF4-FFF2-40B4-BE49-F238E27FC236}">
                    <a16:creationId xmlns:a16="http://schemas.microsoft.com/office/drawing/2014/main" id="{5ADFE051-BD97-407F-B27D-4395ECD019A3}"/>
                  </a:ext>
                </a:extLst>
              </p:cNvPr>
              <p:cNvSpPr>
                <a:spLocks noGrp="1" noRot="1" noChangeAspect="1" noMove="1" noResize="1" noEditPoints="1" noAdjustHandles="1" noChangeArrowheads="1" noChangeShapeType="1" noTextEdit="1"/>
              </p:cNvSpPr>
              <p:nvPr>
                <p:ph idx="1"/>
              </p:nvPr>
            </p:nvSpPr>
            <p:spPr>
              <a:blipFill>
                <a:blip r:embed="rId2"/>
                <a:stretch>
                  <a:fillRect l="-810" t="-1884" r="-436"/>
                </a:stretch>
              </a:blipFill>
            </p:spPr>
            <p:txBody>
              <a:bodyPr/>
              <a:lstStyle/>
              <a:p>
                <a:r>
                  <a:rPr lang="pt-PT">
                    <a:noFill/>
                  </a:rPr>
                  <a:t> </a:t>
                </a:r>
              </a:p>
            </p:txBody>
          </p:sp>
        </mc:Fallback>
      </mc:AlternateContent>
    </p:spTree>
    <p:extLst>
      <p:ext uri="{BB962C8B-B14F-4D97-AF65-F5344CB8AC3E}">
        <p14:creationId xmlns:p14="http://schemas.microsoft.com/office/powerpoint/2010/main" val="3225845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5BF97-0CC5-4F53-B479-6B01B840A5A2}"/>
              </a:ext>
            </a:extLst>
          </p:cNvPr>
          <p:cNvSpPr>
            <a:spLocks noGrp="1"/>
          </p:cNvSpPr>
          <p:nvPr>
            <p:ph type="title"/>
          </p:nvPr>
        </p:nvSpPr>
        <p:spPr/>
        <p:txBody>
          <a:bodyPr>
            <a:normAutofit fontScale="90000"/>
          </a:bodyPr>
          <a:lstStyle/>
          <a:p>
            <a:r>
              <a:rPr lang="pt-PT" dirty="0"/>
              <a:t>Unimodal </a:t>
            </a:r>
            <a:r>
              <a:rPr lang="pt-PT" dirty="0" err="1"/>
              <a:t>Objectives</a:t>
            </a:r>
            <a:r>
              <a:rPr lang="pt-PT" dirty="0"/>
              <a:t> - </a:t>
            </a:r>
            <a:r>
              <a:rPr lang="en-US" dirty="0"/>
              <a:t>Encoder initialization from unimodal pretraining</a:t>
            </a:r>
            <a:endParaRPr lang="pt-PT" dirty="0"/>
          </a:p>
        </p:txBody>
      </p:sp>
      <p:sp>
        <p:nvSpPr>
          <p:cNvPr id="3" name="Content Placeholder 2">
            <a:extLst>
              <a:ext uri="{FF2B5EF4-FFF2-40B4-BE49-F238E27FC236}">
                <a16:creationId xmlns:a16="http://schemas.microsoft.com/office/drawing/2014/main" id="{5ADFE051-BD97-407F-B27D-4395ECD019A3}"/>
              </a:ext>
            </a:extLst>
          </p:cNvPr>
          <p:cNvSpPr>
            <a:spLocks noGrp="1"/>
          </p:cNvSpPr>
          <p:nvPr>
            <p:ph idx="1"/>
          </p:nvPr>
        </p:nvSpPr>
        <p:spPr/>
        <p:txBody>
          <a:bodyPr/>
          <a:lstStyle/>
          <a:p>
            <a:pPr marL="0" indent="0">
              <a:buNone/>
            </a:pPr>
            <a:r>
              <a:rPr lang="en-US" i="1" dirty="0"/>
              <a:t>“We use three sources of data for pretraining: unimodal image data (ImageNet-1K), unimodal text data (</a:t>
            </a:r>
            <a:r>
              <a:rPr lang="en-US" i="1" dirty="0" err="1"/>
              <a:t>CCNews</a:t>
            </a:r>
            <a:r>
              <a:rPr lang="en-US" i="1" dirty="0"/>
              <a:t> and </a:t>
            </a:r>
            <a:r>
              <a:rPr lang="en-US" i="1" dirty="0" err="1"/>
              <a:t>BookCorpus</a:t>
            </a:r>
            <a:r>
              <a:rPr lang="en-US" i="1" dirty="0"/>
              <a:t> ), and multimodal image-text paired data. We first pretrain the text encoder with the MLM objective on the unimodal text dataset. We experiment with different ways for pretraining the image encoder:</a:t>
            </a:r>
          </a:p>
          <a:p>
            <a:pPr marL="457200" indent="-457200">
              <a:buFont typeface="+mj-lt"/>
              <a:buAutoNum type="arabicPeriod"/>
            </a:pPr>
            <a:r>
              <a:rPr lang="en-US" i="1" dirty="0"/>
              <a:t>We pretrain the image encoder on unpaired image datasets with either MIM or the DINO objective, before joint training on both unimodal and multimodal datasets. </a:t>
            </a:r>
          </a:p>
          <a:p>
            <a:pPr marL="457200" indent="-457200">
              <a:buFont typeface="+mj-lt"/>
              <a:buAutoNum type="arabicPeriod"/>
            </a:pPr>
            <a:r>
              <a:rPr lang="en-US" i="1" dirty="0"/>
              <a:t>We empirically found the latter to work quite well, despite the switch to an MIM objective on images post-initialization (more details in supplemental). </a:t>
            </a:r>
          </a:p>
          <a:p>
            <a:pPr marL="457200" indent="-457200">
              <a:buFont typeface="+mj-lt"/>
              <a:buAutoNum type="arabicPeriod"/>
            </a:pPr>
            <a:r>
              <a:rPr lang="en-US" i="1" dirty="0"/>
              <a:t>Then, we initialize the whole FLAVA model with the two respective unimodally-pretrained encoders, or when we train from scratch, we initialize randomly. We always initialize the multimodal encoder randomly for pretraining. “</a:t>
            </a:r>
            <a:endParaRPr lang="pt-PT" i="1" dirty="0"/>
          </a:p>
        </p:txBody>
      </p:sp>
    </p:spTree>
    <p:extLst>
      <p:ext uri="{BB962C8B-B14F-4D97-AF65-F5344CB8AC3E}">
        <p14:creationId xmlns:p14="http://schemas.microsoft.com/office/powerpoint/2010/main" val="2564553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5BF97-0CC5-4F53-B479-6B01B840A5A2}"/>
              </a:ext>
            </a:extLst>
          </p:cNvPr>
          <p:cNvSpPr>
            <a:spLocks noGrp="1"/>
          </p:cNvSpPr>
          <p:nvPr>
            <p:ph type="title"/>
          </p:nvPr>
        </p:nvSpPr>
        <p:spPr/>
        <p:txBody>
          <a:bodyPr/>
          <a:lstStyle/>
          <a:p>
            <a:r>
              <a:rPr lang="pt-PT" dirty="0"/>
              <a:t>Multimodal </a:t>
            </a:r>
            <a:r>
              <a:rPr lang="pt-PT" dirty="0" err="1"/>
              <a:t>Objectives</a:t>
            </a:r>
            <a:r>
              <a:rPr lang="pt-PT" dirty="0"/>
              <a:t> - Global </a:t>
            </a:r>
            <a:r>
              <a:rPr lang="pt-PT" dirty="0" err="1"/>
              <a:t>contrastive</a:t>
            </a:r>
            <a:r>
              <a:rPr lang="pt-PT" dirty="0"/>
              <a:t> (GC) </a:t>
            </a:r>
            <a:r>
              <a:rPr lang="pt-PT" dirty="0" err="1"/>
              <a:t>loss</a:t>
            </a:r>
            <a:endParaRPr lang="pt-PT"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DFE051-BD97-407F-B27D-4395ECD019A3}"/>
                  </a:ext>
                </a:extLst>
              </p:cNvPr>
              <p:cNvSpPr>
                <a:spLocks noGrp="1"/>
              </p:cNvSpPr>
              <p:nvPr>
                <p:ph idx="1"/>
              </p:nvPr>
            </p:nvSpPr>
            <p:spPr/>
            <p:txBody>
              <a:bodyPr>
                <a:normAutofit fontScale="92500" lnSpcReduction="10000"/>
              </a:bodyPr>
              <a:lstStyle/>
              <a:p>
                <a:pPr marL="0" indent="0">
                  <a:buNone/>
                </a:pPr>
                <a:r>
                  <a:rPr lang="en-US" i="1" dirty="0"/>
                  <a:t>“Our image-text contrastive loss resembles that of CLIP. </a:t>
                </a:r>
              </a:p>
              <a:p>
                <a:pPr marL="457200" indent="-457200">
                  <a:buFont typeface="+mj-lt"/>
                  <a:buAutoNum type="arabicPeriod"/>
                </a:pPr>
                <a:r>
                  <a:rPr lang="en-US" i="1" dirty="0"/>
                  <a:t>Given a batch of images and text, we maximize the cosine similarities between matched image and text pairs and minimize those for the unmatched pairs. This is accomplished by linearly projecting each </a:t>
                </a:r>
                <a14:m>
                  <m:oMath xmlns:m="http://schemas.openxmlformats.org/officeDocument/2006/math">
                    <m:sSub>
                      <m:sSubPr>
                        <m:ctrlPr>
                          <a:rPr lang="pt-PT" b="0" i="1" smtClean="0">
                            <a:latin typeface="Cambria Math" panose="02040503050406030204" pitchFamily="18" charset="0"/>
                          </a:rPr>
                        </m:ctrlPr>
                      </m:sSubPr>
                      <m:e>
                        <m:r>
                          <a:rPr lang="pt-PT" b="0" i="1" smtClean="0">
                            <a:latin typeface="Cambria Math" panose="02040503050406030204" pitchFamily="18" charset="0"/>
                          </a:rPr>
                          <m:t>h</m:t>
                        </m:r>
                      </m:e>
                      <m:sub>
                        <m:r>
                          <a:rPr lang="pt-PT" b="0" i="1" smtClean="0">
                            <a:latin typeface="Cambria Math" panose="02040503050406030204" pitchFamily="18" charset="0"/>
                          </a:rPr>
                          <m:t>𝐶𝐿𝑆</m:t>
                        </m:r>
                        <m:r>
                          <a:rPr lang="pt-PT" b="0" i="1" smtClean="0">
                            <a:latin typeface="Cambria Math" panose="02040503050406030204" pitchFamily="18" charset="0"/>
                          </a:rPr>
                          <m:t>,</m:t>
                        </m:r>
                        <m:r>
                          <a:rPr lang="pt-PT" b="0" i="1" smtClean="0">
                            <a:latin typeface="Cambria Math" panose="02040503050406030204" pitchFamily="18" charset="0"/>
                          </a:rPr>
                          <m:t>𝐼</m:t>
                        </m:r>
                      </m:sub>
                    </m:sSub>
                  </m:oMath>
                </a14:m>
                <a:r>
                  <a:rPr lang="en-US" i="1" dirty="0"/>
                  <a:t> and </a:t>
                </a:r>
                <a14:m>
                  <m:oMath xmlns:m="http://schemas.openxmlformats.org/officeDocument/2006/math">
                    <m:sSub>
                      <m:sSubPr>
                        <m:ctrlPr>
                          <a:rPr lang="en-US" i="1" smtClean="0">
                            <a:latin typeface="Cambria Math" panose="02040503050406030204" pitchFamily="18" charset="0"/>
                          </a:rPr>
                        </m:ctrlPr>
                      </m:sSubPr>
                      <m:e>
                        <m:r>
                          <a:rPr lang="pt-PT" b="0" i="1" smtClean="0">
                            <a:latin typeface="Cambria Math" panose="02040503050406030204" pitchFamily="18" charset="0"/>
                          </a:rPr>
                          <m:t>h</m:t>
                        </m:r>
                      </m:e>
                      <m:sub>
                        <m:r>
                          <a:rPr lang="pt-PT" b="0" i="1" smtClean="0">
                            <a:latin typeface="Cambria Math" panose="02040503050406030204" pitchFamily="18" charset="0"/>
                          </a:rPr>
                          <m:t>𝐶𝐿𝑆</m:t>
                        </m:r>
                        <m:r>
                          <a:rPr lang="pt-PT" b="0" i="1" smtClean="0">
                            <a:latin typeface="Cambria Math" panose="02040503050406030204" pitchFamily="18" charset="0"/>
                          </a:rPr>
                          <m:t>,</m:t>
                        </m:r>
                        <m:r>
                          <a:rPr lang="pt-PT" b="0" i="1" smtClean="0">
                            <a:latin typeface="Cambria Math" panose="02040503050406030204" pitchFamily="18" charset="0"/>
                          </a:rPr>
                          <m:t>𝑇</m:t>
                        </m:r>
                      </m:sub>
                    </m:sSub>
                    <m:r>
                      <a:rPr lang="pt-PT" b="0" i="1" smtClean="0">
                        <a:latin typeface="Cambria Math" panose="02040503050406030204" pitchFamily="18" charset="0"/>
                      </a:rPr>
                      <m:t> </m:t>
                    </m:r>
                  </m:oMath>
                </a14:m>
                <a:r>
                  <a:rPr lang="en-US" i="1" dirty="0"/>
                  <a:t>into an embedding space, followed by L2-normalization, dot-product, and a </a:t>
                </a:r>
                <a:r>
                  <a:rPr lang="en-US" i="1" dirty="0" err="1"/>
                  <a:t>softmax</a:t>
                </a:r>
                <a:r>
                  <a:rPr lang="en-US" i="1" dirty="0"/>
                  <a:t> loss scaled by temperature.</a:t>
                </a:r>
              </a:p>
              <a:p>
                <a:pPr marL="457200" indent="-457200">
                  <a:buFont typeface="+mj-lt"/>
                  <a:buAutoNum type="arabicPeriod"/>
                </a:pPr>
                <a:r>
                  <a:rPr lang="en-US" i="1" dirty="0"/>
                  <a:t> Large models are often trained using multiple GPUs data parallelism, where the samples in a batch are split across GPUs. When gathering embeddings for the image and text contrastive objective, the open-source CLIP implementation  only back-propagates the gradients of the contrastive loss to the embeddings from the local GPU where the dot-product is performed. </a:t>
                </a:r>
              </a:p>
              <a:p>
                <a:pPr marL="457200" indent="-457200">
                  <a:buFont typeface="+mj-lt"/>
                  <a:buAutoNum type="arabicPeriod"/>
                </a:pPr>
                <a:r>
                  <a:rPr lang="en-US" i="1" dirty="0"/>
                  <a:t>In contrast, through experiments that can be found in the supplemental, we observe a noticeable performance gain by performing full backpropagation across GPUs compared to only doing backpropagation locally. We call our loss “global contrastive” LGC to distinguish it from “local contrastive” approaches.”</a:t>
                </a:r>
                <a:endParaRPr lang="pt-PT" i="1" dirty="0"/>
              </a:p>
            </p:txBody>
          </p:sp>
        </mc:Choice>
        <mc:Fallback xmlns="">
          <p:sp>
            <p:nvSpPr>
              <p:cNvPr id="3" name="Content Placeholder 2">
                <a:extLst>
                  <a:ext uri="{FF2B5EF4-FFF2-40B4-BE49-F238E27FC236}">
                    <a16:creationId xmlns:a16="http://schemas.microsoft.com/office/drawing/2014/main" id="{5ADFE051-BD97-407F-B27D-4395ECD019A3}"/>
                  </a:ext>
                </a:extLst>
              </p:cNvPr>
              <p:cNvSpPr>
                <a:spLocks noGrp="1" noRot="1" noChangeAspect="1" noMove="1" noResize="1" noEditPoints="1" noAdjustHandles="1" noChangeArrowheads="1" noChangeShapeType="1" noTextEdit="1"/>
              </p:cNvSpPr>
              <p:nvPr>
                <p:ph idx="1"/>
              </p:nvPr>
            </p:nvSpPr>
            <p:spPr>
              <a:blipFill>
                <a:blip r:embed="rId2"/>
                <a:stretch>
                  <a:fillRect l="-685" t="-2029" r="-1059"/>
                </a:stretch>
              </a:blipFill>
            </p:spPr>
            <p:txBody>
              <a:bodyPr/>
              <a:lstStyle/>
              <a:p>
                <a:r>
                  <a:rPr lang="pt-PT">
                    <a:noFill/>
                  </a:rPr>
                  <a:t> </a:t>
                </a:r>
              </a:p>
            </p:txBody>
          </p:sp>
        </mc:Fallback>
      </mc:AlternateContent>
    </p:spTree>
    <p:extLst>
      <p:ext uri="{BB962C8B-B14F-4D97-AF65-F5344CB8AC3E}">
        <p14:creationId xmlns:p14="http://schemas.microsoft.com/office/powerpoint/2010/main" val="2772858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5BF97-0CC5-4F53-B479-6B01B840A5A2}"/>
              </a:ext>
            </a:extLst>
          </p:cNvPr>
          <p:cNvSpPr>
            <a:spLocks noGrp="1"/>
          </p:cNvSpPr>
          <p:nvPr>
            <p:ph type="title"/>
          </p:nvPr>
        </p:nvSpPr>
        <p:spPr/>
        <p:txBody>
          <a:bodyPr/>
          <a:lstStyle/>
          <a:p>
            <a:r>
              <a:rPr lang="pt-PT" dirty="0"/>
              <a:t>Multimodal </a:t>
            </a:r>
            <a:r>
              <a:rPr lang="pt-PT" dirty="0" err="1"/>
              <a:t>Objectives</a:t>
            </a:r>
            <a:r>
              <a:rPr lang="pt-PT" dirty="0"/>
              <a:t> - </a:t>
            </a:r>
            <a:r>
              <a:rPr lang="pt-PT" dirty="0" err="1"/>
              <a:t>Masked</a:t>
            </a:r>
            <a:r>
              <a:rPr lang="pt-PT" dirty="0"/>
              <a:t> multimodal </a:t>
            </a:r>
            <a:r>
              <a:rPr lang="pt-PT" dirty="0" err="1"/>
              <a:t>modeling</a:t>
            </a:r>
            <a:r>
              <a:rPr lang="pt-PT" dirty="0"/>
              <a:t> (MMM)</a:t>
            </a:r>
          </a:p>
        </p:txBody>
      </p:sp>
      <p:sp>
        <p:nvSpPr>
          <p:cNvPr id="3" name="Content Placeholder 2">
            <a:extLst>
              <a:ext uri="{FF2B5EF4-FFF2-40B4-BE49-F238E27FC236}">
                <a16:creationId xmlns:a16="http://schemas.microsoft.com/office/drawing/2014/main" id="{5ADFE051-BD97-407F-B27D-4395ECD019A3}"/>
              </a:ext>
            </a:extLst>
          </p:cNvPr>
          <p:cNvSpPr>
            <a:spLocks noGrp="1"/>
          </p:cNvSpPr>
          <p:nvPr>
            <p:ph idx="1"/>
          </p:nvPr>
        </p:nvSpPr>
        <p:spPr/>
        <p:txBody>
          <a:bodyPr>
            <a:normAutofit fontScale="92500" lnSpcReduction="20000"/>
          </a:bodyPr>
          <a:lstStyle/>
          <a:p>
            <a:pPr marL="0" indent="0">
              <a:buNone/>
            </a:pPr>
            <a:r>
              <a:rPr lang="en-US" i="1" dirty="0"/>
              <a:t>“While a number of previous vision-and-language pretraining approaches (e.g. [63]) have focused on masked modeling of the text modality by reconstructing masked tokens from the multimodal input, most of them do not involve masked learning on image modality directly at the image pixel level in an end-to-end manner.</a:t>
            </a:r>
          </a:p>
          <a:p>
            <a:pPr marL="0" indent="0">
              <a:buNone/>
            </a:pPr>
            <a:r>
              <a:rPr lang="en-US" i="1" dirty="0"/>
              <a:t>Here, we introduce a novel masked multimodal modeling (MMM) pretraining objective LMMM that masks both the image patches and the text tokens and jointly works on both modalities.</a:t>
            </a:r>
          </a:p>
          <a:p>
            <a:pPr marL="457200" indent="-457200">
              <a:buFont typeface="+mj-lt"/>
              <a:buAutoNum type="arabicPeriod"/>
            </a:pPr>
            <a:r>
              <a:rPr lang="en-US" i="1" dirty="0"/>
              <a:t>Specifically, given an image and text input, we first tokenize the input image patches using a pretrained </a:t>
            </a:r>
            <a:r>
              <a:rPr lang="en-US" i="1" dirty="0" err="1"/>
              <a:t>dVAE</a:t>
            </a:r>
            <a:r>
              <a:rPr lang="en-US" i="1" dirty="0"/>
              <a:t> tokenizer, which maps each image patch into an index in a visual codebook similar to a word dictionary </a:t>
            </a:r>
          </a:p>
          <a:p>
            <a:pPr marL="457200" indent="-457200">
              <a:buFont typeface="+mj-lt"/>
              <a:buAutoNum type="arabicPeriod"/>
            </a:pPr>
            <a:r>
              <a:rPr lang="en-US" i="1" dirty="0"/>
              <a:t>Then, we replace a subset of image patches based on rectangular block image regions following </a:t>
            </a:r>
            <a:r>
              <a:rPr lang="en-US" i="1" dirty="0" err="1"/>
              <a:t>BEiT</a:t>
            </a:r>
            <a:r>
              <a:rPr lang="en-US" i="1" dirty="0"/>
              <a:t> and 15% of text tokens following BERT with a special [MASK] token. </a:t>
            </a:r>
          </a:p>
          <a:p>
            <a:pPr marL="457200" indent="-457200">
              <a:buFont typeface="+mj-lt"/>
              <a:buAutoNum type="arabicPeriod"/>
            </a:pPr>
            <a:r>
              <a:rPr lang="en-US" i="1" dirty="0"/>
              <a:t>Then, from the multimodal encoder’s output {</a:t>
            </a:r>
            <a:r>
              <a:rPr lang="en-US" i="1" dirty="0" err="1"/>
              <a:t>hM</a:t>
            </a:r>
            <a:r>
              <a:rPr lang="en-US" i="1" dirty="0"/>
              <a:t>}, we apply a multilayer perceptron to predict the visual codebook index of the masked image patches, or the word vocabulary index of the masked text tokens. “</a:t>
            </a:r>
            <a:endParaRPr lang="pt-PT" i="1" dirty="0"/>
          </a:p>
        </p:txBody>
      </p:sp>
    </p:spTree>
    <p:extLst>
      <p:ext uri="{BB962C8B-B14F-4D97-AF65-F5344CB8AC3E}">
        <p14:creationId xmlns:p14="http://schemas.microsoft.com/office/powerpoint/2010/main" val="31933578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5BF97-0CC5-4F53-B479-6B01B840A5A2}"/>
              </a:ext>
            </a:extLst>
          </p:cNvPr>
          <p:cNvSpPr>
            <a:spLocks noGrp="1"/>
          </p:cNvSpPr>
          <p:nvPr>
            <p:ph type="title"/>
          </p:nvPr>
        </p:nvSpPr>
        <p:spPr/>
        <p:txBody>
          <a:bodyPr/>
          <a:lstStyle/>
          <a:p>
            <a:r>
              <a:rPr lang="pt-PT" dirty="0"/>
              <a:t>Multimodal </a:t>
            </a:r>
            <a:r>
              <a:rPr lang="pt-PT" dirty="0" err="1"/>
              <a:t>Objectives</a:t>
            </a:r>
            <a:r>
              <a:rPr lang="pt-PT" dirty="0"/>
              <a:t> - </a:t>
            </a:r>
            <a:r>
              <a:rPr lang="en-US" dirty="0"/>
              <a:t>Image-text matching (ITM)</a:t>
            </a:r>
            <a:endParaRPr lang="pt-PT"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DFE051-BD97-407F-B27D-4395ECD019A3}"/>
                  </a:ext>
                </a:extLst>
              </p:cNvPr>
              <p:cNvSpPr>
                <a:spLocks noGrp="1"/>
              </p:cNvSpPr>
              <p:nvPr>
                <p:ph idx="1"/>
              </p:nvPr>
            </p:nvSpPr>
            <p:spPr/>
            <p:txBody>
              <a:bodyPr>
                <a:normAutofit/>
              </a:bodyPr>
              <a:lstStyle/>
              <a:p>
                <a:pPr marL="0" indent="0" algn="just">
                  <a:buNone/>
                </a:pPr>
                <a:r>
                  <a:rPr lang="en-US" i="1" dirty="0"/>
                  <a:t>“Finally, we add an image-text matching loss LITM following prior vision-and-language pretraining literature. During pretraining, we feed a batch of samples including both matched and unmatched image-text pairs. Then, on top of </a:t>
                </a:r>
                <a14:m>
                  <m:oMath xmlns:m="http://schemas.openxmlformats.org/officeDocument/2006/math">
                    <m:sSub>
                      <m:sSubPr>
                        <m:ctrlPr>
                          <a:rPr lang="en-US" i="1" smtClean="0">
                            <a:latin typeface="Cambria Math" panose="02040503050406030204" pitchFamily="18" charset="0"/>
                          </a:rPr>
                        </m:ctrlPr>
                      </m:sSubPr>
                      <m:e>
                        <m:r>
                          <a:rPr lang="pt-PT" b="0" i="1" smtClean="0">
                            <a:latin typeface="Cambria Math" panose="02040503050406030204" pitchFamily="18" charset="0"/>
                          </a:rPr>
                          <m:t>h</m:t>
                        </m:r>
                      </m:e>
                      <m:sub>
                        <m:r>
                          <a:rPr lang="pt-PT" b="0" i="1" smtClean="0">
                            <a:latin typeface="Cambria Math" panose="02040503050406030204" pitchFamily="18" charset="0"/>
                          </a:rPr>
                          <m:t>𝐶𝐿𝑆</m:t>
                        </m:r>
                        <m:r>
                          <a:rPr lang="pt-PT" b="0" i="1" smtClean="0">
                            <a:latin typeface="Cambria Math" panose="02040503050406030204" pitchFamily="18" charset="0"/>
                          </a:rPr>
                          <m:t>,</m:t>
                        </m:r>
                        <m:r>
                          <a:rPr lang="pt-PT" b="0" i="1" smtClean="0">
                            <a:latin typeface="Cambria Math" panose="02040503050406030204" pitchFamily="18" charset="0"/>
                          </a:rPr>
                          <m:t>𝑀</m:t>
                        </m:r>
                      </m:sub>
                    </m:sSub>
                  </m:oMath>
                </a14:m>
                <a:r>
                  <a:rPr lang="en-US" i="1" dirty="0"/>
                  <a:t> from the multimodal encoder, we apply a classifier to decide if an input image and text match each other.”</a:t>
                </a:r>
                <a:endParaRPr lang="pt-PT" i="1" dirty="0"/>
              </a:p>
            </p:txBody>
          </p:sp>
        </mc:Choice>
        <mc:Fallback xmlns="">
          <p:sp>
            <p:nvSpPr>
              <p:cNvPr id="3" name="Content Placeholder 2">
                <a:extLst>
                  <a:ext uri="{FF2B5EF4-FFF2-40B4-BE49-F238E27FC236}">
                    <a16:creationId xmlns:a16="http://schemas.microsoft.com/office/drawing/2014/main" id="{5ADFE051-BD97-407F-B27D-4395ECD019A3}"/>
                  </a:ext>
                </a:extLst>
              </p:cNvPr>
              <p:cNvSpPr>
                <a:spLocks noGrp="1" noRot="1" noChangeAspect="1" noMove="1" noResize="1" noEditPoints="1" noAdjustHandles="1" noChangeArrowheads="1" noChangeShapeType="1" noTextEdit="1"/>
              </p:cNvSpPr>
              <p:nvPr>
                <p:ph idx="1"/>
              </p:nvPr>
            </p:nvSpPr>
            <p:spPr>
              <a:blipFill>
                <a:blip r:embed="rId2"/>
                <a:stretch>
                  <a:fillRect l="-810" t="-1884" r="-810"/>
                </a:stretch>
              </a:blipFill>
            </p:spPr>
            <p:txBody>
              <a:bodyPr/>
              <a:lstStyle/>
              <a:p>
                <a:r>
                  <a:rPr lang="pt-PT">
                    <a:noFill/>
                  </a:rPr>
                  <a:t> </a:t>
                </a:r>
              </a:p>
            </p:txBody>
          </p:sp>
        </mc:Fallback>
      </mc:AlternateContent>
    </p:spTree>
    <p:extLst>
      <p:ext uri="{BB962C8B-B14F-4D97-AF65-F5344CB8AC3E}">
        <p14:creationId xmlns:p14="http://schemas.microsoft.com/office/powerpoint/2010/main" val="3705036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5BF97-0CC5-4F53-B479-6B01B840A5A2}"/>
              </a:ext>
            </a:extLst>
          </p:cNvPr>
          <p:cNvSpPr>
            <a:spLocks noGrp="1"/>
          </p:cNvSpPr>
          <p:nvPr>
            <p:ph type="title"/>
          </p:nvPr>
        </p:nvSpPr>
        <p:spPr/>
        <p:txBody>
          <a:bodyPr>
            <a:normAutofit/>
          </a:bodyPr>
          <a:lstStyle/>
          <a:p>
            <a:r>
              <a:rPr lang="en-US" dirty="0"/>
              <a:t>Joint unimodal and multimodal training</a:t>
            </a:r>
            <a:endParaRPr lang="pt-PT" dirty="0"/>
          </a:p>
        </p:txBody>
      </p:sp>
      <p:sp>
        <p:nvSpPr>
          <p:cNvPr id="3" name="Content Placeholder 2">
            <a:extLst>
              <a:ext uri="{FF2B5EF4-FFF2-40B4-BE49-F238E27FC236}">
                <a16:creationId xmlns:a16="http://schemas.microsoft.com/office/drawing/2014/main" id="{5ADFE051-BD97-407F-B27D-4395ECD019A3}"/>
              </a:ext>
            </a:extLst>
          </p:cNvPr>
          <p:cNvSpPr>
            <a:spLocks noGrp="1"/>
          </p:cNvSpPr>
          <p:nvPr>
            <p:ph idx="1"/>
          </p:nvPr>
        </p:nvSpPr>
        <p:spPr/>
        <p:txBody>
          <a:bodyPr/>
          <a:lstStyle/>
          <a:p>
            <a:pPr marL="0" indent="0">
              <a:buNone/>
            </a:pPr>
            <a:r>
              <a:rPr lang="en-US" i="1" dirty="0"/>
              <a:t>“After unimodal pretraining of the image and text encoders, we continue training the entire FLAVA model jointly on the three types of datasets with round-robin sampling. In each training iteration, we choose one of the datasets according to a sampling ratio that we determine empirically and obtain a batch of samples. Then, depending on the dataset type, we apply unimodal MIM on image data, unimodal MLM on text data, or the multimodal losses (contrastive, MMM, and ITM) on image-text pairs.”</a:t>
            </a:r>
            <a:endParaRPr lang="pt-PT" i="1" dirty="0"/>
          </a:p>
        </p:txBody>
      </p:sp>
    </p:spTree>
    <p:extLst>
      <p:ext uri="{BB962C8B-B14F-4D97-AF65-F5344CB8AC3E}">
        <p14:creationId xmlns:p14="http://schemas.microsoft.com/office/powerpoint/2010/main" val="991485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B162-2B5B-4A38-88C5-0A4B5EF8290E}"/>
              </a:ext>
            </a:extLst>
          </p:cNvPr>
          <p:cNvSpPr>
            <a:spLocks noGrp="1"/>
          </p:cNvSpPr>
          <p:nvPr>
            <p:ph type="title"/>
          </p:nvPr>
        </p:nvSpPr>
        <p:spPr/>
        <p:txBody>
          <a:bodyPr/>
          <a:lstStyle/>
          <a:p>
            <a:r>
              <a:rPr lang="pt-PT"/>
              <a:t>Introduction</a:t>
            </a:r>
            <a:endParaRPr lang="pt-PT" dirty="0"/>
          </a:p>
        </p:txBody>
      </p:sp>
      <p:sp>
        <p:nvSpPr>
          <p:cNvPr id="3" name="Content Placeholder 2">
            <a:extLst>
              <a:ext uri="{FF2B5EF4-FFF2-40B4-BE49-F238E27FC236}">
                <a16:creationId xmlns:a16="http://schemas.microsoft.com/office/drawing/2014/main" id="{EDA2C547-6BB1-473E-9DBB-2F078B377286}"/>
              </a:ext>
            </a:extLst>
          </p:cNvPr>
          <p:cNvSpPr>
            <a:spLocks noGrp="1"/>
          </p:cNvSpPr>
          <p:nvPr>
            <p:ph idx="1"/>
          </p:nvPr>
        </p:nvSpPr>
        <p:spPr/>
        <p:txBody>
          <a:bodyPr>
            <a:normAutofit/>
          </a:bodyPr>
          <a:lstStyle/>
          <a:p>
            <a:r>
              <a:rPr lang="en-US" dirty="0"/>
              <a:t>Foundational Language And Vision Alignment Model</a:t>
            </a:r>
            <a:r>
              <a:rPr lang="pt-PT" dirty="0"/>
              <a:t> (FLAVA) </a:t>
            </a:r>
          </a:p>
          <a:p>
            <a:r>
              <a:rPr lang="pt-PT" dirty="0" err="1"/>
              <a:t>Released</a:t>
            </a:r>
            <a:r>
              <a:rPr lang="pt-PT" dirty="0"/>
              <a:t> in 2021 </a:t>
            </a:r>
            <a:r>
              <a:rPr lang="pt-PT" dirty="0" err="1"/>
              <a:t>by</a:t>
            </a:r>
            <a:r>
              <a:rPr lang="pt-PT" dirty="0"/>
              <a:t> Facebook AI Research Team</a:t>
            </a:r>
          </a:p>
          <a:p>
            <a:r>
              <a:rPr lang="en-US" dirty="0"/>
              <a:t>Language vision alignment model that learns strong representations from multimodal data (image-text pairs) and unimodal data (unpaired images and text</a:t>
            </a:r>
            <a:endParaRPr lang="pt-PT" dirty="0"/>
          </a:p>
          <a:p>
            <a:endParaRPr lang="pt-PT" dirty="0"/>
          </a:p>
        </p:txBody>
      </p:sp>
      <p:pic>
        <p:nvPicPr>
          <p:cNvPr id="5" name="Picture 4">
            <a:extLst>
              <a:ext uri="{FF2B5EF4-FFF2-40B4-BE49-F238E27FC236}">
                <a16:creationId xmlns:a16="http://schemas.microsoft.com/office/drawing/2014/main" id="{08C20A5D-FBE5-4B50-8C4A-770852753D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9127" y="780295"/>
            <a:ext cx="3371273" cy="518656"/>
          </a:xfrm>
          <a:prstGeom prst="rect">
            <a:avLst/>
          </a:prstGeom>
        </p:spPr>
      </p:pic>
      <p:pic>
        <p:nvPicPr>
          <p:cNvPr id="1026" name="Picture 2" descr="Deep learning vs. machine learning – What's the difference?">
            <a:extLst>
              <a:ext uri="{FF2B5EF4-FFF2-40B4-BE49-F238E27FC236}">
                <a16:creationId xmlns:a16="http://schemas.microsoft.com/office/drawing/2014/main" id="{B4B50D67-1B4A-4F91-8271-B77B562F2DF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605" t="3423" r="18516" b="5091"/>
          <a:stretch/>
        </p:blipFill>
        <p:spPr bwMode="auto">
          <a:xfrm>
            <a:off x="4498109" y="3971636"/>
            <a:ext cx="2466109" cy="2465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5600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939783-7A62-40DE-8220-20DC21CCACBF}"/>
              </a:ext>
            </a:extLst>
          </p:cNvPr>
          <p:cNvSpPr>
            <a:spLocks noGrp="1"/>
          </p:cNvSpPr>
          <p:nvPr>
            <p:ph type="title"/>
          </p:nvPr>
        </p:nvSpPr>
        <p:spPr>
          <a:xfrm>
            <a:off x="634277" y="284176"/>
            <a:ext cx="3670874" cy="1508760"/>
          </a:xfrm>
        </p:spPr>
        <p:txBody>
          <a:bodyPr vert="horz" lIns="91440" tIns="45720" rIns="91440" bIns="45720" rtlCol="0" anchor="ctr">
            <a:normAutofit/>
          </a:bodyPr>
          <a:lstStyle/>
          <a:p>
            <a:r>
              <a:rPr lang="en-US">
                <a:solidFill>
                  <a:schemeClr val="tx2"/>
                </a:solidFill>
              </a:rPr>
              <a:t>FLAVA Results</a:t>
            </a:r>
          </a:p>
        </p:txBody>
      </p:sp>
      <p:sp>
        <p:nvSpPr>
          <p:cNvPr id="6" name="TextBox 5">
            <a:extLst>
              <a:ext uri="{FF2B5EF4-FFF2-40B4-BE49-F238E27FC236}">
                <a16:creationId xmlns:a16="http://schemas.microsoft.com/office/drawing/2014/main" id="{1AB80035-000D-4CCF-A89C-18DEA3AA80A4}"/>
              </a:ext>
            </a:extLst>
          </p:cNvPr>
          <p:cNvSpPr txBox="1"/>
          <p:nvPr/>
        </p:nvSpPr>
        <p:spPr>
          <a:xfrm>
            <a:off x="634277" y="2011680"/>
            <a:ext cx="3676678" cy="4206240"/>
          </a:xfrm>
          <a:prstGeom prst="rect">
            <a:avLst/>
          </a:prstGeom>
        </p:spPr>
        <p:txBody>
          <a:bodyPr vert="horz" lIns="91440" tIns="45720" rIns="91440" bIns="45720" rtlCol="0">
            <a:normAutofit/>
          </a:bodyPr>
          <a:lstStyle/>
          <a:p>
            <a:pPr defTabSz="914400">
              <a:lnSpc>
                <a:spcPct val="90000"/>
              </a:lnSpc>
              <a:spcAft>
                <a:spcPts val="600"/>
              </a:spcAft>
              <a:buClr>
                <a:schemeClr val="tx1"/>
              </a:buClr>
            </a:pPr>
            <a:r>
              <a:rPr lang="en-US" dirty="0">
                <a:solidFill>
                  <a:schemeClr val="bg1"/>
                </a:solidFill>
              </a:rPr>
              <a:t>Table: Comparing full FLAVA pretraining with other settings, where FLAVA gets the highest macro average score. </a:t>
            </a:r>
          </a:p>
        </p:txBody>
      </p:sp>
      <p:sp>
        <p:nvSpPr>
          <p:cNvPr id="28" name="Rectangle 27">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19" name="Content Placeholder 18">
            <a:extLst>
              <a:ext uri="{FF2B5EF4-FFF2-40B4-BE49-F238E27FC236}">
                <a16:creationId xmlns:a16="http://schemas.microsoft.com/office/drawing/2014/main" id="{9D8CE4C6-499E-472A-A0CB-CABC50B2DA83}"/>
              </a:ext>
            </a:extLst>
          </p:cNvPr>
          <p:cNvPicPr>
            <a:picLocks noGrp="1" noChangeAspect="1"/>
          </p:cNvPicPr>
          <p:nvPr>
            <p:ph idx="1"/>
          </p:nvPr>
        </p:nvPicPr>
        <p:blipFill>
          <a:blip r:embed="rId2"/>
          <a:stretch>
            <a:fillRect/>
          </a:stretch>
        </p:blipFill>
        <p:spPr>
          <a:xfrm>
            <a:off x="5320577" y="246171"/>
            <a:ext cx="5890348" cy="6249706"/>
          </a:xfrm>
          <a:prstGeom prst="rect">
            <a:avLst/>
          </a:prstGeom>
        </p:spPr>
      </p:pic>
    </p:spTree>
    <p:extLst>
      <p:ext uri="{BB962C8B-B14F-4D97-AF65-F5344CB8AC3E}">
        <p14:creationId xmlns:p14="http://schemas.microsoft.com/office/powerpoint/2010/main" val="3728628418"/>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9783-7A62-40DE-8220-20DC21CCACBF}"/>
              </a:ext>
            </a:extLst>
          </p:cNvPr>
          <p:cNvSpPr>
            <a:spLocks noGrp="1"/>
          </p:cNvSpPr>
          <p:nvPr>
            <p:ph type="title"/>
          </p:nvPr>
        </p:nvSpPr>
        <p:spPr/>
        <p:txBody>
          <a:bodyPr/>
          <a:lstStyle/>
          <a:p>
            <a:r>
              <a:rPr lang="pt-PT"/>
              <a:t>FLAVA Results</a:t>
            </a:r>
            <a:endParaRPr lang="pt-PT" dirty="0"/>
          </a:p>
        </p:txBody>
      </p:sp>
      <p:pic>
        <p:nvPicPr>
          <p:cNvPr id="5" name="Content Placeholder 4">
            <a:extLst>
              <a:ext uri="{FF2B5EF4-FFF2-40B4-BE49-F238E27FC236}">
                <a16:creationId xmlns:a16="http://schemas.microsoft.com/office/drawing/2014/main" id="{7E064E7B-9D07-4E4B-AC85-B9A1DF848A1B}"/>
              </a:ext>
            </a:extLst>
          </p:cNvPr>
          <p:cNvPicPr>
            <a:picLocks noGrp="1" noChangeAspect="1"/>
          </p:cNvPicPr>
          <p:nvPr>
            <p:ph idx="1"/>
          </p:nvPr>
        </p:nvPicPr>
        <p:blipFill>
          <a:blip r:embed="rId2"/>
          <a:stretch>
            <a:fillRect/>
          </a:stretch>
        </p:blipFill>
        <p:spPr>
          <a:xfrm>
            <a:off x="3306618" y="1885800"/>
            <a:ext cx="3709266" cy="4885553"/>
          </a:xfrm>
        </p:spPr>
      </p:pic>
      <p:sp>
        <p:nvSpPr>
          <p:cNvPr id="6" name="TextBox 5">
            <a:extLst>
              <a:ext uri="{FF2B5EF4-FFF2-40B4-BE49-F238E27FC236}">
                <a16:creationId xmlns:a16="http://schemas.microsoft.com/office/drawing/2014/main" id="{1AB80035-000D-4CCF-A89C-18DEA3AA80A4}"/>
              </a:ext>
            </a:extLst>
          </p:cNvPr>
          <p:cNvSpPr txBox="1"/>
          <p:nvPr/>
        </p:nvSpPr>
        <p:spPr>
          <a:xfrm>
            <a:off x="7505411" y="3535827"/>
            <a:ext cx="2436208" cy="2308324"/>
          </a:xfrm>
          <a:prstGeom prst="rect">
            <a:avLst/>
          </a:prstGeom>
          <a:noFill/>
        </p:spPr>
        <p:txBody>
          <a:bodyPr wrap="square" rtlCol="0">
            <a:spAutoFit/>
          </a:bodyPr>
          <a:lstStyle/>
          <a:p>
            <a:r>
              <a:rPr lang="en-US" dirty="0"/>
              <a:t>Figure: The performance difference between FLAVA and CLIP-</a:t>
            </a:r>
            <a:r>
              <a:rPr lang="en-US" dirty="0" err="1"/>
              <a:t>ViT</a:t>
            </a:r>
            <a:r>
              <a:rPr lang="en-US" dirty="0"/>
              <a:t>-B/16 (400M)  on vision, language </a:t>
            </a:r>
          </a:p>
          <a:p>
            <a:r>
              <a:rPr lang="en-US" dirty="0"/>
              <a:t>and multimodal tasks (positive means FLAVA is better). </a:t>
            </a:r>
            <a:endParaRPr lang="pt-PT" dirty="0"/>
          </a:p>
        </p:txBody>
      </p:sp>
    </p:spTree>
    <p:extLst>
      <p:ext uri="{BB962C8B-B14F-4D97-AF65-F5344CB8AC3E}">
        <p14:creationId xmlns:p14="http://schemas.microsoft.com/office/powerpoint/2010/main" val="150002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ED886-D9BC-43B7-B927-79E582F4F5B5}"/>
              </a:ext>
            </a:extLst>
          </p:cNvPr>
          <p:cNvSpPr>
            <a:spLocks noGrp="1"/>
          </p:cNvSpPr>
          <p:nvPr>
            <p:ph type="title"/>
          </p:nvPr>
        </p:nvSpPr>
        <p:spPr/>
        <p:txBody>
          <a:bodyPr/>
          <a:lstStyle/>
          <a:p>
            <a:r>
              <a:rPr lang="pt-PT" dirty="0" err="1"/>
              <a:t>Conclusion</a:t>
            </a:r>
            <a:endParaRPr lang="pt-PT" dirty="0"/>
          </a:p>
        </p:txBody>
      </p:sp>
      <p:sp>
        <p:nvSpPr>
          <p:cNvPr id="3" name="Content Placeholder 2">
            <a:extLst>
              <a:ext uri="{FF2B5EF4-FFF2-40B4-BE49-F238E27FC236}">
                <a16:creationId xmlns:a16="http://schemas.microsoft.com/office/drawing/2014/main" id="{DE010C55-8F34-4857-BF70-86199B1A91AF}"/>
              </a:ext>
            </a:extLst>
          </p:cNvPr>
          <p:cNvSpPr>
            <a:spLocks noGrp="1"/>
          </p:cNvSpPr>
          <p:nvPr>
            <p:ph idx="1"/>
          </p:nvPr>
        </p:nvSpPr>
        <p:spPr/>
        <p:txBody>
          <a:bodyPr/>
          <a:lstStyle/>
          <a:p>
            <a:pPr marL="0" indent="0">
              <a:buNone/>
            </a:pPr>
            <a:r>
              <a:rPr lang="pt-PT" dirty="0"/>
              <a:t>FLAVA </a:t>
            </a:r>
            <a:r>
              <a:rPr lang="pt-PT" dirty="0" err="1"/>
              <a:t>is</a:t>
            </a:r>
            <a:r>
              <a:rPr lang="pt-PT" dirty="0"/>
              <a:t> a </a:t>
            </a:r>
            <a:r>
              <a:rPr lang="pt-PT" dirty="0" err="1"/>
              <a:t>new</a:t>
            </a:r>
            <a:r>
              <a:rPr lang="pt-PT" dirty="0"/>
              <a:t> </a:t>
            </a:r>
            <a:r>
              <a:rPr lang="pt-PT" dirty="0" err="1"/>
              <a:t>model</a:t>
            </a:r>
            <a:endParaRPr lang="pt-PT" dirty="0"/>
          </a:p>
          <a:p>
            <a:pPr marL="0" indent="0">
              <a:buNone/>
            </a:pPr>
            <a:r>
              <a:rPr lang="pt-PT" dirty="0" err="1"/>
              <a:t>Perhaps</a:t>
            </a:r>
            <a:endParaRPr lang="pt-PT" dirty="0"/>
          </a:p>
        </p:txBody>
      </p:sp>
    </p:spTree>
    <p:extLst>
      <p:ext uri="{BB962C8B-B14F-4D97-AF65-F5344CB8AC3E}">
        <p14:creationId xmlns:p14="http://schemas.microsoft.com/office/powerpoint/2010/main" val="19458034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393A0-0A15-4D1E-AE00-5F9B5C632DD9}"/>
              </a:ext>
            </a:extLst>
          </p:cNvPr>
          <p:cNvSpPr>
            <a:spLocks noGrp="1"/>
          </p:cNvSpPr>
          <p:nvPr>
            <p:ph type="title"/>
          </p:nvPr>
        </p:nvSpPr>
        <p:spPr/>
        <p:txBody>
          <a:bodyPr/>
          <a:lstStyle/>
          <a:p>
            <a:r>
              <a:rPr lang="pt-PT" dirty="0" err="1"/>
              <a:t>References</a:t>
            </a:r>
            <a:endParaRPr lang="pt-PT" dirty="0"/>
          </a:p>
        </p:txBody>
      </p:sp>
      <p:sp>
        <p:nvSpPr>
          <p:cNvPr id="3" name="Content Placeholder 2">
            <a:extLst>
              <a:ext uri="{FF2B5EF4-FFF2-40B4-BE49-F238E27FC236}">
                <a16:creationId xmlns:a16="http://schemas.microsoft.com/office/drawing/2014/main" id="{6ACBC43A-FF17-4332-9F0E-F74062E7D01F}"/>
              </a:ext>
            </a:extLst>
          </p:cNvPr>
          <p:cNvSpPr>
            <a:spLocks noGrp="1"/>
          </p:cNvSpPr>
          <p:nvPr>
            <p:ph idx="1"/>
          </p:nvPr>
        </p:nvSpPr>
        <p:spPr/>
        <p:txBody>
          <a:bodyPr/>
          <a:lstStyle/>
          <a:p>
            <a:pPr marL="514350" indent="-514350">
              <a:buFont typeface="+mj-lt"/>
              <a:buAutoNum type="romanUcPeriod"/>
            </a:pPr>
            <a:r>
              <a:rPr lang="pt-PT" b="0" i="0" dirty="0">
                <a:solidFill>
                  <a:srgbClr val="222222"/>
                </a:solidFill>
                <a:effectLst/>
                <a:latin typeface="Arial" panose="020B0604020202020204" pitchFamily="34" charset="0"/>
              </a:rPr>
              <a:t>Singh, </a:t>
            </a:r>
            <a:r>
              <a:rPr lang="pt-PT" b="0" i="0" dirty="0" err="1">
                <a:solidFill>
                  <a:srgbClr val="222222"/>
                </a:solidFill>
                <a:effectLst/>
                <a:latin typeface="Arial" panose="020B0604020202020204" pitchFamily="34" charset="0"/>
              </a:rPr>
              <a:t>Amanpreet</a:t>
            </a:r>
            <a:r>
              <a:rPr lang="pt-PT" b="0" i="0" dirty="0">
                <a:solidFill>
                  <a:srgbClr val="222222"/>
                </a:solidFill>
                <a:effectLst/>
                <a:latin typeface="Arial" panose="020B0604020202020204" pitchFamily="34" charset="0"/>
              </a:rPr>
              <a:t>, </a:t>
            </a:r>
            <a:r>
              <a:rPr lang="pt-PT" b="0" i="0" dirty="0" err="1">
                <a:solidFill>
                  <a:srgbClr val="222222"/>
                </a:solidFill>
                <a:effectLst/>
                <a:latin typeface="Arial" panose="020B0604020202020204" pitchFamily="34" charset="0"/>
              </a:rPr>
              <a:t>et</a:t>
            </a:r>
            <a:r>
              <a:rPr lang="pt-PT" b="0" i="0" dirty="0">
                <a:solidFill>
                  <a:srgbClr val="222222"/>
                </a:solidFill>
                <a:effectLst/>
                <a:latin typeface="Arial" panose="020B0604020202020204" pitchFamily="34" charset="0"/>
              </a:rPr>
              <a:t> al. "FLAVA: A </a:t>
            </a:r>
            <a:r>
              <a:rPr lang="pt-PT" b="0" i="0" dirty="0" err="1">
                <a:solidFill>
                  <a:srgbClr val="222222"/>
                </a:solidFill>
                <a:effectLst/>
                <a:latin typeface="Arial" panose="020B0604020202020204" pitchFamily="34" charset="0"/>
              </a:rPr>
              <a:t>Foundational</a:t>
            </a:r>
            <a:r>
              <a:rPr lang="pt-PT" b="0" i="0" dirty="0">
                <a:solidFill>
                  <a:srgbClr val="222222"/>
                </a:solidFill>
                <a:effectLst/>
                <a:latin typeface="Arial" panose="020B0604020202020204" pitchFamily="34" charset="0"/>
              </a:rPr>
              <a:t> </a:t>
            </a:r>
            <a:r>
              <a:rPr lang="pt-PT" b="0" i="0" dirty="0" err="1">
                <a:solidFill>
                  <a:srgbClr val="222222"/>
                </a:solidFill>
                <a:effectLst/>
                <a:latin typeface="Arial" panose="020B0604020202020204" pitchFamily="34" charset="0"/>
              </a:rPr>
              <a:t>Language</a:t>
            </a:r>
            <a:r>
              <a:rPr lang="pt-PT" b="0" i="0" dirty="0">
                <a:solidFill>
                  <a:srgbClr val="222222"/>
                </a:solidFill>
                <a:effectLst/>
                <a:latin typeface="Arial" panose="020B0604020202020204" pitchFamily="34" charset="0"/>
              </a:rPr>
              <a:t> </a:t>
            </a:r>
            <a:r>
              <a:rPr lang="pt-PT" b="0" i="0" dirty="0" err="1">
                <a:solidFill>
                  <a:srgbClr val="222222"/>
                </a:solidFill>
                <a:effectLst/>
                <a:latin typeface="Arial" panose="020B0604020202020204" pitchFamily="34" charset="0"/>
              </a:rPr>
              <a:t>And</a:t>
            </a:r>
            <a:r>
              <a:rPr lang="pt-PT" b="0" i="0" dirty="0">
                <a:solidFill>
                  <a:srgbClr val="222222"/>
                </a:solidFill>
                <a:effectLst/>
                <a:latin typeface="Arial" panose="020B0604020202020204" pitchFamily="34" charset="0"/>
              </a:rPr>
              <a:t> </a:t>
            </a:r>
            <a:r>
              <a:rPr lang="pt-PT" b="0" i="0" dirty="0" err="1">
                <a:solidFill>
                  <a:srgbClr val="222222"/>
                </a:solidFill>
                <a:effectLst/>
                <a:latin typeface="Arial" panose="020B0604020202020204" pitchFamily="34" charset="0"/>
              </a:rPr>
              <a:t>Vision</a:t>
            </a:r>
            <a:r>
              <a:rPr lang="pt-PT" b="0" i="0" dirty="0">
                <a:solidFill>
                  <a:srgbClr val="222222"/>
                </a:solidFill>
                <a:effectLst/>
                <a:latin typeface="Arial" panose="020B0604020202020204" pitchFamily="34" charset="0"/>
              </a:rPr>
              <a:t> </a:t>
            </a:r>
            <a:r>
              <a:rPr lang="pt-PT" b="0" i="0" dirty="0" err="1">
                <a:solidFill>
                  <a:srgbClr val="222222"/>
                </a:solidFill>
                <a:effectLst/>
                <a:latin typeface="Arial" panose="020B0604020202020204" pitchFamily="34" charset="0"/>
              </a:rPr>
              <a:t>Alignment</a:t>
            </a:r>
            <a:r>
              <a:rPr lang="pt-PT" b="0" i="0" dirty="0">
                <a:solidFill>
                  <a:srgbClr val="222222"/>
                </a:solidFill>
                <a:effectLst/>
                <a:latin typeface="Arial" panose="020B0604020202020204" pitchFamily="34" charset="0"/>
              </a:rPr>
              <a:t> </a:t>
            </a:r>
            <a:r>
              <a:rPr lang="pt-PT" b="0" i="0" dirty="0" err="1">
                <a:solidFill>
                  <a:srgbClr val="222222"/>
                </a:solidFill>
                <a:effectLst/>
                <a:latin typeface="Arial" panose="020B0604020202020204" pitchFamily="34" charset="0"/>
              </a:rPr>
              <a:t>Model</a:t>
            </a:r>
            <a:r>
              <a:rPr lang="pt-PT" b="0" i="0" dirty="0">
                <a:solidFill>
                  <a:srgbClr val="222222"/>
                </a:solidFill>
                <a:effectLst/>
                <a:latin typeface="Arial" panose="020B0604020202020204" pitchFamily="34" charset="0"/>
              </a:rPr>
              <a:t>." </a:t>
            </a:r>
            <a:r>
              <a:rPr lang="pt-PT" b="0" i="1" dirty="0">
                <a:solidFill>
                  <a:srgbClr val="222222"/>
                </a:solidFill>
                <a:effectLst/>
                <a:latin typeface="Arial" panose="020B0604020202020204" pitchFamily="34" charset="0"/>
              </a:rPr>
              <a:t>arXiv </a:t>
            </a:r>
            <a:r>
              <a:rPr lang="pt-PT" b="0" i="1" dirty="0" err="1">
                <a:solidFill>
                  <a:srgbClr val="222222"/>
                </a:solidFill>
                <a:effectLst/>
                <a:latin typeface="Arial" panose="020B0604020202020204" pitchFamily="34" charset="0"/>
              </a:rPr>
              <a:t>preprint</a:t>
            </a:r>
            <a:r>
              <a:rPr lang="pt-PT" b="0" i="1" dirty="0">
                <a:solidFill>
                  <a:srgbClr val="222222"/>
                </a:solidFill>
                <a:effectLst/>
                <a:latin typeface="Arial" panose="020B0604020202020204" pitchFamily="34" charset="0"/>
              </a:rPr>
              <a:t> arXiv:2112.04482</a:t>
            </a:r>
            <a:r>
              <a:rPr lang="pt-PT" b="0" i="0" dirty="0">
                <a:solidFill>
                  <a:srgbClr val="222222"/>
                </a:solidFill>
                <a:effectLst/>
                <a:latin typeface="Arial" panose="020B0604020202020204" pitchFamily="34" charset="0"/>
              </a:rPr>
              <a:t> (2021).</a:t>
            </a:r>
          </a:p>
          <a:p>
            <a:pPr marL="0" indent="0">
              <a:buNone/>
            </a:pPr>
            <a:endParaRPr lang="pt-PT" dirty="0"/>
          </a:p>
        </p:txBody>
      </p:sp>
    </p:spTree>
    <p:extLst>
      <p:ext uri="{BB962C8B-B14F-4D97-AF65-F5344CB8AC3E}">
        <p14:creationId xmlns:p14="http://schemas.microsoft.com/office/powerpoint/2010/main" val="3623583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5A077-DDB7-4EAB-944F-1A41FD3786FA}"/>
              </a:ext>
            </a:extLst>
          </p:cNvPr>
          <p:cNvSpPr>
            <a:spLocks noGrp="1"/>
          </p:cNvSpPr>
          <p:nvPr>
            <p:ph type="title"/>
          </p:nvPr>
        </p:nvSpPr>
        <p:spPr/>
        <p:txBody>
          <a:bodyPr/>
          <a:lstStyle/>
          <a:p>
            <a:r>
              <a:rPr lang="pt-PT" dirty="0" err="1"/>
              <a:t>Introduction</a:t>
            </a:r>
            <a:r>
              <a:rPr lang="pt-PT" dirty="0"/>
              <a:t> - </a:t>
            </a:r>
            <a:r>
              <a:rPr lang="pt-PT" dirty="0" err="1"/>
              <a:t>Tasks</a:t>
            </a:r>
            <a:endParaRPr lang="pt-PT" dirty="0"/>
          </a:p>
        </p:txBody>
      </p:sp>
      <p:sp>
        <p:nvSpPr>
          <p:cNvPr id="3" name="Content Placeholder 2">
            <a:extLst>
              <a:ext uri="{FF2B5EF4-FFF2-40B4-BE49-F238E27FC236}">
                <a16:creationId xmlns:a16="http://schemas.microsoft.com/office/drawing/2014/main" id="{0DD52E81-1AE1-4072-B162-284E5B90FC45}"/>
              </a:ext>
            </a:extLst>
          </p:cNvPr>
          <p:cNvSpPr>
            <a:spLocks noGrp="1"/>
          </p:cNvSpPr>
          <p:nvPr>
            <p:ph idx="1"/>
          </p:nvPr>
        </p:nvSpPr>
        <p:spPr/>
        <p:txBody>
          <a:bodyPr>
            <a:normAutofit fontScale="62500" lnSpcReduction="20000"/>
          </a:bodyPr>
          <a:lstStyle/>
          <a:p>
            <a:pPr marL="0" indent="0">
              <a:buNone/>
            </a:pPr>
            <a:r>
              <a:rPr lang="pt-PT" dirty="0" err="1"/>
              <a:t>There</a:t>
            </a:r>
            <a:r>
              <a:rPr lang="pt-PT" dirty="0"/>
              <a:t> are </a:t>
            </a:r>
            <a:r>
              <a:rPr lang="pt-PT" dirty="0" err="1"/>
              <a:t>several</a:t>
            </a:r>
            <a:r>
              <a:rPr lang="pt-PT" dirty="0"/>
              <a:t> </a:t>
            </a:r>
            <a:r>
              <a:rPr lang="pt-PT" dirty="0" err="1"/>
              <a:t>categories</a:t>
            </a:r>
            <a:r>
              <a:rPr lang="pt-PT" dirty="0"/>
              <a:t> </a:t>
            </a:r>
            <a:r>
              <a:rPr lang="pt-PT" dirty="0" err="1"/>
              <a:t>of</a:t>
            </a:r>
            <a:r>
              <a:rPr lang="pt-PT" dirty="0"/>
              <a:t> </a:t>
            </a:r>
            <a:r>
              <a:rPr lang="pt-PT" dirty="0" err="1"/>
              <a:t>tasks</a:t>
            </a:r>
            <a:r>
              <a:rPr lang="pt-PT" dirty="0"/>
              <a:t> </a:t>
            </a:r>
            <a:r>
              <a:rPr lang="pt-PT" dirty="0" err="1"/>
              <a:t>which</a:t>
            </a:r>
            <a:r>
              <a:rPr lang="pt-PT" dirty="0"/>
              <a:t> </a:t>
            </a:r>
            <a:r>
              <a:rPr lang="pt-PT" dirty="0" err="1"/>
              <a:t>span</a:t>
            </a:r>
            <a:r>
              <a:rPr lang="pt-PT" dirty="0"/>
              <a:t> </a:t>
            </a:r>
            <a:r>
              <a:rPr lang="pt-PT" dirty="0" err="1"/>
              <a:t>across</a:t>
            </a:r>
            <a:r>
              <a:rPr lang="pt-PT" dirty="0"/>
              <a:t> </a:t>
            </a:r>
            <a:r>
              <a:rPr lang="pt-PT" dirty="0" err="1"/>
              <a:t>modalities</a:t>
            </a:r>
            <a:r>
              <a:rPr lang="pt-PT" dirty="0"/>
              <a:t>:</a:t>
            </a:r>
          </a:p>
          <a:p>
            <a:pPr marL="0" indent="0">
              <a:buNone/>
            </a:pPr>
            <a:r>
              <a:rPr lang="pt-PT" b="1" dirty="0"/>
              <a:t>Unimodal </a:t>
            </a:r>
            <a:r>
              <a:rPr lang="pt-PT" b="1" dirty="0" err="1"/>
              <a:t>Vision</a:t>
            </a:r>
            <a:r>
              <a:rPr lang="pt-PT" b="1" dirty="0"/>
              <a:t> </a:t>
            </a:r>
            <a:r>
              <a:rPr lang="pt-PT" b="1" dirty="0" err="1"/>
              <a:t>Tasks</a:t>
            </a:r>
            <a:r>
              <a:rPr lang="pt-PT" b="1" dirty="0"/>
              <a:t> ( </a:t>
            </a:r>
            <a:r>
              <a:rPr lang="pt-PT" b="1" dirty="0" err="1"/>
              <a:t>Image</a:t>
            </a:r>
            <a:r>
              <a:rPr lang="pt-PT" b="1" dirty="0"/>
              <a:t>)</a:t>
            </a:r>
          </a:p>
          <a:p>
            <a:pPr marL="457200" indent="-457200">
              <a:buFont typeface="+mj-lt"/>
              <a:buAutoNum type="arabicPeriod"/>
            </a:pPr>
            <a:r>
              <a:rPr lang="pt-PT" dirty="0" err="1"/>
              <a:t>Object</a:t>
            </a:r>
            <a:r>
              <a:rPr lang="pt-PT" dirty="0"/>
              <a:t> </a:t>
            </a:r>
            <a:r>
              <a:rPr lang="pt-PT" dirty="0" err="1"/>
              <a:t>Identification</a:t>
            </a:r>
            <a:r>
              <a:rPr lang="pt-PT" dirty="0"/>
              <a:t>/Facial </a:t>
            </a:r>
            <a:r>
              <a:rPr lang="pt-PT" dirty="0" err="1"/>
              <a:t>Recognition</a:t>
            </a:r>
            <a:endParaRPr lang="pt-PT" dirty="0"/>
          </a:p>
          <a:p>
            <a:pPr marL="457200" indent="-457200">
              <a:buFont typeface="+mj-lt"/>
              <a:buAutoNum type="arabicPeriod"/>
            </a:pPr>
            <a:r>
              <a:rPr lang="pt-PT" dirty="0" err="1"/>
              <a:t>Image</a:t>
            </a:r>
            <a:r>
              <a:rPr lang="pt-PT" dirty="0"/>
              <a:t> </a:t>
            </a:r>
            <a:r>
              <a:rPr lang="pt-PT" dirty="0" err="1"/>
              <a:t>Segmentation</a:t>
            </a:r>
            <a:endParaRPr lang="pt-PT" dirty="0"/>
          </a:p>
          <a:p>
            <a:pPr marL="457200" indent="-457200">
              <a:buFont typeface="+mj-lt"/>
              <a:buAutoNum type="arabicPeriod"/>
            </a:pPr>
            <a:r>
              <a:rPr lang="pt-PT" dirty="0" err="1"/>
              <a:t>Image</a:t>
            </a:r>
            <a:r>
              <a:rPr lang="pt-PT" dirty="0"/>
              <a:t> </a:t>
            </a:r>
            <a:r>
              <a:rPr lang="pt-PT" dirty="0" err="1"/>
              <a:t>Classification</a:t>
            </a:r>
            <a:endParaRPr lang="pt-PT" dirty="0"/>
          </a:p>
          <a:p>
            <a:pPr marL="0" indent="0">
              <a:buNone/>
            </a:pPr>
            <a:r>
              <a:rPr lang="pt-PT" b="1" dirty="0"/>
              <a:t>Unimodal </a:t>
            </a:r>
            <a:r>
              <a:rPr lang="pt-PT" b="1" dirty="0" err="1"/>
              <a:t>Language</a:t>
            </a:r>
            <a:r>
              <a:rPr lang="pt-PT" b="1" dirty="0"/>
              <a:t> </a:t>
            </a:r>
            <a:r>
              <a:rPr lang="pt-PT" b="1" dirty="0" err="1"/>
              <a:t>Tasks</a:t>
            </a:r>
            <a:r>
              <a:rPr lang="pt-PT" b="1" dirty="0"/>
              <a:t> (</a:t>
            </a:r>
            <a:r>
              <a:rPr lang="pt-PT" b="1" dirty="0" err="1"/>
              <a:t>Tex</a:t>
            </a:r>
            <a:r>
              <a:rPr lang="pt-PT" b="1" dirty="0"/>
              <a:t>)</a:t>
            </a:r>
          </a:p>
          <a:p>
            <a:pPr marL="457200" indent="-457200">
              <a:buFont typeface="+mj-lt"/>
              <a:buAutoNum type="arabicPeriod"/>
            </a:pPr>
            <a:r>
              <a:rPr lang="pt-PT" dirty="0"/>
              <a:t>Natural </a:t>
            </a:r>
            <a:r>
              <a:rPr lang="pt-PT" dirty="0" err="1"/>
              <a:t>Language</a:t>
            </a:r>
            <a:r>
              <a:rPr lang="pt-PT" dirty="0"/>
              <a:t> </a:t>
            </a:r>
            <a:r>
              <a:rPr lang="pt-PT" dirty="0" err="1"/>
              <a:t>Inference</a:t>
            </a:r>
            <a:endParaRPr lang="pt-PT" dirty="0"/>
          </a:p>
          <a:p>
            <a:pPr marL="457200" indent="-457200">
              <a:buFont typeface="+mj-lt"/>
              <a:buAutoNum type="arabicPeriod"/>
            </a:pPr>
            <a:r>
              <a:rPr lang="pt-PT" dirty="0" err="1"/>
              <a:t>Sentiment</a:t>
            </a:r>
            <a:r>
              <a:rPr lang="pt-PT" dirty="0"/>
              <a:t> </a:t>
            </a:r>
            <a:r>
              <a:rPr lang="pt-PT" dirty="0" err="1"/>
              <a:t>Analysis</a:t>
            </a:r>
            <a:endParaRPr lang="pt-PT" dirty="0"/>
          </a:p>
          <a:p>
            <a:pPr marL="457200" indent="-457200">
              <a:buFont typeface="+mj-lt"/>
              <a:buAutoNum type="arabicPeriod"/>
            </a:pPr>
            <a:r>
              <a:rPr lang="pt-PT" dirty="0" err="1"/>
              <a:t>Named</a:t>
            </a:r>
            <a:r>
              <a:rPr lang="pt-PT" dirty="0"/>
              <a:t> </a:t>
            </a:r>
            <a:r>
              <a:rPr lang="pt-PT" dirty="0" err="1"/>
              <a:t>Entity</a:t>
            </a:r>
            <a:r>
              <a:rPr lang="pt-PT" dirty="0"/>
              <a:t> </a:t>
            </a:r>
            <a:r>
              <a:rPr lang="pt-PT" dirty="0" err="1"/>
              <a:t>Recognition</a:t>
            </a:r>
            <a:endParaRPr lang="pt-PT" dirty="0"/>
          </a:p>
          <a:p>
            <a:pPr marL="0" indent="0">
              <a:buNone/>
            </a:pPr>
            <a:r>
              <a:rPr lang="pt-PT" b="1" dirty="0"/>
              <a:t>Multimodal </a:t>
            </a:r>
            <a:r>
              <a:rPr lang="pt-PT" b="1" dirty="0" err="1"/>
              <a:t>Tasks</a:t>
            </a:r>
            <a:r>
              <a:rPr lang="pt-PT" b="1" dirty="0"/>
              <a:t> (</a:t>
            </a:r>
            <a:r>
              <a:rPr lang="pt-PT" b="1" dirty="0" err="1"/>
              <a:t>Image</a:t>
            </a:r>
            <a:r>
              <a:rPr lang="pt-PT" b="1" dirty="0"/>
              <a:t> + </a:t>
            </a:r>
            <a:r>
              <a:rPr lang="pt-PT" b="1" dirty="0" err="1"/>
              <a:t>Text</a:t>
            </a:r>
            <a:r>
              <a:rPr lang="pt-PT" b="1" dirty="0"/>
              <a:t>)</a:t>
            </a:r>
          </a:p>
          <a:p>
            <a:pPr marL="457200" indent="-457200">
              <a:buFont typeface="+mj-lt"/>
              <a:buAutoNum type="arabicPeriod"/>
            </a:pPr>
            <a:r>
              <a:rPr lang="pt-PT" dirty="0" err="1"/>
              <a:t>Image-Text</a:t>
            </a:r>
            <a:r>
              <a:rPr lang="pt-PT" dirty="0"/>
              <a:t> </a:t>
            </a:r>
            <a:r>
              <a:rPr lang="pt-PT" dirty="0" err="1"/>
              <a:t>retrieval</a:t>
            </a:r>
            <a:endParaRPr lang="pt-PT" dirty="0"/>
          </a:p>
          <a:p>
            <a:pPr marL="457200" indent="-457200">
              <a:buFont typeface="+mj-lt"/>
              <a:buAutoNum type="arabicPeriod"/>
            </a:pPr>
            <a:r>
              <a:rPr lang="pt-PT" dirty="0"/>
              <a:t>Visual Question </a:t>
            </a:r>
            <a:r>
              <a:rPr lang="pt-PT" dirty="0" err="1"/>
              <a:t>Answering</a:t>
            </a:r>
            <a:r>
              <a:rPr lang="pt-PT" dirty="0"/>
              <a:t> (VQA)</a:t>
            </a:r>
          </a:p>
          <a:p>
            <a:pPr marL="457200" indent="-457200">
              <a:buFont typeface="+mj-lt"/>
              <a:buAutoNum type="arabicPeriod"/>
            </a:pPr>
            <a:r>
              <a:rPr lang="pt-PT" dirty="0"/>
              <a:t>Multimodal Natural </a:t>
            </a:r>
            <a:r>
              <a:rPr lang="pt-PT" dirty="0" err="1"/>
              <a:t>Language</a:t>
            </a:r>
            <a:r>
              <a:rPr lang="pt-PT" dirty="0"/>
              <a:t> </a:t>
            </a:r>
            <a:r>
              <a:rPr lang="pt-PT" dirty="0" err="1"/>
              <a:t>Inference</a:t>
            </a:r>
            <a:r>
              <a:rPr lang="pt-PT" dirty="0"/>
              <a:t> (MNLI)</a:t>
            </a:r>
          </a:p>
          <a:p>
            <a:pPr marL="0" indent="0">
              <a:buNone/>
            </a:pPr>
            <a:endParaRPr lang="pt-PT" dirty="0"/>
          </a:p>
        </p:txBody>
      </p:sp>
      <p:pic>
        <p:nvPicPr>
          <p:cNvPr id="5" name="Picture 4">
            <a:extLst>
              <a:ext uri="{FF2B5EF4-FFF2-40B4-BE49-F238E27FC236}">
                <a16:creationId xmlns:a16="http://schemas.microsoft.com/office/drawing/2014/main" id="{6D666570-333A-4313-BEBB-F85A9BE5530F}"/>
              </a:ext>
            </a:extLst>
          </p:cNvPr>
          <p:cNvPicPr>
            <a:picLocks noChangeAspect="1"/>
          </p:cNvPicPr>
          <p:nvPr/>
        </p:nvPicPr>
        <p:blipFill rotWithShape="1">
          <a:blip r:embed="rId2"/>
          <a:srcRect b="2982"/>
          <a:stretch/>
        </p:blipFill>
        <p:spPr>
          <a:xfrm>
            <a:off x="8476247" y="2011680"/>
            <a:ext cx="3564935" cy="3607739"/>
          </a:xfrm>
          <a:prstGeom prst="rect">
            <a:avLst/>
          </a:prstGeom>
        </p:spPr>
      </p:pic>
      <p:sp>
        <p:nvSpPr>
          <p:cNvPr id="6" name="TextBox 5">
            <a:extLst>
              <a:ext uri="{FF2B5EF4-FFF2-40B4-BE49-F238E27FC236}">
                <a16:creationId xmlns:a16="http://schemas.microsoft.com/office/drawing/2014/main" id="{9F9F216E-289C-41A5-A21D-1CEB98CB320F}"/>
              </a:ext>
            </a:extLst>
          </p:cNvPr>
          <p:cNvSpPr txBox="1"/>
          <p:nvPr/>
        </p:nvSpPr>
        <p:spPr>
          <a:xfrm>
            <a:off x="7397667" y="5695009"/>
            <a:ext cx="3262224" cy="738664"/>
          </a:xfrm>
          <a:prstGeom prst="rect">
            <a:avLst/>
          </a:prstGeom>
          <a:noFill/>
        </p:spPr>
        <p:txBody>
          <a:bodyPr wrap="square" rtlCol="0">
            <a:spAutoFit/>
          </a:bodyPr>
          <a:lstStyle/>
          <a:p>
            <a:r>
              <a:rPr lang="en-US" sz="1400" dirty="0"/>
              <a:t>Figure: An example of the data given in the SNLI dataset, with the associated image from the Flickr30k dataset</a:t>
            </a:r>
            <a:endParaRPr lang="pt-PT" sz="1400" dirty="0"/>
          </a:p>
        </p:txBody>
      </p:sp>
      <p:pic>
        <p:nvPicPr>
          <p:cNvPr id="8" name="Picture 7">
            <a:extLst>
              <a:ext uri="{FF2B5EF4-FFF2-40B4-BE49-F238E27FC236}">
                <a16:creationId xmlns:a16="http://schemas.microsoft.com/office/drawing/2014/main" id="{B0826522-12CA-497A-AE1B-2275213E520C}"/>
              </a:ext>
            </a:extLst>
          </p:cNvPr>
          <p:cNvPicPr>
            <a:picLocks noChangeAspect="1"/>
          </p:cNvPicPr>
          <p:nvPr/>
        </p:nvPicPr>
        <p:blipFill>
          <a:blip r:embed="rId3"/>
          <a:stretch>
            <a:fillRect/>
          </a:stretch>
        </p:blipFill>
        <p:spPr>
          <a:xfrm>
            <a:off x="4974157" y="3038123"/>
            <a:ext cx="3395765" cy="2147868"/>
          </a:xfrm>
          <a:prstGeom prst="rect">
            <a:avLst/>
          </a:prstGeom>
        </p:spPr>
      </p:pic>
    </p:spTree>
    <p:extLst>
      <p:ext uri="{BB962C8B-B14F-4D97-AF65-F5344CB8AC3E}">
        <p14:creationId xmlns:p14="http://schemas.microsoft.com/office/powerpoint/2010/main" val="3789334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B162-2B5B-4A38-88C5-0A4B5EF8290E}"/>
              </a:ext>
            </a:extLst>
          </p:cNvPr>
          <p:cNvSpPr>
            <a:spLocks noGrp="1"/>
          </p:cNvSpPr>
          <p:nvPr>
            <p:ph type="title"/>
          </p:nvPr>
        </p:nvSpPr>
        <p:spPr>
          <a:xfrm>
            <a:off x="1202919" y="284176"/>
            <a:ext cx="9784080" cy="1508760"/>
          </a:xfrm>
        </p:spPr>
        <p:txBody>
          <a:bodyPr>
            <a:normAutofit/>
          </a:bodyPr>
          <a:lstStyle/>
          <a:p>
            <a:r>
              <a:rPr lang="pt-PT" dirty="0" err="1"/>
              <a:t>Introduction</a:t>
            </a:r>
            <a:r>
              <a:rPr lang="pt-PT" dirty="0"/>
              <a:t> - FLAVA</a:t>
            </a:r>
          </a:p>
        </p:txBody>
      </p:sp>
      <p:pic>
        <p:nvPicPr>
          <p:cNvPr id="4" name="Content Placeholder 4" descr="Graphical user interface, diagram, text, application, chat or text message&#10;&#10;Description automatically generated">
            <a:extLst>
              <a:ext uri="{FF2B5EF4-FFF2-40B4-BE49-F238E27FC236}">
                <a16:creationId xmlns:a16="http://schemas.microsoft.com/office/drawing/2014/main" id="{C90BE130-C0EB-4C0E-8E57-EF7E6DA45A1C}"/>
              </a:ext>
            </a:extLst>
          </p:cNvPr>
          <p:cNvPicPr>
            <a:picLocks noChangeAspect="1"/>
          </p:cNvPicPr>
          <p:nvPr/>
        </p:nvPicPr>
        <p:blipFill>
          <a:blip r:embed="rId2"/>
          <a:stretch>
            <a:fillRect/>
          </a:stretch>
        </p:blipFill>
        <p:spPr>
          <a:xfrm>
            <a:off x="1202919" y="2145240"/>
            <a:ext cx="5230227" cy="3765763"/>
          </a:xfrm>
          <a:prstGeom prst="rect">
            <a:avLst/>
          </a:prstGeom>
        </p:spPr>
      </p:pic>
      <p:sp>
        <p:nvSpPr>
          <p:cNvPr id="3" name="Content Placeholder 2">
            <a:extLst>
              <a:ext uri="{FF2B5EF4-FFF2-40B4-BE49-F238E27FC236}">
                <a16:creationId xmlns:a16="http://schemas.microsoft.com/office/drawing/2014/main" id="{EDA2C547-6BB1-473E-9DBB-2F078B377286}"/>
              </a:ext>
            </a:extLst>
          </p:cNvPr>
          <p:cNvSpPr>
            <a:spLocks noGrp="1"/>
          </p:cNvSpPr>
          <p:nvPr>
            <p:ph idx="1"/>
          </p:nvPr>
        </p:nvSpPr>
        <p:spPr>
          <a:xfrm>
            <a:off x="6979804" y="2145240"/>
            <a:ext cx="4924426" cy="4172810"/>
          </a:xfrm>
        </p:spPr>
        <p:txBody>
          <a:bodyPr>
            <a:normAutofit/>
          </a:bodyPr>
          <a:lstStyle/>
          <a:p>
            <a:r>
              <a:rPr lang="en-US" sz="1800" dirty="0"/>
              <a:t>State-of-the-art models are often either </a:t>
            </a:r>
            <a:r>
              <a:rPr lang="en-US" sz="1800" b="1" dirty="0"/>
              <a:t>cross-modal</a:t>
            </a:r>
            <a:r>
              <a:rPr lang="en-US" sz="1800" dirty="0"/>
              <a:t> (contrastive) or </a:t>
            </a:r>
            <a:r>
              <a:rPr lang="en-US" sz="1800" b="1" dirty="0"/>
              <a:t>multi-modal</a:t>
            </a:r>
            <a:r>
              <a:rPr lang="en-US" sz="1800" dirty="0"/>
              <a:t> (with earlier fusion) but not both; and they often only target specific modalities or tasks. </a:t>
            </a:r>
          </a:p>
          <a:p>
            <a:r>
              <a:rPr lang="en-US" sz="1800" dirty="0"/>
              <a:t>FLAVA targets </a:t>
            </a:r>
            <a:r>
              <a:rPr lang="en-US" sz="1800" b="1" dirty="0"/>
              <a:t>all modalities at once </a:t>
            </a:r>
            <a:r>
              <a:rPr lang="en-US" sz="1800" dirty="0"/>
              <a:t>– a true vision and language foundation model good at vision tasks, language tasks, and cross- and multi-modal vision and language tasks. </a:t>
            </a:r>
          </a:p>
          <a:p>
            <a:r>
              <a:rPr lang="en-US" sz="1800" dirty="0"/>
              <a:t>FLAVA demonstrates impressive performance on a wide range of 35 tasks spanning these target modalities (visual recognition, language understanding, and multimodal reasoning)</a:t>
            </a:r>
            <a:r>
              <a:rPr lang="pt-PT" sz="1800" dirty="0"/>
              <a:t>.</a:t>
            </a:r>
          </a:p>
          <a:p>
            <a:r>
              <a:rPr lang="pt-PT" sz="1800" dirty="0"/>
              <a:t>FLAVA uses a </a:t>
            </a:r>
            <a:r>
              <a:rPr lang="pt-PT" sz="1800" dirty="0" err="1"/>
              <a:t>Transformer</a:t>
            </a:r>
            <a:r>
              <a:rPr lang="pt-PT" sz="1800" dirty="0"/>
              <a:t> </a:t>
            </a:r>
            <a:r>
              <a:rPr lang="pt-PT" sz="1800" dirty="0" err="1"/>
              <a:t>Architecture</a:t>
            </a:r>
            <a:endParaRPr lang="en-US" sz="1800" dirty="0"/>
          </a:p>
          <a:p>
            <a:pPr marL="0" indent="0">
              <a:buNone/>
            </a:pPr>
            <a:endParaRPr lang="pt-PT" sz="1400" dirty="0"/>
          </a:p>
        </p:txBody>
      </p:sp>
    </p:spTree>
    <p:extLst>
      <p:ext uri="{BB962C8B-B14F-4D97-AF65-F5344CB8AC3E}">
        <p14:creationId xmlns:p14="http://schemas.microsoft.com/office/powerpoint/2010/main" val="2446269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F97C1-FB55-455F-8B8A-F22F181EE8E3}"/>
              </a:ext>
            </a:extLst>
          </p:cNvPr>
          <p:cNvSpPr>
            <a:spLocks noGrp="1"/>
          </p:cNvSpPr>
          <p:nvPr>
            <p:ph type="title"/>
          </p:nvPr>
        </p:nvSpPr>
        <p:spPr/>
        <p:txBody>
          <a:bodyPr/>
          <a:lstStyle/>
          <a:p>
            <a:r>
              <a:rPr lang="pt-PT"/>
              <a:t>Flava Model</a:t>
            </a:r>
            <a:endParaRPr lang="pt-PT" dirty="0"/>
          </a:p>
        </p:txBody>
      </p:sp>
      <p:sp>
        <p:nvSpPr>
          <p:cNvPr id="3" name="Content Placeholder 2">
            <a:extLst>
              <a:ext uri="{FF2B5EF4-FFF2-40B4-BE49-F238E27FC236}">
                <a16:creationId xmlns:a16="http://schemas.microsoft.com/office/drawing/2014/main" id="{C489B96F-C914-41F1-953F-C54851037E37}"/>
              </a:ext>
            </a:extLst>
          </p:cNvPr>
          <p:cNvSpPr>
            <a:spLocks noGrp="1"/>
          </p:cNvSpPr>
          <p:nvPr>
            <p:ph idx="1"/>
          </p:nvPr>
        </p:nvSpPr>
        <p:spPr/>
        <p:txBody>
          <a:bodyPr/>
          <a:lstStyle/>
          <a:p>
            <a:pPr marL="0" indent="0">
              <a:buNone/>
            </a:pPr>
            <a:r>
              <a:rPr lang="pt-PT" dirty="0" err="1"/>
              <a:t>The</a:t>
            </a:r>
            <a:r>
              <a:rPr lang="pt-PT" dirty="0"/>
              <a:t> FLAVA </a:t>
            </a:r>
            <a:r>
              <a:rPr lang="pt-PT" dirty="0" err="1"/>
              <a:t>model</a:t>
            </a:r>
            <a:r>
              <a:rPr lang="pt-PT" dirty="0"/>
              <a:t> core </a:t>
            </a:r>
            <a:r>
              <a:rPr lang="pt-PT" dirty="0" err="1"/>
              <a:t>is</a:t>
            </a:r>
            <a:r>
              <a:rPr lang="pt-PT" dirty="0"/>
              <a:t> </a:t>
            </a:r>
            <a:r>
              <a:rPr lang="pt-PT" dirty="0" err="1"/>
              <a:t>composed</a:t>
            </a:r>
            <a:r>
              <a:rPr lang="pt-PT" dirty="0"/>
              <a:t> </a:t>
            </a:r>
            <a:r>
              <a:rPr lang="pt-PT" dirty="0" err="1"/>
              <a:t>by</a:t>
            </a:r>
            <a:r>
              <a:rPr lang="pt-PT" dirty="0"/>
              <a:t>:</a:t>
            </a:r>
          </a:p>
          <a:p>
            <a:r>
              <a:rPr lang="pt-PT" dirty="0" err="1"/>
              <a:t>an</a:t>
            </a:r>
            <a:r>
              <a:rPr lang="pt-PT" dirty="0"/>
              <a:t> </a:t>
            </a:r>
            <a:r>
              <a:rPr lang="pt-PT" dirty="0" err="1"/>
              <a:t>image</a:t>
            </a:r>
            <a:r>
              <a:rPr lang="pt-PT" dirty="0"/>
              <a:t> </a:t>
            </a:r>
            <a:r>
              <a:rPr lang="pt-PT" dirty="0" err="1"/>
              <a:t>encoder</a:t>
            </a:r>
            <a:r>
              <a:rPr lang="pt-PT" dirty="0"/>
              <a:t> </a:t>
            </a:r>
            <a:r>
              <a:rPr lang="pt-PT" dirty="0" err="1"/>
              <a:t>transformer</a:t>
            </a:r>
            <a:r>
              <a:rPr lang="pt-PT" dirty="0"/>
              <a:t> to capture unimodal </a:t>
            </a:r>
            <a:r>
              <a:rPr lang="pt-PT" dirty="0" err="1"/>
              <a:t>image</a:t>
            </a:r>
            <a:r>
              <a:rPr lang="pt-PT" dirty="0"/>
              <a:t> </a:t>
            </a:r>
            <a:r>
              <a:rPr lang="pt-PT" dirty="0" err="1"/>
              <a:t>representations</a:t>
            </a:r>
            <a:endParaRPr lang="pt-PT" dirty="0"/>
          </a:p>
          <a:p>
            <a:r>
              <a:rPr lang="pt-PT" dirty="0"/>
              <a:t>a </a:t>
            </a:r>
            <a:r>
              <a:rPr lang="pt-PT" dirty="0" err="1"/>
              <a:t>text</a:t>
            </a:r>
            <a:r>
              <a:rPr lang="pt-PT" dirty="0"/>
              <a:t> </a:t>
            </a:r>
            <a:r>
              <a:rPr lang="pt-PT" dirty="0" err="1"/>
              <a:t>encoder</a:t>
            </a:r>
            <a:r>
              <a:rPr lang="pt-PT" dirty="0"/>
              <a:t> </a:t>
            </a:r>
            <a:r>
              <a:rPr lang="pt-PT" dirty="0" err="1"/>
              <a:t>transformer</a:t>
            </a:r>
            <a:r>
              <a:rPr lang="pt-PT" dirty="0"/>
              <a:t> to </a:t>
            </a:r>
            <a:r>
              <a:rPr lang="pt-PT" dirty="0" err="1"/>
              <a:t>process</a:t>
            </a:r>
            <a:r>
              <a:rPr lang="pt-PT" dirty="0"/>
              <a:t> unimodal </a:t>
            </a:r>
            <a:r>
              <a:rPr lang="pt-PT" dirty="0" err="1"/>
              <a:t>text</a:t>
            </a:r>
            <a:r>
              <a:rPr lang="pt-PT" dirty="0"/>
              <a:t> </a:t>
            </a:r>
            <a:r>
              <a:rPr lang="pt-PT" dirty="0" err="1"/>
              <a:t>information</a:t>
            </a:r>
            <a:endParaRPr lang="pt-PT" dirty="0"/>
          </a:p>
          <a:p>
            <a:r>
              <a:rPr lang="pt-PT" dirty="0"/>
              <a:t>a multimodal </a:t>
            </a:r>
            <a:r>
              <a:rPr lang="pt-PT" dirty="0" err="1"/>
              <a:t>encoder</a:t>
            </a:r>
            <a:r>
              <a:rPr lang="pt-PT" dirty="0"/>
              <a:t> </a:t>
            </a:r>
            <a:r>
              <a:rPr lang="pt-PT" dirty="0" err="1"/>
              <a:t>transformer</a:t>
            </a:r>
            <a:r>
              <a:rPr lang="pt-PT" dirty="0"/>
              <a:t> </a:t>
            </a:r>
            <a:r>
              <a:rPr lang="pt-PT" dirty="0" err="1"/>
              <a:t>that</a:t>
            </a:r>
            <a:r>
              <a:rPr lang="pt-PT" dirty="0"/>
              <a:t> takes as input </a:t>
            </a:r>
            <a:r>
              <a:rPr lang="pt-PT" dirty="0" err="1"/>
              <a:t>the</a:t>
            </a:r>
            <a:r>
              <a:rPr lang="pt-PT" dirty="0"/>
              <a:t> </a:t>
            </a:r>
            <a:r>
              <a:rPr lang="pt-PT" dirty="0" err="1"/>
              <a:t>encoded</a:t>
            </a:r>
            <a:r>
              <a:rPr lang="pt-PT" dirty="0"/>
              <a:t> unimodal </a:t>
            </a:r>
            <a:r>
              <a:rPr lang="pt-PT" dirty="0" err="1"/>
              <a:t>image</a:t>
            </a:r>
            <a:r>
              <a:rPr lang="pt-PT" dirty="0"/>
              <a:t> </a:t>
            </a:r>
            <a:r>
              <a:rPr lang="pt-PT" dirty="0" err="1"/>
              <a:t>and</a:t>
            </a:r>
            <a:r>
              <a:rPr lang="pt-PT" dirty="0"/>
              <a:t> </a:t>
            </a:r>
            <a:r>
              <a:rPr lang="pt-PT" dirty="0" err="1"/>
              <a:t>text</a:t>
            </a:r>
            <a:r>
              <a:rPr lang="pt-PT" dirty="0"/>
              <a:t> </a:t>
            </a:r>
            <a:r>
              <a:rPr lang="pt-PT" dirty="0" err="1"/>
              <a:t>and</a:t>
            </a:r>
            <a:r>
              <a:rPr lang="pt-PT" dirty="0"/>
              <a:t> </a:t>
            </a:r>
            <a:r>
              <a:rPr lang="pt-PT" dirty="0" err="1"/>
              <a:t>integrates</a:t>
            </a:r>
            <a:r>
              <a:rPr lang="pt-PT" dirty="0"/>
              <a:t> </a:t>
            </a:r>
            <a:r>
              <a:rPr lang="pt-PT" dirty="0" err="1"/>
              <a:t>their</a:t>
            </a:r>
            <a:r>
              <a:rPr lang="pt-PT" dirty="0"/>
              <a:t> </a:t>
            </a:r>
            <a:r>
              <a:rPr lang="pt-PT" dirty="0" err="1"/>
              <a:t>representations</a:t>
            </a:r>
            <a:r>
              <a:rPr lang="pt-PT" dirty="0"/>
              <a:t> for multimodal </a:t>
            </a:r>
            <a:r>
              <a:rPr lang="pt-PT" dirty="0" err="1"/>
              <a:t>reasoning</a:t>
            </a:r>
            <a:endParaRPr lang="pt-PT" dirty="0"/>
          </a:p>
          <a:p>
            <a:pPr marL="0" indent="0">
              <a:buNone/>
            </a:pPr>
            <a:r>
              <a:rPr lang="en-US" dirty="0"/>
              <a:t>For downstream tasks:</a:t>
            </a:r>
          </a:p>
          <a:p>
            <a:r>
              <a:rPr lang="en-US" dirty="0"/>
              <a:t> classification heads are applied on the outputs from the image, text, and multimodal encoders respectively for visual recognition, language understanding, and multimodal reasoning tasks.</a:t>
            </a:r>
            <a:endParaRPr lang="pt-PT" dirty="0"/>
          </a:p>
        </p:txBody>
      </p:sp>
    </p:spTree>
    <p:extLst>
      <p:ext uri="{BB962C8B-B14F-4D97-AF65-F5344CB8AC3E}">
        <p14:creationId xmlns:p14="http://schemas.microsoft.com/office/powerpoint/2010/main" val="2272646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5A0D9-8F78-4CB2-8D19-2F331A22A1A2}"/>
              </a:ext>
            </a:extLst>
          </p:cNvPr>
          <p:cNvSpPr>
            <a:spLocks noGrp="1"/>
          </p:cNvSpPr>
          <p:nvPr>
            <p:ph type="title"/>
          </p:nvPr>
        </p:nvSpPr>
        <p:spPr/>
        <p:txBody>
          <a:bodyPr/>
          <a:lstStyle/>
          <a:p>
            <a:r>
              <a:rPr lang="pt-PT"/>
              <a:t>Flava Model</a:t>
            </a:r>
            <a:endParaRPr lang="pt-PT" dirty="0"/>
          </a:p>
        </p:txBody>
      </p:sp>
      <p:sp>
        <p:nvSpPr>
          <p:cNvPr id="6" name="TextBox 5">
            <a:extLst>
              <a:ext uri="{FF2B5EF4-FFF2-40B4-BE49-F238E27FC236}">
                <a16:creationId xmlns:a16="http://schemas.microsoft.com/office/drawing/2014/main" id="{EA9604EC-D2D8-4072-8249-008DDA3EC135}"/>
              </a:ext>
            </a:extLst>
          </p:cNvPr>
          <p:cNvSpPr txBox="1"/>
          <p:nvPr/>
        </p:nvSpPr>
        <p:spPr>
          <a:xfrm>
            <a:off x="4220952" y="5919429"/>
            <a:ext cx="3748014" cy="369332"/>
          </a:xfrm>
          <a:prstGeom prst="rect">
            <a:avLst/>
          </a:prstGeom>
          <a:noFill/>
        </p:spPr>
        <p:txBody>
          <a:bodyPr wrap="none" rtlCol="0">
            <a:spAutoFit/>
          </a:bodyPr>
          <a:lstStyle/>
          <a:p>
            <a:pPr algn="ctr"/>
            <a:r>
              <a:rPr lang="pt-PT" dirty="0"/>
              <a:t>Figure: </a:t>
            </a:r>
            <a:r>
              <a:rPr lang="pt-PT" dirty="0" err="1"/>
              <a:t>Overview</a:t>
            </a:r>
            <a:r>
              <a:rPr lang="pt-PT" dirty="0"/>
              <a:t> </a:t>
            </a:r>
            <a:r>
              <a:rPr lang="pt-PT" dirty="0" err="1"/>
              <a:t>of</a:t>
            </a:r>
            <a:r>
              <a:rPr lang="pt-PT" dirty="0"/>
              <a:t> </a:t>
            </a:r>
            <a:r>
              <a:rPr lang="pt-PT" dirty="0" err="1"/>
              <a:t>the</a:t>
            </a:r>
            <a:r>
              <a:rPr lang="pt-PT" dirty="0"/>
              <a:t> FLAVA </a:t>
            </a:r>
            <a:r>
              <a:rPr lang="pt-PT" dirty="0" err="1"/>
              <a:t>model</a:t>
            </a:r>
            <a:endParaRPr lang="pt-PT" dirty="0"/>
          </a:p>
        </p:txBody>
      </p:sp>
      <p:pic>
        <p:nvPicPr>
          <p:cNvPr id="7" name="Content Placeholder 4">
            <a:extLst>
              <a:ext uri="{FF2B5EF4-FFF2-40B4-BE49-F238E27FC236}">
                <a16:creationId xmlns:a16="http://schemas.microsoft.com/office/drawing/2014/main" id="{44943B61-8957-4F4A-9AF1-7994FF520246}"/>
              </a:ext>
            </a:extLst>
          </p:cNvPr>
          <p:cNvPicPr>
            <a:picLocks noGrp="1" noChangeAspect="1"/>
          </p:cNvPicPr>
          <p:nvPr>
            <p:ph idx="1"/>
          </p:nvPr>
        </p:nvPicPr>
        <p:blipFill>
          <a:blip r:embed="rId2"/>
          <a:stretch>
            <a:fillRect/>
          </a:stretch>
        </p:blipFill>
        <p:spPr>
          <a:xfrm>
            <a:off x="1489868" y="2153205"/>
            <a:ext cx="9783763" cy="3661449"/>
          </a:xfrm>
          <a:prstGeom prst="rect">
            <a:avLst/>
          </a:prstGeom>
        </p:spPr>
      </p:pic>
    </p:spTree>
    <p:extLst>
      <p:ext uri="{BB962C8B-B14F-4D97-AF65-F5344CB8AC3E}">
        <p14:creationId xmlns:p14="http://schemas.microsoft.com/office/powerpoint/2010/main" val="2745337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B4CAE-EA70-4716-B08E-F0214036B5AF}"/>
              </a:ext>
            </a:extLst>
          </p:cNvPr>
          <p:cNvSpPr>
            <a:spLocks noGrp="1"/>
          </p:cNvSpPr>
          <p:nvPr>
            <p:ph type="title"/>
          </p:nvPr>
        </p:nvSpPr>
        <p:spPr>
          <a:xfrm>
            <a:off x="1202919" y="284176"/>
            <a:ext cx="9784080" cy="1508760"/>
          </a:xfrm>
        </p:spPr>
        <p:txBody>
          <a:bodyPr>
            <a:normAutofit/>
          </a:bodyPr>
          <a:lstStyle/>
          <a:p>
            <a:r>
              <a:rPr lang="pt-PT" dirty="0"/>
              <a:t>Flava </a:t>
            </a:r>
            <a:r>
              <a:rPr lang="pt-PT" dirty="0" err="1"/>
              <a:t>Model</a:t>
            </a:r>
            <a:r>
              <a:rPr lang="pt-PT" dirty="0"/>
              <a:t> - </a:t>
            </a:r>
            <a:r>
              <a:rPr lang="pt-PT" dirty="0" err="1"/>
              <a:t>Image</a:t>
            </a:r>
            <a:r>
              <a:rPr lang="pt-PT" dirty="0"/>
              <a:t> </a:t>
            </a:r>
            <a:r>
              <a:rPr lang="pt-PT" dirty="0" err="1"/>
              <a:t>Encoder</a:t>
            </a:r>
            <a:endParaRPr lang="pt-PT"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08B6AB4-8A75-4FEC-A30F-B5759E244FC2}"/>
                  </a:ext>
                </a:extLst>
              </p:cNvPr>
              <p:cNvSpPr>
                <a:spLocks noGrp="1"/>
              </p:cNvSpPr>
              <p:nvPr>
                <p:ph idx="1"/>
              </p:nvPr>
            </p:nvSpPr>
            <p:spPr>
              <a:xfrm>
                <a:off x="1202920" y="2011680"/>
                <a:ext cx="4557800" cy="4206240"/>
              </a:xfrm>
            </p:spPr>
            <p:txBody>
              <a:bodyPr>
                <a:normAutofit/>
              </a:bodyPr>
              <a:lstStyle/>
              <a:p>
                <a:pPr marL="0" indent="0">
                  <a:buNone/>
                </a:pPr>
                <a:r>
                  <a:rPr lang="en-US" sz="1700"/>
                  <a:t>Thee ViT-B/16  architecture is adopted for the image encoder.</a:t>
                </a:r>
              </a:p>
              <a:p>
                <a:pPr marL="0" indent="0">
                  <a:buNone/>
                </a:pPr>
                <a:r>
                  <a:rPr lang="en-US" sz="1700"/>
                  <a:t>Given an input image:</a:t>
                </a:r>
              </a:p>
              <a:p>
                <a:pPr marL="457200" indent="-457200">
                  <a:buFont typeface="+mj-lt"/>
                  <a:buAutoNum type="arabicPeriod"/>
                </a:pPr>
                <a:r>
                  <a:rPr lang="en-US" sz="1700"/>
                  <a:t> the image is resized to a fixed size </a:t>
                </a:r>
              </a:p>
              <a:p>
                <a:pPr marL="457200" indent="-457200">
                  <a:buFont typeface="+mj-lt"/>
                  <a:buAutoNum type="arabicPeriod"/>
                </a:pPr>
                <a:r>
                  <a:rPr lang="en-US" sz="1700"/>
                  <a:t>the image is split into patches</a:t>
                </a:r>
              </a:p>
              <a:p>
                <a:pPr marL="457200" indent="-457200">
                  <a:buFont typeface="+mj-lt"/>
                  <a:buAutoNum type="arabicPeriod"/>
                </a:pPr>
                <a:r>
                  <a:rPr lang="en-US" sz="1700"/>
                  <a:t>The patches are linearly embedded and fed into a transformer model (along with positional embeddings and an extra image classification token</a:t>
                </a:r>
                <a14:m>
                  <m:oMath xmlns:m="http://schemas.openxmlformats.org/officeDocument/2006/math">
                    <m:d>
                      <m:dPr>
                        <m:begChr m:val="["/>
                        <m:endChr m:val="]"/>
                        <m:ctrlPr>
                          <a:rPr lang="pt-PT" sz="1700" i="1">
                            <a:latin typeface="Cambria Math" panose="02040503050406030204" pitchFamily="18" charset="0"/>
                          </a:rPr>
                        </m:ctrlPr>
                      </m:dPr>
                      <m:e>
                        <m:r>
                          <a:rPr lang="pt-PT" sz="1700" i="1">
                            <a:latin typeface="Cambria Math" panose="02040503050406030204" pitchFamily="18" charset="0"/>
                          </a:rPr>
                          <m:t>𝐶𝐿𝑆</m:t>
                        </m:r>
                        <m:r>
                          <a:rPr lang="pt-PT" sz="1700" i="1">
                            <a:latin typeface="Cambria Math" panose="02040503050406030204" pitchFamily="18" charset="0"/>
                          </a:rPr>
                          <m:t>_</m:t>
                        </m:r>
                        <m:r>
                          <a:rPr lang="pt-PT" sz="1700" i="1">
                            <a:latin typeface="Cambria Math" panose="02040503050406030204" pitchFamily="18" charset="0"/>
                          </a:rPr>
                          <m:t>𝐼</m:t>
                        </m:r>
                      </m:e>
                    </m:d>
                  </m:oMath>
                </a14:m>
                <a:r>
                  <a:rPr lang="en-US" sz="1700"/>
                  <a:t>). </a:t>
                </a:r>
              </a:p>
              <a:p>
                <a:pPr marL="457200" indent="-457200">
                  <a:buFont typeface="+mj-lt"/>
                  <a:buAutoNum type="arabicPeriod"/>
                </a:pPr>
                <a:r>
                  <a:rPr lang="en-US" sz="1700"/>
                  <a:t>The image encoder output is a list of image hidden state vectors </a:t>
                </a:r>
                <a14:m>
                  <m:oMath xmlns:m="http://schemas.openxmlformats.org/officeDocument/2006/math">
                    <m:sSub>
                      <m:sSubPr>
                        <m:ctrlPr>
                          <a:rPr lang="en-US" sz="1700" i="1">
                            <a:latin typeface="Cambria Math" panose="02040503050406030204" pitchFamily="18" charset="0"/>
                          </a:rPr>
                        </m:ctrlPr>
                      </m:sSubPr>
                      <m:e>
                        <m:r>
                          <a:rPr lang="pt-PT" sz="1700" b="0" i="1">
                            <a:latin typeface="Cambria Math" panose="02040503050406030204" pitchFamily="18" charset="0"/>
                          </a:rPr>
                          <m:t>{</m:t>
                        </m:r>
                        <m:r>
                          <a:rPr lang="pt-PT" sz="1700" b="0" i="1">
                            <a:latin typeface="Cambria Math" panose="02040503050406030204" pitchFamily="18" charset="0"/>
                          </a:rPr>
                          <m:t>h</m:t>
                        </m:r>
                      </m:e>
                      <m:sub>
                        <m:r>
                          <a:rPr lang="pt-PT" sz="1700" b="0" i="1">
                            <a:latin typeface="Cambria Math" panose="02040503050406030204" pitchFamily="18" charset="0"/>
                          </a:rPr>
                          <m:t>𝐼</m:t>
                        </m:r>
                      </m:sub>
                    </m:sSub>
                    <m:r>
                      <a:rPr lang="pt-PT" sz="1700" b="0" i="1">
                        <a:latin typeface="Cambria Math" panose="02040503050406030204" pitchFamily="18" charset="0"/>
                      </a:rPr>
                      <m:t>}</m:t>
                    </m:r>
                  </m:oMath>
                </a14:m>
                <a:r>
                  <a:rPr lang="en-US" sz="1700"/>
                  <a:t>, each corresponding to an image patch, plus an additional </a:t>
                </a:r>
                <a14:m>
                  <m:oMath xmlns:m="http://schemas.openxmlformats.org/officeDocument/2006/math">
                    <m:sSub>
                      <m:sSubPr>
                        <m:ctrlPr>
                          <a:rPr lang="en-US" sz="1700" i="1">
                            <a:latin typeface="Cambria Math" panose="02040503050406030204" pitchFamily="18" charset="0"/>
                          </a:rPr>
                        </m:ctrlPr>
                      </m:sSubPr>
                      <m:e>
                        <m:r>
                          <a:rPr lang="pt-PT" sz="1700" b="0" i="1">
                            <a:latin typeface="Cambria Math" panose="02040503050406030204" pitchFamily="18" charset="0"/>
                          </a:rPr>
                          <m:t>h</m:t>
                        </m:r>
                      </m:e>
                      <m:sub>
                        <m:r>
                          <a:rPr lang="pt-PT" sz="1700" b="0" i="1">
                            <a:latin typeface="Cambria Math" panose="02040503050406030204" pitchFamily="18" charset="0"/>
                          </a:rPr>
                          <m:t>𝐶𝐿𝑆</m:t>
                        </m:r>
                        <m:r>
                          <a:rPr lang="pt-PT" sz="1700" b="0" i="1">
                            <a:latin typeface="Cambria Math" panose="02040503050406030204" pitchFamily="18" charset="0"/>
                          </a:rPr>
                          <m:t>,</m:t>
                        </m:r>
                        <m:r>
                          <a:rPr lang="pt-PT" sz="1700" b="0" i="1">
                            <a:latin typeface="Cambria Math" panose="02040503050406030204" pitchFamily="18" charset="0"/>
                          </a:rPr>
                          <m:t>𝐼</m:t>
                        </m:r>
                      </m:sub>
                    </m:sSub>
                  </m:oMath>
                </a14:m>
                <a:r>
                  <a:rPr lang="en-US" sz="1700"/>
                  <a:t> for </a:t>
                </a:r>
                <a14:m>
                  <m:oMath xmlns:m="http://schemas.openxmlformats.org/officeDocument/2006/math">
                    <m:d>
                      <m:dPr>
                        <m:begChr m:val="["/>
                        <m:endChr m:val="]"/>
                        <m:ctrlPr>
                          <a:rPr lang="pt-PT" sz="1700" b="0" i="1">
                            <a:latin typeface="Cambria Math" panose="02040503050406030204" pitchFamily="18" charset="0"/>
                          </a:rPr>
                        </m:ctrlPr>
                      </m:dPr>
                      <m:e>
                        <m:r>
                          <a:rPr lang="pt-PT" sz="1700" b="0" i="1">
                            <a:latin typeface="Cambria Math" panose="02040503050406030204" pitchFamily="18" charset="0"/>
                          </a:rPr>
                          <m:t>𝐶𝐿𝑆</m:t>
                        </m:r>
                        <m:r>
                          <a:rPr lang="pt-PT" sz="1700" b="0" i="1">
                            <a:latin typeface="Cambria Math" panose="02040503050406030204" pitchFamily="18" charset="0"/>
                          </a:rPr>
                          <m:t>_</m:t>
                        </m:r>
                        <m:r>
                          <a:rPr lang="pt-PT" sz="1700" b="0" i="1">
                            <a:latin typeface="Cambria Math" panose="02040503050406030204" pitchFamily="18" charset="0"/>
                          </a:rPr>
                          <m:t>𝐼</m:t>
                        </m:r>
                      </m:e>
                    </m:d>
                  </m:oMath>
                </a14:m>
                <a:r>
                  <a:rPr lang="en-US" sz="1700"/>
                  <a:t>. </a:t>
                </a:r>
                <a:endParaRPr lang="pt-PT" sz="1700"/>
              </a:p>
            </p:txBody>
          </p:sp>
        </mc:Choice>
        <mc:Fallback>
          <p:sp>
            <p:nvSpPr>
              <p:cNvPr id="3" name="Content Placeholder 2">
                <a:extLst>
                  <a:ext uri="{FF2B5EF4-FFF2-40B4-BE49-F238E27FC236}">
                    <a16:creationId xmlns:a16="http://schemas.microsoft.com/office/drawing/2014/main" id="{308B6AB4-8A75-4FEC-A30F-B5759E244FC2}"/>
                  </a:ext>
                </a:extLst>
              </p:cNvPr>
              <p:cNvSpPr>
                <a:spLocks noGrp="1" noRot="1" noChangeAspect="1" noMove="1" noResize="1" noEditPoints="1" noAdjustHandles="1" noChangeArrowheads="1" noChangeShapeType="1" noTextEdit="1"/>
              </p:cNvSpPr>
              <p:nvPr>
                <p:ph idx="1"/>
              </p:nvPr>
            </p:nvSpPr>
            <p:spPr>
              <a:xfrm>
                <a:off x="1202920" y="2011680"/>
                <a:ext cx="4557800" cy="4206240"/>
              </a:xfrm>
              <a:blipFill>
                <a:blip r:embed="rId2"/>
                <a:stretch>
                  <a:fillRect l="-802" t="-1014" r="-134"/>
                </a:stretch>
              </a:blipFill>
            </p:spPr>
            <p:txBody>
              <a:bodyPr/>
              <a:lstStyle/>
              <a:p>
                <a:r>
                  <a:rPr lang="pt-PT">
                    <a:noFill/>
                  </a:rPr>
                  <a:t> </a:t>
                </a:r>
              </a:p>
            </p:txBody>
          </p:sp>
        </mc:Fallback>
      </mc:AlternateContent>
      <p:pic>
        <p:nvPicPr>
          <p:cNvPr id="5" name="Picture 4">
            <a:extLst>
              <a:ext uri="{FF2B5EF4-FFF2-40B4-BE49-F238E27FC236}">
                <a16:creationId xmlns:a16="http://schemas.microsoft.com/office/drawing/2014/main" id="{D87E3E4F-D90B-4355-8ED4-16375FF8F15C}"/>
              </a:ext>
            </a:extLst>
          </p:cNvPr>
          <p:cNvPicPr>
            <a:picLocks noChangeAspect="1"/>
          </p:cNvPicPr>
          <p:nvPr/>
        </p:nvPicPr>
        <p:blipFill>
          <a:blip r:embed="rId3"/>
          <a:stretch>
            <a:fillRect/>
          </a:stretch>
        </p:blipFill>
        <p:spPr>
          <a:xfrm>
            <a:off x="6702286" y="2842189"/>
            <a:ext cx="4742951" cy="2129488"/>
          </a:xfrm>
          <a:prstGeom prst="rect">
            <a:avLst/>
          </a:prstGeom>
        </p:spPr>
      </p:pic>
    </p:spTree>
    <p:extLst>
      <p:ext uri="{BB962C8B-B14F-4D97-AF65-F5344CB8AC3E}">
        <p14:creationId xmlns:p14="http://schemas.microsoft.com/office/powerpoint/2010/main" val="1931582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C68B0-1E15-41F0-B50C-9C1DDDA1A4A0}"/>
              </a:ext>
            </a:extLst>
          </p:cNvPr>
          <p:cNvSpPr>
            <a:spLocks noGrp="1"/>
          </p:cNvSpPr>
          <p:nvPr>
            <p:ph type="title"/>
          </p:nvPr>
        </p:nvSpPr>
        <p:spPr>
          <a:xfrm>
            <a:off x="1202919" y="284176"/>
            <a:ext cx="9784080" cy="1508760"/>
          </a:xfrm>
        </p:spPr>
        <p:txBody>
          <a:bodyPr>
            <a:normAutofit/>
          </a:bodyPr>
          <a:lstStyle/>
          <a:p>
            <a:r>
              <a:rPr lang="pt-PT" dirty="0"/>
              <a:t>FLAVA </a:t>
            </a:r>
            <a:r>
              <a:rPr lang="pt-PT" dirty="0" err="1"/>
              <a:t>Model</a:t>
            </a:r>
            <a:r>
              <a:rPr lang="pt-PT" dirty="0"/>
              <a:t> - </a:t>
            </a:r>
            <a:r>
              <a:rPr lang="pt-PT" dirty="0" err="1"/>
              <a:t>Text</a:t>
            </a:r>
            <a:r>
              <a:rPr lang="pt-PT" dirty="0"/>
              <a:t> </a:t>
            </a:r>
            <a:r>
              <a:rPr lang="pt-PT" dirty="0" err="1"/>
              <a:t>Encoder</a:t>
            </a:r>
            <a:endParaRPr lang="pt-PT"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37BA346-0FBD-47FD-8BFB-E5C209275960}"/>
                  </a:ext>
                </a:extLst>
              </p:cNvPr>
              <p:cNvSpPr>
                <a:spLocks noGrp="1"/>
              </p:cNvSpPr>
              <p:nvPr>
                <p:ph idx="1"/>
              </p:nvPr>
            </p:nvSpPr>
            <p:spPr>
              <a:xfrm>
                <a:off x="1202920" y="2011680"/>
                <a:ext cx="4557800" cy="4206240"/>
              </a:xfrm>
            </p:spPr>
            <p:txBody>
              <a:bodyPr>
                <a:normAutofit/>
              </a:bodyPr>
              <a:lstStyle/>
              <a:p>
                <a:pPr marL="0" indent="0">
                  <a:buNone/>
                </a:pPr>
                <a:r>
                  <a:rPr lang="en-US" sz="1600" dirty="0"/>
                  <a:t>Given an input piece of text (e.g., a sentence or a pair of sentences):</a:t>
                </a:r>
              </a:p>
              <a:p>
                <a:pPr marL="457200" indent="-457200">
                  <a:buFont typeface="+mj-lt"/>
                  <a:buAutoNum type="arabicPeriod"/>
                </a:pPr>
                <a:r>
                  <a:rPr lang="en-US" sz="1600" dirty="0"/>
                  <a:t>The sentence is first tokenized</a:t>
                </a:r>
              </a:p>
              <a:p>
                <a:pPr marL="457200" indent="-457200">
                  <a:buFont typeface="+mj-lt"/>
                  <a:buAutoNum type="arabicPeriod"/>
                </a:pPr>
                <a:r>
                  <a:rPr lang="en-US" sz="1600" dirty="0"/>
                  <a:t>The sentence is embedded it into a list of word vectors. </a:t>
                </a:r>
              </a:p>
              <a:p>
                <a:pPr marL="457200" indent="-457200">
                  <a:buFont typeface="+mj-lt"/>
                  <a:buAutoNum type="arabicPeriod"/>
                </a:pPr>
                <a:r>
                  <a:rPr lang="en-US" sz="1600" dirty="0"/>
                  <a:t>Then, a transformer model is applied over the word vectors to encode them into a list of hidden state vectors </a:t>
                </a:r>
                <a14:m>
                  <m:oMath xmlns:m="http://schemas.openxmlformats.org/officeDocument/2006/math">
                    <m:r>
                      <a:rPr lang="pt-PT" sz="1600" b="0" i="1">
                        <a:latin typeface="Cambria Math" panose="02040503050406030204" pitchFamily="18" charset="0"/>
                      </a:rPr>
                      <m:t>{</m:t>
                    </m:r>
                    <m:sSub>
                      <m:sSubPr>
                        <m:ctrlPr>
                          <a:rPr lang="pt-PT" sz="1600" b="0" i="1">
                            <a:latin typeface="Cambria Math" panose="02040503050406030204" pitchFamily="18" charset="0"/>
                          </a:rPr>
                        </m:ctrlPr>
                      </m:sSubPr>
                      <m:e>
                        <m:r>
                          <a:rPr lang="pt-PT" sz="1600" b="0" i="1">
                            <a:latin typeface="Cambria Math" panose="02040503050406030204" pitchFamily="18" charset="0"/>
                          </a:rPr>
                          <m:t>h</m:t>
                        </m:r>
                      </m:e>
                      <m:sub>
                        <m:r>
                          <a:rPr lang="pt-PT" sz="1600" b="0" i="1">
                            <a:latin typeface="Cambria Math" panose="02040503050406030204" pitchFamily="18" charset="0"/>
                          </a:rPr>
                          <m:t>𝑡</m:t>
                        </m:r>
                      </m:sub>
                    </m:sSub>
                    <m:r>
                      <a:rPr lang="pt-PT" sz="1600" b="0" i="1">
                        <a:latin typeface="Cambria Math" panose="02040503050406030204" pitchFamily="18" charset="0"/>
                      </a:rPr>
                      <m:t>}</m:t>
                    </m:r>
                  </m:oMath>
                </a14:m>
                <a:r>
                  <a:rPr lang="en-US" sz="1600" dirty="0"/>
                  <a:t>, including </a:t>
                </a:r>
                <a14:m>
                  <m:oMath xmlns:m="http://schemas.openxmlformats.org/officeDocument/2006/math">
                    <m:sSub>
                      <m:sSubPr>
                        <m:ctrlPr>
                          <a:rPr lang="en-US" sz="1600" i="1">
                            <a:latin typeface="Cambria Math" panose="02040503050406030204" pitchFamily="18" charset="0"/>
                          </a:rPr>
                        </m:ctrlPr>
                      </m:sSubPr>
                      <m:e>
                        <m:r>
                          <a:rPr lang="pt-PT" sz="1600" b="0" i="1">
                            <a:latin typeface="Cambria Math" panose="02040503050406030204" pitchFamily="18" charset="0"/>
                          </a:rPr>
                          <m:t>h</m:t>
                        </m:r>
                      </m:e>
                      <m:sub>
                        <m:r>
                          <a:rPr lang="pt-PT" sz="1600" b="0" i="1">
                            <a:latin typeface="Cambria Math" panose="02040503050406030204" pitchFamily="18" charset="0"/>
                          </a:rPr>
                          <m:t>𝐶𝐿𝑆</m:t>
                        </m:r>
                        <m:r>
                          <a:rPr lang="pt-PT" sz="1600" b="0" i="1">
                            <a:latin typeface="Cambria Math" panose="02040503050406030204" pitchFamily="18" charset="0"/>
                          </a:rPr>
                          <m:t>,</m:t>
                        </m:r>
                        <m:r>
                          <a:rPr lang="pt-PT" sz="1600" b="0" i="1">
                            <a:latin typeface="Cambria Math" panose="02040503050406030204" pitchFamily="18" charset="0"/>
                          </a:rPr>
                          <m:t>𝑇</m:t>
                        </m:r>
                      </m:sub>
                    </m:sSub>
                  </m:oMath>
                </a14:m>
                <a:r>
                  <a:rPr lang="en-US" sz="1600" dirty="0"/>
                  <a:t> for the text classification </a:t>
                </a:r>
                <a14:m>
                  <m:oMath xmlns:m="http://schemas.openxmlformats.org/officeDocument/2006/math">
                    <m:r>
                      <a:rPr lang="pt-PT" sz="1600" b="0" i="1">
                        <a:latin typeface="Cambria Math" panose="02040503050406030204" pitchFamily="18" charset="0"/>
                      </a:rPr>
                      <m:t>[</m:t>
                    </m:r>
                    <m:r>
                      <a:rPr lang="pt-PT" sz="1600" b="0" i="1">
                        <a:latin typeface="Cambria Math" panose="02040503050406030204" pitchFamily="18" charset="0"/>
                      </a:rPr>
                      <m:t>𝐶𝐿𝑆</m:t>
                    </m:r>
                    <m:r>
                      <a:rPr lang="pt-PT" sz="1600" b="0" i="1">
                        <a:latin typeface="Cambria Math" panose="02040503050406030204" pitchFamily="18" charset="0"/>
                      </a:rPr>
                      <m:t>_</m:t>
                    </m:r>
                    <m:r>
                      <a:rPr lang="pt-PT" sz="1600" b="0" i="1">
                        <a:latin typeface="Cambria Math" panose="02040503050406030204" pitchFamily="18" charset="0"/>
                      </a:rPr>
                      <m:t>𝑇</m:t>
                    </m:r>
                    <m:r>
                      <a:rPr lang="pt-PT" sz="1600" b="0" i="1">
                        <a:latin typeface="Cambria Math" panose="02040503050406030204" pitchFamily="18" charset="0"/>
                      </a:rPr>
                      <m:t>]</m:t>
                    </m:r>
                  </m:oMath>
                </a14:m>
                <a:r>
                  <a:rPr lang="en-US" sz="1600" dirty="0"/>
                  <a:t> token. </a:t>
                </a:r>
              </a:p>
              <a:p>
                <a:pPr marL="0" indent="0">
                  <a:buNone/>
                </a:pPr>
                <a:r>
                  <a:rPr lang="en-US" sz="1600" dirty="0"/>
                  <a:t>Importantly, different from prior work, the text encoder has exactly the same architecture as the visual encoder). The same </a:t>
                </a:r>
                <a:r>
                  <a:rPr lang="en-US" sz="1600" dirty="0" err="1"/>
                  <a:t>ViT</a:t>
                </a:r>
                <a:r>
                  <a:rPr lang="en-US" sz="1600" dirty="0"/>
                  <a:t> architecture is used (but with different parameters) for both the visual and textual encoder i.e. </a:t>
                </a:r>
                <a:r>
                  <a:rPr lang="en-US" sz="1600" dirty="0" err="1"/>
                  <a:t>ViT</a:t>
                </a:r>
                <a:r>
                  <a:rPr lang="en-US" sz="1600" dirty="0"/>
                  <a:t>-B/16.</a:t>
                </a:r>
                <a:endParaRPr lang="pt-PT" sz="1600" dirty="0"/>
              </a:p>
            </p:txBody>
          </p:sp>
        </mc:Choice>
        <mc:Fallback>
          <p:sp>
            <p:nvSpPr>
              <p:cNvPr id="3" name="Content Placeholder 2">
                <a:extLst>
                  <a:ext uri="{FF2B5EF4-FFF2-40B4-BE49-F238E27FC236}">
                    <a16:creationId xmlns:a16="http://schemas.microsoft.com/office/drawing/2014/main" id="{F37BA346-0FBD-47FD-8BFB-E5C209275960}"/>
                  </a:ext>
                </a:extLst>
              </p:cNvPr>
              <p:cNvSpPr>
                <a:spLocks noGrp="1" noRot="1" noChangeAspect="1" noMove="1" noResize="1" noEditPoints="1" noAdjustHandles="1" noChangeArrowheads="1" noChangeShapeType="1" noTextEdit="1"/>
              </p:cNvSpPr>
              <p:nvPr>
                <p:ph idx="1"/>
              </p:nvPr>
            </p:nvSpPr>
            <p:spPr>
              <a:xfrm>
                <a:off x="1202920" y="2011680"/>
                <a:ext cx="4557800" cy="4206240"/>
              </a:xfrm>
              <a:blipFill>
                <a:blip r:embed="rId2"/>
                <a:stretch>
                  <a:fillRect l="-668" t="-1014" r="-1203"/>
                </a:stretch>
              </a:blipFill>
            </p:spPr>
            <p:txBody>
              <a:bodyPr/>
              <a:lstStyle/>
              <a:p>
                <a:r>
                  <a:rPr lang="pt-PT">
                    <a:noFill/>
                  </a:rPr>
                  <a:t> </a:t>
                </a:r>
              </a:p>
            </p:txBody>
          </p:sp>
        </mc:Fallback>
      </mc:AlternateContent>
      <p:pic>
        <p:nvPicPr>
          <p:cNvPr id="5" name="Picture 4">
            <a:extLst>
              <a:ext uri="{FF2B5EF4-FFF2-40B4-BE49-F238E27FC236}">
                <a16:creationId xmlns:a16="http://schemas.microsoft.com/office/drawing/2014/main" id="{2084E5E9-892A-4C73-A663-3CA98F8E1B4B}"/>
              </a:ext>
            </a:extLst>
          </p:cNvPr>
          <p:cNvPicPr>
            <a:picLocks noChangeAspect="1"/>
          </p:cNvPicPr>
          <p:nvPr/>
        </p:nvPicPr>
        <p:blipFill>
          <a:blip r:embed="rId3"/>
          <a:stretch>
            <a:fillRect/>
          </a:stretch>
        </p:blipFill>
        <p:spPr>
          <a:xfrm>
            <a:off x="6095999" y="3066683"/>
            <a:ext cx="4742951" cy="1879282"/>
          </a:xfrm>
          <a:prstGeom prst="rect">
            <a:avLst/>
          </a:prstGeom>
        </p:spPr>
      </p:pic>
    </p:spTree>
    <p:extLst>
      <p:ext uri="{BB962C8B-B14F-4D97-AF65-F5344CB8AC3E}">
        <p14:creationId xmlns:p14="http://schemas.microsoft.com/office/powerpoint/2010/main" val="26578525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925</TotalTime>
  <Words>2582</Words>
  <Application>Microsoft Office PowerPoint</Application>
  <PresentationFormat>Widescreen</PresentationFormat>
  <Paragraphs>163</Paragraphs>
  <Slides>33</Slides>
  <Notes>0</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Cambria Math</vt:lpstr>
      <vt:lpstr>Corbel</vt:lpstr>
      <vt:lpstr>Wingdings</vt:lpstr>
      <vt:lpstr>Banded</vt:lpstr>
      <vt:lpstr>FLAVA</vt:lpstr>
      <vt:lpstr>Outline</vt:lpstr>
      <vt:lpstr>Introduction</vt:lpstr>
      <vt:lpstr>Introduction - Tasks</vt:lpstr>
      <vt:lpstr>Introduction - FLAVA</vt:lpstr>
      <vt:lpstr>Flava Model</vt:lpstr>
      <vt:lpstr>Flava Model</vt:lpstr>
      <vt:lpstr>Flava Model - Image Encoder</vt:lpstr>
      <vt:lpstr>FLAVA Model - Text Encoder</vt:lpstr>
      <vt:lpstr>Flava Model - Multimodal Encoder</vt:lpstr>
      <vt:lpstr>Attention</vt:lpstr>
      <vt:lpstr>Multi-head Attention</vt:lpstr>
      <vt:lpstr>Transformer</vt:lpstr>
      <vt:lpstr>Encoder</vt:lpstr>
      <vt:lpstr>Decoder</vt:lpstr>
      <vt:lpstr>Vision TransfoRmer</vt:lpstr>
      <vt:lpstr>Transformer vs CNN</vt:lpstr>
      <vt:lpstr>Other Models</vt:lpstr>
      <vt:lpstr>Meta-Analysis and a Unified Framework of Vision-and-Language BERTs</vt:lpstr>
      <vt:lpstr>Background – Pretraining/Fine Tuning</vt:lpstr>
      <vt:lpstr>FLAVA MODEL PRETRAINING</vt:lpstr>
      <vt:lpstr>Pretraining Objectives</vt:lpstr>
      <vt:lpstr>Unimodal Objectives - Masked Image Modeling (MIM)</vt:lpstr>
      <vt:lpstr>Unimodal Objectives - Masked Language Modeling (MLM)</vt:lpstr>
      <vt:lpstr>Unimodal Objectives - Encoder initialization from unimodal pretraining</vt:lpstr>
      <vt:lpstr>Multimodal Objectives - Global contrastive (GC) loss</vt:lpstr>
      <vt:lpstr>Multimodal Objectives - Masked multimodal modeling (MMM)</vt:lpstr>
      <vt:lpstr>Multimodal Objectives - Image-text matching (ITM)</vt:lpstr>
      <vt:lpstr>Joint unimodal and multimodal training</vt:lpstr>
      <vt:lpstr>FLAVA Results</vt:lpstr>
      <vt:lpstr>FLAVA Results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FLAVA</dc:title>
  <dc:creator>Diogo Guilherme De Castro Soares Moura</dc:creator>
  <cp:lastModifiedBy>Diogo Guilherme De Castro Soares Moura</cp:lastModifiedBy>
  <cp:revision>8</cp:revision>
  <dcterms:created xsi:type="dcterms:W3CDTF">2022-04-01T17:56:34Z</dcterms:created>
  <dcterms:modified xsi:type="dcterms:W3CDTF">2022-04-04T19:46:29Z</dcterms:modified>
</cp:coreProperties>
</file>