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58" r:id="rId5"/>
    <p:sldId id="256" r:id="rId6"/>
    <p:sldId id="257" r:id="rId7"/>
    <p:sldId id="259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6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1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6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4EAC-C942-4623-8571-175998F9D523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5B1E1-4F31-42F9-A59A-443F809E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0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30272" cy="5391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0725" y="5838825"/>
            <a:ext cx="183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Crazy arrows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Radical arrows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09776" y="5961965"/>
            <a:ext cx="209550" cy="16261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81576" y="1980515"/>
            <a:ext cx="390524" cy="3721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57675" y="3810000"/>
            <a:ext cx="247650" cy="21907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9776" y="6247715"/>
            <a:ext cx="209550" cy="16668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849"/>
          <a:stretch/>
        </p:blipFill>
        <p:spPr>
          <a:xfrm>
            <a:off x="6396740" y="1019928"/>
            <a:ext cx="5795260" cy="424739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 rot="19901594">
            <a:off x="8197862" y="3838575"/>
            <a:ext cx="260338" cy="5715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78135" y="5838825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Addition of molecules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97186" y="5961965"/>
            <a:ext cx="209550" cy="16261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6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371600"/>
            <a:ext cx="9962752" cy="4686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5850" y="762000"/>
            <a:ext cx="350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not follow the computations?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583" y="485001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910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3D88D64-6175-4D5F-9506-6C0ED506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78" y="2128656"/>
            <a:ext cx="4791744" cy="260068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055E694-9426-4C53-ADBB-38201F12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95" y="2285840"/>
            <a:ext cx="4544059" cy="2286319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3910C756-3B10-49C1-99C4-67D6F91F29C2}"/>
              </a:ext>
            </a:extLst>
          </p:cNvPr>
          <p:cNvSpPr/>
          <p:nvPr/>
        </p:nvSpPr>
        <p:spPr>
          <a:xfrm>
            <a:off x="6781815" y="2046795"/>
            <a:ext cx="4877132" cy="268254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D078C0A1-CDE0-4688-AA7B-0C2DF98E39C5}"/>
              </a:ext>
            </a:extLst>
          </p:cNvPr>
          <p:cNvSpPr/>
          <p:nvPr/>
        </p:nvSpPr>
        <p:spPr>
          <a:xfrm>
            <a:off x="1161884" y="2046795"/>
            <a:ext cx="4877132" cy="26825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5E549590-8E25-44E3-83F3-234F0BC530B9}"/>
              </a:ext>
            </a:extLst>
          </p:cNvPr>
          <p:cNvSpPr txBox="1">
            <a:spLocks/>
          </p:cNvSpPr>
          <p:nvPr/>
        </p:nvSpPr>
        <p:spPr>
          <a:xfrm>
            <a:off x="838200" y="17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Electrons drawn on picture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682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6020B2-8A3F-4E2D-985D-B24420B6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Double arrows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565F8F4-92F1-44BA-B3DB-ABBC78EA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452465"/>
            <a:ext cx="6182588" cy="319132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6960CE9-590C-40A2-87F5-DD7E3977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79" y="2881137"/>
            <a:ext cx="4810796" cy="2505425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45956E71-37E2-4E8E-A4E9-D138454A7EC1}"/>
              </a:ext>
            </a:extLst>
          </p:cNvPr>
          <p:cNvSpPr/>
          <p:nvPr/>
        </p:nvSpPr>
        <p:spPr>
          <a:xfrm>
            <a:off x="7033711" y="2057109"/>
            <a:ext cx="4877132" cy="41534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77B2B50-A088-42A6-9CA4-C7F12B1A392D}"/>
              </a:ext>
            </a:extLst>
          </p:cNvPr>
          <p:cNvSpPr/>
          <p:nvPr/>
        </p:nvSpPr>
        <p:spPr>
          <a:xfrm>
            <a:off x="281157" y="2036980"/>
            <a:ext cx="6248924" cy="415348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89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0C8D1-90ED-4AFD-BDD3-35D2E57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Dotted line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56FEF0E-423B-4308-B9EE-6B831F7E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42" y="1942810"/>
            <a:ext cx="4763165" cy="415348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0027112-A21A-40C2-B6CB-C6F5FFB4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203" y="2376258"/>
            <a:ext cx="4972744" cy="3286584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0B832B56-4E6D-4D4A-AFFC-05C1DDEE99EA}"/>
              </a:ext>
            </a:extLst>
          </p:cNvPr>
          <p:cNvSpPr/>
          <p:nvPr/>
        </p:nvSpPr>
        <p:spPr>
          <a:xfrm>
            <a:off x="981075" y="2036980"/>
            <a:ext cx="4877132" cy="415348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F6E85DFF-3304-4D59-8F3B-EA5952FC64FB}"/>
              </a:ext>
            </a:extLst>
          </p:cNvPr>
          <p:cNvSpPr/>
          <p:nvPr/>
        </p:nvSpPr>
        <p:spPr>
          <a:xfrm>
            <a:off x="6781815" y="2046795"/>
            <a:ext cx="4877132" cy="41534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555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CE769E3C-0AEB-42CC-938D-13314F2F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707" y="1968500"/>
            <a:ext cx="6400236" cy="4351338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9BB2CFE1-AC30-4FFF-9701-8C5B1263340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/>
              <a:t>Dotted line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E4DECA2-4325-479E-8234-9E1F5E4D1B95}"/>
              </a:ext>
            </a:extLst>
          </p:cNvPr>
          <p:cNvSpPr/>
          <p:nvPr/>
        </p:nvSpPr>
        <p:spPr>
          <a:xfrm>
            <a:off x="981075" y="1968501"/>
            <a:ext cx="6533868" cy="441981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75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D1D684-8B70-4C7B-B535-20894533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cycles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7AF3804-3395-444A-96C8-6D12826B2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871244"/>
            <a:ext cx="6725589" cy="3896269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AF94618-79E6-46C9-B1CD-0F594C2E3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835" y="3833397"/>
            <a:ext cx="5125165" cy="2981741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FFAFE463-09A3-405B-9659-FE4B3583E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74" y="152400"/>
            <a:ext cx="4429125" cy="3713903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36656754-9627-49A7-825E-A3C70072A234}"/>
              </a:ext>
            </a:extLst>
          </p:cNvPr>
          <p:cNvSpPr/>
          <p:nvPr/>
        </p:nvSpPr>
        <p:spPr>
          <a:xfrm>
            <a:off x="152399" y="2943225"/>
            <a:ext cx="6725589" cy="382428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2E4068C-3653-410C-BE83-EB4709F715ED}"/>
              </a:ext>
            </a:extLst>
          </p:cNvPr>
          <p:cNvSpPr/>
          <p:nvPr/>
        </p:nvSpPr>
        <p:spPr>
          <a:xfrm>
            <a:off x="7143750" y="3952874"/>
            <a:ext cx="4991100" cy="28098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8434746-4E2C-4A1E-9501-ED6BA3953303}"/>
              </a:ext>
            </a:extLst>
          </p:cNvPr>
          <p:cNvSpPr/>
          <p:nvPr/>
        </p:nvSpPr>
        <p:spPr>
          <a:xfrm>
            <a:off x="7143750" y="42862"/>
            <a:ext cx="4991100" cy="38576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3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E85B29-5568-49F8-A536-8F0F8F95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681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Brackets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D907A9F-291F-4BD3-9B9D-5DE97D067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9261"/>
            <a:ext cx="6649378" cy="1933845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640820F-397F-496F-8865-30340D581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4531"/>
            <a:ext cx="8697539" cy="2781688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E797BE9D-68F8-4C59-AD4C-B953567C9039}"/>
              </a:ext>
            </a:extLst>
          </p:cNvPr>
          <p:cNvSpPr/>
          <p:nvPr/>
        </p:nvSpPr>
        <p:spPr>
          <a:xfrm>
            <a:off x="838201" y="1638009"/>
            <a:ext cx="6743700" cy="187652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AB217D8-A1B4-4415-A66F-8DFB592F83A1}"/>
              </a:ext>
            </a:extLst>
          </p:cNvPr>
          <p:cNvSpPr/>
          <p:nvPr/>
        </p:nvSpPr>
        <p:spPr>
          <a:xfrm>
            <a:off x="838198" y="3686175"/>
            <a:ext cx="8697539" cy="261004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23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6BEBAD-4E4F-4F83-927F-48AED66B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Round arrows</a:t>
            </a:r>
            <a:endParaRPr lang="he-IL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C463E2D1-B115-4EEA-AD88-DE26A87ED4E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1757" b="-9220"/>
          <a:stretch/>
        </p:blipFill>
        <p:spPr>
          <a:xfrm>
            <a:off x="8028197" y="3349410"/>
            <a:ext cx="2269706" cy="436996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C78A6431-AB1C-46E7-8244-FC9E7381B8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6003" y="2628900"/>
            <a:ext cx="4639945" cy="2552700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A0AEC50E-412E-4346-8598-FE8704705CD2}"/>
              </a:ext>
            </a:extLst>
          </p:cNvPr>
          <p:cNvSpPr/>
          <p:nvPr/>
        </p:nvSpPr>
        <p:spPr>
          <a:xfrm>
            <a:off x="7791451" y="3138488"/>
            <a:ext cx="2771774" cy="8858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8871ECC-A0E3-423A-980A-F0CED83E7858}"/>
              </a:ext>
            </a:extLst>
          </p:cNvPr>
          <p:cNvSpPr/>
          <p:nvPr/>
        </p:nvSpPr>
        <p:spPr>
          <a:xfrm>
            <a:off x="838200" y="2457450"/>
            <a:ext cx="4985700" cy="27241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797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95FD3-B9CC-4C10-B6E0-34229550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Key words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12FEF5-C1FB-4FE7-B8F7-609C145E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Mechanism</a:t>
            </a:r>
          </a:p>
          <a:p>
            <a:pPr algn="l" rtl="0"/>
            <a:r>
              <a:rPr lang="en-US" dirty="0"/>
              <a:t>Base / Acid</a:t>
            </a:r>
          </a:p>
          <a:p>
            <a:pPr algn="l" rtl="0"/>
            <a:r>
              <a:rPr lang="en-US" dirty="0"/>
              <a:t>EWG / EDG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A7F603CB-1A09-4532-AEA9-AB00C36A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47" y="3900326"/>
            <a:ext cx="9349905" cy="1307679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E501B16-87E7-47E4-9A98-9F91D90A0237}"/>
              </a:ext>
            </a:extLst>
          </p:cNvPr>
          <p:cNvSpPr/>
          <p:nvPr/>
        </p:nvSpPr>
        <p:spPr>
          <a:xfrm>
            <a:off x="6899275" y="5387975"/>
            <a:ext cx="781050" cy="1587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35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4BFA98-1D0B-451B-AD02-1ED6C93B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Dotted lines, electrons and arrows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327D441-11C9-4395-AEF5-86AC3DB23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1"/>
          <a:stretch/>
        </p:blipFill>
        <p:spPr>
          <a:xfrm>
            <a:off x="1156598" y="1371600"/>
            <a:ext cx="9878804" cy="42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69" y="457200"/>
            <a:ext cx="8688012" cy="478221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762250" y="3448050"/>
            <a:ext cx="447675" cy="25717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33975" y="5705474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Minus reagent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33975" y="5761553"/>
            <a:ext cx="223837" cy="25717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5" y="97011"/>
            <a:ext cx="4762673" cy="30960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544" y="97011"/>
            <a:ext cx="4744112" cy="211484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562100" y="2588136"/>
            <a:ext cx="638175" cy="39533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28734" y="3281872"/>
            <a:ext cx="174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Light drawing</a:t>
            </a:r>
          </a:p>
        </p:txBody>
      </p:sp>
      <p:sp>
        <p:nvSpPr>
          <p:cNvPr id="6" name="Oval 5"/>
          <p:cNvSpPr/>
          <p:nvPr/>
        </p:nvSpPr>
        <p:spPr>
          <a:xfrm>
            <a:off x="2054134" y="3385835"/>
            <a:ext cx="191192" cy="19950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48725" y="540263"/>
            <a:ext cx="295276" cy="2381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72737" y="3281872"/>
            <a:ext cx="24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Metal (as general M)</a:t>
            </a:r>
          </a:p>
        </p:txBody>
      </p:sp>
      <p:sp>
        <p:nvSpPr>
          <p:cNvPr id="9" name="Oval 8"/>
          <p:cNvSpPr/>
          <p:nvPr/>
        </p:nvSpPr>
        <p:spPr>
          <a:xfrm>
            <a:off x="8298137" y="3385835"/>
            <a:ext cx="191192" cy="19950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25" y="3695735"/>
            <a:ext cx="3696216" cy="30293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01382" y="48439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[M</a:t>
            </a:r>
            <a:r>
              <a:rPr lang="en-US" sz="1200" dirty="0"/>
              <a:t>0</a:t>
            </a:r>
            <a:r>
              <a:rPr lang="en-US" dirty="0"/>
              <a:t>]</a:t>
            </a:r>
          </a:p>
        </p:txBody>
      </p:sp>
      <p:sp>
        <p:nvSpPr>
          <p:cNvPr id="12" name="Oval 11"/>
          <p:cNvSpPr/>
          <p:nvPr/>
        </p:nvSpPr>
        <p:spPr>
          <a:xfrm>
            <a:off x="4226782" y="4947935"/>
            <a:ext cx="191192" cy="19950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200275" y="3952875"/>
            <a:ext cx="361950" cy="29527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/>
          <a:srcRect l="-1" r="177" b="1757"/>
          <a:stretch/>
        </p:blipFill>
        <p:spPr bwMode="auto">
          <a:xfrm>
            <a:off x="747712" y="398780"/>
            <a:ext cx="4276725" cy="4517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3791" y="4995094"/>
            <a:ext cx="274113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- Arrows splitting or uniting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5500" y="2924175"/>
            <a:ext cx="1076325" cy="8572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10013" y="1800225"/>
            <a:ext cx="547688" cy="85725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33525" y="5057775"/>
            <a:ext cx="152400" cy="2381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062787" y="1219200"/>
            <a:ext cx="3133725" cy="222885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080772" y="2143124"/>
            <a:ext cx="177403" cy="638175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890397" y="2143123"/>
            <a:ext cx="177403" cy="638175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324851" y="1609725"/>
            <a:ext cx="152399" cy="104775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33395" y="3607936"/>
            <a:ext cx="1966821" cy="774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Dotted line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Square brackets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080772" y="4133850"/>
            <a:ext cx="177403" cy="152400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080772" y="3752848"/>
            <a:ext cx="177403" cy="152400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00237" y="1027580"/>
            <a:ext cx="3895725" cy="18580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10276" y="1027580"/>
            <a:ext cx="2927350" cy="20002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56116" y="1678109"/>
            <a:ext cx="182880" cy="9144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72741" y="1964610"/>
            <a:ext cx="182880" cy="9144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2857" y="1918889"/>
            <a:ext cx="174568" cy="33279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71752" y="1204284"/>
            <a:ext cx="191193" cy="153785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77259" y="1204284"/>
            <a:ext cx="191193" cy="153785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438178" y="1599600"/>
            <a:ext cx="135772" cy="16625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3331" y="1462443"/>
            <a:ext cx="1608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Dotted lines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Parenthesis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Radical</a:t>
            </a:r>
          </a:p>
        </p:txBody>
      </p:sp>
      <p:sp>
        <p:nvSpPr>
          <p:cNvPr id="14" name="Oval 13"/>
          <p:cNvSpPr/>
          <p:nvPr/>
        </p:nvSpPr>
        <p:spPr>
          <a:xfrm>
            <a:off x="719052" y="1605895"/>
            <a:ext cx="145472" cy="14748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9052" y="1863590"/>
            <a:ext cx="153786" cy="16411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7365" y="2137910"/>
            <a:ext cx="135772" cy="151955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4"/>
          <a:srcRect r="11757" b="-9220"/>
          <a:stretch/>
        </p:blipFill>
        <p:spPr>
          <a:xfrm>
            <a:off x="4862945" y="4384444"/>
            <a:ext cx="2269375" cy="4369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3331" y="4261304"/>
            <a:ext cx="3233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Dotted 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180 degrees round arrows (?)</a:t>
            </a:r>
          </a:p>
        </p:txBody>
      </p:sp>
      <p:sp>
        <p:nvSpPr>
          <p:cNvPr id="19" name="Oval 18"/>
          <p:cNvSpPr/>
          <p:nvPr/>
        </p:nvSpPr>
        <p:spPr>
          <a:xfrm>
            <a:off x="6567055" y="4545712"/>
            <a:ext cx="224443" cy="2756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18414" y="4545712"/>
            <a:ext cx="224443" cy="2756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53149" y="4545712"/>
            <a:ext cx="224443" cy="27567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9052" y="4384444"/>
            <a:ext cx="145472" cy="147489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453149" y="4458188"/>
            <a:ext cx="224443" cy="1447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010102" y="4438394"/>
            <a:ext cx="224443" cy="1447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567055" y="4455133"/>
            <a:ext cx="224443" cy="1447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27365" y="4655073"/>
            <a:ext cx="135772" cy="16630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98" y="218844"/>
            <a:ext cx="5601335" cy="54394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44110" y="1125718"/>
            <a:ext cx="548640" cy="33385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4902" y="6157696"/>
            <a:ext cx="21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Sign for angle size</a:t>
            </a:r>
          </a:p>
        </p:txBody>
      </p:sp>
      <p:sp>
        <p:nvSpPr>
          <p:cNvPr id="8" name="Oval 7"/>
          <p:cNvSpPr/>
          <p:nvPr/>
        </p:nvSpPr>
        <p:spPr>
          <a:xfrm>
            <a:off x="2180302" y="6261659"/>
            <a:ext cx="191192" cy="19950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04927" y="781050"/>
            <a:ext cx="4639945" cy="2552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94068" y="4071721"/>
            <a:ext cx="326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Electrons on neutral compound</a:t>
            </a:r>
          </a:p>
        </p:txBody>
      </p:sp>
      <p:sp>
        <p:nvSpPr>
          <p:cNvPr id="11" name="Oval 10"/>
          <p:cNvSpPr/>
          <p:nvPr/>
        </p:nvSpPr>
        <p:spPr>
          <a:xfrm>
            <a:off x="9915524" y="1724025"/>
            <a:ext cx="123825" cy="180975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53275" y="4191000"/>
            <a:ext cx="133350" cy="152401"/>
          </a:xfrm>
          <a:prstGeom prst="ellipse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8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0" y="457044"/>
            <a:ext cx="4648849" cy="222916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47675" y="704849"/>
            <a:ext cx="409575" cy="247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2984" y="2804896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Coloring on non molecular objects</a:t>
            </a:r>
          </a:p>
        </p:txBody>
      </p:sp>
      <p:sp>
        <p:nvSpPr>
          <p:cNvPr id="5" name="Oval 4"/>
          <p:cNvSpPr/>
          <p:nvPr/>
        </p:nvSpPr>
        <p:spPr>
          <a:xfrm>
            <a:off x="1018384" y="2908859"/>
            <a:ext cx="191192" cy="19950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05" y="3899285"/>
            <a:ext cx="1295581" cy="12479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443971" y="4454466"/>
            <a:ext cx="114300" cy="3429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72405" y="6173512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Orbitals</a:t>
            </a:r>
          </a:p>
        </p:txBody>
      </p:sp>
      <p:sp>
        <p:nvSpPr>
          <p:cNvPr id="9" name="Oval 8"/>
          <p:cNvSpPr/>
          <p:nvPr/>
        </p:nvSpPr>
        <p:spPr>
          <a:xfrm>
            <a:off x="10097805" y="6277475"/>
            <a:ext cx="191192" cy="19950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3278191"/>
            <a:ext cx="4920406" cy="334524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629150" y="5147234"/>
            <a:ext cx="149826" cy="1486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55873" y="5295900"/>
            <a:ext cx="149826" cy="1486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36798" y="5505450"/>
            <a:ext cx="149826" cy="1486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41523" y="5295900"/>
            <a:ext cx="149826" cy="1486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10669" y="49265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Numbering</a:t>
            </a:r>
          </a:p>
        </p:txBody>
      </p:sp>
      <p:sp>
        <p:nvSpPr>
          <p:cNvPr id="16" name="Oval 15"/>
          <p:cNvSpPr/>
          <p:nvPr/>
        </p:nvSpPr>
        <p:spPr>
          <a:xfrm>
            <a:off x="5836069" y="5030531"/>
            <a:ext cx="191192" cy="19950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462" y="797205"/>
            <a:ext cx="6935168" cy="1324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595357" y="2804896"/>
            <a:ext cx="5011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Coloring Might be potentially problematic since </a:t>
            </a:r>
          </a:p>
          <a:p>
            <a:r>
              <a:rPr lang="en-US" dirty="0"/>
              <a:t>	it used for scope depiction</a:t>
            </a:r>
          </a:p>
        </p:txBody>
      </p:sp>
    </p:spTree>
    <p:extLst>
      <p:ext uri="{BB962C8B-B14F-4D97-AF65-F5344CB8AC3E}">
        <p14:creationId xmlns:p14="http://schemas.microsoft.com/office/powerpoint/2010/main" val="81372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0"/>
            <a:ext cx="7487695" cy="189574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020887" y="1155470"/>
            <a:ext cx="324197" cy="17456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27393" y="2192905"/>
            <a:ext cx="347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Electron specifically pointed out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94141" y="2290287"/>
            <a:ext cx="324197" cy="17456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476" y="2859401"/>
            <a:ext cx="6049219" cy="11812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78582" y="2926080"/>
            <a:ext cx="191193" cy="1911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27393" y="4357604"/>
            <a:ext cx="233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Transition state 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0642" y="4468903"/>
            <a:ext cx="191193" cy="1911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884" y="5004327"/>
            <a:ext cx="6182588" cy="96215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00894" y="5418407"/>
            <a:ext cx="532015" cy="13399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27393" y="6225860"/>
            <a:ext cx="28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“to be continued” arrows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0642" y="6337159"/>
            <a:ext cx="191193" cy="19119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37" y="442314"/>
            <a:ext cx="6774045" cy="44810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11091" y="615142"/>
            <a:ext cx="565265" cy="3657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7690" y="5700875"/>
            <a:ext cx="31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Square brackets on reagents</a:t>
            </a:r>
          </a:p>
        </p:txBody>
      </p:sp>
      <p:sp>
        <p:nvSpPr>
          <p:cNvPr id="5" name="Oval 4"/>
          <p:cNvSpPr/>
          <p:nvPr/>
        </p:nvSpPr>
        <p:spPr>
          <a:xfrm>
            <a:off x="4153090" y="5804838"/>
            <a:ext cx="191192" cy="19950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5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11857</TotalTime>
  <Words>123</Words>
  <Application>Microsoft Macintosh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arrows</vt:lpstr>
      <vt:lpstr>Dotted line</vt:lpstr>
      <vt:lpstr>PowerPoint Presentation</vt:lpstr>
      <vt:lpstr>cycles</vt:lpstr>
      <vt:lpstr>Brackets</vt:lpstr>
      <vt:lpstr>Round arrows</vt:lpstr>
      <vt:lpstr>Key words</vt:lpstr>
      <vt:lpstr>Dotted lines, electrons and arrows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avishayk</dc:creator>
  <cp:lastModifiedBy>Anat</cp:lastModifiedBy>
  <cp:revision>20</cp:revision>
  <dcterms:created xsi:type="dcterms:W3CDTF">2021-06-21T12:39:38Z</dcterms:created>
  <dcterms:modified xsi:type="dcterms:W3CDTF">2021-08-02T06:01:47Z</dcterms:modified>
</cp:coreProperties>
</file>