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8" r:id="rId5"/>
    <p:sldId id="258" r:id="rId6"/>
    <p:sldId id="27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74" r:id="rId16"/>
    <p:sldId id="275" r:id="rId17"/>
    <p:sldId id="276" r:id="rId18"/>
    <p:sldId id="272" r:id="rId19"/>
    <p:sldId id="271" r:id="rId20"/>
    <p:sldId id="267" r:id="rId21"/>
    <p:sldId id="270" r:id="rId22"/>
    <p:sldId id="26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Курсова</a:t>
            </a:r>
            <a:r>
              <a:rPr lang="ru-RU" dirty="0"/>
              <a:t> робота з </a:t>
            </a:r>
            <a:r>
              <a:rPr lang="ru-RU" dirty="0" err="1"/>
              <a:t>дисципліни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“</a:t>
            </a:r>
            <a:r>
              <a:rPr lang="ru-RU" dirty="0" err="1"/>
              <a:t>Організація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знань</a:t>
            </a:r>
            <a:r>
              <a:rPr lang="ru-RU" dirty="0"/>
              <a:t>”</a:t>
            </a:r>
            <a:br>
              <a:rPr lang="ru-RU" dirty="0"/>
            </a:br>
            <a:r>
              <a:rPr lang="ru-RU" dirty="0"/>
              <a:t>на тему</a:t>
            </a:r>
            <a:r>
              <a:rPr lang="ru-RU" dirty="0" smtClean="0"/>
              <a:t>:“</a:t>
            </a:r>
            <a:r>
              <a:rPr lang="uk-UA" u="sng" dirty="0" smtClean="0"/>
              <a:t>Хлібокомбінат</a:t>
            </a:r>
            <a:r>
              <a:rPr lang="ru-RU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Виконав</a:t>
            </a:r>
            <a:r>
              <a:rPr lang="ru-RU" dirty="0">
                <a:solidFill>
                  <a:schemeClr val="tx1"/>
                </a:solidFill>
              </a:rPr>
              <a:t>: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студент </a:t>
            </a:r>
            <a:r>
              <a:rPr lang="ru-RU" dirty="0" err="1" smtClean="0">
                <a:solidFill>
                  <a:schemeClr val="tx1"/>
                </a:solidFill>
              </a:rPr>
              <a:t>групи</a:t>
            </a:r>
            <a:r>
              <a:rPr lang="ru-RU" dirty="0" smtClean="0">
                <a:solidFill>
                  <a:schemeClr val="tx1"/>
                </a:solidFill>
              </a:rPr>
              <a:t> КН-21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 smtClean="0">
                <a:solidFill>
                  <a:schemeClr val="tx1"/>
                </a:solidFill>
              </a:rPr>
              <a:t>ПашковськийПавло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реалізація</a:t>
            </a:r>
            <a:endParaRPr lang="ru-RU" dirty="0"/>
          </a:p>
        </p:txBody>
      </p:sp>
      <p:pic>
        <p:nvPicPr>
          <p:cNvPr id="4" name="Объект 3" descr="Структура таблицы «Реализация»: № пп, изделие, количество, дата реализации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7" t="19208"/>
          <a:stretch/>
        </p:blipFill>
        <p:spPr bwMode="auto">
          <a:xfrm>
            <a:off x="435600" y="2276872"/>
            <a:ext cx="8193448" cy="4296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0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</a:t>
            </a:r>
            <a:r>
              <a:rPr lang="uk-UA" dirty="0" err="1" smtClean="0"/>
              <a:t>інгрідіенти</a:t>
            </a:r>
            <a:endParaRPr lang="ru-RU" dirty="0"/>
          </a:p>
        </p:txBody>
      </p:sp>
      <p:pic>
        <p:nvPicPr>
          <p:cNvPr id="4" name="Объект 3" descr="Структура таблицы «Ингредиенты»: код ингредиента, наименование, количество на складе, срок годности, энергетическая ценность, цена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9" t="18929"/>
          <a:stretch/>
        </p:blipFill>
        <p:spPr bwMode="auto">
          <a:xfrm>
            <a:off x="467544" y="2286627"/>
            <a:ext cx="8161504" cy="4287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0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виробництво</a:t>
            </a:r>
            <a:endParaRPr lang="ru-RU" dirty="0"/>
          </a:p>
        </p:txBody>
      </p:sp>
      <p:pic>
        <p:nvPicPr>
          <p:cNvPr id="5" name="Объект 4" descr="Структура таблицы «Производство»: № пп, изделие, объём, дата производства, вычтены (ингредиенты вычтены?)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9" t="18929"/>
          <a:stretch/>
        </p:blipFill>
        <p:spPr bwMode="auto">
          <a:xfrm>
            <a:off x="448973" y="2276872"/>
            <a:ext cx="8180075" cy="429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0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склад виробів</a:t>
            </a:r>
            <a:endParaRPr lang="ru-RU" dirty="0"/>
          </a:p>
        </p:txBody>
      </p:sp>
      <p:pic>
        <p:nvPicPr>
          <p:cNvPr id="4" name="Объект 3" descr="Структура таблицы «Состав изделий»: изделие, ингредиент, количество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9" t="18929"/>
          <a:stretch/>
        </p:blipFill>
        <p:spPr bwMode="auto">
          <a:xfrm>
            <a:off x="448973" y="2276872"/>
            <a:ext cx="8180075" cy="429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Запит на отримання виручки від реалізації</a:t>
            </a:r>
            <a:r>
              <a:rPr lang="ru-RU" sz="3600" dirty="0"/>
              <a:t/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uk-UA" dirty="0" smtClean="0"/>
              <a:t>SELECT </a:t>
            </a:r>
            <a:r>
              <a:rPr lang="uk-UA" dirty="0" err="1"/>
              <a:t>Реализация</a:t>
            </a:r>
            <a:r>
              <a:rPr lang="uk-UA" dirty="0"/>
              <a:t>.[Дата </a:t>
            </a:r>
            <a:r>
              <a:rPr lang="uk-UA" dirty="0" err="1"/>
              <a:t>реализации</a:t>
            </a:r>
            <a:r>
              <a:rPr lang="uk-UA" dirty="0"/>
              <a:t>], </a:t>
            </a:r>
            <a:r>
              <a:rPr lang="uk-UA" dirty="0" err="1"/>
              <a:t>Реализация</a:t>
            </a:r>
            <a:r>
              <a:rPr lang="uk-UA" dirty="0"/>
              <a:t>.[№ </a:t>
            </a:r>
            <a:r>
              <a:rPr lang="uk-UA" dirty="0" err="1"/>
              <a:t>пп</a:t>
            </a:r>
            <a:r>
              <a:rPr lang="uk-UA" dirty="0"/>
              <a:t>], </a:t>
            </a:r>
            <a:r>
              <a:rPr lang="uk-UA" dirty="0" err="1"/>
              <a:t>Изделия</a:t>
            </a:r>
            <a:r>
              <a:rPr lang="uk-UA" dirty="0"/>
              <a:t>.[Код </a:t>
            </a:r>
            <a:r>
              <a:rPr lang="uk-UA" dirty="0" err="1"/>
              <a:t>изделия</a:t>
            </a:r>
            <a:r>
              <a:rPr lang="uk-UA" dirty="0"/>
              <a:t>], </a:t>
            </a:r>
            <a:r>
              <a:rPr lang="uk-UA" dirty="0" err="1"/>
              <a:t>Изделия.Наименование</a:t>
            </a:r>
            <a:r>
              <a:rPr lang="uk-UA" dirty="0"/>
              <a:t>, </a:t>
            </a:r>
            <a:r>
              <a:rPr lang="uk-UA" dirty="0" err="1"/>
              <a:t>Изделия.Вес</a:t>
            </a:r>
            <a:r>
              <a:rPr lang="uk-UA" dirty="0"/>
              <a:t>, </a:t>
            </a:r>
            <a:r>
              <a:rPr lang="uk-UA" dirty="0" err="1"/>
              <a:t>Изделия</a:t>
            </a:r>
            <a:r>
              <a:rPr lang="uk-UA" dirty="0"/>
              <a:t>.[</a:t>
            </a:r>
            <a:r>
              <a:rPr lang="uk-UA" dirty="0" err="1"/>
              <a:t>Отп</a:t>
            </a:r>
            <a:r>
              <a:rPr lang="uk-UA" dirty="0"/>
              <a:t> </a:t>
            </a:r>
            <a:r>
              <a:rPr lang="uk-UA" dirty="0" err="1"/>
              <a:t>цена</a:t>
            </a:r>
            <a:r>
              <a:rPr lang="uk-UA" dirty="0"/>
              <a:t>], </a:t>
            </a:r>
            <a:r>
              <a:rPr lang="uk-UA" dirty="0" err="1"/>
              <a:t>Реализация.Количество</a:t>
            </a:r>
            <a:r>
              <a:rPr lang="uk-UA" dirty="0"/>
              <a:t>, </a:t>
            </a:r>
            <a:r>
              <a:rPr lang="uk-UA" dirty="0" err="1"/>
              <a:t>Изделия</a:t>
            </a:r>
            <a:r>
              <a:rPr lang="uk-UA" dirty="0"/>
              <a:t>.[</a:t>
            </a:r>
            <a:r>
              <a:rPr lang="uk-UA" dirty="0" err="1"/>
              <a:t>Отп</a:t>
            </a:r>
            <a:r>
              <a:rPr lang="uk-UA" dirty="0"/>
              <a:t> </a:t>
            </a:r>
            <a:r>
              <a:rPr lang="uk-UA" dirty="0" err="1"/>
              <a:t>цена</a:t>
            </a:r>
            <a:r>
              <a:rPr lang="uk-UA" dirty="0"/>
              <a:t>]*</a:t>
            </a:r>
            <a:r>
              <a:rPr lang="uk-UA" dirty="0" err="1"/>
              <a:t>Реализация.Количество</a:t>
            </a:r>
            <a:r>
              <a:rPr lang="uk-UA" dirty="0"/>
              <a:t> AS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FROM </a:t>
            </a:r>
            <a:r>
              <a:rPr lang="uk-UA" dirty="0" err="1"/>
              <a:t>Изделия</a:t>
            </a:r>
            <a:r>
              <a:rPr lang="uk-UA" dirty="0"/>
              <a:t> INNER JOIN </a:t>
            </a:r>
            <a:r>
              <a:rPr lang="uk-UA" dirty="0" err="1"/>
              <a:t>Реализация</a:t>
            </a:r>
            <a:r>
              <a:rPr lang="uk-UA" dirty="0"/>
              <a:t> ON </a:t>
            </a:r>
            <a:r>
              <a:rPr lang="uk-UA" dirty="0" err="1"/>
              <a:t>Изделия</a:t>
            </a:r>
            <a:r>
              <a:rPr lang="uk-UA" dirty="0"/>
              <a:t>.[Код </a:t>
            </a:r>
            <a:r>
              <a:rPr lang="uk-UA" dirty="0" err="1"/>
              <a:t>изделия</a:t>
            </a:r>
            <a:r>
              <a:rPr lang="uk-UA" dirty="0"/>
              <a:t>] = </a:t>
            </a:r>
            <a:r>
              <a:rPr lang="uk-UA" dirty="0" err="1"/>
              <a:t>Реализация.Изделие</a:t>
            </a:r>
            <a:r>
              <a:rPr lang="uk-UA" dirty="0"/>
              <a:t>;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 </a:t>
            </a:r>
            <a:endParaRPr lang="ru-RU" sz="2400" dirty="0"/>
          </a:p>
          <a:p>
            <a:pPr marL="109728" indent="0">
              <a:buNone/>
            </a:pPr>
            <a:r>
              <a:rPr lang="ru-RU" dirty="0" err="1"/>
              <a:t>Цей</a:t>
            </a:r>
            <a:r>
              <a:rPr lang="ru-RU" dirty="0"/>
              <a:t> запит </a:t>
            </a:r>
            <a:r>
              <a:rPr lang="ru-RU" dirty="0" err="1"/>
              <a:t>поверта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uk-UA" dirty="0"/>
              <a:t>виручки від реалізації та </a:t>
            </a:r>
            <a:r>
              <a:rPr lang="uk-UA" dirty="0" err="1"/>
              <a:t>використовуєтся</a:t>
            </a:r>
            <a:r>
              <a:rPr lang="uk-UA" dirty="0"/>
              <a:t> у однойменній формі.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94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Запит </a:t>
            </a:r>
            <a:r>
              <a:rPr lang="uk-UA" b="1" dirty="0"/>
              <a:t>на отримання витрат на </a:t>
            </a:r>
            <a:r>
              <a:rPr lang="uk-UA" b="1" dirty="0" err="1"/>
              <a:t>інгрідієнти</a:t>
            </a:r>
            <a:r>
              <a:rPr lang="ru-RU" sz="3600" dirty="0"/>
              <a:t/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uk-UA" dirty="0" smtClean="0"/>
              <a:t>SELECT </a:t>
            </a:r>
            <a:r>
              <a:rPr lang="uk-UA" dirty="0" err="1"/>
              <a:t>Реализация</a:t>
            </a:r>
            <a:r>
              <a:rPr lang="uk-UA" dirty="0"/>
              <a:t>.[№ </a:t>
            </a:r>
            <a:r>
              <a:rPr lang="uk-UA" dirty="0" err="1"/>
              <a:t>пп</a:t>
            </a:r>
            <a:r>
              <a:rPr lang="uk-UA" dirty="0"/>
              <a:t>], [</a:t>
            </a:r>
            <a:r>
              <a:rPr lang="uk-UA" dirty="0" err="1"/>
              <a:t>Стоимость</a:t>
            </a:r>
            <a:r>
              <a:rPr lang="uk-UA" dirty="0"/>
              <a:t> </a:t>
            </a:r>
            <a:r>
              <a:rPr lang="uk-UA" dirty="0" err="1"/>
              <a:t>ингредиентов</a:t>
            </a:r>
            <a:r>
              <a:rPr lang="uk-UA" dirty="0"/>
              <a:t>].[</a:t>
            </a:r>
            <a:r>
              <a:rPr lang="uk-UA" dirty="0" err="1"/>
              <a:t>Стоимость</a:t>
            </a:r>
            <a:r>
              <a:rPr lang="uk-UA" dirty="0"/>
              <a:t> </a:t>
            </a:r>
            <a:r>
              <a:rPr lang="uk-UA" dirty="0" err="1"/>
              <a:t>ингредиентов</a:t>
            </a:r>
            <a:r>
              <a:rPr lang="uk-UA" dirty="0"/>
              <a:t>], </a:t>
            </a:r>
            <a:r>
              <a:rPr lang="uk-UA" dirty="0" err="1"/>
              <a:t>Реализация.Количество</a:t>
            </a:r>
            <a:r>
              <a:rPr lang="uk-UA" dirty="0"/>
              <a:t>, [</a:t>
            </a:r>
            <a:r>
              <a:rPr lang="uk-UA" dirty="0" err="1"/>
              <a:t>Стоимость</a:t>
            </a:r>
            <a:r>
              <a:rPr lang="uk-UA" dirty="0"/>
              <a:t> </a:t>
            </a:r>
            <a:r>
              <a:rPr lang="uk-UA" dirty="0" err="1"/>
              <a:t>ингредиентов</a:t>
            </a:r>
            <a:r>
              <a:rPr lang="uk-UA" dirty="0"/>
              <a:t>].[</a:t>
            </a:r>
            <a:r>
              <a:rPr lang="uk-UA" dirty="0" err="1"/>
              <a:t>Стоимость</a:t>
            </a:r>
            <a:r>
              <a:rPr lang="uk-UA" dirty="0"/>
              <a:t> </a:t>
            </a:r>
            <a:r>
              <a:rPr lang="uk-UA" dirty="0" err="1"/>
              <a:t>ингредиентов</a:t>
            </a:r>
            <a:r>
              <a:rPr lang="uk-UA" dirty="0"/>
              <a:t>]*</a:t>
            </a:r>
            <a:r>
              <a:rPr lang="uk-UA" dirty="0" err="1"/>
              <a:t>Реализация.Количество</a:t>
            </a:r>
            <a:r>
              <a:rPr lang="uk-UA" dirty="0"/>
              <a:t> AS [</a:t>
            </a:r>
            <a:r>
              <a:rPr lang="uk-UA" dirty="0" err="1"/>
              <a:t>Затраты</a:t>
            </a:r>
            <a:r>
              <a:rPr lang="uk-UA" dirty="0"/>
              <a:t> на </a:t>
            </a:r>
            <a:r>
              <a:rPr lang="uk-UA" dirty="0" err="1"/>
              <a:t>ингредиенты</a:t>
            </a:r>
            <a:r>
              <a:rPr lang="uk-UA" dirty="0"/>
              <a:t>]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FROM </a:t>
            </a:r>
            <a:r>
              <a:rPr lang="uk-UA" dirty="0" err="1"/>
              <a:t>Реализация</a:t>
            </a:r>
            <a:r>
              <a:rPr lang="uk-UA" dirty="0"/>
              <a:t> LEFT JOIN [</a:t>
            </a:r>
            <a:r>
              <a:rPr lang="uk-UA" dirty="0" err="1"/>
              <a:t>Стоимость</a:t>
            </a:r>
            <a:r>
              <a:rPr lang="uk-UA" dirty="0"/>
              <a:t> </a:t>
            </a:r>
            <a:r>
              <a:rPr lang="uk-UA" dirty="0" err="1"/>
              <a:t>ингредиентов</a:t>
            </a:r>
            <a:r>
              <a:rPr lang="uk-UA" dirty="0"/>
              <a:t>] ON </a:t>
            </a:r>
            <a:r>
              <a:rPr lang="uk-UA" dirty="0" err="1"/>
              <a:t>Реализация.Изделие</a:t>
            </a:r>
            <a:r>
              <a:rPr lang="uk-UA" dirty="0"/>
              <a:t> = [</a:t>
            </a:r>
            <a:r>
              <a:rPr lang="uk-UA" dirty="0" err="1"/>
              <a:t>Стоимость</a:t>
            </a:r>
            <a:r>
              <a:rPr lang="uk-UA" dirty="0"/>
              <a:t> </a:t>
            </a:r>
            <a:r>
              <a:rPr lang="uk-UA" dirty="0" err="1"/>
              <a:t>ингредиентов</a:t>
            </a:r>
            <a:r>
              <a:rPr lang="uk-UA" dirty="0"/>
              <a:t>].[Код </a:t>
            </a:r>
            <a:r>
              <a:rPr lang="uk-UA" dirty="0" err="1"/>
              <a:t>изделия</a:t>
            </a:r>
            <a:r>
              <a:rPr lang="uk-UA" dirty="0" smtClean="0"/>
              <a:t>];</a:t>
            </a:r>
            <a:endParaRPr lang="ru-RU" sz="2400" dirty="0" smtClean="0"/>
          </a:p>
          <a:p>
            <a:pPr marL="109728" indent="0">
              <a:buNone/>
            </a:pPr>
            <a:endParaRPr lang="ru-RU" sz="2400" dirty="0" smtClean="0"/>
          </a:p>
          <a:p>
            <a:pPr marL="109728" indent="0">
              <a:buNone/>
            </a:pP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/>
              <a:t>запит </a:t>
            </a:r>
            <a:r>
              <a:rPr lang="ru-RU" dirty="0" err="1"/>
              <a:t>поверта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uk-UA" dirty="0"/>
              <a:t> витрат на </a:t>
            </a:r>
            <a:r>
              <a:rPr lang="uk-UA" dirty="0" err="1"/>
              <a:t>інгрідієнти</a:t>
            </a:r>
            <a:r>
              <a:rPr lang="uk-UA" dirty="0"/>
              <a:t> та </a:t>
            </a:r>
            <a:r>
              <a:rPr lang="uk-UA" dirty="0" err="1"/>
              <a:t>використовуєтся</a:t>
            </a:r>
            <a:r>
              <a:rPr lang="uk-UA" dirty="0"/>
              <a:t> у формі для отримання виручки віл </a:t>
            </a:r>
            <a:r>
              <a:rPr lang="uk-UA" dirty="0" err="1"/>
              <a:t>реаліації</a:t>
            </a:r>
            <a:r>
              <a:rPr lang="uk-UA" dirty="0"/>
              <a:t>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Запит </a:t>
            </a:r>
            <a:r>
              <a:rPr lang="uk-UA" b="1" dirty="0"/>
              <a:t>на отримання </a:t>
            </a:r>
            <a:r>
              <a:rPr lang="uk-UA" b="1" dirty="0" err="1"/>
              <a:t>інгрідієнтів</a:t>
            </a:r>
            <a:r>
              <a:rPr lang="uk-UA" b="1" dirty="0"/>
              <a:t> на складі</a:t>
            </a:r>
            <a:r>
              <a:rPr lang="ru-RU" sz="3600" dirty="0"/>
              <a:t/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uk-UA" dirty="0" smtClean="0"/>
              <a:t>SELECT </a:t>
            </a:r>
            <a:r>
              <a:rPr lang="uk-UA" dirty="0" err="1"/>
              <a:t>Ингредиенты</a:t>
            </a:r>
            <a:r>
              <a:rPr lang="uk-UA" dirty="0"/>
              <a:t>.[Код </a:t>
            </a:r>
            <a:r>
              <a:rPr lang="uk-UA" dirty="0" err="1"/>
              <a:t>ингредиента</a:t>
            </a:r>
            <a:r>
              <a:rPr lang="uk-UA" dirty="0"/>
              <a:t>], </a:t>
            </a:r>
            <a:r>
              <a:rPr lang="uk-UA" dirty="0" err="1"/>
              <a:t>Ингредиенты.Наименование</a:t>
            </a:r>
            <a:r>
              <a:rPr lang="uk-UA" dirty="0"/>
              <a:t>, </a:t>
            </a:r>
            <a:r>
              <a:rPr lang="uk-UA" dirty="0" err="1"/>
              <a:t>Ингредиенты</a:t>
            </a:r>
            <a:r>
              <a:rPr lang="uk-UA" dirty="0"/>
              <a:t>.[</a:t>
            </a:r>
            <a:r>
              <a:rPr lang="uk-UA" dirty="0" err="1"/>
              <a:t>Срок</a:t>
            </a:r>
            <a:r>
              <a:rPr lang="uk-UA" dirty="0"/>
              <a:t> </a:t>
            </a:r>
            <a:r>
              <a:rPr lang="uk-UA" dirty="0" err="1"/>
              <a:t>годности</a:t>
            </a:r>
            <a:r>
              <a:rPr lang="uk-UA" dirty="0"/>
              <a:t>], </a:t>
            </a:r>
            <a:r>
              <a:rPr lang="uk-UA" dirty="0" err="1"/>
              <a:t>Ингредиенты</a:t>
            </a:r>
            <a:r>
              <a:rPr lang="uk-UA" dirty="0"/>
              <a:t>.[</a:t>
            </a:r>
            <a:r>
              <a:rPr lang="uk-UA" dirty="0" err="1"/>
              <a:t>Кол</a:t>
            </a:r>
            <a:r>
              <a:rPr lang="uk-UA" dirty="0"/>
              <a:t> </a:t>
            </a:r>
            <a:r>
              <a:rPr lang="uk-UA" dirty="0" err="1"/>
              <a:t>скл</a:t>
            </a:r>
            <a:r>
              <a:rPr lang="uk-UA" dirty="0"/>
              <a:t>], [Не </a:t>
            </a:r>
            <a:r>
              <a:rPr lang="uk-UA" dirty="0" err="1"/>
              <a:t>учтено</a:t>
            </a:r>
            <a:r>
              <a:rPr lang="uk-UA" dirty="0"/>
              <a:t> по закупкам].[Не </a:t>
            </a:r>
            <a:r>
              <a:rPr lang="uk-UA" dirty="0" err="1"/>
              <a:t>учтено</a:t>
            </a:r>
            <a:r>
              <a:rPr lang="uk-UA" dirty="0"/>
              <a:t> по закупкам], [Не </a:t>
            </a:r>
            <a:r>
              <a:rPr lang="uk-UA" dirty="0" err="1"/>
              <a:t>учтено</a:t>
            </a:r>
            <a:r>
              <a:rPr lang="uk-UA" dirty="0"/>
              <a:t> при </a:t>
            </a:r>
            <a:r>
              <a:rPr lang="uk-UA" dirty="0" err="1"/>
              <a:t>производстве</a:t>
            </a:r>
            <a:r>
              <a:rPr lang="uk-UA" dirty="0"/>
              <a:t>].[</a:t>
            </a:r>
            <a:r>
              <a:rPr lang="uk-UA" dirty="0" err="1"/>
              <a:t>Sum-Израсходовано</a:t>
            </a:r>
            <a:r>
              <a:rPr lang="uk-UA" dirty="0"/>
              <a:t>] AS [Не </a:t>
            </a:r>
            <a:r>
              <a:rPr lang="uk-UA" dirty="0" err="1"/>
              <a:t>учтено</a:t>
            </a:r>
            <a:r>
              <a:rPr lang="uk-UA" dirty="0"/>
              <a:t> при </a:t>
            </a:r>
            <a:r>
              <a:rPr lang="uk-UA" dirty="0" err="1"/>
              <a:t>производстве</a:t>
            </a:r>
            <a:r>
              <a:rPr lang="uk-UA" dirty="0"/>
              <a:t>], </a:t>
            </a:r>
            <a:r>
              <a:rPr lang="uk-UA" dirty="0" err="1"/>
              <a:t>Nz</a:t>
            </a:r>
            <a:r>
              <a:rPr lang="uk-UA" dirty="0"/>
              <a:t>([</a:t>
            </a:r>
            <a:r>
              <a:rPr lang="uk-UA" dirty="0" err="1"/>
              <a:t>Ингредиенты</a:t>
            </a:r>
            <a:r>
              <a:rPr lang="uk-UA" dirty="0"/>
              <a:t>].[</a:t>
            </a:r>
            <a:r>
              <a:rPr lang="uk-UA" dirty="0" err="1"/>
              <a:t>Кол</a:t>
            </a:r>
            <a:r>
              <a:rPr lang="uk-UA" dirty="0"/>
              <a:t> </a:t>
            </a:r>
            <a:r>
              <a:rPr lang="uk-UA" dirty="0" err="1"/>
              <a:t>скл</a:t>
            </a:r>
            <a:r>
              <a:rPr lang="uk-UA" dirty="0"/>
              <a:t>])+</a:t>
            </a:r>
            <a:r>
              <a:rPr lang="uk-UA" dirty="0" err="1"/>
              <a:t>Nz</a:t>
            </a:r>
            <a:r>
              <a:rPr lang="uk-UA" dirty="0"/>
              <a:t>([Не </a:t>
            </a:r>
            <a:r>
              <a:rPr lang="uk-UA" dirty="0" err="1"/>
              <a:t>учтено</a:t>
            </a:r>
            <a:r>
              <a:rPr lang="uk-UA" dirty="0"/>
              <a:t> по закупкам].[Не </a:t>
            </a:r>
            <a:r>
              <a:rPr lang="uk-UA" dirty="0" err="1"/>
              <a:t>учтено</a:t>
            </a:r>
            <a:r>
              <a:rPr lang="uk-UA" dirty="0"/>
              <a:t> по закупкам])-</a:t>
            </a:r>
            <a:r>
              <a:rPr lang="uk-UA" dirty="0" err="1"/>
              <a:t>Nz</a:t>
            </a:r>
            <a:r>
              <a:rPr lang="uk-UA" dirty="0"/>
              <a:t>([Не </a:t>
            </a:r>
            <a:r>
              <a:rPr lang="uk-UA" dirty="0" err="1"/>
              <a:t>учтено</a:t>
            </a:r>
            <a:r>
              <a:rPr lang="uk-UA" dirty="0"/>
              <a:t> при </a:t>
            </a:r>
            <a:r>
              <a:rPr lang="uk-UA" dirty="0" err="1"/>
              <a:t>производстве</a:t>
            </a:r>
            <a:r>
              <a:rPr lang="uk-UA" dirty="0"/>
              <a:t>]) AS </a:t>
            </a:r>
            <a:r>
              <a:rPr lang="uk-UA" dirty="0" err="1"/>
              <a:t>Итого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FROM (</a:t>
            </a:r>
            <a:r>
              <a:rPr lang="uk-UA" dirty="0" err="1"/>
              <a:t>Ингредиенты</a:t>
            </a:r>
            <a:r>
              <a:rPr lang="uk-UA" dirty="0"/>
              <a:t> LEFT JOIN [Не </a:t>
            </a:r>
            <a:r>
              <a:rPr lang="uk-UA" dirty="0" err="1"/>
              <a:t>учтено</a:t>
            </a:r>
            <a:r>
              <a:rPr lang="uk-UA" dirty="0"/>
              <a:t> по закупкам] ON </a:t>
            </a:r>
            <a:r>
              <a:rPr lang="uk-UA" dirty="0" err="1"/>
              <a:t>Ингредиенты</a:t>
            </a:r>
            <a:r>
              <a:rPr lang="uk-UA" dirty="0"/>
              <a:t>.[Код </a:t>
            </a:r>
            <a:r>
              <a:rPr lang="uk-UA" dirty="0" err="1"/>
              <a:t>ингредиента</a:t>
            </a:r>
            <a:r>
              <a:rPr lang="uk-UA" dirty="0"/>
              <a:t>] = [Не </a:t>
            </a:r>
            <a:r>
              <a:rPr lang="uk-UA" dirty="0" err="1"/>
              <a:t>учтено</a:t>
            </a:r>
            <a:r>
              <a:rPr lang="uk-UA" dirty="0"/>
              <a:t> по закупкам].</a:t>
            </a:r>
            <a:r>
              <a:rPr lang="uk-UA" dirty="0" err="1"/>
              <a:t>Ингредиент</a:t>
            </a:r>
            <a:r>
              <a:rPr lang="uk-UA" dirty="0"/>
              <a:t>) LEFT JOIN [Не </a:t>
            </a:r>
            <a:r>
              <a:rPr lang="uk-UA" dirty="0" err="1"/>
              <a:t>учтено</a:t>
            </a:r>
            <a:r>
              <a:rPr lang="uk-UA" dirty="0"/>
              <a:t> при </a:t>
            </a:r>
            <a:r>
              <a:rPr lang="uk-UA" dirty="0" err="1"/>
              <a:t>производстве</a:t>
            </a:r>
            <a:r>
              <a:rPr lang="uk-UA" dirty="0"/>
              <a:t>] ON </a:t>
            </a:r>
            <a:r>
              <a:rPr lang="uk-UA" dirty="0" err="1"/>
              <a:t>Ингредиенты</a:t>
            </a:r>
            <a:r>
              <a:rPr lang="uk-UA" dirty="0"/>
              <a:t>.[Код </a:t>
            </a:r>
            <a:r>
              <a:rPr lang="uk-UA" dirty="0" err="1"/>
              <a:t>ингредиента</a:t>
            </a:r>
            <a:r>
              <a:rPr lang="uk-UA" dirty="0"/>
              <a:t>] = [Не </a:t>
            </a:r>
            <a:r>
              <a:rPr lang="uk-UA" dirty="0" err="1"/>
              <a:t>учтено</a:t>
            </a:r>
            <a:r>
              <a:rPr lang="uk-UA" dirty="0"/>
              <a:t> при </a:t>
            </a:r>
            <a:r>
              <a:rPr lang="uk-UA" dirty="0" err="1"/>
              <a:t>производстве</a:t>
            </a:r>
            <a:r>
              <a:rPr lang="uk-UA" dirty="0"/>
              <a:t>].</a:t>
            </a:r>
            <a:r>
              <a:rPr lang="uk-UA" dirty="0" err="1"/>
              <a:t>Ингредиент</a:t>
            </a:r>
            <a:r>
              <a:rPr lang="uk-UA" dirty="0"/>
              <a:t>;</a:t>
            </a:r>
            <a:endParaRPr lang="ru-RU" sz="2400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/>
              <a:t>запит </a:t>
            </a:r>
            <a:r>
              <a:rPr lang="ru-RU" dirty="0" err="1"/>
              <a:t>поверта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uk-UA" dirty="0"/>
              <a:t> </a:t>
            </a:r>
            <a:r>
              <a:rPr lang="uk-UA" dirty="0" err="1"/>
              <a:t>інгрідієнтів</a:t>
            </a:r>
            <a:r>
              <a:rPr lang="uk-UA" dirty="0"/>
              <a:t> які є на складі та </a:t>
            </a:r>
            <a:r>
              <a:rPr lang="uk-UA" dirty="0" err="1"/>
              <a:t>використовуєтся</a:t>
            </a:r>
            <a:r>
              <a:rPr lang="uk-UA" dirty="0"/>
              <a:t> для виробництва та у звітності по складу </a:t>
            </a:r>
            <a:r>
              <a:rPr lang="uk-UA" dirty="0" err="1"/>
              <a:t>інгрідієнтів</a:t>
            </a:r>
            <a:r>
              <a:rPr lang="uk-UA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94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Запит на кількість </a:t>
            </a:r>
            <a:r>
              <a:rPr lang="uk-UA" b="1" dirty="0" err="1"/>
              <a:t>використованих</a:t>
            </a:r>
            <a:r>
              <a:rPr lang="uk-UA" b="1" dirty="0"/>
              <a:t> </a:t>
            </a:r>
            <a:r>
              <a:rPr lang="uk-UA" b="1" dirty="0" err="1" smtClean="0"/>
              <a:t>інгрідіентів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uk-UA" dirty="0" smtClean="0"/>
              <a:t>SELECT </a:t>
            </a:r>
            <a:r>
              <a:rPr lang="uk-UA" dirty="0"/>
              <a:t>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Изделие</a:t>
            </a:r>
            <a:r>
              <a:rPr lang="uk-UA" dirty="0"/>
              <a:t>,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Ингредиент</a:t>
            </a:r>
            <a:r>
              <a:rPr lang="uk-UA" dirty="0"/>
              <a:t>,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Количество</a:t>
            </a:r>
            <a:r>
              <a:rPr lang="uk-UA" dirty="0"/>
              <a:t>, </a:t>
            </a:r>
            <a:r>
              <a:rPr lang="uk-UA" dirty="0" err="1"/>
              <a:t>Sum</a:t>
            </a:r>
            <a:r>
              <a:rPr lang="uk-UA" dirty="0"/>
              <a:t>([</a:t>
            </a:r>
            <a:r>
              <a:rPr lang="uk-UA" dirty="0" err="1"/>
              <a:t>Изделия</a:t>
            </a:r>
            <a:r>
              <a:rPr lang="uk-UA" dirty="0"/>
              <a:t>].[</a:t>
            </a:r>
            <a:r>
              <a:rPr lang="uk-UA" dirty="0" err="1"/>
              <a:t>Вес</a:t>
            </a:r>
            <a:r>
              <a:rPr lang="uk-UA" dirty="0"/>
              <a:t>]*[Состав </a:t>
            </a:r>
            <a:r>
              <a:rPr lang="uk-UA" dirty="0" err="1"/>
              <a:t>изделий</a:t>
            </a:r>
            <a:r>
              <a:rPr lang="uk-UA" dirty="0"/>
              <a:t>].[</a:t>
            </a:r>
            <a:r>
              <a:rPr lang="uk-UA" dirty="0" err="1"/>
              <a:t>Количество</a:t>
            </a:r>
            <a:r>
              <a:rPr lang="uk-UA" dirty="0"/>
              <a:t>]*[</a:t>
            </a:r>
            <a:r>
              <a:rPr lang="uk-UA" dirty="0" err="1"/>
              <a:t>Производство</a:t>
            </a:r>
            <a:r>
              <a:rPr lang="uk-UA" dirty="0"/>
              <a:t>].[</a:t>
            </a:r>
            <a:r>
              <a:rPr lang="uk-UA" dirty="0" err="1"/>
              <a:t>Объём</a:t>
            </a:r>
            <a:r>
              <a:rPr lang="uk-UA" dirty="0"/>
              <a:t>]) AS </a:t>
            </a:r>
            <a:r>
              <a:rPr lang="uk-UA" dirty="0" err="1"/>
              <a:t>Израсходовано</a:t>
            </a:r>
            <a:r>
              <a:rPr lang="uk-UA" dirty="0"/>
              <a:t>, </a:t>
            </a:r>
            <a:r>
              <a:rPr lang="uk-UA" dirty="0" err="1"/>
              <a:t>Производство.Вычтены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FROM (</a:t>
            </a:r>
            <a:r>
              <a:rPr lang="uk-UA" dirty="0" err="1"/>
              <a:t>Изделия</a:t>
            </a:r>
            <a:r>
              <a:rPr lang="uk-UA" dirty="0"/>
              <a:t> INNER JOIN (</a:t>
            </a:r>
            <a:r>
              <a:rPr lang="uk-UA" dirty="0" err="1"/>
              <a:t>Ингредиенты</a:t>
            </a:r>
            <a:r>
              <a:rPr lang="uk-UA" dirty="0"/>
              <a:t> INNER JOIN [Состав </a:t>
            </a:r>
            <a:r>
              <a:rPr lang="uk-UA" dirty="0" err="1"/>
              <a:t>изделий</a:t>
            </a:r>
            <a:r>
              <a:rPr lang="uk-UA" dirty="0"/>
              <a:t>] ON </a:t>
            </a:r>
            <a:r>
              <a:rPr lang="uk-UA" dirty="0" err="1"/>
              <a:t>Ингредиенты</a:t>
            </a:r>
            <a:r>
              <a:rPr lang="uk-UA" dirty="0"/>
              <a:t>.[Код </a:t>
            </a:r>
            <a:r>
              <a:rPr lang="uk-UA" dirty="0" err="1"/>
              <a:t>ингредиента</a:t>
            </a:r>
            <a:r>
              <a:rPr lang="uk-UA" dirty="0"/>
              <a:t>] =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Ингредиент</a:t>
            </a:r>
            <a:r>
              <a:rPr lang="uk-UA" dirty="0"/>
              <a:t>) ON </a:t>
            </a:r>
            <a:r>
              <a:rPr lang="uk-UA" dirty="0" err="1"/>
              <a:t>Изделия</a:t>
            </a:r>
            <a:r>
              <a:rPr lang="uk-UA" dirty="0"/>
              <a:t>.[Код </a:t>
            </a:r>
            <a:r>
              <a:rPr lang="uk-UA" dirty="0" err="1"/>
              <a:t>изделия</a:t>
            </a:r>
            <a:r>
              <a:rPr lang="uk-UA" dirty="0"/>
              <a:t>] =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Изделие</a:t>
            </a:r>
            <a:r>
              <a:rPr lang="uk-UA" dirty="0"/>
              <a:t>) INNER JOIN </a:t>
            </a:r>
            <a:r>
              <a:rPr lang="uk-UA" dirty="0" err="1"/>
              <a:t>Производство</a:t>
            </a:r>
            <a:r>
              <a:rPr lang="uk-UA" dirty="0"/>
              <a:t> ON </a:t>
            </a:r>
            <a:r>
              <a:rPr lang="uk-UA" dirty="0" err="1"/>
              <a:t>Изделия</a:t>
            </a:r>
            <a:r>
              <a:rPr lang="uk-UA" dirty="0"/>
              <a:t>.[Код </a:t>
            </a:r>
            <a:r>
              <a:rPr lang="uk-UA" dirty="0" err="1"/>
              <a:t>изделия</a:t>
            </a:r>
            <a:r>
              <a:rPr lang="uk-UA" dirty="0"/>
              <a:t>] = </a:t>
            </a:r>
            <a:r>
              <a:rPr lang="uk-UA" dirty="0" err="1"/>
              <a:t>Производство.Изделие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GROUP BY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Изделие</a:t>
            </a:r>
            <a:r>
              <a:rPr lang="uk-UA" dirty="0"/>
              <a:t>,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Ингредиент</a:t>
            </a:r>
            <a:r>
              <a:rPr lang="uk-UA" dirty="0"/>
              <a:t>,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Количество</a:t>
            </a:r>
            <a:r>
              <a:rPr lang="uk-UA" dirty="0"/>
              <a:t>, </a:t>
            </a:r>
            <a:r>
              <a:rPr lang="uk-UA" dirty="0" err="1"/>
              <a:t>Производство.Вычтены</a:t>
            </a:r>
            <a:r>
              <a:rPr lang="uk-UA" dirty="0"/>
              <a:t>;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 </a:t>
            </a:r>
            <a:endParaRPr lang="ru-RU" sz="2400" dirty="0"/>
          </a:p>
          <a:p>
            <a:pPr marL="109728" indent="0">
              <a:buNone/>
            </a:pPr>
            <a:r>
              <a:rPr lang="ru-RU" dirty="0" err="1"/>
              <a:t>Цей</a:t>
            </a:r>
            <a:r>
              <a:rPr lang="ru-RU" dirty="0"/>
              <a:t> запит </a:t>
            </a:r>
            <a:r>
              <a:rPr lang="ru-RU" dirty="0" err="1"/>
              <a:t>поверта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uk-UA" dirty="0"/>
              <a:t> </a:t>
            </a:r>
            <a:r>
              <a:rPr lang="uk-UA" dirty="0" err="1"/>
              <a:t>використованих</a:t>
            </a:r>
            <a:r>
              <a:rPr lang="uk-UA" dirty="0"/>
              <a:t> </a:t>
            </a:r>
            <a:r>
              <a:rPr lang="uk-UA" dirty="0" err="1"/>
              <a:t>інгрідієнтів</a:t>
            </a:r>
            <a:r>
              <a:rPr lang="uk-UA" dirty="0"/>
              <a:t> при </a:t>
            </a:r>
            <a:r>
              <a:rPr lang="uk-UA" dirty="0" err="1"/>
              <a:t>виробницві</a:t>
            </a:r>
            <a:r>
              <a:rPr lang="uk-UA" dirty="0"/>
              <a:t> та </a:t>
            </a:r>
            <a:r>
              <a:rPr lang="uk-UA" dirty="0" err="1"/>
              <a:t>використовуєтся</a:t>
            </a:r>
            <a:r>
              <a:rPr lang="uk-UA" dirty="0"/>
              <a:t> при виробництві.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Запит на кількість не врахованих </a:t>
            </a:r>
            <a:r>
              <a:rPr lang="uk-UA" b="1" dirty="0" err="1"/>
              <a:t>інгрідієнтів</a:t>
            </a:r>
            <a:r>
              <a:rPr lang="uk-UA" b="1" dirty="0"/>
              <a:t> по </a:t>
            </a:r>
            <a:r>
              <a:rPr lang="uk-UA" b="1" dirty="0" smtClean="0"/>
              <a:t>закупкам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uk-UA" dirty="0" smtClean="0"/>
              <a:t>SELECT </a:t>
            </a:r>
            <a:r>
              <a:rPr lang="uk-UA" dirty="0" err="1"/>
              <a:t>Закупки.Ингредиент</a:t>
            </a:r>
            <a:r>
              <a:rPr lang="uk-UA" dirty="0"/>
              <a:t>, </a:t>
            </a:r>
            <a:r>
              <a:rPr lang="uk-UA" dirty="0" err="1"/>
              <a:t>Sum</a:t>
            </a:r>
            <a:r>
              <a:rPr lang="uk-UA" dirty="0"/>
              <a:t>(Закупки.[</a:t>
            </a:r>
            <a:r>
              <a:rPr lang="uk-UA" dirty="0" err="1"/>
              <a:t>Кол</a:t>
            </a:r>
            <a:r>
              <a:rPr lang="uk-UA" dirty="0"/>
              <a:t> </a:t>
            </a:r>
            <a:r>
              <a:rPr lang="uk-UA" dirty="0" err="1"/>
              <a:t>зак</a:t>
            </a:r>
            <a:r>
              <a:rPr lang="uk-UA" dirty="0"/>
              <a:t>]) AS [Не </a:t>
            </a:r>
            <a:r>
              <a:rPr lang="uk-UA" dirty="0" err="1"/>
              <a:t>учтено</a:t>
            </a:r>
            <a:r>
              <a:rPr lang="uk-UA" dirty="0"/>
              <a:t> по закупкам], </a:t>
            </a:r>
            <a:r>
              <a:rPr lang="uk-UA" dirty="0" err="1"/>
              <a:t>Закупки.Добавлено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FROM Закупки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GROUP BY </a:t>
            </a:r>
            <a:r>
              <a:rPr lang="uk-UA" dirty="0" err="1"/>
              <a:t>Закупки.Ингредиент</a:t>
            </a:r>
            <a:r>
              <a:rPr lang="uk-UA" dirty="0"/>
              <a:t>, </a:t>
            </a:r>
            <a:r>
              <a:rPr lang="uk-UA" dirty="0" err="1"/>
              <a:t>Закупки.Добавлено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HAVING (((</a:t>
            </a:r>
            <a:r>
              <a:rPr lang="uk-UA" dirty="0" err="1"/>
              <a:t>Закупки.Добавлено</a:t>
            </a:r>
            <a:r>
              <a:rPr lang="uk-UA" dirty="0"/>
              <a:t>)=</a:t>
            </a:r>
            <a:r>
              <a:rPr lang="uk-UA" dirty="0" err="1"/>
              <a:t>False</a:t>
            </a:r>
            <a:r>
              <a:rPr lang="uk-UA" dirty="0"/>
              <a:t>));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 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Це запит повертає </a:t>
            </a:r>
            <a:r>
              <a:rPr lang="uk-UA" dirty="0" err="1"/>
              <a:t>інгрідіенти</a:t>
            </a:r>
            <a:r>
              <a:rPr lang="uk-UA" dirty="0"/>
              <a:t> які ще не були додані до складу після закупки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23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Запит на кількість не врахованих </a:t>
            </a:r>
            <a:r>
              <a:rPr lang="uk-UA" b="1" dirty="0" err="1"/>
              <a:t>інгрідієнтів</a:t>
            </a:r>
            <a:r>
              <a:rPr lang="uk-UA" b="1" dirty="0"/>
              <a:t> при </a:t>
            </a:r>
            <a:r>
              <a:rPr lang="uk-UA" b="1" dirty="0" smtClean="0"/>
              <a:t>виробництві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uk-UA" dirty="0" smtClean="0"/>
              <a:t>SELECT </a:t>
            </a:r>
            <a:r>
              <a:rPr lang="uk-UA" dirty="0"/>
              <a:t>[</a:t>
            </a:r>
            <a:r>
              <a:rPr lang="uk-UA" dirty="0" err="1"/>
              <a:t>Количество</a:t>
            </a:r>
            <a:r>
              <a:rPr lang="uk-UA" dirty="0"/>
              <a:t> </a:t>
            </a:r>
            <a:r>
              <a:rPr lang="uk-UA" dirty="0" err="1"/>
              <a:t>ингредиента</a:t>
            </a:r>
            <a:r>
              <a:rPr lang="uk-UA" dirty="0"/>
              <a:t> </a:t>
            </a:r>
            <a:r>
              <a:rPr lang="uk-UA" dirty="0" err="1"/>
              <a:t>израсход</a:t>
            </a:r>
            <a:r>
              <a:rPr lang="uk-UA" dirty="0"/>
              <a:t>].</a:t>
            </a:r>
            <a:r>
              <a:rPr lang="uk-UA" dirty="0" err="1"/>
              <a:t>Ингредиент</a:t>
            </a:r>
            <a:r>
              <a:rPr lang="uk-UA" dirty="0"/>
              <a:t>, </a:t>
            </a:r>
            <a:r>
              <a:rPr lang="uk-UA" dirty="0" err="1"/>
              <a:t>Sum</a:t>
            </a:r>
            <a:r>
              <a:rPr lang="uk-UA" dirty="0"/>
              <a:t>([</a:t>
            </a:r>
            <a:r>
              <a:rPr lang="uk-UA" dirty="0" err="1"/>
              <a:t>Количество</a:t>
            </a:r>
            <a:r>
              <a:rPr lang="uk-UA" dirty="0"/>
              <a:t> </a:t>
            </a:r>
            <a:r>
              <a:rPr lang="uk-UA" dirty="0" err="1"/>
              <a:t>ингредиента</a:t>
            </a:r>
            <a:r>
              <a:rPr lang="uk-UA" dirty="0"/>
              <a:t> </a:t>
            </a:r>
            <a:r>
              <a:rPr lang="uk-UA" dirty="0" err="1"/>
              <a:t>израсход</a:t>
            </a:r>
            <a:r>
              <a:rPr lang="uk-UA" dirty="0"/>
              <a:t>].</a:t>
            </a:r>
            <a:r>
              <a:rPr lang="uk-UA" dirty="0" err="1"/>
              <a:t>Израсходовано</a:t>
            </a:r>
            <a:r>
              <a:rPr lang="uk-UA" dirty="0"/>
              <a:t>) AS [</a:t>
            </a:r>
            <a:r>
              <a:rPr lang="uk-UA" dirty="0" err="1"/>
              <a:t>Sum-Израсходовано</a:t>
            </a:r>
            <a:r>
              <a:rPr lang="uk-UA" dirty="0"/>
              <a:t>], [</a:t>
            </a:r>
            <a:r>
              <a:rPr lang="uk-UA" dirty="0" err="1"/>
              <a:t>Количество</a:t>
            </a:r>
            <a:r>
              <a:rPr lang="uk-UA" dirty="0"/>
              <a:t> </a:t>
            </a:r>
            <a:r>
              <a:rPr lang="uk-UA" dirty="0" err="1"/>
              <a:t>ингредиента</a:t>
            </a:r>
            <a:r>
              <a:rPr lang="uk-UA" dirty="0"/>
              <a:t> </a:t>
            </a:r>
            <a:r>
              <a:rPr lang="uk-UA" dirty="0" err="1"/>
              <a:t>израсход</a:t>
            </a:r>
            <a:r>
              <a:rPr lang="uk-UA" dirty="0"/>
              <a:t>].</a:t>
            </a:r>
            <a:r>
              <a:rPr lang="uk-UA" dirty="0" err="1"/>
              <a:t>Вычтены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FROM [</a:t>
            </a:r>
            <a:r>
              <a:rPr lang="uk-UA" dirty="0" err="1"/>
              <a:t>Количество</a:t>
            </a:r>
            <a:r>
              <a:rPr lang="uk-UA" dirty="0"/>
              <a:t> </a:t>
            </a:r>
            <a:r>
              <a:rPr lang="uk-UA" dirty="0" err="1"/>
              <a:t>ингредиента</a:t>
            </a:r>
            <a:r>
              <a:rPr lang="uk-UA" dirty="0"/>
              <a:t> </a:t>
            </a:r>
            <a:r>
              <a:rPr lang="uk-UA" dirty="0" err="1"/>
              <a:t>израсход</a:t>
            </a:r>
            <a:r>
              <a:rPr lang="uk-UA" dirty="0"/>
              <a:t>]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GROUP BY [</a:t>
            </a:r>
            <a:r>
              <a:rPr lang="uk-UA" dirty="0" err="1"/>
              <a:t>Количество</a:t>
            </a:r>
            <a:r>
              <a:rPr lang="uk-UA" dirty="0"/>
              <a:t> </a:t>
            </a:r>
            <a:r>
              <a:rPr lang="uk-UA" dirty="0" err="1"/>
              <a:t>ингредиента</a:t>
            </a:r>
            <a:r>
              <a:rPr lang="uk-UA" dirty="0"/>
              <a:t> </a:t>
            </a:r>
            <a:r>
              <a:rPr lang="uk-UA" dirty="0" err="1"/>
              <a:t>израсход</a:t>
            </a:r>
            <a:r>
              <a:rPr lang="uk-UA" dirty="0"/>
              <a:t>].</a:t>
            </a:r>
            <a:r>
              <a:rPr lang="uk-UA" dirty="0" err="1"/>
              <a:t>Ингредиент</a:t>
            </a:r>
            <a:r>
              <a:rPr lang="uk-UA" dirty="0"/>
              <a:t>, [</a:t>
            </a:r>
            <a:r>
              <a:rPr lang="uk-UA" dirty="0" err="1"/>
              <a:t>Количество</a:t>
            </a:r>
            <a:r>
              <a:rPr lang="uk-UA" dirty="0"/>
              <a:t> </a:t>
            </a:r>
            <a:r>
              <a:rPr lang="uk-UA" dirty="0" err="1"/>
              <a:t>ингредиента</a:t>
            </a:r>
            <a:r>
              <a:rPr lang="uk-UA" dirty="0"/>
              <a:t> </a:t>
            </a:r>
            <a:r>
              <a:rPr lang="uk-UA" dirty="0" err="1"/>
              <a:t>израсход</a:t>
            </a:r>
            <a:r>
              <a:rPr lang="uk-UA" dirty="0"/>
              <a:t>].</a:t>
            </a:r>
            <a:r>
              <a:rPr lang="uk-UA" dirty="0" err="1"/>
              <a:t>Вычтены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HAVING ((([</a:t>
            </a:r>
            <a:r>
              <a:rPr lang="uk-UA" dirty="0" err="1"/>
              <a:t>Количество</a:t>
            </a:r>
            <a:r>
              <a:rPr lang="uk-UA" dirty="0"/>
              <a:t> </a:t>
            </a:r>
            <a:r>
              <a:rPr lang="uk-UA" dirty="0" err="1"/>
              <a:t>ингредиента</a:t>
            </a:r>
            <a:r>
              <a:rPr lang="uk-UA" dirty="0"/>
              <a:t> </a:t>
            </a:r>
            <a:r>
              <a:rPr lang="uk-UA" dirty="0" err="1"/>
              <a:t>израсход</a:t>
            </a:r>
            <a:r>
              <a:rPr lang="uk-UA" dirty="0"/>
              <a:t>].</a:t>
            </a:r>
            <a:r>
              <a:rPr lang="uk-UA" dirty="0" err="1"/>
              <a:t>Вычтены</a:t>
            </a:r>
            <a:r>
              <a:rPr lang="uk-UA" dirty="0"/>
              <a:t>)=</a:t>
            </a:r>
            <a:r>
              <a:rPr lang="uk-UA" dirty="0" err="1"/>
              <a:t>False</a:t>
            </a:r>
            <a:r>
              <a:rPr lang="uk-UA" dirty="0"/>
              <a:t>));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 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Це запит повертає </a:t>
            </a:r>
            <a:r>
              <a:rPr lang="uk-UA" dirty="0" err="1"/>
              <a:t>інгрідіенти</a:t>
            </a:r>
            <a:r>
              <a:rPr lang="uk-UA" dirty="0"/>
              <a:t> які ще не були </a:t>
            </a:r>
            <a:r>
              <a:rPr lang="uk-UA" dirty="0" err="1"/>
              <a:t>вираховані</a:t>
            </a:r>
            <a:r>
              <a:rPr lang="uk-UA" dirty="0"/>
              <a:t> до складу після </a:t>
            </a:r>
            <a:r>
              <a:rPr lang="uk-UA" dirty="0" smtClean="0"/>
              <a:t>виробництва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42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предметної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та</a:t>
            </a:r>
            <a:br>
              <a:rPr lang="ru-RU" dirty="0"/>
            </a:br>
            <a:r>
              <a:rPr lang="ru-RU" dirty="0"/>
              <a:t>постановка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Метою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курсової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є контроль </a:t>
            </a:r>
            <a:r>
              <a:rPr lang="ru-RU" dirty="0" err="1" smtClean="0"/>
              <a:t>хлібокомбінату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Спростити</a:t>
            </a:r>
            <a:r>
              <a:rPr lang="ru-RU" dirty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контролю закупки </a:t>
            </a:r>
            <a:r>
              <a:rPr lang="ru-RU" dirty="0" err="1" smtClean="0"/>
              <a:t>інгрідіентів</a:t>
            </a:r>
            <a:r>
              <a:rPr lang="ru-RU" dirty="0" smtClean="0"/>
              <a:t> на склад, </a:t>
            </a:r>
            <a:r>
              <a:rPr lang="ru-RU" dirty="0" err="1" smtClean="0"/>
              <a:t>виробництво</a:t>
            </a:r>
            <a:r>
              <a:rPr lang="ru-RU" dirty="0" smtClean="0"/>
              <a:t> </a:t>
            </a:r>
            <a:r>
              <a:rPr lang="ru-RU" dirty="0" err="1" smtClean="0"/>
              <a:t>продукції</a:t>
            </a:r>
            <a:r>
              <a:rPr lang="ru-RU" dirty="0" smtClean="0"/>
              <a:t> та продажу.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швидкого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довідок</a:t>
            </a:r>
            <a:r>
              <a:rPr lang="ru-RU" dirty="0"/>
              <a:t> та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регламентованих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Запит на дохід від реалізації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uk-UA" dirty="0" smtClean="0"/>
              <a:t>SELECT </a:t>
            </a:r>
            <a:r>
              <a:rPr lang="uk-UA" dirty="0"/>
              <a:t>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].[Дата </a:t>
            </a:r>
            <a:r>
              <a:rPr lang="uk-UA" dirty="0" err="1"/>
              <a:t>реализации</a:t>
            </a:r>
            <a:r>
              <a:rPr lang="uk-UA" dirty="0"/>
              <a:t>],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].[№ </a:t>
            </a:r>
            <a:r>
              <a:rPr lang="uk-UA" dirty="0" err="1"/>
              <a:t>пп</a:t>
            </a:r>
            <a:r>
              <a:rPr lang="uk-UA" dirty="0"/>
              <a:t>],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].[Код </a:t>
            </a:r>
            <a:r>
              <a:rPr lang="uk-UA" dirty="0" err="1"/>
              <a:t>изделия</a:t>
            </a:r>
            <a:r>
              <a:rPr lang="uk-UA" dirty="0"/>
              <a:t>],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</a:t>
            </a:r>
            <a:r>
              <a:rPr lang="uk-UA" dirty="0" err="1"/>
              <a:t>Наименование</a:t>
            </a:r>
            <a:r>
              <a:rPr lang="uk-UA" dirty="0"/>
              <a:t>,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</a:t>
            </a:r>
            <a:r>
              <a:rPr lang="uk-UA" dirty="0" err="1"/>
              <a:t>Вес</a:t>
            </a:r>
            <a:r>
              <a:rPr lang="uk-UA" dirty="0"/>
              <a:t>,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].[</a:t>
            </a:r>
            <a:r>
              <a:rPr lang="uk-UA" dirty="0" err="1"/>
              <a:t>Отп</a:t>
            </a:r>
            <a:r>
              <a:rPr lang="uk-UA" dirty="0"/>
              <a:t> </a:t>
            </a:r>
            <a:r>
              <a:rPr lang="uk-UA" dirty="0" err="1"/>
              <a:t>цена</a:t>
            </a:r>
            <a:r>
              <a:rPr lang="uk-UA" dirty="0"/>
              <a:t>],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</a:t>
            </a:r>
            <a:r>
              <a:rPr lang="uk-UA" dirty="0" err="1"/>
              <a:t>Количество</a:t>
            </a:r>
            <a:r>
              <a:rPr lang="uk-UA" dirty="0"/>
              <a:t>,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], [</a:t>
            </a:r>
            <a:r>
              <a:rPr lang="uk-UA" dirty="0" err="1"/>
              <a:t>Затраты</a:t>
            </a:r>
            <a:r>
              <a:rPr lang="uk-UA" dirty="0"/>
              <a:t> на </a:t>
            </a:r>
            <a:r>
              <a:rPr lang="uk-UA" dirty="0" err="1"/>
              <a:t>ингредиенты</a:t>
            </a:r>
            <a:r>
              <a:rPr lang="uk-UA" dirty="0"/>
              <a:t>].[</a:t>
            </a:r>
            <a:r>
              <a:rPr lang="uk-UA" dirty="0" err="1"/>
              <a:t>Затраты</a:t>
            </a:r>
            <a:r>
              <a:rPr lang="uk-UA" dirty="0"/>
              <a:t> на </a:t>
            </a:r>
            <a:r>
              <a:rPr lang="uk-UA" dirty="0" err="1"/>
              <a:t>ингредиенты</a:t>
            </a:r>
            <a:r>
              <a:rPr lang="uk-UA" dirty="0"/>
              <a:t>],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]-[</a:t>
            </a:r>
            <a:r>
              <a:rPr lang="uk-UA" dirty="0" err="1"/>
              <a:t>Затраты</a:t>
            </a:r>
            <a:r>
              <a:rPr lang="uk-UA" dirty="0"/>
              <a:t> на </a:t>
            </a:r>
            <a:r>
              <a:rPr lang="uk-UA" dirty="0" err="1"/>
              <a:t>ингредиенты</a:t>
            </a:r>
            <a:r>
              <a:rPr lang="uk-UA" dirty="0"/>
              <a:t>].[</a:t>
            </a:r>
            <a:r>
              <a:rPr lang="uk-UA" dirty="0" err="1"/>
              <a:t>Затраты</a:t>
            </a:r>
            <a:r>
              <a:rPr lang="uk-UA" dirty="0"/>
              <a:t> на </a:t>
            </a:r>
            <a:r>
              <a:rPr lang="uk-UA" dirty="0" err="1"/>
              <a:t>ингредиенты</a:t>
            </a:r>
            <a:r>
              <a:rPr lang="uk-UA" dirty="0"/>
              <a:t>] AS </a:t>
            </a:r>
            <a:r>
              <a:rPr lang="uk-UA" dirty="0" err="1"/>
              <a:t>Прибыль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FROM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 INNER JOIN [</a:t>
            </a:r>
            <a:r>
              <a:rPr lang="uk-UA" dirty="0" err="1"/>
              <a:t>Затраты</a:t>
            </a:r>
            <a:r>
              <a:rPr lang="uk-UA" dirty="0"/>
              <a:t> на </a:t>
            </a:r>
            <a:r>
              <a:rPr lang="uk-UA" dirty="0" err="1"/>
              <a:t>ингредиенты</a:t>
            </a:r>
            <a:r>
              <a:rPr lang="uk-UA" dirty="0"/>
              <a:t>] ON [</a:t>
            </a:r>
            <a:r>
              <a:rPr lang="uk-UA" dirty="0" err="1"/>
              <a:t>Выручка</a:t>
            </a:r>
            <a:r>
              <a:rPr lang="uk-UA" dirty="0"/>
              <a:t> от </a:t>
            </a:r>
            <a:r>
              <a:rPr lang="uk-UA" dirty="0" err="1"/>
              <a:t>реализации</a:t>
            </a:r>
            <a:r>
              <a:rPr lang="uk-UA" dirty="0"/>
              <a:t>].[№ </a:t>
            </a:r>
            <a:r>
              <a:rPr lang="uk-UA" dirty="0" err="1"/>
              <a:t>пп</a:t>
            </a:r>
            <a:r>
              <a:rPr lang="uk-UA" dirty="0"/>
              <a:t>] = [</a:t>
            </a:r>
            <a:r>
              <a:rPr lang="uk-UA" dirty="0" err="1"/>
              <a:t>Затраты</a:t>
            </a:r>
            <a:r>
              <a:rPr lang="uk-UA" dirty="0"/>
              <a:t> на </a:t>
            </a:r>
            <a:r>
              <a:rPr lang="uk-UA" dirty="0" err="1"/>
              <a:t>ингредиенты</a:t>
            </a:r>
            <a:r>
              <a:rPr lang="uk-UA" dirty="0"/>
              <a:t>].[№ </a:t>
            </a:r>
            <a:r>
              <a:rPr lang="uk-UA" dirty="0" err="1"/>
              <a:t>пп</a:t>
            </a:r>
            <a:r>
              <a:rPr lang="uk-UA" dirty="0"/>
              <a:t>];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 </a:t>
            </a:r>
            <a:endParaRPr lang="ru-RU" sz="2400" dirty="0"/>
          </a:p>
          <a:p>
            <a:pPr marL="109728" indent="0">
              <a:buNone/>
            </a:pPr>
            <a:r>
              <a:rPr lang="ru-RU" dirty="0" err="1"/>
              <a:t>Цей</a:t>
            </a:r>
            <a:r>
              <a:rPr lang="ru-RU" dirty="0"/>
              <a:t> запит </a:t>
            </a:r>
            <a:r>
              <a:rPr lang="ru-RU" dirty="0" err="1"/>
              <a:t>поверта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uk-UA" dirty="0"/>
              <a:t> доходу від реалізації та </a:t>
            </a:r>
            <a:r>
              <a:rPr lang="uk-UA" dirty="0" err="1"/>
              <a:t>використовуєтся</a:t>
            </a:r>
            <a:r>
              <a:rPr lang="uk-UA" dirty="0"/>
              <a:t> у однойменній формі.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37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Запит на врахування </a:t>
            </a:r>
            <a:r>
              <a:rPr lang="uk-UA" b="1" dirty="0" err="1"/>
              <a:t>енергетичноії</a:t>
            </a:r>
            <a:r>
              <a:rPr lang="uk-UA" b="1" dirty="0"/>
              <a:t> цінності </a:t>
            </a:r>
            <a:r>
              <a:rPr lang="uk-UA" b="1" dirty="0" err="1" smtClean="0"/>
              <a:t>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uk-UA" dirty="0" smtClean="0"/>
              <a:t>SELECT </a:t>
            </a:r>
            <a:r>
              <a:rPr lang="uk-UA" dirty="0" err="1"/>
              <a:t>Изделия</a:t>
            </a:r>
            <a:r>
              <a:rPr lang="uk-UA" dirty="0"/>
              <a:t>.[Код </a:t>
            </a:r>
            <a:r>
              <a:rPr lang="uk-UA" dirty="0" err="1"/>
              <a:t>изделия</a:t>
            </a:r>
            <a:r>
              <a:rPr lang="uk-UA" dirty="0"/>
              <a:t>], </a:t>
            </a:r>
            <a:r>
              <a:rPr lang="uk-UA" dirty="0" err="1"/>
              <a:t>Изделия.Наименование</a:t>
            </a:r>
            <a:r>
              <a:rPr lang="uk-UA" dirty="0"/>
              <a:t>, </a:t>
            </a:r>
            <a:r>
              <a:rPr lang="uk-UA" dirty="0" err="1"/>
              <a:t>Sum</a:t>
            </a:r>
            <a:r>
              <a:rPr lang="uk-UA" dirty="0"/>
              <a:t>([Состав </a:t>
            </a:r>
            <a:r>
              <a:rPr lang="uk-UA" dirty="0" err="1"/>
              <a:t>изделий</a:t>
            </a:r>
            <a:r>
              <a:rPr lang="uk-UA" dirty="0"/>
              <a:t>].[</a:t>
            </a:r>
            <a:r>
              <a:rPr lang="uk-UA" dirty="0" err="1"/>
              <a:t>Количество</a:t>
            </a:r>
            <a:r>
              <a:rPr lang="uk-UA" dirty="0"/>
              <a:t>]*[</a:t>
            </a:r>
            <a:r>
              <a:rPr lang="uk-UA" dirty="0" err="1"/>
              <a:t>Ингредиенты</a:t>
            </a:r>
            <a:r>
              <a:rPr lang="uk-UA" dirty="0"/>
              <a:t>].[</a:t>
            </a:r>
            <a:r>
              <a:rPr lang="uk-UA" dirty="0" err="1"/>
              <a:t>Энерг</a:t>
            </a:r>
            <a:r>
              <a:rPr lang="uk-UA" dirty="0"/>
              <a:t>]) AS [</a:t>
            </a:r>
            <a:r>
              <a:rPr lang="uk-UA" dirty="0" err="1"/>
              <a:t>Расчётная</a:t>
            </a:r>
            <a:r>
              <a:rPr lang="uk-UA" dirty="0"/>
              <a:t> </a:t>
            </a:r>
            <a:r>
              <a:rPr lang="uk-UA" dirty="0" err="1"/>
              <a:t>энерг</a:t>
            </a:r>
            <a:r>
              <a:rPr lang="uk-UA" dirty="0"/>
              <a:t> </a:t>
            </a:r>
            <a:r>
              <a:rPr lang="uk-UA" dirty="0" err="1"/>
              <a:t>ценность</a:t>
            </a:r>
            <a:r>
              <a:rPr lang="uk-UA" dirty="0"/>
              <a:t>]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FROM </a:t>
            </a:r>
            <a:r>
              <a:rPr lang="uk-UA" dirty="0" err="1"/>
              <a:t>Изделия</a:t>
            </a:r>
            <a:r>
              <a:rPr lang="uk-UA" dirty="0"/>
              <a:t> LEFT JOIN (</a:t>
            </a:r>
            <a:r>
              <a:rPr lang="uk-UA" dirty="0" err="1"/>
              <a:t>Ингредиенты</a:t>
            </a:r>
            <a:r>
              <a:rPr lang="uk-UA" dirty="0"/>
              <a:t> RIGHT JOIN [Состав </a:t>
            </a:r>
            <a:r>
              <a:rPr lang="uk-UA" dirty="0" err="1"/>
              <a:t>изделий</a:t>
            </a:r>
            <a:r>
              <a:rPr lang="uk-UA" dirty="0"/>
              <a:t>] ON </a:t>
            </a:r>
            <a:r>
              <a:rPr lang="uk-UA" dirty="0" err="1"/>
              <a:t>Ингредиенты</a:t>
            </a:r>
            <a:r>
              <a:rPr lang="uk-UA" dirty="0"/>
              <a:t>.[Код </a:t>
            </a:r>
            <a:r>
              <a:rPr lang="uk-UA" dirty="0" err="1"/>
              <a:t>ингредиента</a:t>
            </a:r>
            <a:r>
              <a:rPr lang="uk-UA" dirty="0"/>
              <a:t>] =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Ингредиент</a:t>
            </a:r>
            <a:r>
              <a:rPr lang="uk-UA" dirty="0"/>
              <a:t>) ON </a:t>
            </a:r>
            <a:r>
              <a:rPr lang="uk-UA" dirty="0" err="1"/>
              <a:t>Изделия</a:t>
            </a:r>
            <a:r>
              <a:rPr lang="uk-UA" dirty="0"/>
              <a:t>.[Код </a:t>
            </a:r>
            <a:r>
              <a:rPr lang="uk-UA" dirty="0" err="1"/>
              <a:t>изделия</a:t>
            </a:r>
            <a:r>
              <a:rPr lang="uk-UA" dirty="0"/>
              <a:t>] =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Изделие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GROUP BY </a:t>
            </a:r>
            <a:r>
              <a:rPr lang="uk-UA" dirty="0" err="1"/>
              <a:t>Изделия</a:t>
            </a:r>
            <a:r>
              <a:rPr lang="uk-UA" dirty="0"/>
              <a:t>.[Код </a:t>
            </a:r>
            <a:r>
              <a:rPr lang="uk-UA" dirty="0" err="1"/>
              <a:t>изделия</a:t>
            </a:r>
            <a:r>
              <a:rPr lang="uk-UA" dirty="0"/>
              <a:t>], </a:t>
            </a:r>
            <a:r>
              <a:rPr lang="uk-UA" dirty="0" err="1"/>
              <a:t>Изделия.Наименование</a:t>
            </a:r>
            <a:r>
              <a:rPr lang="uk-UA" dirty="0"/>
              <a:t>;</a:t>
            </a:r>
            <a:endParaRPr lang="ru-RU" sz="2400" dirty="0"/>
          </a:p>
          <a:p>
            <a:endParaRPr lang="ru-RU" sz="2400" dirty="0"/>
          </a:p>
          <a:p>
            <a:pPr marL="109728" indent="0">
              <a:buNone/>
            </a:pPr>
            <a:r>
              <a:rPr lang="ru-RU" dirty="0" err="1"/>
              <a:t>Цей</a:t>
            </a:r>
            <a:r>
              <a:rPr lang="ru-RU" dirty="0"/>
              <a:t> запит </a:t>
            </a:r>
            <a:r>
              <a:rPr lang="ru-RU" dirty="0" err="1"/>
              <a:t>поверта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uk-UA" dirty="0"/>
              <a:t> енергетичної цінності виробу та </a:t>
            </a:r>
            <a:r>
              <a:rPr lang="uk-UA" dirty="0" err="1"/>
              <a:t>використовуєтся</a:t>
            </a:r>
            <a:r>
              <a:rPr lang="uk-UA" dirty="0"/>
              <a:t> у виробництві</a:t>
            </a:r>
            <a:r>
              <a:rPr lang="uk-UA" dirty="0" smtClean="0"/>
              <a:t>.</a:t>
            </a:r>
            <a:endParaRPr lang="ru-RU" sz="2400" dirty="0"/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5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Запит на визначення вартості </a:t>
            </a:r>
            <a:r>
              <a:rPr lang="uk-UA" b="1" dirty="0" smtClean="0"/>
              <a:t>виробів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uk-UA" dirty="0" smtClean="0"/>
              <a:t>SELECT </a:t>
            </a:r>
            <a:r>
              <a:rPr lang="uk-UA" dirty="0"/>
              <a:t>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Изделие</a:t>
            </a:r>
            <a:r>
              <a:rPr lang="uk-UA" dirty="0"/>
              <a:t>,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Ингредиент</a:t>
            </a:r>
            <a:r>
              <a:rPr lang="uk-UA" dirty="0"/>
              <a:t>,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Количество</a:t>
            </a:r>
            <a:r>
              <a:rPr lang="uk-UA" dirty="0"/>
              <a:t>, </a:t>
            </a:r>
            <a:r>
              <a:rPr lang="uk-UA" dirty="0" err="1"/>
              <a:t>Изделия.Вес</a:t>
            </a:r>
            <a:r>
              <a:rPr lang="uk-UA" dirty="0"/>
              <a:t>*[Состав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Количество</a:t>
            </a:r>
            <a:r>
              <a:rPr lang="uk-UA" dirty="0"/>
              <a:t>*</a:t>
            </a:r>
            <a:r>
              <a:rPr lang="uk-UA" dirty="0" err="1"/>
              <a:t>Ингредиенты.Цена</a:t>
            </a:r>
            <a:r>
              <a:rPr lang="uk-UA" dirty="0"/>
              <a:t> AS [</a:t>
            </a:r>
            <a:r>
              <a:rPr lang="uk-UA" dirty="0" err="1"/>
              <a:t>Стоимость</a:t>
            </a:r>
            <a:r>
              <a:rPr lang="uk-UA" dirty="0"/>
              <a:t> </a:t>
            </a:r>
            <a:r>
              <a:rPr lang="uk-UA" dirty="0" err="1"/>
              <a:t>ингредиента</a:t>
            </a:r>
            <a:r>
              <a:rPr lang="uk-UA" dirty="0"/>
              <a:t>]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FROM </a:t>
            </a:r>
            <a:r>
              <a:rPr lang="uk-UA" dirty="0" err="1"/>
              <a:t>Изделия</a:t>
            </a:r>
            <a:r>
              <a:rPr lang="uk-UA" dirty="0"/>
              <a:t> INNER JOIN (</a:t>
            </a:r>
            <a:r>
              <a:rPr lang="uk-UA" dirty="0" err="1"/>
              <a:t>Ингредиенты</a:t>
            </a:r>
            <a:r>
              <a:rPr lang="uk-UA" dirty="0"/>
              <a:t> INNER JOIN [Состав </a:t>
            </a:r>
            <a:r>
              <a:rPr lang="uk-UA" dirty="0" err="1"/>
              <a:t>изделий</a:t>
            </a:r>
            <a:r>
              <a:rPr lang="uk-UA" dirty="0"/>
              <a:t>] ON </a:t>
            </a:r>
            <a:r>
              <a:rPr lang="uk-UA" dirty="0" err="1"/>
              <a:t>Ингредиенты</a:t>
            </a:r>
            <a:r>
              <a:rPr lang="uk-UA" dirty="0"/>
              <a:t>.[Код </a:t>
            </a:r>
            <a:r>
              <a:rPr lang="uk-UA" dirty="0" err="1"/>
              <a:t>ингредиента</a:t>
            </a:r>
            <a:r>
              <a:rPr lang="uk-UA" dirty="0"/>
              <a:t>] =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Ингредиент</a:t>
            </a:r>
            <a:r>
              <a:rPr lang="uk-UA" dirty="0"/>
              <a:t>) ON </a:t>
            </a:r>
            <a:r>
              <a:rPr lang="uk-UA" dirty="0" err="1"/>
              <a:t>Изделия</a:t>
            </a:r>
            <a:r>
              <a:rPr lang="uk-UA" dirty="0"/>
              <a:t>.[Код </a:t>
            </a:r>
            <a:r>
              <a:rPr lang="uk-UA" dirty="0" err="1"/>
              <a:t>изделия</a:t>
            </a:r>
            <a:r>
              <a:rPr lang="uk-UA" dirty="0"/>
              <a:t>] = [Состав </a:t>
            </a:r>
            <a:r>
              <a:rPr lang="uk-UA" dirty="0" err="1"/>
              <a:t>изделий</a:t>
            </a:r>
            <a:r>
              <a:rPr lang="uk-UA" dirty="0"/>
              <a:t>].</a:t>
            </a:r>
            <a:r>
              <a:rPr lang="uk-UA" dirty="0" err="1"/>
              <a:t>Изделие</a:t>
            </a:r>
            <a:r>
              <a:rPr lang="uk-UA" dirty="0"/>
              <a:t>;</a:t>
            </a:r>
            <a:endParaRPr lang="ru-RU" sz="2400" dirty="0"/>
          </a:p>
          <a:p>
            <a:pPr marL="109728" indent="0">
              <a:buNone/>
            </a:pPr>
            <a:r>
              <a:rPr lang="uk-UA" dirty="0"/>
              <a:t> </a:t>
            </a:r>
            <a:endParaRPr lang="ru-RU" sz="2400" dirty="0"/>
          </a:p>
          <a:p>
            <a:pPr marL="109728" indent="0">
              <a:buNone/>
            </a:pPr>
            <a:r>
              <a:rPr lang="ru-RU" dirty="0" err="1"/>
              <a:t>Цей</a:t>
            </a:r>
            <a:r>
              <a:rPr lang="ru-RU" dirty="0"/>
              <a:t> запит </a:t>
            </a:r>
            <a:r>
              <a:rPr lang="ru-RU" dirty="0" err="1"/>
              <a:t>поверта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uk-UA" dirty="0"/>
              <a:t> вартості виробу та </a:t>
            </a:r>
            <a:r>
              <a:rPr lang="uk-UA" dirty="0" err="1"/>
              <a:t>використовуєтся</a:t>
            </a:r>
            <a:r>
              <a:rPr lang="uk-UA" dirty="0"/>
              <a:t> у виробництві.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24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/>
              <a:t>Діаграма потоків </a:t>
            </a:r>
            <a:r>
              <a:rPr lang="uk-UA" b="1" dirty="0" smtClean="0"/>
              <a:t>даних</a:t>
            </a:r>
            <a:endParaRPr lang="ru-RU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32229" t="42189" r="39871" b="27024"/>
          <a:stretch/>
        </p:blipFill>
        <p:spPr bwMode="auto">
          <a:xfrm>
            <a:off x="2020824" y="2828133"/>
            <a:ext cx="5102352" cy="31670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7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Діаграма потоків </a:t>
            </a:r>
            <a:r>
              <a:rPr lang="uk-UA" b="1" dirty="0" smtClean="0"/>
              <a:t>даних </a:t>
            </a:r>
            <a:r>
              <a:rPr lang="uk-UA" b="1" smtClean="0"/>
              <a:t>першого рівня</a:t>
            </a:r>
            <a:endParaRPr lang="ru-RU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l="32389" t="35633" r="32176" b="11916"/>
          <a:stretch/>
        </p:blipFill>
        <p:spPr bwMode="auto">
          <a:xfrm>
            <a:off x="1975149" y="2249488"/>
            <a:ext cx="5193701" cy="4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81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Інфологічна</a:t>
            </a:r>
            <a:r>
              <a:rPr lang="ru-RU" dirty="0"/>
              <a:t> модель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8439" t="34207" r="23838" b="18187"/>
          <a:stretch/>
        </p:blipFill>
        <p:spPr bwMode="auto">
          <a:xfrm>
            <a:off x="457200" y="2502759"/>
            <a:ext cx="8229600" cy="3817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24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Даталогічна</a:t>
            </a:r>
            <a:r>
              <a:rPr lang="uk-UA" dirty="0" smtClean="0"/>
              <a:t> </a:t>
            </a:r>
            <a:r>
              <a:rPr lang="uk-UA" dirty="0"/>
              <a:t>модель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3" t="31588" r="48983" b="40867"/>
          <a:stretch/>
        </p:blipFill>
        <p:spPr bwMode="auto">
          <a:xfrm>
            <a:off x="827584" y="2420888"/>
            <a:ext cx="7470585" cy="406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1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Фізична модель</a:t>
            </a:r>
            <a:endParaRPr lang="ru-RU" dirty="0"/>
          </a:p>
        </p:txBody>
      </p:sp>
      <p:pic>
        <p:nvPicPr>
          <p:cNvPr id="4" name="Объект 3" descr="Схема данных готовой базы данных «Хлебокомбинат». 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t="22258" r="1729" b="9355"/>
          <a:stretch/>
        </p:blipFill>
        <p:spPr bwMode="auto">
          <a:xfrm>
            <a:off x="457200" y="2437498"/>
            <a:ext cx="8229600" cy="39483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11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вироби</a:t>
            </a:r>
            <a:endParaRPr lang="ru-RU" dirty="0"/>
          </a:p>
        </p:txBody>
      </p:sp>
      <p:pic>
        <p:nvPicPr>
          <p:cNvPr id="4" name="Объект 3" descr="Структура таблицы «Изделия»: код изделия, наименование, вес, срок годности, энергетическая ценность, отпускная цена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9" t="18868"/>
          <a:stretch/>
        </p:blipFill>
        <p:spPr bwMode="auto">
          <a:xfrm>
            <a:off x="386789" y="2132856"/>
            <a:ext cx="8300011" cy="4394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закупки</a:t>
            </a:r>
            <a:endParaRPr lang="ru-RU" dirty="0"/>
          </a:p>
        </p:txBody>
      </p:sp>
      <p:pic>
        <p:nvPicPr>
          <p:cNvPr id="4" name="Объект 3" descr="Структура таблицы «Закупки»: № закупки, ингредиент, количество закуплено, дата закупки, добавлено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5" t="19068"/>
          <a:stretch/>
        </p:blipFill>
        <p:spPr bwMode="auto">
          <a:xfrm>
            <a:off x="427526" y="2276872"/>
            <a:ext cx="8201522" cy="4296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0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145</TotalTime>
  <Words>857</Words>
  <Application>Microsoft Office PowerPoint</Application>
  <PresentationFormat>On-screen Show (4:3)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Georgia</vt:lpstr>
      <vt:lpstr>Trebuchet MS</vt:lpstr>
      <vt:lpstr>Wingdings 2</vt:lpstr>
      <vt:lpstr>Городская</vt:lpstr>
      <vt:lpstr>Курсова робота з дисципліни “Організація баз даних та знань” на тему:“Хлібокомбінат”</vt:lpstr>
      <vt:lpstr>Опис предметної області та постановка задач</vt:lpstr>
      <vt:lpstr>Діаграма потоків даних</vt:lpstr>
      <vt:lpstr>Діаграма потоків даних першого рівня</vt:lpstr>
      <vt:lpstr>Інфологічна модель бази даних</vt:lpstr>
      <vt:lpstr>Даталогічна модель</vt:lpstr>
      <vt:lpstr>Фізична модель</vt:lpstr>
      <vt:lpstr>Таблиця вироби</vt:lpstr>
      <vt:lpstr>Таблиця закупки</vt:lpstr>
      <vt:lpstr>Таблиця реалізація</vt:lpstr>
      <vt:lpstr>Таблиця інгрідіенти</vt:lpstr>
      <vt:lpstr>Таблиця виробництво</vt:lpstr>
      <vt:lpstr>Таблиця склад виробів</vt:lpstr>
      <vt:lpstr>Запит на отримання виручки від реалізації </vt:lpstr>
      <vt:lpstr>Запит на отримання витрат на інгрідієнти </vt:lpstr>
      <vt:lpstr>Запит на отримання інгрідієнтів на складі </vt:lpstr>
      <vt:lpstr>Запит на кількість використованих інгрідіентів</vt:lpstr>
      <vt:lpstr>Запит на кількість не врахованих інгрідієнтів по закупкам</vt:lpstr>
      <vt:lpstr>Запит на кількість не врахованих інгрідієнтів при виробництві</vt:lpstr>
      <vt:lpstr>Запит на дохід від реалізації </vt:lpstr>
      <vt:lpstr>Запит на врахування енергетичноії цінності продукта</vt:lpstr>
      <vt:lpstr>Запит на визначення вартості виробів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з дисципліни “Організація баз даних та знань” на тему:“Хібокомбінат”</dc:title>
  <dc:creator>Родители</dc:creator>
  <cp:lastModifiedBy>Microsoft account</cp:lastModifiedBy>
  <cp:revision>8</cp:revision>
  <dcterms:created xsi:type="dcterms:W3CDTF">2020-06-11T21:40:59Z</dcterms:created>
  <dcterms:modified xsi:type="dcterms:W3CDTF">2020-06-25T14:28:51Z</dcterms:modified>
</cp:coreProperties>
</file>