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916637A-BF9F-4429-8A1C-BB2624063C7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Курсова робота </a:t>
            </a:r>
            <a:br>
              <a:rPr lang="uk-UA" dirty="0" smtClean="0"/>
            </a:br>
            <a:r>
              <a:rPr lang="uk-UA" dirty="0" smtClean="0"/>
              <a:t>«Прогнозування цін на ринку»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Студента групи </a:t>
            </a:r>
            <a:r>
              <a:rPr lang="uk-UA" dirty="0" smtClean="0"/>
              <a:t>КН-21</a:t>
            </a:r>
          </a:p>
          <a:p>
            <a:r>
              <a:rPr lang="uk-UA" dirty="0" err="1" smtClean="0"/>
              <a:t>Пашковського</a:t>
            </a:r>
            <a:r>
              <a:rPr lang="uk-UA" dirty="0" smtClean="0"/>
              <a:t> Павла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Запропонована модель прогнозування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C:\Users\Родители\Desktop\универ\курсовая мсии\journal.pone.0227222.g003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61443"/>
            <a:ext cx="1568516" cy="3784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71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Результати </a:t>
            </a:r>
            <a:r>
              <a:rPr lang="uk-UA" dirty="0" smtClean="0"/>
              <a:t>тестування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4098" name="Picture 2" descr="C:\Users\Родители\Desktop\универ\курсовая мсии\op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3"/>
            <a:ext cx="6488113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Результати </a:t>
            </a:r>
            <a:r>
              <a:rPr lang="uk-UA" dirty="0" smtClean="0"/>
              <a:t>тестування</a:t>
            </a:r>
            <a:endParaRPr lang="ru-RU" dirty="0"/>
          </a:p>
        </p:txBody>
      </p:sp>
      <p:pic>
        <p:nvPicPr>
          <p:cNvPr id="5122" name="Picture 2" descr="C:\Users\Родители\Desktop\универ\курсовая мсии\cl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204864"/>
            <a:ext cx="6469063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1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тестування</a:t>
            </a:r>
            <a:endParaRPr lang="ru-RU" dirty="0"/>
          </a:p>
        </p:txBody>
      </p:sp>
      <p:pic>
        <p:nvPicPr>
          <p:cNvPr id="6146" name="Picture 2" descr="C:\Users\Родители\Desktop\универ\курсовая мсии\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488113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1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тестування</a:t>
            </a:r>
            <a:endParaRPr lang="ru-RU" dirty="0"/>
          </a:p>
        </p:txBody>
      </p:sp>
      <p:pic>
        <p:nvPicPr>
          <p:cNvPr id="7170" name="Picture 2" descr="C:\Users\Родители\Desktop\универ\курсовая мсии\hi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61" y="2276872"/>
            <a:ext cx="6488113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4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тестування</a:t>
            </a:r>
            <a:endParaRPr lang="ru-RU" dirty="0"/>
          </a:p>
        </p:txBody>
      </p:sp>
      <p:pic>
        <p:nvPicPr>
          <p:cNvPr id="8194" name="Picture 2" descr="C:\Users\Родители\Desktop\универ\курсовая мсии\volu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38781"/>
            <a:ext cx="6469063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ru-RU" dirty="0" err="1" smtClean="0"/>
              <a:t>Прогнозування</a:t>
            </a:r>
            <a:r>
              <a:rPr lang="ru-RU" dirty="0" smtClean="0"/>
              <a:t> </a:t>
            </a:r>
            <a:r>
              <a:rPr lang="ru-RU" dirty="0" err="1"/>
              <a:t>фінансового</a:t>
            </a:r>
            <a:r>
              <a:rPr lang="ru-RU" dirty="0"/>
              <a:t> ринку </a:t>
            </a:r>
            <a:r>
              <a:rPr lang="ru-RU" dirty="0" err="1"/>
              <a:t>традиційно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галузь</a:t>
            </a:r>
            <a:r>
              <a:rPr lang="ru-RU" dirty="0"/>
              <a:t> та </a:t>
            </a:r>
            <a:r>
              <a:rPr lang="ru-RU" dirty="0" err="1"/>
              <a:t>наукові</a:t>
            </a:r>
            <a:r>
              <a:rPr lang="ru-RU" dirty="0"/>
              <a:t> установи. Для фондового ринку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мінливість</a:t>
            </a:r>
            <a:r>
              <a:rPr lang="ru-RU" dirty="0"/>
              <a:t> складна і </a:t>
            </a:r>
            <a:r>
              <a:rPr lang="ru-RU" dirty="0" err="1"/>
              <a:t>нелінійна</a:t>
            </a:r>
            <a:r>
              <a:rPr lang="ru-RU" dirty="0"/>
              <a:t>.  Очевидно, </a:t>
            </a:r>
            <a:r>
              <a:rPr lang="ru-RU" dirty="0" err="1"/>
              <a:t>ненадійно</a:t>
            </a:r>
            <a:r>
              <a:rPr lang="ru-RU" dirty="0"/>
              <a:t> та </a:t>
            </a:r>
            <a:r>
              <a:rPr lang="ru-RU" dirty="0" err="1"/>
              <a:t>неефективно</a:t>
            </a:r>
            <a:r>
              <a:rPr lang="ru-RU" dirty="0"/>
              <a:t> </a:t>
            </a:r>
            <a:r>
              <a:rPr lang="ru-RU" dirty="0" err="1"/>
              <a:t>покладатися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на </a:t>
            </a:r>
            <a:r>
              <a:rPr lang="ru-RU" dirty="0" err="1"/>
              <a:t>особистий</a:t>
            </a:r>
            <a:r>
              <a:rPr lang="ru-RU" dirty="0"/>
              <a:t> </a:t>
            </a:r>
            <a:r>
              <a:rPr lang="ru-RU" dirty="0" err="1"/>
              <a:t>досвід</a:t>
            </a:r>
            <a:r>
              <a:rPr lang="ru-RU" dirty="0"/>
              <a:t> та </a:t>
            </a:r>
            <a:r>
              <a:rPr lang="ru-RU" dirty="0" err="1"/>
              <a:t>інтуїцію</a:t>
            </a:r>
            <a:r>
              <a:rPr lang="ru-RU" dirty="0"/>
              <a:t> </a:t>
            </a:r>
            <a:r>
              <a:rPr lang="ru-RU" dirty="0" err="1"/>
              <a:t>торговця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та </a:t>
            </a:r>
            <a:r>
              <a:rPr lang="ru-RU" dirty="0" err="1"/>
              <a:t>судження</a:t>
            </a:r>
            <a:r>
              <a:rPr lang="ru-RU" dirty="0"/>
              <a:t>. Людям </a:t>
            </a:r>
            <a:r>
              <a:rPr lang="ru-RU" dirty="0" err="1"/>
              <a:t>потрібен</a:t>
            </a:r>
            <a:r>
              <a:rPr lang="ru-RU" dirty="0"/>
              <a:t> </a:t>
            </a:r>
            <a:r>
              <a:rPr lang="ru-RU" dirty="0" err="1"/>
              <a:t>інтелектуальний</a:t>
            </a:r>
            <a:r>
              <a:rPr lang="ru-RU" dirty="0"/>
              <a:t>, </a:t>
            </a:r>
            <a:r>
              <a:rPr lang="ru-RU" dirty="0" err="1"/>
              <a:t>науковий</a:t>
            </a:r>
            <a:r>
              <a:rPr lang="ru-RU" dirty="0"/>
              <a:t> та </a:t>
            </a:r>
            <a:r>
              <a:rPr lang="ru-RU" dirty="0" err="1"/>
              <a:t>ефективний</a:t>
            </a:r>
            <a:r>
              <a:rPr lang="ru-RU" dirty="0"/>
              <a:t> метод </a:t>
            </a:r>
            <a:r>
              <a:rPr lang="ru-RU" dirty="0" err="1"/>
              <a:t>дослідження</a:t>
            </a:r>
            <a:r>
              <a:rPr lang="ru-RU" dirty="0"/>
              <a:t>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акціями</a:t>
            </a:r>
            <a:r>
              <a:rPr lang="ru-RU" dirty="0"/>
              <a:t>.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швидким</a:t>
            </a:r>
            <a:r>
              <a:rPr lang="ru-RU" dirty="0"/>
              <a:t> </a:t>
            </a:r>
            <a:r>
              <a:rPr lang="ru-RU" dirty="0" err="1"/>
              <a:t>розвитком</a:t>
            </a:r>
            <a:r>
              <a:rPr lang="ru-RU" dirty="0"/>
              <a:t> штучного </a:t>
            </a:r>
            <a:r>
              <a:rPr lang="ru-RU" dirty="0" err="1"/>
              <a:t>інтелекту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глибокого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в </a:t>
            </a:r>
            <a:r>
              <a:rPr lang="ru-RU" dirty="0" err="1"/>
              <a:t>прогнозуванні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 на </a:t>
            </a:r>
            <a:r>
              <a:rPr lang="ru-RU" dirty="0" err="1"/>
              <a:t>акції</a:t>
            </a:r>
            <a:r>
              <a:rPr lang="ru-RU" dirty="0"/>
              <a:t> стало точкою </a:t>
            </a:r>
            <a:r>
              <a:rPr lang="ru-RU" dirty="0" err="1"/>
              <a:t>дослідження</a:t>
            </a:r>
            <a:r>
              <a:rPr lang="ru-RU" dirty="0"/>
              <a:t>. </a:t>
            </a:r>
            <a:r>
              <a:rPr lang="ru-RU" dirty="0" err="1"/>
              <a:t>Нейронна</a:t>
            </a:r>
            <a:r>
              <a:rPr lang="ru-RU" dirty="0"/>
              <a:t> мережа в </a:t>
            </a:r>
            <a:r>
              <a:rPr lang="ru-RU" dirty="0" err="1"/>
              <a:t>глибокому</a:t>
            </a:r>
            <a:r>
              <a:rPr lang="ru-RU" dirty="0"/>
              <a:t> </a:t>
            </a:r>
            <a:r>
              <a:rPr lang="ru-RU" dirty="0" err="1"/>
              <a:t>навчанні</a:t>
            </a:r>
            <a:r>
              <a:rPr lang="ru-RU" dirty="0"/>
              <a:t> стала </a:t>
            </a:r>
            <a:r>
              <a:rPr lang="ru-RU" dirty="0" err="1"/>
              <a:t>популярним</a:t>
            </a:r>
            <a:r>
              <a:rPr lang="ru-RU" dirty="0"/>
              <a:t> </a:t>
            </a:r>
            <a:r>
              <a:rPr lang="ru-RU" dirty="0" err="1"/>
              <a:t>провісником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гарній</a:t>
            </a:r>
            <a:r>
              <a:rPr lang="ru-RU" dirty="0"/>
              <a:t> </a:t>
            </a:r>
            <a:r>
              <a:rPr lang="ru-RU" dirty="0" err="1"/>
              <a:t>нелінійній</a:t>
            </a:r>
            <a:r>
              <a:rPr lang="ru-RU" dirty="0"/>
              <a:t> </a:t>
            </a:r>
            <a:r>
              <a:rPr lang="ru-RU" dirty="0" err="1"/>
              <a:t>здатності</a:t>
            </a:r>
            <a:r>
              <a:rPr lang="ru-RU" dirty="0"/>
              <a:t> </a:t>
            </a:r>
            <a:r>
              <a:rPr lang="ru-RU" dirty="0" err="1"/>
              <a:t>наближення</a:t>
            </a:r>
            <a:r>
              <a:rPr lang="ru-RU" dirty="0"/>
              <a:t> та адаптивному </a:t>
            </a:r>
            <a:r>
              <a:rPr lang="ru-RU" dirty="0" err="1"/>
              <a:t>самонавчанню</a:t>
            </a:r>
            <a:r>
              <a:rPr lang="ru-RU" dirty="0"/>
              <a:t>. </a:t>
            </a:r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короткочасної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 </a:t>
            </a:r>
            <a:r>
              <a:rPr lang="ru-RU" dirty="0" err="1"/>
              <a:t>успішно</a:t>
            </a:r>
            <a:r>
              <a:rPr lang="ru-RU" dirty="0"/>
              <a:t> </a:t>
            </a:r>
            <a:r>
              <a:rPr lang="ru-RU" dirty="0" err="1"/>
              <a:t>розпізнавали</a:t>
            </a:r>
            <a:r>
              <a:rPr lang="ru-RU" dirty="0"/>
              <a:t> </a:t>
            </a:r>
            <a:r>
              <a:rPr lang="ru-RU" dirty="0" err="1"/>
              <a:t>мовлення</a:t>
            </a:r>
            <a:r>
              <a:rPr lang="ru-RU" dirty="0"/>
              <a:t> та </a:t>
            </a:r>
            <a:r>
              <a:rPr lang="ru-RU" dirty="0" err="1"/>
              <a:t>обробку</a:t>
            </a:r>
            <a:r>
              <a:rPr lang="ru-RU" dirty="0"/>
              <a:t> тексту. У той же час, </a:t>
            </a:r>
            <a:r>
              <a:rPr lang="ru-RU" dirty="0" err="1"/>
              <a:t>оскільки</a:t>
            </a:r>
            <a:r>
              <a:rPr lang="ru-RU" dirty="0"/>
              <a:t> вони </a:t>
            </a:r>
            <a:r>
              <a:rPr lang="ru-RU" dirty="0" err="1"/>
              <a:t>мають</a:t>
            </a:r>
            <a:r>
              <a:rPr lang="ru-RU" dirty="0"/>
              <a:t> характеристики </a:t>
            </a:r>
            <a:r>
              <a:rPr lang="ru-RU" dirty="0" err="1"/>
              <a:t>селективності</a:t>
            </a:r>
            <a:r>
              <a:rPr lang="ru-RU" dirty="0"/>
              <a:t>, </a:t>
            </a:r>
            <a:r>
              <a:rPr lang="ru-RU" dirty="0" err="1"/>
              <a:t>осередки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нейронні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LSTM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випадкових</a:t>
            </a:r>
            <a:r>
              <a:rPr lang="ru-RU" dirty="0"/>
              <a:t> </a:t>
            </a:r>
            <a:r>
              <a:rPr lang="ru-RU" dirty="0" err="1"/>
              <a:t>нестаціонарних</a:t>
            </a:r>
            <a:r>
              <a:rPr lang="ru-RU" dirty="0"/>
              <a:t> </a:t>
            </a:r>
            <a:r>
              <a:rPr lang="ru-RU" dirty="0" err="1"/>
              <a:t>послідовностей</a:t>
            </a:r>
            <a:r>
              <a:rPr lang="ru-RU" dirty="0"/>
              <a:t>, таких як </a:t>
            </a:r>
            <a:r>
              <a:rPr lang="ru-RU" dirty="0" err="1"/>
              <a:t>часовий</a:t>
            </a:r>
            <a:r>
              <a:rPr lang="ru-RU" dirty="0"/>
              <a:t> ряд </a:t>
            </a:r>
            <a:r>
              <a:rPr lang="ru-RU" dirty="0" err="1"/>
              <a:t>акцій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ru-RU" dirty="0" smtClean="0"/>
              <a:t>LSTM </a:t>
            </a:r>
            <a:r>
              <a:rPr lang="ru-RU" dirty="0" err="1"/>
              <a:t>використовує</a:t>
            </a:r>
            <a:r>
              <a:rPr lang="ru-RU" dirty="0"/>
              <a:t> одну з </a:t>
            </a:r>
            <a:r>
              <a:rPr lang="ru-RU" dirty="0" err="1"/>
              <a:t>найпоширеніших</a:t>
            </a:r>
            <a:r>
              <a:rPr lang="ru-RU" dirty="0"/>
              <a:t> форм RNN. 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періодична</a:t>
            </a:r>
            <a:r>
              <a:rPr lang="ru-RU" dirty="0"/>
              <a:t> </a:t>
            </a:r>
            <a:r>
              <a:rPr lang="ru-RU" dirty="0" err="1"/>
              <a:t>нейронна</a:t>
            </a:r>
            <a:r>
              <a:rPr lang="ru-RU" dirty="0"/>
              <a:t> мережа </a:t>
            </a:r>
            <a:r>
              <a:rPr lang="ru-RU" dirty="0" err="1"/>
              <a:t>призначена</a:t>
            </a:r>
            <a:r>
              <a:rPr lang="ru-RU" dirty="0"/>
              <a:t> для </a:t>
            </a:r>
            <a:r>
              <a:rPr lang="ru-RU" dirty="0" err="1"/>
              <a:t>уникнення</a:t>
            </a:r>
            <a:r>
              <a:rPr lang="ru-RU" dirty="0"/>
              <a:t> проблем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тривалою</a:t>
            </a:r>
            <a:r>
              <a:rPr lang="ru-RU" dirty="0"/>
              <a:t> </a:t>
            </a:r>
            <a:r>
              <a:rPr lang="ru-RU" dirty="0" err="1"/>
              <a:t>залежністю</a:t>
            </a:r>
            <a:r>
              <a:rPr lang="ru-RU" dirty="0"/>
              <a:t> і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та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часових</a:t>
            </a:r>
            <a:r>
              <a:rPr lang="ru-RU" dirty="0"/>
              <a:t> </a:t>
            </a:r>
            <a:r>
              <a:rPr lang="ru-RU" dirty="0" err="1"/>
              <a:t>рядів</a:t>
            </a:r>
            <a:r>
              <a:rPr lang="ru-RU" dirty="0"/>
              <a:t>. </a:t>
            </a:r>
            <a:r>
              <a:rPr lang="ru-RU" dirty="0" err="1"/>
              <a:t>Запропонована</a:t>
            </a:r>
            <a:r>
              <a:rPr lang="ru-RU" dirty="0"/>
              <a:t> </a:t>
            </a:r>
            <a:r>
              <a:rPr lang="ru-RU" dirty="0" err="1"/>
              <a:t>Сеппом</a:t>
            </a:r>
            <a:r>
              <a:rPr lang="ru-RU" dirty="0"/>
              <a:t> </a:t>
            </a:r>
            <a:r>
              <a:rPr lang="ru-RU" dirty="0" err="1"/>
              <a:t>Хохрейтером</a:t>
            </a:r>
            <a:r>
              <a:rPr lang="ru-RU" dirty="0"/>
              <a:t> та Юргеном </a:t>
            </a:r>
            <a:r>
              <a:rPr lang="ru-RU" dirty="0" err="1"/>
              <a:t>Шмідхубером</a:t>
            </a:r>
            <a:r>
              <a:rPr lang="ru-RU" dirty="0"/>
              <a:t> у 1997 р. , модель LSTM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унікального</a:t>
            </a:r>
            <a:r>
              <a:rPr lang="ru-RU" dirty="0"/>
              <a:t> набору </a:t>
            </a:r>
            <a:r>
              <a:rPr lang="ru-RU" dirty="0" err="1"/>
              <a:t>осередків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замінюють</a:t>
            </a:r>
            <a:r>
              <a:rPr lang="ru-RU" dirty="0"/>
              <a:t> </a:t>
            </a:r>
            <a:r>
              <a:rPr lang="ru-RU" dirty="0" err="1"/>
              <a:t>приховані</a:t>
            </a:r>
            <a:r>
              <a:rPr lang="ru-RU" dirty="0"/>
              <a:t> </a:t>
            </a:r>
            <a:r>
              <a:rPr lang="ru-RU" dirty="0" err="1"/>
              <a:t>шари</a:t>
            </a:r>
            <a:r>
              <a:rPr lang="ru-RU" dirty="0"/>
              <a:t> </a:t>
            </a:r>
            <a:r>
              <a:rPr lang="ru-RU" dirty="0" err="1"/>
              <a:t>нейронів</a:t>
            </a:r>
            <a:r>
              <a:rPr lang="ru-RU" dirty="0"/>
              <a:t> РНН, 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ключовим</a:t>
            </a:r>
            <a:r>
              <a:rPr lang="ru-RU" dirty="0"/>
              <a:t> є стан </a:t>
            </a:r>
            <a:r>
              <a:rPr lang="ru-RU" dirty="0" err="1"/>
              <a:t>клітин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. Модель LSTM </a:t>
            </a:r>
            <a:r>
              <a:rPr lang="ru-RU" dirty="0" err="1"/>
              <a:t>фільтрує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через структуру </a:t>
            </a:r>
            <a:r>
              <a:rPr lang="ru-RU" dirty="0" err="1"/>
              <a:t>воріт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та </a:t>
            </a:r>
            <a:r>
              <a:rPr lang="ru-RU" dirty="0" err="1"/>
              <a:t>оновлення</a:t>
            </a:r>
            <a:r>
              <a:rPr lang="ru-RU" dirty="0"/>
              <a:t> стану </a:t>
            </a:r>
            <a:r>
              <a:rPr lang="ru-RU" dirty="0" err="1"/>
              <a:t>комірок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дверна</a:t>
            </a:r>
            <a:r>
              <a:rPr lang="ru-RU" dirty="0"/>
              <a:t> структура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вхідні</a:t>
            </a:r>
            <a:r>
              <a:rPr lang="ru-RU" dirty="0"/>
              <a:t>, </a:t>
            </a:r>
            <a:r>
              <a:rPr lang="ru-RU" dirty="0" err="1"/>
              <a:t>забуті</a:t>
            </a:r>
            <a:r>
              <a:rPr lang="ru-RU" dirty="0"/>
              <a:t> та </a:t>
            </a:r>
            <a:r>
              <a:rPr lang="ru-RU" dirty="0" err="1"/>
              <a:t>вихідні</a:t>
            </a:r>
            <a:r>
              <a:rPr lang="ru-RU" dirty="0"/>
              <a:t> ворота.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комірка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три </a:t>
            </a:r>
            <a:r>
              <a:rPr lang="ru-RU" dirty="0" err="1"/>
              <a:t>сигмоподібні</a:t>
            </a:r>
            <a:r>
              <a:rPr lang="ru-RU" dirty="0"/>
              <a:t> </a:t>
            </a:r>
            <a:r>
              <a:rPr lang="ru-RU" dirty="0" err="1"/>
              <a:t>шари</a:t>
            </a:r>
            <a:r>
              <a:rPr lang="ru-RU" dirty="0"/>
              <a:t> та один </a:t>
            </a:r>
            <a:r>
              <a:rPr lang="ru-RU" dirty="0" err="1"/>
              <a:t>танг</a:t>
            </a:r>
            <a:r>
              <a:rPr lang="ru-RU" dirty="0"/>
              <a:t>-шар</a:t>
            </a:r>
            <a:r>
              <a:rPr lang="uk-UA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C:\Users\Родители\Desktop\универ\курсовая мсии\journal.pone.0227222.g00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03" y="2716971"/>
            <a:ext cx="4596393" cy="3389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10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uk-UA" dirty="0"/>
              <a:t>Забутий затвор у блоці LSTM визначає, яка інформація про стан комірки відкидається від моделі. Осередок пам'яті приймає вихідний ht-1 попереднього моменту та зовнішню інформацію </a:t>
            </a:r>
            <a:r>
              <a:rPr lang="uk-UA" dirty="0" err="1"/>
              <a:t>xt</a:t>
            </a:r>
            <a:r>
              <a:rPr lang="uk-UA" dirty="0"/>
              <a:t> поточного моменту як входи та об'єднує їх у довгому векторі [ht-1, </a:t>
            </a:r>
            <a:r>
              <a:rPr lang="uk-UA" dirty="0" err="1"/>
              <a:t>xt</a:t>
            </a:r>
            <a:r>
              <a:rPr lang="uk-UA" dirty="0"/>
              <a:t>] через σ перетворення, щоб стати</a:t>
            </a:r>
            <a:endParaRPr lang="ru-RU" dirty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де </a:t>
            </a:r>
            <a:r>
              <a:rPr lang="uk-UA" dirty="0" err="1"/>
              <a:t>Wf</a:t>
            </a:r>
            <a:r>
              <a:rPr lang="uk-UA" dirty="0"/>
              <a:t> і </a:t>
            </a:r>
            <a:r>
              <a:rPr lang="uk-UA" dirty="0" err="1"/>
              <a:t>bf</a:t>
            </a:r>
            <a:r>
              <a:rPr lang="uk-UA" dirty="0"/>
              <a:t> відповідно матриця ваги і зміщення забутого затвора, а σ - </a:t>
            </a:r>
            <a:r>
              <a:rPr lang="uk-UA" dirty="0" err="1"/>
              <a:t>сигмоїдна</a:t>
            </a:r>
            <a:r>
              <a:rPr lang="uk-UA" dirty="0"/>
              <a:t> функція. Основна функція забутих воріт полягає в тому, щоб записувати, наскільки стан клітини Ct-1 попереднього часу зарезервований для стану комірки </a:t>
            </a:r>
            <a:r>
              <a:rPr lang="uk-UA" dirty="0" err="1"/>
              <a:t>Ct</a:t>
            </a:r>
            <a:r>
              <a:rPr lang="uk-UA" dirty="0"/>
              <a:t> поточного часу. Ворота будуть виводити значення між 0 і 1 на основі ht-1 і </a:t>
            </a:r>
            <a:r>
              <a:rPr lang="uk-UA" dirty="0" err="1"/>
              <a:t>xt</a:t>
            </a:r>
            <a:r>
              <a:rPr lang="uk-UA" dirty="0"/>
              <a:t>, де 1 вказує на повне резервування, а 0 вказує на повне скасування.</a:t>
            </a: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1026" name="Picture 2" descr="C:\Users\Родители\Desktop\универ\курсовая мсии\journal.pone.0227222.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84317"/>
            <a:ext cx="4541404" cy="50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7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uk-UA" dirty="0"/>
              <a:t>Вхідний затвор визначає, яка частина поточного входу в мережу часу </a:t>
            </a:r>
            <a:r>
              <a:rPr lang="uk-UA" dirty="0" err="1"/>
              <a:t>xt</a:t>
            </a:r>
            <a:r>
              <a:rPr lang="uk-UA" dirty="0"/>
              <a:t> зарезервована у стан комірки </a:t>
            </a:r>
            <a:r>
              <a:rPr lang="uk-UA" dirty="0" err="1"/>
              <a:t>Ct</a:t>
            </a:r>
            <a:r>
              <a:rPr lang="uk-UA" dirty="0"/>
              <a:t>, що запобігає потраплянню незначного вмісту в комірки пам'яті. Він має дві функції. Перший - знайти стан комірки, який необхідно оновити; значення, яке потрібно оновити, вибирається </a:t>
            </a:r>
            <a:r>
              <a:rPr lang="uk-UA" dirty="0" err="1"/>
              <a:t>сигмовидним</a:t>
            </a:r>
            <a:r>
              <a:rPr lang="uk-UA" dirty="0"/>
              <a:t> шаром, як у рівнянні (2). Інший - оновити інформацію, яку потрібно оновити, до стану комірок. Через шар шару створюється новий кандидат-вектор, щоб контролювати кількість доданої нової інформації, як у рівнянні (3). Нарешті, рівняння (4) використовується для оновлення стану комірок </a:t>
            </a:r>
            <a:r>
              <a:rPr lang="uk-UA" dirty="0" err="1"/>
              <a:t>комірок</a:t>
            </a:r>
            <a:r>
              <a:rPr lang="uk-UA" dirty="0"/>
              <a:t> пам'яті: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8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(2)</a:t>
            </a:r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r>
              <a:rPr lang="uk-UA" dirty="0" smtClean="0"/>
              <a:t>(3)</a:t>
            </a:r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r>
              <a:rPr lang="uk-UA" dirty="0" smtClean="0"/>
              <a:t>(4) </a:t>
            </a:r>
            <a:endParaRPr lang="ru-RU" dirty="0"/>
          </a:p>
        </p:txBody>
      </p:sp>
      <p:pic>
        <p:nvPicPr>
          <p:cNvPr id="2050" name="Picture 2" descr="C:\Users\Родители\Desktop\универ\курсовая мсии\journal.pone.0227222.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29" y="2662143"/>
            <a:ext cx="4797400" cy="5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Родители\Desktop\универ\курсовая мсии\journal.pone.0227222.e0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04" y="3717032"/>
            <a:ext cx="4784626" cy="53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Родители\Desktop\универ\курсовая мсии\journal.pone.0227222.e0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29" y="4638564"/>
            <a:ext cx="4616776" cy="6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Нейромережі</a:t>
            </a:r>
            <a:r>
              <a:rPr lang="ru-RU" dirty="0"/>
              <a:t> </a:t>
            </a:r>
            <a:r>
              <a:rPr lang="ru-RU" dirty="0" err="1"/>
              <a:t>довгострокової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(LSTM)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uk-UA" dirty="0"/>
              <a:t>Вихідний затвор керує тим, яка частина поточного стану комірки відкидається. Інформація про вихід спочатку визначається сигмоподібним шаром, а потім стан комірки обробляється тангенсом і </a:t>
            </a:r>
            <a:r>
              <a:rPr lang="uk-UA" dirty="0" err="1"/>
              <a:t>множується</a:t>
            </a:r>
            <a:r>
              <a:rPr lang="uk-UA" dirty="0"/>
              <a:t> на вихід </a:t>
            </a:r>
            <a:r>
              <a:rPr lang="uk-UA" dirty="0" err="1"/>
              <a:t>сигмоїдного</a:t>
            </a:r>
            <a:r>
              <a:rPr lang="uk-UA" dirty="0"/>
              <a:t> шару для отримання кінцевої вихідної частини:</a:t>
            </a:r>
            <a:endParaRPr lang="ru-RU" dirty="0"/>
          </a:p>
        </p:txBody>
      </p:sp>
      <p:pic>
        <p:nvPicPr>
          <p:cNvPr id="3074" name="Picture 2" descr="C:\Users\Родители\Desktop\универ\курсовая мсии\journal.pone.0227222.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17232"/>
            <a:ext cx="5573893" cy="5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1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Запропонована модель прогнозування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uk-UA" dirty="0" smtClean="0"/>
              <a:t>Для </a:t>
            </a:r>
            <a:r>
              <a:rPr lang="uk-UA" dirty="0"/>
              <a:t>встановлення моделі прогнозування цін на фондові індекси є три етапи: збір та попередня обробка даних, встановлення моделі та навчання та оцінка експериментальних результатів. Структура мережі </a:t>
            </a:r>
            <a:r>
              <a:rPr lang="ru-RU" dirty="0"/>
              <a:t>LSTM</a:t>
            </a:r>
            <a:r>
              <a:rPr lang="uk-UA" dirty="0"/>
              <a:t>-</a:t>
            </a:r>
            <a:r>
              <a:rPr lang="ru-RU" dirty="0" err="1"/>
              <a:t>Attention</a:t>
            </a:r>
            <a:r>
              <a:rPr lang="ru-RU" dirty="0"/>
              <a:t> </a:t>
            </a:r>
            <a:r>
              <a:rPr lang="uk-UA" dirty="0"/>
              <a:t>складається з введення даних , приховані та вихідні шари, а прихований шар складається з LSTM, та щільного шару.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11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612</Words>
  <Application>Microsoft Office PowerPoint</Application>
  <PresentationFormat>Экран (4:3)</PresentationFormat>
  <Paragraphs>33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Курсова робота  «Прогнозування цін на ринку»</vt:lpstr>
      <vt:lpstr>Вступ</vt:lpstr>
      <vt:lpstr>Нейромережі довгострокової пам'яті (LSTM) </vt:lpstr>
      <vt:lpstr>Нейромережі довгострокової пам'яті (LSTM) </vt:lpstr>
      <vt:lpstr>Нейромережі довгострокової пам'яті (LSTM) </vt:lpstr>
      <vt:lpstr>Нейромережі довгострокової пам'яті (LSTM) </vt:lpstr>
      <vt:lpstr>Нейромережі довгострокової пам'яті (LSTM) </vt:lpstr>
      <vt:lpstr>Нейромережі довгострокової пам'яті (LSTM) </vt:lpstr>
      <vt:lpstr>Запропонована модель прогнозування </vt:lpstr>
      <vt:lpstr>Запропонована модель прогнозування </vt:lpstr>
      <vt:lpstr>Результати тестування</vt:lpstr>
      <vt:lpstr>Результати тестування</vt:lpstr>
      <vt:lpstr>Результати тестування</vt:lpstr>
      <vt:lpstr>Результати тестування</vt:lpstr>
      <vt:lpstr>Результати тестування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 «Прогнозування цін на ринку»</dc:title>
  <dc:creator>Родители</dc:creator>
  <cp:lastModifiedBy>Родители</cp:lastModifiedBy>
  <cp:revision>2</cp:revision>
  <dcterms:created xsi:type="dcterms:W3CDTF">2020-06-10T08:48:37Z</dcterms:created>
  <dcterms:modified xsi:type="dcterms:W3CDTF">2020-06-10T08:59:04Z</dcterms:modified>
</cp:coreProperties>
</file>