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E71292-AD2A-4477-AB0F-954BCE3D9C47}" v="104" dt="2020-04-02T13:07:01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64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1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689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7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290775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/>
                <a:cs typeface="Times New Roman"/>
              </a:rPr>
              <a:t> </a:t>
            </a:r>
            <a:br>
              <a:rPr lang="ru-RU" b="1" dirty="0">
                <a:latin typeface="Times New Roman"/>
                <a:cs typeface="Times New Roman"/>
              </a:rPr>
            </a:br>
            <a:r>
              <a:rPr lang="ru-RU" b="1" dirty="0">
                <a:latin typeface="Times New Roman"/>
                <a:cs typeface="Times New Roman"/>
              </a:rPr>
              <a:t>Эволюция маркетинга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37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                                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71600" y="620907"/>
            <a:ext cx="748883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Суть сбытовой теории маркетинга заключается в следующем утверждении: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потребитель выберет тот товар, который продадут ему лучше всего.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А значит основными функциями отдела маркетинга на данном этапе развития являются:</a:t>
            </a:r>
            <a:endParaRPr kumimoji="0" 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концентрация на поддержке продаж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максимальное стимулирование пробной покупки продукта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программы по снижению товарных остатков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55576" y="283134"/>
            <a:ext cx="756084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Данная модель маркетинга до сих пор используется многими современными компаниями и заключается с следующем: </a:t>
            </a:r>
            <a:r>
              <a:rPr kumimoji="0" lang="ru-RU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потребитель выберет товар, который наилучшим образом решает его потребности в продукте.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i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ru-RU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Приведенное утверждения означает, что любая компания может обеспечить себе долгосрочный успех на рынке, если сможет понять ключевые потребности клиентов и удовлетворить эти потребности лучше всех.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ru-RU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Функциями отдела маркетинга на этапе </a:t>
            </a:r>
            <a:r>
              <a:rPr kumimoji="0" lang="ru-RU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клиентоориентированного</a:t>
            </a:r>
            <a:r>
              <a:rPr kumimoji="0" lang="ru-RU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подхода становятся: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концентрация усилий на изучение поведения потребителя, на понимании реальных потребностей аудитории</a:t>
            </a:r>
            <a:endParaRPr kumimoji="0" lang="ru-RU" sz="22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создание более высокой ценности продукта в сравнении с конкурентами</a:t>
            </a:r>
            <a:endParaRPr kumimoji="0" lang="ru-RU" sz="22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создание долгосрочного конкурентного преимущества</a:t>
            </a:r>
            <a:endParaRPr kumimoji="0" lang="ru-RU" sz="2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899592" y="-166371"/>
            <a:ext cx="756084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Концепция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социально-этического маркетинга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200" b="1" dirty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Самой современной концепцией маркетинговой деятельности является теория социально-этического маркетинга или </a:t>
            </a:r>
            <a:r>
              <a:rPr kumimoji="0" lang="ru-RU" sz="28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холистический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маркетинг.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="1" i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Концепция возникла вначале 21 века с ростом популяризации необходимости заботы об окружающей среде,</a:t>
            </a:r>
            <a:r>
              <a:rPr kumimoji="0" lang="ru-RU" sz="2800" b="1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ограниченности природных ресурсов и развитием новых норм этики и взаимодействия в обществе. 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187624" y="440471"/>
            <a:ext cx="7416824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Основная сущность социальной теории маркетинга: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потребитель выберет товар, который наилучшим образом решает его потребности и одновременно улучшает благосостояние всего общества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 рынке становится успешной та компания, которая осознает важность тесного сотрудничества со всеми посредниками, участвующими в разработке и продаже ее товара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331640" y="1054482"/>
            <a:ext cx="70567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«Современная концепция социально-этического маркетинга»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Эволюция концепции маркетинга</a:t>
            </a:r>
            <a:endParaRPr kumimoji="0" lang="ru-RU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22312"/>
              </p:ext>
            </p:extLst>
          </p:nvPr>
        </p:nvGraphicFramePr>
        <p:xfrm>
          <a:off x="482600" y="1127301"/>
          <a:ext cx="7504431" cy="605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rgbClr val="000000"/>
                          </a:solidFill>
                        </a:rPr>
                        <a:t>Годы</a:t>
                      </a:r>
                      <a:endParaRPr lang="ru-RU" sz="12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rgbClr val="000000"/>
                          </a:solidFill>
                        </a:rPr>
                        <a:t>Концепция</a:t>
                      </a:r>
                      <a:endParaRPr lang="ru-RU" sz="12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rgbClr val="000000"/>
                          </a:solidFill>
                        </a:rPr>
                        <a:t>Ведущая идея</a:t>
                      </a:r>
                      <a:endParaRPr lang="ru-RU" sz="12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rgbClr val="000000"/>
                          </a:solidFill>
                        </a:rPr>
                        <a:t>Основной инструментарий</a:t>
                      </a:r>
                      <a:endParaRPr lang="ru-RU" sz="12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0">
                          <a:solidFill>
                            <a:srgbClr val="000000"/>
                          </a:solidFill>
                        </a:rPr>
                        <a:t>Главная цель</a:t>
                      </a:r>
                      <a:endParaRPr lang="ru-RU" sz="1200" b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1860-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1920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Производственная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Произвожу то, что могу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Себестоимость, производительность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Совершенствование производства, рост продаж, максимизация прибыли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1920-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1930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Товарная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Производство качественных товаров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Товарная политика</a:t>
                      </a:r>
                      <a:endParaRPr lang="ru-R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Совершенствование потребительских свойств товара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1930-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1950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Сбытовая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Развитие сбытовой сети, каналов сбыта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Сбытовая политика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Интенсификация сбыта товаров за счет коммерческих по продвижению и продаже товаров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1960-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1980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Традиционного маркетинга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Произвожу то, что нужно потребителю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Комплекс маркетинга, исследование потребителя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Удовлетворение нужд и потребностей целевых рынков 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4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1980-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1995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Социально-этического маркетинга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Произвожу то, что нужно потребителю, с учетом требований общества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Комплекс маркетинга, исследование социальных и экологических последствий от производства и потребления производимых товаров и услуг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Удовлетворение нужд потребностей целевых рынков при условии сбережения человеческих, материальных, энергетических и других ресурсов, охраны окружающей среды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2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С 1995 г. по настоя время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Маркетинга взаимодействия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Произвожу то, что удовлетворяет потребителей и партнеров по бизнесу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Методы координации, интеграции и сетевого анализа, комплекс маркетинга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</a:rPr>
                        <a:t>Удовлетворение потребностей потребителей, интересов партнеров и государства в процессе их коммерческого и некоммерческого взаимодействия</a:t>
                      </a:r>
                      <a:endParaRPr lang="ru-RU" sz="12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94" marR="4594" marT="4594" marB="459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7327"/>
              </p:ext>
            </p:extLst>
          </p:nvPr>
        </p:nvGraphicFramePr>
        <p:xfrm>
          <a:off x="113758" y="3201483"/>
          <a:ext cx="8146420" cy="12567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676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latin typeface="Times New Roman"/>
                          <a:cs typeface="Times New Roman"/>
                        </a:rPr>
                        <a:t>Совершенство-</a:t>
                      </a:r>
                      <a:r>
                        <a:rPr lang="ru-RU" sz="1800" kern="1200" dirty="0" err="1">
                          <a:latin typeface="Times New Roman"/>
                          <a:cs typeface="Times New Roman"/>
                        </a:rPr>
                        <a:t>вание</a:t>
                      </a:r>
                      <a:r>
                        <a:rPr lang="ru-RU" sz="1800" kern="1200" dirty="0">
                          <a:latin typeface="Times New Roman"/>
                          <a:cs typeface="Times New Roman"/>
                        </a:rPr>
                        <a:t> производства</a:t>
                      </a:r>
                      <a:endParaRPr lang="ru-RU" sz="1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Совершенство-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вание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товара</a:t>
                      </a:r>
                      <a:endParaRPr lang="ru-RU" sz="1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Концентрация на сбыте продукта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Потребительс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кая концепция</a:t>
                      </a:r>
                      <a:endParaRPr lang="ru-RU" sz="18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Социально- этический маркетинг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34880" y="-50459"/>
            <a:ext cx="7632848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latin typeface="Times New Roman"/>
                <a:cs typeface="Times New Roman"/>
              </a:rPr>
              <a:t> Котлер выделяет </a:t>
            </a:r>
            <a:br>
              <a:rPr lang="ru-RU" sz="2400" b="1" dirty="0">
                <a:latin typeface="Times New Roman"/>
                <a:cs typeface="Times New Roman"/>
              </a:rPr>
            </a:br>
            <a:r>
              <a:rPr lang="ru-RU" sz="2400" b="1" dirty="0">
                <a:latin typeface="Times New Roman"/>
                <a:cs typeface="Times New Roman"/>
              </a:rPr>
              <a:t>пять основных этапов развития </a:t>
            </a:r>
            <a:br>
              <a:rPr lang="ru-RU" sz="2400" b="1" dirty="0">
                <a:latin typeface="Times New Roman"/>
                <a:cs typeface="Times New Roman"/>
              </a:rPr>
            </a:br>
            <a:r>
              <a:rPr lang="ru-RU" sz="2400" b="1" dirty="0">
                <a:latin typeface="Times New Roman"/>
                <a:cs typeface="Times New Roman"/>
              </a:rPr>
              <a:t>теории маркетинга, каждый из которых представляет самостоятельную концепцию управления маркетингом в компании:</a:t>
            </a:r>
            <a:br>
              <a:rPr lang="ru-RU" sz="2400" b="1" dirty="0">
                <a:latin typeface="Times New Roman"/>
                <a:cs typeface="Times New Roman"/>
              </a:rPr>
            </a:br>
            <a:endParaRPr lang="ru-RU" sz="2400">
              <a:ea typeface="+mn-lt"/>
              <a:cs typeface="+mn-lt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F612E06-BF06-4897-8B08-8B60088B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32" y="5089438"/>
            <a:ext cx="7269480" cy="1325562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/>
                <a:cs typeface="Times New Roman"/>
              </a:rPr>
              <a:t>5 концепций маркетинга полностью описывают историческое развитие теории маркетинга.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3688" y="1268760"/>
            <a:ext cx="6192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200" dirty="0">
                <a:latin typeface="Times New Roman" pitchFamily="18" charset="0"/>
                <a:cs typeface="Times New Roman" pitchFamily="18" charset="0"/>
              </a:rPr>
              <a:t>Когда и зачем возник маркетинг?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BA3D8AB-075F-4BA0-86FD-E58CCD85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0"/>
            <a:ext cx="2802142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898" y="643466"/>
            <a:ext cx="2319539" cy="55287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000" b="1" dirty="0"/>
            </a:br>
            <a:r>
              <a:rPr lang="en-US" sz="2000" b="1" dirty="0" err="1">
                <a:solidFill>
                  <a:srgbClr val="FFFFFF"/>
                </a:solidFill>
              </a:rPr>
              <a:t>Концепция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совершенствования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производства</a:t>
            </a:r>
            <a:br>
              <a:rPr lang="en-US" sz="2000" dirty="0"/>
            </a:br>
            <a:endParaRPr lang="en-US" sz="2000">
              <a:solidFill>
                <a:srgbClr val="FFFFFF"/>
              </a:solidFill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4740" y="0"/>
            <a:ext cx="518488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616423" y="643466"/>
            <a:ext cx="4370604" cy="557106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>
                <a:ln>
                  <a:noFill/>
                </a:ln>
                <a:effectLst/>
              </a:rPr>
              <a:t>   </a:t>
            </a:r>
            <a:r>
              <a:rPr kumimoji="0" lang="en-US" sz="1500" b="1" i="0" u="none" strike="noStrike" cap="none" normalizeH="0">
                <a:ln>
                  <a:noFill/>
                </a:ln>
                <a:effectLst/>
              </a:rPr>
              <a:t> </a:t>
            </a:r>
            <a:r>
              <a:rPr kumimoji="0" lang="en-US" sz="1500" b="1" i="0" u="none" strike="noStrike" cap="none" normalizeH="0" baseline="0">
                <a:ln>
                  <a:noFill/>
                </a:ln>
                <a:effectLst/>
              </a:rPr>
              <a:t>Совершенствование производства является самой старой маркетинговой концепцией, но при этом остается до сих пор эффективной для рынков с низким уровнем конкуренции.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effectLst/>
              </a:rPr>
              <a:t>    </a:t>
            </a:r>
            <a:r>
              <a:rPr kumimoji="0" lang="en-US" sz="1500" b="1" i="0" u="none" strike="noStrike" cap="none" normalizeH="0" baseline="0">
                <a:ln>
                  <a:noFill/>
                </a:ln>
                <a:effectLst/>
              </a:rPr>
              <a:t>Производственная концепция управления маркетингом считает, что </a:t>
            </a:r>
            <a:r>
              <a:rPr kumimoji="0" lang="en-US" sz="1500" b="1" i="0" u="sng" strike="noStrike" cap="none" normalizeH="0" baseline="0">
                <a:ln>
                  <a:noFill/>
                </a:ln>
                <a:effectLst/>
              </a:rPr>
              <a:t>потребители выберут тот товар, который будет соответствовать двум критериям</a:t>
            </a:r>
            <a:r>
              <a:rPr kumimoji="0" lang="en-US" sz="1500" b="1" i="0" u="none" strike="noStrike" cap="none" normalizeH="0" baseline="0">
                <a:ln>
                  <a:noFill/>
                </a:ln>
                <a:effectLst/>
              </a:rPr>
              <a:t>: 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kumimoji="0" lang="en-US" sz="1500" b="1" i="1" u="none" strike="noStrike" cap="none" normalizeH="0" baseline="0">
                <a:ln>
                  <a:noFill/>
                </a:ln>
                <a:effectLst/>
              </a:rPr>
              <a:t> широкая распространенность на рынке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lang="en-US" sz="1500" b="1" i="1"/>
              <a:t> </a:t>
            </a:r>
            <a:r>
              <a:rPr kumimoji="0" lang="en-US" sz="1500" b="1" i="1" u="none" strike="noStrike" cap="none" normalizeH="0" baseline="0">
                <a:ln>
                  <a:noFill/>
                </a:ln>
                <a:effectLst/>
              </a:rPr>
              <a:t>привлекательность розничной цены.     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lang="en-US" sz="1500"/>
              <a:t>     </a:t>
            </a:r>
            <a:r>
              <a:rPr kumimoji="0" lang="en-US" sz="1500" b="1" i="0" u="none" strike="noStrike" cap="none" normalizeH="0" baseline="0">
                <a:ln>
                  <a:noFill/>
                </a:ln>
                <a:effectLst/>
              </a:rPr>
              <a:t>Соответственно, </a:t>
            </a:r>
            <a:r>
              <a:rPr kumimoji="0" lang="en-US" sz="1500" b="1" i="0" u="sng" strike="noStrike" cap="none" normalizeH="0" baseline="0">
                <a:ln>
                  <a:noFill/>
                </a:ln>
                <a:effectLst/>
              </a:rPr>
              <a:t>лидером рынка станет тот производитель</a:t>
            </a:r>
            <a:r>
              <a:rPr kumimoji="0" lang="en-US" sz="1500" b="1" i="0" u="none" strike="noStrike" cap="none" normalizeH="0" baseline="0">
                <a:ln>
                  <a:noFill/>
                </a:ln>
                <a:effectLst/>
              </a:rPr>
              <a:t>, которому удастся: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kumimoji="0" lang="en-US" sz="1500" b="0" i="1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sz="1500" b="1" i="1" u="none" strike="noStrike" cap="none" normalizeH="0" baseline="0">
                <a:ln>
                  <a:noFill/>
                </a:ln>
                <a:effectLst/>
              </a:rPr>
              <a:t>построить массовую дистрибуцию своего товара, 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Char char="-"/>
              <a:tabLst/>
            </a:pPr>
            <a:r>
              <a:rPr kumimoji="0" lang="en-US" sz="1500" b="1" i="1" u="none" strike="noStrike" cap="none" normalizeH="0" baseline="0">
                <a:ln>
                  <a:noFill/>
                </a:ln>
                <a:effectLst/>
              </a:rPr>
              <a:t> установить самую привлекательную цену на продукт и при этом остаться в плюсе.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65180"/>
            <a:ext cx="7652541" cy="61863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400" b="1" dirty="0">
                <a:latin typeface="Times New Roman"/>
                <a:cs typeface="Times New Roman"/>
              </a:rPr>
              <a:t>Для данной концепции маркетинга </a:t>
            </a:r>
            <a:r>
              <a:rPr lang="ru-RU" sz="4400" b="1" u="sng" dirty="0">
                <a:latin typeface="Times New Roman"/>
                <a:cs typeface="Times New Roman"/>
              </a:rPr>
              <a:t>упор делается на:</a:t>
            </a:r>
          </a:p>
          <a:p>
            <a:pPr algn="ctr"/>
            <a:endParaRPr lang="ru-RU" sz="4400" b="1" u="sng" dirty="0">
              <a:latin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ru-RU" sz="4400" b="1" i="1" dirty="0">
                <a:latin typeface="Times New Roman" pitchFamily="18" charset="0"/>
                <a:cs typeface="Times New Roman" pitchFamily="18" charset="0"/>
              </a:rPr>
              <a:t> высокую производительность </a:t>
            </a:r>
          </a:p>
          <a:p>
            <a:r>
              <a:rPr lang="ru-RU" sz="4400" b="1" i="1" dirty="0">
                <a:latin typeface="Times New Roman" pitchFamily="18" charset="0"/>
                <a:cs typeface="Times New Roman" pitchFamily="18" charset="0"/>
              </a:rPr>
              <a:t>- однородность товара и </a:t>
            </a:r>
          </a:p>
          <a:p>
            <a:r>
              <a:rPr lang="ru-RU" sz="4400" b="1" i="1" dirty="0">
                <a:latin typeface="Times New Roman" pitchFamily="18" charset="0"/>
                <a:cs typeface="Times New Roman" pitchFamily="18" charset="0"/>
              </a:rPr>
              <a:t>- низкую себестоимость.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602850"/>
            <a:ext cx="7138310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Основными функциями отдела маркетинга на данном этапе эволюции маркетинговой концепции становятся:</a:t>
            </a:r>
          </a:p>
          <a:p>
            <a:pPr lvl="0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- повышение производительности</a:t>
            </a:r>
          </a:p>
          <a:p>
            <a:pPr lvl="0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- снижение затрат на производство и распределение продукта (что отчасти возможно при максимальной однородности товара)</a:t>
            </a:r>
          </a:p>
          <a:p>
            <a:pPr lvl="0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- установка выгодной цены на продукт</a:t>
            </a:r>
          </a:p>
          <a:p>
            <a:pPr lvl="0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- обеспечение максимальной дистрибуции продукта</a:t>
            </a: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755576" y="457800"/>
            <a:ext cx="7412335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Концепция совершенствования товара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Следующим этапом развития маркетинга является концепция совершенствования товара или товарная концепция маркетинга. Данный вид маркетинга абсолютно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неэффективен при отсутствии масштабного распределения и продвижения товара.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Концепция часто приводит к излишнему совершенствованию продукта, чрезмерному увеличению стоимости товара для клиента, и снижению спроса на товар.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808040"/>
            <a:ext cx="7689533" cy="536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Товарная концепция управления маркетингом считает, что потребители выбирают самый качественный товар на рынке, предлагающий лучшую производительность и эффективность.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Концепция основывается на полном понимании потребителя и абсолютных инновациях, требует высоких инвестиций в НИОКР.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Функциями отдела маркетинга на данном этапе эволюции </a:t>
            </a:r>
            <a:r>
              <a:rPr lang="ru-RU" sz="2400" b="1" dirty="0" err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становятся:=</a:t>
            </a:r>
            <a:endParaRPr lang="ru-RU" sz="2400" b="1" dirty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400" b="1" i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детальное изучение потребностей аудитории</a:t>
            </a:r>
            <a:endParaRPr lang="ru-RU" sz="2400" b="1" i="1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400" b="1" i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создание идеального продукта</a:t>
            </a:r>
            <a:endParaRPr lang="ru-RU" sz="2400" b="1" i="1" dirty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400" b="1" i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постоянное изучение новых технологий и совершенствование продукта</a:t>
            </a:r>
            <a:endParaRPr lang="ru-RU" sz="24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043608" y="474848"/>
            <a:ext cx="7135137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Концентрация на сбыте продукта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Третьим этапом эволюции маркетинга является переход к сбытовой концепции маркетинга.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="1" i="1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Основана на технологии «жестких продаж» и возникла </a:t>
            </a:r>
            <a:r>
              <a:rPr kumimoji="0" lang="ru-RU" sz="28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период </a:t>
            </a:r>
            <a:r>
              <a:rPr kumimoji="0" lang="ru-RU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перенасыщения рынков в 1930-х годах. Эта концепция не учитывает долгосрочный аспект развития компании, так как цель «продать любой ценой» приводит к намеренному обману клиента и вызывает отказ от повторной покупки.</a:t>
            </a:r>
            <a:endParaRPr kumimoji="0" lang="ru-RU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873</Words>
  <Application>Microsoft Office PowerPoint</Application>
  <PresentationFormat>Экран 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View</vt:lpstr>
      <vt:lpstr>  Эволюция маркетинга  </vt:lpstr>
      <vt:lpstr>5 концепций маркетинга полностью описывают историческое развитие теории маркетинга.</vt:lpstr>
      <vt:lpstr>Презентация PowerPoint</vt:lpstr>
      <vt:lpstr> Концепция совершенствования производства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 «Эволюция маркетинга: основные концепции.»</dc:title>
  <dc:creator>пк</dc:creator>
  <cp:lastModifiedBy>пк</cp:lastModifiedBy>
  <cp:revision>60</cp:revision>
  <dcterms:created xsi:type="dcterms:W3CDTF">2017-05-20T18:39:26Z</dcterms:created>
  <dcterms:modified xsi:type="dcterms:W3CDTF">2020-04-02T13:07:17Z</dcterms:modified>
</cp:coreProperties>
</file>