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9" r:id="rId1"/>
  </p:sldMasterIdLst>
  <p:sldIdLst>
    <p:sldId id="256" r:id="rId2"/>
    <p:sldId id="258" r:id="rId3"/>
    <p:sldId id="261" r:id="rId4"/>
    <p:sldId id="262" r:id="rId5"/>
    <p:sldId id="263" r:id="rId6"/>
    <p:sldId id="257" r:id="rId7"/>
    <p:sldId id="265" r:id="rId8"/>
    <p:sldId id="264"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p:scale>
          <a:sx n="75" d="100"/>
          <a:sy n="75" d="100"/>
        </p:scale>
        <p:origin x="3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ru-RU"/>
              <a:t>Образец заголовка</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6C0F884-2B4A-46E4-8C0D-E13D7E2B0BE6}" type="datetimeFigureOut">
              <a:rPr lang="ru-UA" smtClean="0"/>
              <a:t>06/01/2020</a:t>
            </a:fld>
            <a:endParaRPr lang="ru-UA"/>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UA"/>
          </a:p>
        </p:txBody>
      </p:sp>
      <p:sp>
        <p:nvSpPr>
          <p:cNvPr id="6" name="Slide Number Placeholder 5"/>
          <p:cNvSpPr>
            <a:spLocks noGrp="1"/>
          </p:cNvSpPr>
          <p:nvPr>
            <p:ph type="sldNum" sz="quarter" idx="12"/>
          </p:nvPr>
        </p:nvSpPr>
        <p:spPr>
          <a:xfrm>
            <a:off x="10469880" y="320040"/>
            <a:ext cx="914400" cy="320040"/>
          </a:xfrm>
        </p:spPr>
        <p:txBody>
          <a:bodyPr/>
          <a:lstStyle/>
          <a:p>
            <a:fld id="{1046BC73-9DB6-4365-98B6-DD9642DDA098}" type="slidenum">
              <a:rPr lang="ru-UA" smtClean="0"/>
              <a:t>‹#›</a:t>
            </a:fld>
            <a:endParaRPr lang="ru-UA"/>
          </a:p>
        </p:txBody>
      </p:sp>
    </p:spTree>
    <p:extLst>
      <p:ext uri="{BB962C8B-B14F-4D97-AF65-F5344CB8AC3E}">
        <p14:creationId xmlns:p14="http://schemas.microsoft.com/office/powerpoint/2010/main" val="1625659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C0F884-2B4A-46E4-8C0D-E13D7E2B0BE6}" type="datetimeFigureOut">
              <a:rPr lang="ru-UA" smtClean="0"/>
              <a:t>06/01/2020</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1046BC73-9DB6-4365-98B6-DD9642DDA098}" type="slidenum">
              <a:rPr lang="ru-UA" smtClean="0"/>
              <a:t>‹#›</a:t>
            </a:fld>
            <a:endParaRPr lang="ru-UA"/>
          </a:p>
        </p:txBody>
      </p:sp>
    </p:spTree>
    <p:extLst>
      <p:ext uri="{BB962C8B-B14F-4D97-AF65-F5344CB8AC3E}">
        <p14:creationId xmlns:p14="http://schemas.microsoft.com/office/powerpoint/2010/main" val="81317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804672" y="320040"/>
            <a:ext cx="3657600" cy="320040"/>
          </a:xfrm>
        </p:spPr>
        <p:txBody>
          <a:bodyPr/>
          <a:lstStyle/>
          <a:p>
            <a:fld id="{E6C0F884-2B4A-46E4-8C0D-E13D7E2B0BE6}" type="datetimeFigureOut">
              <a:rPr lang="ru-UA" smtClean="0"/>
              <a:t>06/01/2020</a:t>
            </a:fld>
            <a:endParaRPr lang="ru-UA"/>
          </a:p>
        </p:txBody>
      </p:sp>
      <p:sp>
        <p:nvSpPr>
          <p:cNvPr id="5" name="Footer Placeholder 4"/>
          <p:cNvSpPr>
            <a:spLocks noGrp="1"/>
          </p:cNvSpPr>
          <p:nvPr>
            <p:ph type="ftr" sz="quarter" idx="11"/>
          </p:nvPr>
        </p:nvSpPr>
        <p:spPr>
          <a:xfrm>
            <a:off x="804672" y="6227064"/>
            <a:ext cx="10588752" cy="320040"/>
          </a:xfrm>
        </p:spPr>
        <p:txBody>
          <a:bodyPr/>
          <a:lstStyle/>
          <a:p>
            <a:endParaRPr lang="ru-UA"/>
          </a:p>
        </p:txBody>
      </p:sp>
      <p:sp>
        <p:nvSpPr>
          <p:cNvPr id="6" name="Slide Number Placeholder 5"/>
          <p:cNvSpPr>
            <a:spLocks noGrp="1"/>
          </p:cNvSpPr>
          <p:nvPr>
            <p:ph type="sldNum" sz="quarter" idx="12"/>
          </p:nvPr>
        </p:nvSpPr>
        <p:spPr>
          <a:xfrm>
            <a:off x="10469880" y="320040"/>
            <a:ext cx="914400" cy="320040"/>
          </a:xfrm>
        </p:spPr>
        <p:txBody>
          <a:bodyPr/>
          <a:lstStyle/>
          <a:p>
            <a:fld id="{1046BC73-9DB6-4365-98B6-DD9642DDA098}" type="slidenum">
              <a:rPr lang="ru-UA" smtClean="0"/>
              <a:t>‹#›</a:t>
            </a:fld>
            <a:endParaRPr lang="ru-UA"/>
          </a:p>
        </p:txBody>
      </p:sp>
    </p:spTree>
    <p:extLst>
      <p:ext uri="{BB962C8B-B14F-4D97-AF65-F5344CB8AC3E}">
        <p14:creationId xmlns:p14="http://schemas.microsoft.com/office/powerpoint/2010/main" val="33646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ru-RU"/>
              <a:t>Образец заголовка</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C0F884-2B4A-46E4-8C0D-E13D7E2B0BE6}" type="datetimeFigureOut">
              <a:rPr lang="ru-UA" smtClean="0"/>
              <a:t>06/01/2020</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1046BC73-9DB6-4365-98B6-DD9642DDA098}" type="slidenum">
              <a:rPr lang="ru-UA" smtClean="0"/>
              <a:t>‹#›</a:t>
            </a:fld>
            <a:endParaRPr lang="ru-UA"/>
          </a:p>
        </p:txBody>
      </p:sp>
    </p:spTree>
    <p:extLst>
      <p:ext uri="{BB962C8B-B14F-4D97-AF65-F5344CB8AC3E}">
        <p14:creationId xmlns:p14="http://schemas.microsoft.com/office/powerpoint/2010/main" val="137917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04672" y="320040"/>
            <a:ext cx="3657600" cy="320040"/>
          </a:xfrm>
        </p:spPr>
        <p:txBody>
          <a:bodyPr/>
          <a:lstStyle/>
          <a:p>
            <a:fld id="{E6C0F884-2B4A-46E4-8C0D-E13D7E2B0BE6}" type="datetimeFigureOut">
              <a:rPr lang="ru-UA" smtClean="0"/>
              <a:t>06/01/2020</a:t>
            </a:fld>
            <a:endParaRPr lang="ru-UA"/>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UA"/>
          </a:p>
        </p:txBody>
      </p:sp>
      <p:sp>
        <p:nvSpPr>
          <p:cNvPr id="6" name="Slide Number Placeholder 5"/>
          <p:cNvSpPr>
            <a:spLocks noGrp="1"/>
          </p:cNvSpPr>
          <p:nvPr>
            <p:ph type="sldNum" sz="quarter" idx="12"/>
          </p:nvPr>
        </p:nvSpPr>
        <p:spPr>
          <a:xfrm>
            <a:off x="10469880" y="320040"/>
            <a:ext cx="914400" cy="320040"/>
          </a:xfrm>
        </p:spPr>
        <p:txBody>
          <a:bodyPr/>
          <a:lstStyle/>
          <a:p>
            <a:fld id="{1046BC73-9DB6-4365-98B6-DD9642DDA098}" type="slidenum">
              <a:rPr lang="ru-UA" smtClean="0"/>
              <a:t>‹#›</a:t>
            </a:fld>
            <a:endParaRPr lang="ru-UA"/>
          </a:p>
        </p:txBody>
      </p:sp>
    </p:spTree>
    <p:extLst>
      <p:ext uri="{BB962C8B-B14F-4D97-AF65-F5344CB8AC3E}">
        <p14:creationId xmlns:p14="http://schemas.microsoft.com/office/powerpoint/2010/main" val="397239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a:xfrm>
            <a:off x="804672" y="320040"/>
            <a:ext cx="3657600" cy="320040"/>
          </a:xfrm>
        </p:spPr>
        <p:txBody>
          <a:bodyPr/>
          <a:lstStyle/>
          <a:p>
            <a:fld id="{E6C0F884-2B4A-46E4-8C0D-E13D7E2B0BE6}" type="datetimeFigureOut">
              <a:rPr lang="ru-UA" smtClean="0"/>
              <a:t>06/01/2020</a:t>
            </a:fld>
            <a:endParaRPr lang="ru-UA"/>
          </a:p>
        </p:txBody>
      </p:sp>
      <p:sp>
        <p:nvSpPr>
          <p:cNvPr id="6" name="Footer Placeholder 5"/>
          <p:cNvSpPr>
            <a:spLocks noGrp="1"/>
          </p:cNvSpPr>
          <p:nvPr>
            <p:ph type="ftr" sz="quarter" idx="11"/>
          </p:nvPr>
        </p:nvSpPr>
        <p:spPr>
          <a:xfrm>
            <a:off x="804672" y="6227064"/>
            <a:ext cx="10588752" cy="320040"/>
          </a:xfrm>
        </p:spPr>
        <p:txBody>
          <a:bodyPr/>
          <a:lstStyle/>
          <a:p>
            <a:endParaRPr lang="ru-UA"/>
          </a:p>
        </p:txBody>
      </p:sp>
      <p:sp>
        <p:nvSpPr>
          <p:cNvPr id="7" name="Slide Number Placeholder 6"/>
          <p:cNvSpPr>
            <a:spLocks noGrp="1"/>
          </p:cNvSpPr>
          <p:nvPr>
            <p:ph type="sldNum" sz="quarter" idx="12"/>
          </p:nvPr>
        </p:nvSpPr>
        <p:spPr>
          <a:xfrm>
            <a:off x="10469880" y="320040"/>
            <a:ext cx="914400" cy="320040"/>
          </a:xfrm>
        </p:spPr>
        <p:txBody>
          <a:bodyPr/>
          <a:lstStyle/>
          <a:p>
            <a:fld id="{1046BC73-9DB6-4365-98B6-DD9642DDA098}" type="slidenum">
              <a:rPr lang="ru-UA" smtClean="0"/>
              <a:t>‹#›</a:t>
            </a:fld>
            <a:endParaRPr lang="ru-UA"/>
          </a:p>
        </p:txBody>
      </p:sp>
    </p:spTree>
    <p:extLst>
      <p:ext uri="{BB962C8B-B14F-4D97-AF65-F5344CB8AC3E}">
        <p14:creationId xmlns:p14="http://schemas.microsoft.com/office/powerpoint/2010/main" val="52576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ru-RU"/>
              <a:t>Образец заголовка</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5125305" y="1488985"/>
            <a:ext cx="6264350" cy="169685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118447" y="4351687"/>
            <a:ext cx="6265588" cy="17040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a:xfrm>
            <a:off x="804672" y="320040"/>
            <a:ext cx="3657600" cy="320040"/>
          </a:xfrm>
        </p:spPr>
        <p:txBody>
          <a:bodyPr/>
          <a:lstStyle/>
          <a:p>
            <a:fld id="{E6C0F884-2B4A-46E4-8C0D-E13D7E2B0BE6}" type="datetimeFigureOut">
              <a:rPr lang="ru-UA" smtClean="0"/>
              <a:t>06/01/2020</a:t>
            </a:fld>
            <a:endParaRPr lang="ru-UA"/>
          </a:p>
        </p:txBody>
      </p:sp>
      <p:sp>
        <p:nvSpPr>
          <p:cNvPr id="8" name="Footer Placeholder 7"/>
          <p:cNvSpPr>
            <a:spLocks noGrp="1"/>
          </p:cNvSpPr>
          <p:nvPr>
            <p:ph type="ftr" sz="quarter" idx="11"/>
          </p:nvPr>
        </p:nvSpPr>
        <p:spPr>
          <a:xfrm>
            <a:off x="804672" y="6227064"/>
            <a:ext cx="10588752" cy="320040"/>
          </a:xfrm>
        </p:spPr>
        <p:txBody>
          <a:bodyPr/>
          <a:lstStyle/>
          <a:p>
            <a:endParaRPr lang="ru-UA"/>
          </a:p>
        </p:txBody>
      </p:sp>
      <p:sp>
        <p:nvSpPr>
          <p:cNvPr id="9" name="Slide Number Placeholder 8"/>
          <p:cNvSpPr>
            <a:spLocks noGrp="1"/>
          </p:cNvSpPr>
          <p:nvPr>
            <p:ph type="sldNum" sz="quarter" idx="12"/>
          </p:nvPr>
        </p:nvSpPr>
        <p:spPr>
          <a:xfrm>
            <a:off x="10469880" y="320040"/>
            <a:ext cx="914400" cy="320040"/>
          </a:xfrm>
        </p:spPr>
        <p:txBody>
          <a:bodyPr/>
          <a:lstStyle/>
          <a:p>
            <a:fld id="{1046BC73-9DB6-4365-98B6-DD9642DDA098}" type="slidenum">
              <a:rPr lang="ru-UA" smtClean="0"/>
              <a:t>‹#›</a:t>
            </a:fld>
            <a:endParaRPr lang="ru-UA"/>
          </a:p>
        </p:txBody>
      </p:sp>
    </p:spTree>
    <p:extLst>
      <p:ext uri="{BB962C8B-B14F-4D97-AF65-F5344CB8AC3E}">
        <p14:creationId xmlns:p14="http://schemas.microsoft.com/office/powerpoint/2010/main" val="241038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6C0F884-2B4A-46E4-8C0D-E13D7E2B0BE6}" type="datetimeFigureOut">
              <a:rPr lang="ru-UA" smtClean="0"/>
              <a:t>06/01/2020</a:t>
            </a:fld>
            <a:endParaRPr lang="ru-UA"/>
          </a:p>
        </p:txBody>
      </p:sp>
      <p:sp>
        <p:nvSpPr>
          <p:cNvPr id="4" name="Footer Placeholder 3"/>
          <p:cNvSpPr>
            <a:spLocks noGrp="1"/>
          </p:cNvSpPr>
          <p:nvPr>
            <p:ph type="ftr" sz="quarter" idx="11"/>
          </p:nvPr>
        </p:nvSpPr>
        <p:spPr/>
        <p:txBody>
          <a:bodyPr/>
          <a:lstStyle/>
          <a:p>
            <a:endParaRPr lang="ru-UA"/>
          </a:p>
        </p:txBody>
      </p:sp>
      <p:sp>
        <p:nvSpPr>
          <p:cNvPr id="5" name="Slide Number Placeholder 4"/>
          <p:cNvSpPr>
            <a:spLocks noGrp="1"/>
          </p:cNvSpPr>
          <p:nvPr>
            <p:ph type="sldNum" sz="quarter" idx="12"/>
          </p:nvPr>
        </p:nvSpPr>
        <p:spPr/>
        <p:txBody>
          <a:bodyPr/>
          <a:lstStyle/>
          <a:p>
            <a:fld id="{1046BC73-9DB6-4365-98B6-DD9642DDA098}" type="slidenum">
              <a:rPr lang="ru-UA" smtClean="0"/>
              <a:t>‹#›</a:t>
            </a:fld>
            <a:endParaRPr lang="ru-UA"/>
          </a:p>
        </p:txBody>
      </p:sp>
    </p:spTree>
    <p:extLst>
      <p:ext uri="{BB962C8B-B14F-4D97-AF65-F5344CB8AC3E}">
        <p14:creationId xmlns:p14="http://schemas.microsoft.com/office/powerpoint/2010/main" val="397157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6C0F884-2B4A-46E4-8C0D-E13D7E2B0BE6}" type="datetimeFigureOut">
              <a:rPr lang="ru-UA" smtClean="0"/>
              <a:t>06/01/2020</a:t>
            </a:fld>
            <a:endParaRPr lang="ru-UA"/>
          </a:p>
        </p:txBody>
      </p:sp>
      <p:sp>
        <p:nvSpPr>
          <p:cNvPr id="3" name="Footer Placeholder 2"/>
          <p:cNvSpPr>
            <a:spLocks noGrp="1"/>
          </p:cNvSpPr>
          <p:nvPr>
            <p:ph type="ftr" sz="quarter" idx="11"/>
          </p:nvPr>
        </p:nvSpPr>
        <p:spPr>
          <a:xfrm>
            <a:off x="804672" y="6227064"/>
            <a:ext cx="10588752" cy="320040"/>
          </a:xfrm>
        </p:spPr>
        <p:txBody>
          <a:bodyPr/>
          <a:lstStyle/>
          <a:p>
            <a:endParaRPr lang="ru-UA"/>
          </a:p>
        </p:txBody>
      </p:sp>
      <p:sp>
        <p:nvSpPr>
          <p:cNvPr id="4" name="Slide Number Placeholder 3"/>
          <p:cNvSpPr>
            <a:spLocks noGrp="1"/>
          </p:cNvSpPr>
          <p:nvPr>
            <p:ph type="sldNum" sz="quarter" idx="12"/>
          </p:nvPr>
        </p:nvSpPr>
        <p:spPr>
          <a:xfrm>
            <a:off x="10469880" y="320040"/>
            <a:ext cx="914400" cy="320040"/>
          </a:xfrm>
        </p:spPr>
        <p:txBody>
          <a:bodyPr/>
          <a:lstStyle/>
          <a:p>
            <a:fld id="{1046BC73-9DB6-4365-98B6-DD9642DDA098}" type="slidenum">
              <a:rPr lang="ru-UA" smtClean="0"/>
              <a:t>‹#›</a:t>
            </a:fld>
            <a:endParaRPr lang="ru-UA"/>
          </a:p>
        </p:txBody>
      </p:sp>
    </p:spTree>
    <p:extLst>
      <p:ext uri="{BB962C8B-B14F-4D97-AF65-F5344CB8AC3E}">
        <p14:creationId xmlns:p14="http://schemas.microsoft.com/office/powerpoint/2010/main" val="119499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ru-RU"/>
              <a:t>Образец заголовка</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6C0F884-2B4A-46E4-8C0D-E13D7E2B0BE6}" type="datetimeFigureOut">
              <a:rPr lang="ru-UA" smtClean="0"/>
              <a:t>06/01/2020</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1046BC73-9DB6-4365-98B6-DD9642DDA098}" type="slidenum">
              <a:rPr lang="ru-UA" smtClean="0"/>
              <a:t>‹#›</a:t>
            </a:fld>
            <a:endParaRPr lang="ru-UA"/>
          </a:p>
        </p:txBody>
      </p:sp>
    </p:spTree>
    <p:extLst>
      <p:ext uri="{BB962C8B-B14F-4D97-AF65-F5344CB8AC3E}">
        <p14:creationId xmlns:p14="http://schemas.microsoft.com/office/powerpoint/2010/main" val="1857438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ru-RU"/>
              <a:t>Образец заголовка</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804672" y="320040"/>
            <a:ext cx="3657600" cy="320040"/>
          </a:xfrm>
        </p:spPr>
        <p:txBody>
          <a:bodyPr/>
          <a:lstStyle/>
          <a:p>
            <a:fld id="{E6C0F884-2B4A-46E4-8C0D-E13D7E2B0BE6}" type="datetimeFigureOut">
              <a:rPr lang="ru-UA" smtClean="0"/>
              <a:t>06/01/2020</a:t>
            </a:fld>
            <a:endParaRPr lang="ru-UA"/>
          </a:p>
        </p:txBody>
      </p:sp>
      <p:sp>
        <p:nvSpPr>
          <p:cNvPr id="6" name="Footer Placeholder 5"/>
          <p:cNvSpPr>
            <a:spLocks noGrp="1"/>
          </p:cNvSpPr>
          <p:nvPr>
            <p:ph type="ftr" sz="quarter" idx="11"/>
          </p:nvPr>
        </p:nvSpPr>
        <p:spPr>
          <a:xfrm>
            <a:off x="804672" y="6227064"/>
            <a:ext cx="5942203" cy="320040"/>
          </a:xfrm>
        </p:spPr>
        <p:txBody>
          <a:bodyPr/>
          <a:lstStyle/>
          <a:p>
            <a:endParaRPr lang="ru-UA"/>
          </a:p>
        </p:txBody>
      </p:sp>
      <p:sp>
        <p:nvSpPr>
          <p:cNvPr id="7" name="Slide Number Placeholder 6"/>
          <p:cNvSpPr>
            <a:spLocks noGrp="1"/>
          </p:cNvSpPr>
          <p:nvPr>
            <p:ph type="sldNum" sz="quarter" idx="12"/>
          </p:nvPr>
        </p:nvSpPr>
        <p:spPr>
          <a:xfrm>
            <a:off x="5828377" y="320040"/>
            <a:ext cx="914400" cy="320040"/>
          </a:xfrm>
        </p:spPr>
        <p:txBody>
          <a:bodyPr/>
          <a:lstStyle/>
          <a:p>
            <a:fld id="{1046BC73-9DB6-4365-98B6-DD9642DDA098}" type="slidenum">
              <a:rPr lang="ru-UA" smtClean="0"/>
              <a:t>‹#›</a:t>
            </a:fld>
            <a:endParaRPr lang="ru-UA"/>
          </a:p>
        </p:txBody>
      </p:sp>
    </p:spTree>
    <p:extLst>
      <p:ext uri="{BB962C8B-B14F-4D97-AF65-F5344CB8AC3E}">
        <p14:creationId xmlns:p14="http://schemas.microsoft.com/office/powerpoint/2010/main" val="420367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6C0F884-2B4A-46E4-8C0D-E13D7E2B0BE6}" type="datetimeFigureOut">
              <a:rPr lang="ru-UA" smtClean="0"/>
              <a:t>06/01/2020</a:t>
            </a:fld>
            <a:endParaRPr lang="ru-UA"/>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ru-UA"/>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1046BC73-9DB6-4365-98B6-DD9642DDA098}" type="slidenum">
              <a:rPr lang="ru-UA" smtClean="0"/>
              <a:t>‹#›</a:t>
            </a:fld>
            <a:endParaRPr lang="ru-UA"/>
          </a:p>
        </p:txBody>
      </p:sp>
    </p:spTree>
    <p:extLst>
      <p:ext uri="{BB962C8B-B14F-4D97-AF65-F5344CB8AC3E}">
        <p14:creationId xmlns:p14="http://schemas.microsoft.com/office/powerpoint/2010/main" val="55988881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82545E-B298-43C3-B83A-3A3D1940A4B7}"/>
              </a:ext>
            </a:extLst>
          </p:cNvPr>
          <p:cNvSpPr>
            <a:spLocks noGrp="1"/>
          </p:cNvSpPr>
          <p:nvPr>
            <p:ph type="ctrTitle"/>
          </p:nvPr>
        </p:nvSpPr>
        <p:spPr/>
        <p:txBody>
          <a:bodyPr/>
          <a:lstStyle/>
          <a:p>
            <a:r>
              <a:rPr lang="uk-UA"/>
              <a:t>Світова еволюція маркетигу</a:t>
            </a:r>
          </a:p>
        </p:txBody>
      </p:sp>
      <p:sp>
        <p:nvSpPr>
          <p:cNvPr id="3" name="Подзаголовок 2">
            <a:extLst>
              <a:ext uri="{FF2B5EF4-FFF2-40B4-BE49-F238E27FC236}">
                <a16:creationId xmlns:a16="http://schemas.microsoft.com/office/drawing/2014/main" id="{DD48A49F-6951-457A-9F81-BA90C930B272}"/>
              </a:ext>
            </a:extLst>
          </p:cNvPr>
          <p:cNvSpPr>
            <a:spLocks noGrp="1"/>
          </p:cNvSpPr>
          <p:nvPr>
            <p:ph type="subTitle" idx="1"/>
          </p:nvPr>
        </p:nvSpPr>
        <p:spPr/>
        <p:txBody>
          <a:bodyPr/>
          <a:lstStyle/>
          <a:p>
            <a:r>
              <a:rPr lang="uk-UA" dirty="0"/>
              <a:t>Підготував </a:t>
            </a:r>
            <a:br>
              <a:rPr lang="uk-UA" dirty="0"/>
            </a:br>
            <a:r>
              <a:rPr lang="uk-UA" dirty="0"/>
              <a:t>студент КН-21</a:t>
            </a:r>
            <a:br>
              <a:rPr lang="uk-UA" dirty="0"/>
            </a:br>
            <a:r>
              <a:rPr lang="uk-UA" dirty="0"/>
              <a:t>Козак Денис</a:t>
            </a:r>
          </a:p>
        </p:txBody>
      </p:sp>
    </p:spTree>
    <p:extLst>
      <p:ext uri="{BB962C8B-B14F-4D97-AF65-F5344CB8AC3E}">
        <p14:creationId xmlns:p14="http://schemas.microsoft.com/office/powerpoint/2010/main" val="579975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840464-129C-4D0C-9CE6-A344254BF73B}"/>
              </a:ext>
            </a:extLst>
          </p:cNvPr>
          <p:cNvSpPr>
            <a:spLocks noGrp="1"/>
          </p:cNvSpPr>
          <p:nvPr>
            <p:ph type="title"/>
          </p:nvPr>
        </p:nvSpPr>
        <p:spPr/>
        <p:txBody>
          <a:bodyPr/>
          <a:lstStyle/>
          <a:p>
            <a:r>
              <a:rPr lang="ru-RU" dirty="0" err="1"/>
              <a:t>Класиф</a:t>
            </a:r>
            <a:r>
              <a:rPr lang="uk-UA" dirty="0"/>
              <a:t>і</a:t>
            </a:r>
            <a:r>
              <a:rPr lang="ru-RU" dirty="0" err="1"/>
              <a:t>кація</a:t>
            </a:r>
            <a:r>
              <a:rPr lang="ru-RU" dirty="0"/>
              <a:t> </a:t>
            </a:r>
            <a:r>
              <a:rPr lang="uk-UA" dirty="0" err="1"/>
              <a:t>Мінцберга</a:t>
            </a:r>
            <a:endParaRPr lang="ru-UA" dirty="0"/>
          </a:p>
        </p:txBody>
      </p:sp>
      <p:sp>
        <p:nvSpPr>
          <p:cNvPr id="3" name="Объект 2">
            <a:extLst>
              <a:ext uri="{FF2B5EF4-FFF2-40B4-BE49-F238E27FC236}">
                <a16:creationId xmlns:a16="http://schemas.microsoft.com/office/drawing/2014/main" id="{80BD97BD-F50E-42F5-953A-EB92852A1406}"/>
              </a:ext>
            </a:extLst>
          </p:cNvPr>
          <p:cNvSpPr>
            <a:spLocks noGrp="1"/>
          </p:cNvSpPr>
          <p:nvPr>
            <p:ph idx="1"/>
          </p:nvPr>
        </p:nvSpPr>
        <p:spPr>
          <a:xfrm>
            <a:off x="4673599" y="618067"/>
            <a:ext cx="7171267" cy="5874173"/>
          </a:xfrm>
        </p:spPr>
        <p:txBody>
          <a:bodyPr>
            <a:normAutofit fontScale="85000" lnSpcReduction="10000"/>
          </a:bodyPr>
          <a:lstStyle/>
          <a:p>
            <a:pPr marL="0" indent="0" algn="ctr">
              <a:buNone/>
            </a:pPr>
            <a:r>
              <a:rPr lang="uk-UA" sz="2400" dirty="0"/>
              <a:t>Видатний теоретик маркетингу </a:t>
            </a:r>
            <a:r>
              <a:rPr lang="uk-UA" sz="2400" dirty="0" err="1"/>
              <a:t>Мінцберг</a:t>
            </a:r>
            <a:r>
              <a:rPr lang="uk-UA" sz="2400" dirty="0"/>
              <a:t> виділяє п'ять класифікацій стратегії:</a:t>
            </a:r>
          </a:p>
          <a:p>
            <a:pPr marL="0" indent="0">
              <a:buNone/>
            </a:pPr>
            <a:endParaRPr lang="uk-UA" dirty="0"/>
          </a:p>
          <a:p>
            <a:r>
              <a:rPr lang="uk-UA" dirty="0"/>
              <a:t>стратегія як план — свідомий стратегічний процес, який підкреслює логічну та структурну послідовність подій;</a:t>
            </a:r>
          </a:p>
          <a:p>
            <a:r>
              <a:rPr lang="uk-UA" dirty="0"/>
              <a:t>стратегія як хитрість — являє собою специфічну програму, тактику чи маневр для того, щоб випередити конкурентів;</a:t>
            </a:r>
          </a:p>
          <a:p>
            <a:r>
              <a:rPr lang="uk-UA" dirty="0"/>
              <a:t>стратегія як модель під нею можна розуміти певну послідовність в поведінці, їй можна знайти раціоналістичне пояснення;</a:t>
            </a:r>
          </a:p>
          <a:p>
            <a:r>
              <a:rPr lang="uk-UA" dirty="0"/>
              <a:t>стратегія як позиція — відноситься до вибору позиціювання організації в межах відповідної галузі господарства, в більш широкому стратегічному контексті позиціювання являє собою рівновагу між організацією та тим середовищем, де вона веде господарчу діяльність;</a:t>
            </a:r>
          </a:p>
          <a:p>
            <a:r>
              <a:rPr lang="uk-UA" dirty="0"/>
              <a:t>стратегія як перспектива — тут мова йде про перспективу з позицій компанії чи корпоративне уявлення про навколишнє середовище, в такому вигляді стратегія може виникати з певного набору нематеріальних цінностей компанії, підходів, корпоративного духу та поглядів.</a:t>
            </a:r>
            <a:endParaRPr lang="ru-UA" dirty="0"/>
          </a:p>
        </p:txBody>
      </p:sp>
    </p:spTree>
    <p:extLst>
      <p:ext uri="{BB962C8B-B14F-4D97-AF65-F5344CB8AC3E}">
        <p14:creationId xmlns:p14="http://schemas.microsoft.com/office/powerpoint/2010/main" val="840812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193A3A-E3CD-401C-A0FA-3F8921C259C9}"/>
              </a:ext>
            </a:extLst>
          </p:cNvPr>
          <p:cNvSpPr>
            <a:spLocks noGrp="1"/>
          </p:cNvSpPr>
          <p:nvPr>
            <p:ph type="ctrTitle"/>
          </p:nvPr>
        </p:nvSpPr>
        <p:spPr>
          <a:xfrm>
            <a:off x="2396067" y="2284670"/>
            <a:ext cx="7772400" cy="1463040"/>
          </a:xfrm>
        </p:spPr>
        <p:txBody>
          <a:bodyPr/>
          <a:lstStyle/>
          <a:p>
            <a:r>
              <a:rPr lang="uk-UA" dirty="0"/>
              <a:t>Дякую за увагу</a:t>
            </a:r>
          </a:p>
        </p:txBody>
      </p:sp>
    </p:spTree>
    <p:extLst>
      <p:ext uri="{BB962C8B-B14F-4D97-AF65-F5344CB8AC3E}">
        <p14:creationId xmlns:p14="http://schemas.microsoft.com/office/powerpoint/2010/main" val="3945820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26045F-0107-4967-B8E6-BD26C1BCBE49}"/>
              </a:ext>
            </a:extLst>
          </p:cNvPr>
          <p:cNvSpPr>
            <a:spLocks noGrp="1"/>
          </p:cNvSpPr>
          <p:nvPr>
            <p:ph type="title"/>
          </p:nvPr>
        </p:nvSpPr>
        <p:spPr/>
        <p:txBody>
          <a:bodyPr/>
          <a:lstStyle/>
          <a:p>
            <a:r>
              <a:rPr lang="uk-UA" dirty="0"/>
              <a:t>Історія маркетингу</a:t>
            </a:r>
            <a:endParaRPr lang="ru-UA" dirty="0"/>
          </a:p>
        </p:txBody>
      </p:sp>
      <p:sp>
        <p:nvSpPr>
          <p:cNvPr id="3" name="Объект 2">
            <a:extLst>
              <a:ext uri="{FF2B5EF4-FFF2-40B4-BE49-F238E27FC236}">
                <a16:creationId xmlns:a16="http://schemas.microsoft.com/office/drawing/2014/main" id="{B7D10233-2C56-4F7E-AE7A-D07C117E3A11}"/>
              </a:ext>
            </a:extLst>
          </p:cNvPr>
          <p:cNvSpPr>
            <a:spLocks noGrp="1"/>
          </p:cNvSpPr>
          <p:nvPr>
            <p:ph idx="1"/>
          </p:nvPr>
        </p:nvSpPr>
        <p:spPr>
          <a:xfrm>
            <a:off x="4538133" y="203200"/>
            <a:ext cx="6943775" cy="3225800"/>
          </a:xfrm>
        </p:spPr>
        <p:txBody>
          <a:bodyPr/>
          <a:lstStyle/>
          <a:p>
            <a:endParaRPr lang="en-US" dirty="0"/>
          </a:p>
          <a:p>
            <a:endParaRPr lang="en-US" dirty="0"/>
          </a:p>
          <a:p>
            <a:r>
              <a:rPr lang="uk-UA" dirty="0"/>
              <a:t>Перші форми маркетингової діяльності можна зустріти на початку становлення та розвитку товарно-грошових відносин. Інформація про рекламу товару зустрічається як у Давньому Єгипті, так й у державах Міжріччя.</a:t>
            </a:r>
            <a:endParaRPr lang="ru-UA" dirty="0"/>
          </a:p>
        </p:txBody>
      </p:sp>
      <p:pic>
        <p:nvPicPr>
          <p:cNvPr id="1026" name="Picture 2" descr="Что такое маркетинг: виды, функции, цели и задачи + стратегии и план">
            <a:extLst>
              <a:ext uri="{FF2B5EF4-FFF2-40B4-BE49-F238E27FC236}">
                <a16:creationId xmlns:a16="http://schemas.microsoft.com/office/drawing/2014/main" id="{FECA9B1F-3D21-4BFC-AC39-3B6889C1E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886" y="3221243"/>
            <a:ext cx="5520267" cy="317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04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01C8F5-2F85-413C-85D4-3FBDBE98E9C7}"/>
              </a:ext>
            </a:extLst>
          </p:cNvPr>
          <p:cNvSpPr>
            <a:spLocks noGrp="1"/>
          </p:cNvSpPr>
          <p:nvPr>
            <p:ph type="title"/>
          </p:nvPr>
        </p:nvSpPr>
        <p:spPr/>
        <p:txBody>
          <a:bodyPr/>
          <a:lstStyle/>
          <a:p>
            <a:r>
              <a:rPr lang="uk-UA" dirty="0"/>
              <a:t>Перше застосування маркетингу</a:t>
            </a:r>
          </a:p>
        </p:txBody>
      </p:sp>
      <p:sp>
        <p:nvSpPr>
          <p:cNvPr id="3" name="Объект 2">
            <a:extLst>
              <a:ext uri="{FF2B5EF4-FFF2-40B4-BE49-F238E27FC236}">
                <a16:creationId xmlns:a16="http://schemas.microsoft.com/office/drawing/2014/main" id="{BA2B64B5-9C61-41C3-BE6E-6944B370ABFF}"/>
              </a:ext>
            </a:extLst>
          </p:cNvPr>
          <p:cNvSpPr>
            <a:spLocks noGrp="1"/>
          </p:cNvSpPr>
          <p:nvPr>
            <p:ph sz="half" idx="1"/>
          </p:nvPr>
        </p:nvSpPr>
        <p:spPr>
          <a:xfrm>
            <a:off x="4741333" y="1763461"/>
            <a:ext cx="7205274" cy="4023360"/>
          </a:xfrm>
        </p:spPr>
        <p:txBody>
          <a:bodyPr>
            <a:normAutofit/>
          </a:bodyPr>
          <a:lstStyle/>
          <a:p>
            <a:pPr marL="0" indent="0">
              <a:buNone/>
            </a:pPr>
            <a:r>
              <a:rPr lang="uk-UA" dirty="0"/>
              <a:t>У 1650 р. один з членів японської торговельної фірми «</a:t>
            </a:r>
            <a:r>
              <a:rPr lang="uk-UA" dirty="0" err="1"/>
              <a:t>Міцуї</a:t>
            </a:r>
            <a:r>
              <a:rPr lang="uk-UA" dirty="0"/>
              <a:t>» відкриває у Токіо щось на кшталт універсального магазину, в якому він вперше використовує деякі з основних принципів маркетингу, наприклад збір інформації щодо попиту та пропозиції для різних товарів, попереднє замовлення на виробництво популярних товарів, існування гарантійного терміну, протягом якого покупець має право повернути товар та отримати назад свої гроші, реклама тощо.</a:t>
            </a:r>
            <a:endParaRPr lang="ru-UA" dirty="0"/>
          </a:p>
        </p:txBody>
      </p:sp>
      <p:sp>
        <p:nvSpPr>
          <p:cNvPr id="4" name="Объект 3">
            <a:extLst>
              <a:ext uri="{FF2B5EF4-FFF2-40B4-BE49-F238E27FC236}">
                <a16:creationId xmlns:a16="http://schemas.microsoft.com/office/drawing/2014/main" id="{D35C6457-1A5D-44CF-83FA-76D1C6D8650B}"/>
              </a:ext>
            </a:extLst>
          </p:cNvPr>
          <p:cNvSpPr>
            <a:spLocks noGrp="1"/>
          </p:cNvSpPr>
          <p:nvPr>
            <p:ph sz="half" idx="2"/>
          </p:nvPr>
        </p:nvSpPr>
        <p:spPr/>
        <p:txBody>
          <a:bodyPr>
            <a:normAutofit/>
          </a:bodyPr>
          <a:lstStyle/>
          <a:p>
            <a:endParaRPr lang="ru-RU" dirty="0"/>
          </a:p>
          <a:p>
            <a:endParaRPr lang="ru-RU" dirty="0"/>
          </a:p>
          <a:p>
            <a:endParaRPr lang="ru-UA" dirty="0"/>
          </a:p>
        </p:txBody>
      </p:sp>
      <p:sp>
        <p:nvSpPr>
          <p:cNvPr id="5" name="AutoShape 2" descr="Пионеры маркетинга: Семья Мицуи | ВКонтакте">
            <a:extLst>
              <a:ext uri="{FF2B5EF4-FFF2-40B4-BE49-F238E27FC236}">
                <a16:creationId xmlns:a16="http://schemas.microsoft.com/office/drawing/2014/main" id="{C50E797F-4732-41FD-A3A6-7FDDF4FB226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117976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730F62-ED76-4FD0-B7B0-4CA834AAFDE6}"/>
              </a:ext>
            </a:extLst>
          </p:cNvPr>
          <p:cNvSpPr>
            <a:spLocks noGrp="1"/>
          </p:cNvSpPr>
          <p:nvPr>
            <p:ph type="title"/>
          </p:nvPr>
        </p:nvSpPr>
        <p:spPr/>
        <p:txBody>
          <a:bodyPr>
            <a:normAutofit/>
          </a:bodyPr>
          <a:lstStyle/>
          <a:p>
            <a:r>
              <a:rPr lang="uk-UA" dirty="0"/>
              <a:t>Теоретичні основи</a:t>
            </a:r>
          </a:p>
        </p:txBody>
      </p:sp>
      <p:pic>
        <p:nvPicPr>
          <p:cNvPr id="5122" name="Picture 2">
            <a:extLst>
              <a:ext uri="{FF2B5EF4-FFF2-40B4-BE49-F238E27FC236}">
                <a16:creationId xmlns:a16="http://schemas.microsoft.com/office/drawing/2014/main" id="{C3DB1D7C-3EB7-44CB-B01D-253174F6335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7457667" y="4140200"/>
            <a:ext cx="1779465" cy="2259921"/>
          </a:xfrm>
          <a:prstGeom prst="rect">
            <a:avLst/>
          </a:prstGeom>
          <a:noFill/>
          <a:extLst>
            <a:ext uri="{909E8E84-426E-40DD-AFC4-6F175D3DCCD1}">
              <a14:hiddenFill xmlns:a14="http://schemas.microsoft.com/office/drawing/2010/main">
                <a:solidFill>
                  <a:srgbClr val="FFFFFF"/>
                </a:solidFill>
              </a14:hiddenFill>
            </a:ext>
          </a:extLst>
        </p:spPr>
      </p:pic>
      <p:sp>
        <p:nvSpPr>
          <p:cNvPr id="4" name="Объект 3">
            <a:extLst>
              <a:ext uri="{FF2B5EF4-FFF2-40B4-BE49-F238E27FC236}">
                <a16:creationId xmlns:a16="http://schemas.microsoft.com/office/drawing/2014/main" id="{92EE4056-07B6-4933-9B00-B08E521A77F7}"/>
              </a:ext>
            </a:extLst>
          </p:cNvPr>
          <p:cNvSpPr>
            <a:spLocks noGrp="1"/>
          </p:cNvSpPr>
          <p:nvPr>
            <p:ph sz="half" idx="2"/>
          </p:nvPr>
        </p:nvSpPr>
        <p:spPr>
          <a:xfrm>
            <a:off x="4478866" y="1219867"/>
            <a:ext cx="7543800" cy="3589867"/>
          </a:xfrm>
        </p:spPr>
        <p:txBody>
          <a:bodyPr>
            <a:normAutofit/>
          </a:bodyPr>
          <a:lstStyle/>
          <a:p>
            <a:r>
              <a:rPr lang="uk-UA" dirty="0"/>
              <a:t>Теоретичні основи маркетингу як самостійної науки, що існує на стику економіки, етики, соціології та психології були створені американцем </a:t>
            </a:r>
            <a:r>
              <a:rPr lang="uk-UA" dirty="0" err="1"/>
              <a:t>Сайресом</a:t>
            </a:r>
            <a:r>
              <a:rPr lang="uk-UA" dirty="0"/>
              <a:t> </a:t>
            </a:r>
            <a:r>
              <a:rPr lang="uk-UA" dirty="0" err="1"/>
              <a:t>МакКорміком</a:t>
            </a:r>
            <a:r>
              <a:rPr lang="uk-UA" dirty="0"/>
              <a:t>. Маючи лише технічну освіту, він створив такі напрямки маркетингу, як вивчення та аналіз ринку, розробив основні засади та принципи вибору цінової політики та сервісу, що призвело до процвітання його фірми «Інтернешнл </a:t>
            </a:r>
            <a:r>
              <a:rPr lang="uk-UA" dirty="0" err="1"/>
              <a:t>Харвестер</a:t>
            </a:r>
            <a:r>
              <a:rPr lang="uk-UA" dirty="0"/>
              <a:t>».</a:t>
            </a:r>
            <a:endParaRPr lang="ru-UA" dirty="0"/>
          </a:p>
        </p:txBody>
      </p:sp>
    </p:spTree>
    <p:extLst>
      <p:ext uri="{BB962C8B-B14F-4D97-AF65-F5344CB8AC3E}">
        <p14:creationId xmlns:p14="http://schemas.microsoft.com/office/powerpoint/2010/main" val="424321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F7A06D-4DAB-4A6E-9EBD-B28DB09B82B7}"/>
              </a:ext>
            </a:extLst>
          </p:cNvPr>
          <p:cNvSpPr>
            <a:spLocks noGrp="1"/>
          </p:cNvSpPr>
          <p:nvPr>
            <p:ph type="title"/>
          </p:nvPr>
        </p:nvSpPr>
        <p:spPr/>
        <p:txBody>
          <a:bodyPr/>
          <a:lstStyle/>
          <a:p>
            <a:r>
              <a:rPr lang="uk-UA" dirty="0"/>
              <a:t>Поняття маркетингу </a:t>
            </a:r>
          </a:p>
        </p:txBody>
      </p:sp>
      <p:sp>
        <p:nvSpPr>
          <p:cNvPr id="3" name="Объект 2">
            <a:extLst>
              <a:ext uri="{FF2B5EF4-FFF2-40B4-BE49-F238E27FC236}">
                <a16:creationId xmlns:a16="http://schemas.microsoft.com/office/drawing/2014/main" id="{EFC2F0EC-4F44-423A-83C8-F13CC2CCCA80}"/>
              </a:ext>
            </a:extLst>
          </p:cNvPr>
          <p:cNvSpPr>
            <a:spLocks noGrp="1"/>
          </p:cNvSpPr>
          <p:nvPr>
            <p:ph idx="1"/>
          </p:nvPr>
        </p:nvSpPr>
        <p:spPr/>
        <p:txBody>
          <a:bodyPr>
            <a:normAutofit fontScale="92500" lnSpcReduction="20000"/>
          </a:bodyPr>
          <a:lstStyle/>
          <a:p>
            <a:r>
              <a:rPr lang="uk-UA" dirty="0"/>
              <a:t>Поняття маркетингу </a:t>
            </a:r>
            <a:r>
              <a:rPr lang="uk-UA" dirty="0" err="1"/>
              <a:t>виникло</a:t>
            </a:r>
            <a:r>
              <a:rPr lang="uk-UA" dirty="0"/>
              <a:t> у США на початку XX ст. В цей час величезний інтегрований американський ринок після промислової революції потребував нових підходів. Маркетинг як дисципліна викладається в американських університетах з 1902 р. (</a:t>
            </a:r>
            <a:r>
              <a:rPr lang="uk-UA" dirty="0" err="1"/>
              <a:t>Пенсильванський</a:t>
            </a:r>
            <a:r>
              <a:rPr lang="uk-UA" dirty="0"/>
              <a:t> університет). В Європі перша кафедра маркетингу була відкрита у 1977 р. в </a:t>
            </a:r>
            <a:r>
              <a:rPr lang="uk-UA" dirty="0" err="1"/>
              <a:t>Цюрихському</a:t>
            </a:r>
            <a:r>
              <a:rPr lang="uk-UA" dirty="0"/>
              <a:t> університеті. Після кризи надвиробництва (30-ті роки XX ст.) американські фірми починають звертатися до концепції маркетингу. Цілеспрямовані кроки в галузі системного підходу до маркетингу було зроблено в 50-ті роки. У 60-ті роки маркетинг перетворився на активний багатофункціональний засіб вирішення довгострокових комерційних задач. У 80-ті роки він набув нового соціального звучання. </a:t>
            </a:r>
          </a:p>
          <a:p>
            <a:r>
              <a:rPr lang="uk-UA" dirty="0"/>
              <a:t>Одним з найбільш відомих українських науковців, що зробили вагомий внесок в маркетингову науку, зокрема у банківський маркетинг, є </a:t>
            </a:r>
            <a:r>
              <a:rPr lang="uk-UA" dirty="0" err="1"/>
              <a:t>Брітченко</a:t>
            </a:r>
            <a:r>
              <a:rPr lang="uk-UA" dirty="0"/>
              <a:t> Ігор Геннадійович — доктор економічних наук, професор, академік Академії економічних наук України.</a:t>
            </a:r>
          </a:p>
        </p:txBody>
      </p:sp>
    </p:spTree>
    <p:extLst>
      <p:ext uri="{BB962C8B-B14F-4D97-AF65-F5344CB8AC3E}">
        <p14:creationId xmlns:p14="http://schemas.microsoft.com/office/powerpoint/2010/main" val="469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C6460-9AA5-45A8-8498-EA4FE9E9A636}"/>
              </a:ext>
            </a:extLst>
          </p:cNvPr>
          <p:cNvSpPr>
            <a:spLocks noGrp="1"/>
          </p:cNvSpPr>
          <p:nvPr>
            <p:ph type="title"/>
          </p:nvPr>
        </p:nvSpPr>
        <p:spPr/>
        <p:txBody>
          <a:bodyPr/>
          <a:lstStyle/>
          <a:p>
            <a:r>
              <a:rPr lang="uk-UA" dirty="0"/>
              <a:t>Цілі та стратегія маркетингу</a:t>
            </a:r>
            <a:br>
              <a:rPr lang="uk-UA" dirty="0"/>
            </a:br>
            <a:endParaRPr lang="ru-UA" dirty="0"/>
          </a:p>
        </p:txBody>
      </p:sp>
      <p:sp>
        <p:nvSpPr>
          <p:cNvPr id="3" name="Объект 2">
            <a:extLst>
              <a:ext uri="{FF2B5EF4-FFF2-40B4-BE49-F238E27FC236}">
                <a16:creationId xmlns:a16="http://schemas.microsoft.com/office/drawing/2014/main" id="{37FF7AF6-C224-4C4A-8A5B-5EAA745FA9B5}"/>
              </a:ext>
            </a:extLst>
          </p:cNvPr>
          <p:cNvSpPr>
            <a:spLocks noGrp="1"/>
          </p:cNvSpPr>
          <p:nvPr>
            <p:ph idx="1"/>
          </p:nvPr>
        </p:nvSpPr>
        <p:spPr>
          <a:xfrm>
            <a:off x="5236980" y="-509148"/>
            <a:ext cx="6281873" cy="5248622"/>
          </a:xfrm>
        </p:spPr>
        <p:txBody>
          <a:bodyPr/>
          <a:lstStyle/>
          <a:p>
            <a:pPr marL="0" indent="0">
              <a:buNone/>
            </a:pPr>
            <a:r>
              <a:rPr lang="uk-UA" dirty="0"/>
              <a:t>Маркетинг — це аналіз, втілення в життя, а також контроль за прийняттям рішень щодо комплексу маркетингу (продукт, ціна, просування, розповсюдження) для задоволення потреб клієнта та його очікувань як ключових моментів на шляху досягнення цілей і виконання завдань організації.</a:t>
            </a:r>
          </a:p>
          <a:p>
            <a:pPr marL="0" indent="0">
              <a:buNone/>
            </a:pPr>
            <a:r>
              <a:rPr lang="uk-UA" dirty="0"/>
              <a:t>Стратегія маркетингу — основний спосіб досягнення маркетингових цілей, формуючи та конкретизуючи відповідну структуру комплексу маркетингу. Стратегія маркетингу показує з яким продуктом, на які ринки, з яким обсягом продукції необхідно виходити для досягнення поставлених цілей.</a:t>
            </a:r>
          </a:p>
        </p:txBody>
      </p:sp>
      <p:pic>
        <p:nvPicPr>
          <p:cNvPr id="2050" name="Picture 2" descr="Маркетинг — что это такое, его виды и функции | KtoNaNovenkogo.ru">
            <a:extLst>
              <a:ext uri="{FF2B5EF4-FFF2-40B4-BE49-F238E27FC236}">
                <a16:creationId xmlns:a16="http://schemas.microsoft.com/office/drawing/2014/main" id="{5AEF73C7-589B-477F-A0DC-0EFFA31C1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924" y="4410287"/>
            <a:ext cx="3083983" cy="215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93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D723D7-B266-4A04-BADB-F95E6AC4429C}"/>
              </a:ext>
            </a:extLst>
          </p:cNvPr>
          <p:cNvSpPr>
            <a:spLocks noGrp="1"/>
          </p:cNvSpPr>
          <p:nvPr>
            <p:ph type="title"/>
          </p:nvPr>
        </p:nvSpPr>
        <p:spPr>
          <a:xfrm>
            <a:off x="1015998" y="2679192"/>
            <a:ext cx="3268135" cy="1499616"/>
          </a:xfrm>
        </p:spPr>
        <p:txBody>
          <a:bodyPr>
            <a:normAutofit/>
          </a:bodyPr>
          <a:lstStyle/>
          <a:p>
            <a:r>
              <a:rPr lang="uk-UA" sz="2800" dirty="0"/>
              <a:t>Теорія маркетингу. Філіп </a:t>
            </a:r>
            <a:r>
              <a:rPr lang="uk-UA" sz="2800" dirty="0" err="1"/>
              <a:t>Котлер</a:t>
            </a:r>
            <a:endParaRPr lang="ru-UA" sz="2800" dirty="0"/>
          </a:p>
        </p:txBody>
      </p:sp>
      <p:sp>
        <p:nvSpPr>
          <p:cNvPr id="3" name="Объект 2">
            <a:extLst>
              <a:ext uri="{FF2B5EF4-FFF2-40B4-BE49-F238E27FC236}">
                <a16:creationId xmlns:a16="http://schemas.microsoft.com/office/drawing/2014/main" id="{29B4BE9D-1764-46A4-8291-F461092C127F}"/>
              </a:ext>
            </a:extLst>
          </p:cNvPr>
          <p:cNvSpPr>
            <a:spLocks noGrp="1"/>
          </p:cNvSpPr>
          <p:nvPr>
            <p:ph sz="half" idx="1"/>
          </p:nvPr>
        </p:nvSpPr>
        <p:spPr>
          <a:xfrm>
            <a:off x="4614332" y="493955"/>
            <a:ext cx="7281334" cy="5831919"/>
          </a:xfrm>
        </p:spPr>
        <p:txBody>
          <a:bodyPr>
            <a:normAutofit/>
          </a:bodyPr>
          <a:lstStyle/>
          <a:p>
            <a:r>
              <a:rPr lang="uk-UA" dirty="0"/>
              <a:t>Філіп </a:t>
            </a:r>
            <a:r>
              <a:rPr lang="uk-UA" dirty="0" err="1"/>
              <a:t>Котлер</a:t>
            </a:r>
            <a:r>
              <a:rPr lang="uk-UA" dirty="0"/>
              <a:t> вважається засновником концепції маркетингового управління, що включає, насамперед, сегментацію, </a:t>
            </a:r>
            <a:r>
              <a:rPr lang="uk-UA" dirty="0" err="1"/>
              <a:t>таргетування</a:t>
            </a:r>
            <a:r>
              <a:rPr lang="uk-UA" dirty="0"/>
              <a:t> окремих груп споживачів та позиціювання товару. Він також запропонував сучасну концепцію маркетинг-</a:t>
            </a:r>
            <a:r>
              <a:rPr lang="uk-UA" dirty="0" err="1"/>
              <a:t>міксу</a:t>
            </a:r>
            <a:r>
              <a:rPr lang="uk-UA" dirty="0"/>
              <a:t> та його п'яти «</a:t>
            </a:r>
            <a:r>
              <a:rPr lang="en-US" dirty="0"/>
              <a:t>P» (</a:t>
            </a:r>
            <a:r>
              <a:rPr lang="uk-UA" dirty="0" err="1"/>
              <a:t>читається</a:t>
            </a:r>
            <a:r>
              <a:rPr lang="uk-UA" dirty="0"/>
              <a:t> — пі): продукт (</a:t>
            </a:r>
            <a:r>
              <a:rPr lang="uk-UA" dirty="0" err="1"/>
              <a:t>англ</a:t>
            </a:r>
            <a:r>
              <a:rPr lang="uk-UA" dirty="0"/>
              <a:t>. </a:t>
            </a:r>
            <a:r>
              <a:rPr lang="en-US" dirty="0"/>
              <a:t>product), </a:t>
            </a:r>
            <a:r>
              <a:rPr lang="uk-UA" dirty="0"/>
              <a:t>ціна (</a:t>
            </a:r>
            <a:r>
              <a:rPr lang="uk-UA" dirty="0" err="1"/>
              <a:t>англ</a:t>
            </a:r>
            <a:r>
              <a:rPr lang="uk-UA" dirty="0"/>
              <a:t>. </a:t>
            </a:r>
            <a:r>
              <a:rPr lang="en-US" dirty="0"/>
              <a:t>price), </a:t>
            </a:r>
            <a:r>
              <a:rPr lang="uk-UA" dirty="0"/>
              <a:t>дистрибуція (</a:t>
            </a:r>
            <a:r>
              <a:rPr lang="uk-UA" dirty="0" err="1"/>
              <a:t>англ</a:t>
            </a:r>
            <a:r>
              <a:rPr lang="uk-UA" dirty="0"/>
              <a:t>. </a:t>
            </a:r>
            <a:r>
              <a:rPr lang="en-US" dirty="0"/>
              <a:t>place), </a:t>
            </a:r>
            <a:r>
              <a:rPr lang="uk-UA" dirty="0"/>
              <a:t>комунікація (</a:t>
            </a:r>
            <a:r>
              <a:rPr lang="uk-UA" dirty="0" err="1"/>
              <a:t>англ</a:t>
            </a:r>
            <a:r>
              <a:rPr lang="uk-UA" dirty="0"/>
              <a:t>. </a:t>
            </a:r>
            <a:r>
              <a:rPr lang="en-US" dirty="0"/>
              <a:t>promo) </a:t>
            </a:r>
            <a:r>
              <a:rPr lang="uk-UA" dirty="0"/>
              <a:t>та персонал (</a:t>
            </a:r>
            <a:r>
              <a:rPr lang="uk-UA" dirty="0" err="1"/>
              <a:t>англ</a:t>
            </a:r>
            <a:r>
              <a:rPr lang="uk-UA" dirty="0"/>
              <a:t>. </a:t>
            </a:r>
            <a:r>
              <a:rPr lang="en-US" dirty="0"/>
              <a:t>personnel) (</a:t>
            </a:r>
            <a:r>
              <a:rPr lang="uk-UA" dirty="0"/>
              <a:t>насамперед маються на увазі працівники відділу продажу, їхня підготовка та система мотивації).</a:t>
            </a:r>
            <a:endParaRPr lang="ru-UA" dirty="0"/>
          </a:p>
          <a:p>
            <a:endParaRPr lang="ru-UA" dirty="0"/>
          </a:p>
        </p:txBody>
      </p:sp>
      <p:pic>
        <p:nvPicPr>
          <p:cNvPr id="6146" name="Picture 2" descr="Обзор книг Филипа Котлера по основам маркетинга — PowerBranding.ru">
            <a:extLst>
              <a:ext uri="{FF2B5EF4-FFF2-40B4-BE49-F238E27FC236}">
                <a16:creationId xmlns:a16="http://schemas.microsoft.com/office/drawing/2014/main" id="{58A3264F-C66F-4AD7-8714-0E5CDD9C045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326452" y="3333305"/>
            <a:ext cx="3857095" cy="299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01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A01018-EEBA-4E9D-A473-4B49E048B81A}"/>
              </a:ext>
            </a:extLst>
          </p:cNvPr>
          <p:cNvSpPr>
            <a:spLocks noGrp="1"/>
          </p:cNvSpPr>
          <p:nvPr>
            <p:ph type="title"/>
          </p:nvPr>
        </p:nvSpPr>
        <p:spPr/>
        <p:txBody>
          <a:bodyPr>
            <a:normAutofit/>
          </a:bodyPr>
          <a:lstStyle/>
          <a:p>
            <a:r>
              <a:rPr lang="uk-UA" sz="3600" dirty="0"/>
              <a:t>Моделі</a:t>
            </a:r>
            <a:r>
              <a:rPr lang="ru-RU" sz="3600" dirty="0"/>
              <a:t> маркетингу за </a:t>
            </a:r>
            <a:r>
              <a:rPr lang="ru-RU" sz="3600" dirty="0" err="1"/>
              <a:t>Філіпом</a:t>
            </a:r>
            <a:r>
              <a:rPr lang="ru-RU" sz="3600" dirty="0"/>
              <a:t> Котлером</a:t>
            </a:r>
            <a:endParaRPr lang="ru-UA" sz="3600" dirty="0"/>
          </a:p>
        </p:txBody>
      </p:sp>
      <p:sp>
        <p:nvSpPr>
          <p:cNvPr id="3" name="Объект 2">
            <a:extLst>
              <a:ext uri="{FF2B5EF4-FFF2-40B4-BE49-F238E27FC236}">
                <a16:creationId xmlns:a16="http://schemas.microsoft.com/office/drawing/2014/main" id="{E095FC84-8F57-45EA-B444-4EB5432E532E}"/>
              </a:ext>
            </a:extLst>
          </p:cNvPr>
          <p:cNvSpPr>
            <a:spLocks noGrp="1"/>
          </p:cNvSpPr>
          <p:nvPr>
            <p:ph idx="1"/>
          </p:nvPr>
        </p:nvSpPr>
        <p:spPr/>
        <p:txBody>
          <a:bodyPr>
            <a:normAutofit/>
          </a:bodyPr>
          <a:lstStyle/>
          <a:p>
            <a:r>
              <a:rPr lang="uk-UA" b="1" dirty="0"/>
              <a:t>Маркетинг 1.0</a:t>
            </a:r>
            <a:r>
              <a:rPr lang="uk-UA" dirty="0"/>
              <a:t> — маркетинговий підхід, який орієнтований на продукцію. Основна увага приділяється виробництву;</a:t>
            </a:r>
          </a:p>
          <a:p>
            <a:r>
              <a:rPr lang="uk-UA" b="1" dirty="0"/>
              <a:t>Маркетинг 2.0</a:t>
            </a:r>
            <a:r>
              <a:rPr lang="uk-UA" dirty="0"/>
              <a:t> — маркетинговий підхід, який орієнтований на клієнта. Основна увага приділяється запитам та потребам клієнта і вмінню їх задовольняти;</a:t>
            </a:r>
          </a:p>
          <a:p>
            <a:r>
              <a:rPr lang="uk-UA" b="1" dirty="0"/>
              <a:t>Маркетинг 3.0</a:t>
            </a:r>
            <a:r>
              <a:rPr lang="uk-UA" dirty="0"/>
              <a:t> — маркетинговий підхід, який орієнтований на людину. Розглядає споживача, як людину з активною життєвою позицією;</a:t>
            </a:r>
          </a:p>
          <a:p>
            <a:r>
              <a:rPr lang="uk-UA" b="1" dirty="0"/>
              <a:t>Маркетинг 4.0</a:t>
            </a:r>
            <a:r>
              <a:rPr lang="uk-UA" dirty="0"/>
              <a:t> — маркетинговий підхід, який розглядає клієнта, як людину, що має розум, емоції, дух. Адаптація маркетингу до шляху покупця в цифровій економіці.</a:t>
            </a:r>
          </a:p>
          <a:p>
            <a:endParaRPr lang="ru-UA" dirty="0"/>
          </a:p>
        </p:txBody>
      </p:sp>
    </p:spTree>
    <p:extLst>
      <p:ext uri="{BB962C8B-B14F-4D97-AF65-F5344CB8AC3E}">
        <p14:creationId xmlns:p14="http://schemas.microsoft.com/office/powerpoint/2010/main" val="158848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37909E-19B4-4481-A404-77D66AC142E3}"/>
              </a:ext>
            </a:extLst>
          </p:cNvPr>
          <p:cNvSpPr>
            <a:spLocks noGrp="1"/>
          </p:cNvSpPr>
          <p:nvPr>
            <p:ph type="title"/>
          </p:nvPr>
        </p:nvSpPr>
        <p:spPr/>
        <p:txBody>
          <a:bodyPr/>
          <a:lstStyle/>
          <a:p>
            <a:r>
              <a:rPr lang="uk-UA" dirty="0"/>
              <a:t>Маркетингова стратегія </a:t>
            </a:r>
          </a:p>
        </p:txBody>
      </p:sp>
      <p:sp>
        <p:nvSpPr>
          <p:cNvPr id="3" name="Объект 2">
            <a:extLst>
              <a:ext uri="{FF2B5EF4-FFF2-40B4-BE49-F238E27FC236}">
                <a16:creationId xmlns:a16="http://schemas.microsoft.com/office/drawing/2014/main" id="{FE118BEF-C1E7-4A06-9304-EFF2DC26F5FC}"/>
              </a:ext>
            </a:extLst>
          </p:cNvPr>
          <p:cNvSpPr>
            <a:spLocks noGrp="1"/>
          </p:cNvSpPr>
          <p:nvPr>
            <p:ph idx="1"/>
          </p:nvPr>
        </p:nvSpPr>
        <p:spPr/>
        <p:txBody>
          <a:bodyPr>
            <a:normAutofit fontScale="92500" lnSpcReduction="20000"/>
          </a:bodyPr>
          <a:lstStyle/>
          <a:p>
            <a:r>
              <a:rPr lang="uk-UA" dirty="0"/>
              <a:t>У процесі формування маркетингової стратегії можна виділити вхідні та вихідні елементи: вхідні елементи — це ті фактори, аналіз яких передує розробленню маркетингової стратегії, тобто фактори маркетингового середовища і цілі фірми; вихідні елементи — це стратегічні рішення щодо маркетингового </a:t>
            </a:r>
            <a:r>
              <a:rPr lang="uk-UA" dirty="0" err="1"/>
              <a:t>міксу</a:t>
            </a:r>
            <a:r>
              <a:rPr lang="uk-UA" dirty="0"/>
              <a:t>, тобто комплексу компонентів маркетингу, який включає чотири складові — товар, ціну, збут та просування. </a:t>
            </a:r>
          </a:p>
          <a:p>
            <a:r>
              <a:rPr lang="uk-UA" dirty="0"/>
              <a:t>Основне призначення маркетингової стратегії полягає в тому, щоб </a:t>
            </a:r>
            <a:r>
              <a:rPr lang="uk-UA" dirty="0" err="1"/>
              <a:t>взаємоузгодити</a:t>
            </a:r>
            <a:r>
              <a:rPr lang="uk-UA" dirty="0"/>
              <a:t> маркетингові цілі фірми з її можливостями, вимогами споживачів, використати слабкі позиції конкурентів та свої конкурентні переваги . При формування стратегії насамперед необхідно врахувати: на якій стадії життєвого циклу перебуває галузь; структуру галузі; сутність і потужність п'яти конкурентних сил (постачальники найбільш важливих ресурсів, покупці, конкуренція між продавцями всередині галузі, товари-субститути, потенційні продавці даного товару), масштаби діяльності конкурентів.</a:t>
            </a:r>
            <a:endParaRPr lang="ru-UA" dirty="0"/>
          </a:p>
        </p:txBody>
      </p:sp>
    </p:spTree>
    <p:extLst>
      <p:ext uri="{BB962C8B-B14F-4D97-AF65-F5344CB8AC3E}">
        <p14:creationId xmlns:p14="http://schemas.microsoft.com/office/powerpoint/2010/main" val="1988467560"/>
      </p:ext>
    </p:extLst>
  </p:cSld>
  <p:clrMapOvr>
    <a:masterClrMapping/>
  </p:clrMapOvr>
</p:sld>
</file>

<file path=ppt/theme/theme1.xml><?xml version="1.0" encoding="utf-8"?>
<a:theme xmlns:a="http://schemas.openxmlformats.org/drawingml/2006/main" name="Атлас">
  <a:themeElements>
    <a:clrScheme name="Атлас">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Атлас">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тлас">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TM04033917[[fn=Берлин]]</Template>
  <TotalTime>0</TotalTime>
  <Words>652</Words>
  <Application>Microsoft Office PowerPoint</Application>
  <PresentationFormat>Широкоэкранный</PresentationFormat>
  <Paragraphs>36</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 Light</vt:lpstr>
      <vt:lpstr>Rockwell</vt:lpstr>
      <vt:lpstr>Wingdings</vt:lpstr>
      <vt:lpstr>Атлас</vt:lpstr>
      <vt:lpstr>Світова еволюція маркетигу</vt:lpstr>
      <vt:lpstr>Історія маркетингу</vt:lpstr>
      <vt:lpstr>Перше застосування маркетингу</vt:lpstr>
      <vt:lpstr>Теоретичні основи</vt:lpstr>
      <vt:lpstr>Поняття маркетингу </vt:lpstr>
      <vt:lpstr>Цілі та стратегія маркетингу </vt:lpstr>
      <vt:lpstr>Теорія маркетингу. Філіп Котлер</vt:lpstr>
      <vt:lpstr>Моделі маркетингу за Філіпом Котлером</vt:lpstr>
      <vt:lpstr>Маркетингова стратегія </vt:lpstr>
      <vt:lpstr>Класифікація Мінцберга</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2020-06-01T18:54:01Z</dcterms:created>
  <dcterms:modified xsi:type="dcterms:W3CDTF">2020-06-01T18:54:05Z</dcterms:modified>
</cp:coreProperties>
</file>