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8" r:id="rId11"/>
    <p:sldId id="267" r:id="rId12"/>
    <p:sldId id="263" r:id="rId13"/>
    <p:sldId id="26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Світова</a:t>
            </a:r>
            <a:r>
              <a:rPr lang="ru-RU" dirty="0"/>
              <a:t> </a:t>
            </a:r>
            <a:r>
              <a:rPr lang="ru-RU" dirty="0" err="1"/>
              <a:t>еволюція</a:t>
            </a:r>
            <a:r>
              <a:rPr lang="ru-RU" dirty="0"/>
              <a:t> маркетингу</a:t>
            </a:r>
          </a:p>
        </p:txBody>
      </p:sp>
    </p:spTree>
    <p:extLst>
      <p:ext uri="{BB962C8B-B14F-4D97-AF65-F5344CB8AC3E}">
        <p14:creationId xmlns:p14="http://schemas.microsoft.com/office/powerpoint/2010/main" val="3243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Розвиток </a:t>
            </a:r>
            <a:r>
              <a:rPr lang="ru-RU" dirty="0"/>
              <a:t>маркетингу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ru-RU" dirty="0"/>
              <a:t>До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періоду</a:t>
            </a:r>
            <a:r>
              <a:rPr lang="ru-RU" dirty="0"/>
              <a:t> </a:t>
            </a:r>
            <a:r>
              <a:rPr lang="ru-RU" dirty="0" err="1"/>
              <a:t>відноситься</a:t>
            </a:r>
            <a:r>
              <a:rPr lang="ru-RU" dirty="0"/>
              <a:t> </a:t>
            </a:r>
            <a:r>
              <a:rPr lang="ru-RU" dirty="0" err="1"/>
              <a:t>розвиток</a:t>
            </a:r>
            <a:r>
              <a:rPr lang="ru-RU" dirty="0"/>
              <a:t> так званого </a:t>
            </a:r>
            <a:r>
              <a:rPr lang="ru-RU" b="1" i="1" dirty="0" err="1"/>
              <a:t>управлінського</a:t>
            </a:r>
            <a:r>
              <a:rPr lang="ru-RU" b="1" i="1" dirty="0"/>
              <a:t> маркетингу, </a:t>
            </a:r>
            <a:r>
              <a:rPr lang="ru-RU" dirty="0" err="1"/>
              <a:t>заснованого</a:t>
            </a:r>
            <a:r>
              <a:rPr lang="ru-RU" dirty="0"/>
              <a:t> на </a:t>
            </a:r>
            <a:r>
              <a:rPr lang="ru-RU" dirty="0" err="1"/>
              <a:t>поширенні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 на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підприємством</a:t>
            </a:r>
            <a:r>
              <a:rPr lang="ru-RU" dirty="0"/>
              <a:t> </a:t>
            </a:r>
            <a:r>
              <a:rPr lang="ru-RU" dirty="0" err="1"/>
              <a:t>знизу</a:t>
            </a:r>
            <a:r>
              <a:rPr lang="ru-RU" dirty="0"/>
              <a:t> доверху.</a:t>
            </a:r>
          </a:p>
          <a:p>
            <a:pPr marL="109728" indent="0">
              <a:buNone/>
            </a:pPr>
            <a:r>
              <a:rPr lang="ru-RU" dirty="0"/>
              <a:t>На другому </a:t>
            </a:r>
            <a:r>
              <a:rPr lang="ru-RU" dirty="0" err="1"/>
              <a:t>етапі</a:t>
            </a:r>
            <a:r>
              <a:rPr lang="ru-RU" dirty="0"/>
              <a:t> </a:t>
            </a:r>
            <a:r>
              <a:rPr lang="ru-RU" dirty="0" err="1"/>
              <a:t>з'являється</a:t>
            </a:r>
            <a:r>
              <a:rPr lang="ru-RU" dirty="0"/>
              <a:t> </a:t>
            </a:r>
            <a:r>
              <a:rPr lang="ru-RU" b="1" i="1" dirty="0" err="1"/>
              <a:t>міжнародний</a:t>
            </a:r>
            <a:r>
              <a:rPr lang="ru-RU" b="1" i="1" dirty="0"/>
              <a:t> маркетинг, 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 </a:t>
            </a:r>
            <a:r>
              <a:rPr lang="ru-RU" b="1" i="1" dirty="0" err="1"/>
              <a:t>глобальним</a:t>
            </a:r>
            <a:r>
              <a:rPr lang="ru-RU" b="1" i="1" dirty="0"/>
              <a:t> маркетингом. </a:t>
            </a:r>
            <a:r>
              <a:rPr lang="ru-RU" dirty="0"/>
              <a:t>Особливо </a:t>
            </a:r>
            <a:r>
              <a:rPr lang="ru-RU" dirty="0" err="1"/>
              <a:t>широке</a:t>
            </a:r>
            <a:r>
              <a:rPr lang="ru-RU" dirty="0"/>
              <a:t> </a:t>
            </a:r>
            <a:r>
              <a:rPr lang="ru-RU" dirty="0" err="1"/>
              <a:t>поширення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отримав</a:t>
            </a:r>
            <a:r>
              <a:rPr lang="ru-RU" dirty="0"/>
              <a:t> в 60-х роках </a:t>
            </a:r>
            <a:r>
              <a:rPr lang="en-US" dirty="0"/>
              <a:t>XX </a:t>
            </a:r>
            <a:r>
              <a:rPr lang="ru-RU" dirty="0"/>
              <a:t>ст. у </a:t>
            </a:r>
            <a:r>
              <a:rPr lang="ru-RU" dirty="0" err="1"/>
              <a:t>зв'язку</a:t>
            </a:r>
            <a:r>
              <a:rPr lang="ru-RU" dirty="0"/>
              <a:t> з </a:t>
            </a:r>
            <a:r>
              <a:rPr lang="ru-RU" dirty="0" err="1"/>
              <a:t>розвитком</a:t>
            </a:r>
            <a:r>
              <a:rPr lang="ru-RU" dirty="0"/>
              <a:t> </a:t>
            </a:r>
            <a:r>
              <a:rPr lang="ru-RU" dirty="0" err="1"/>
              <a:t>міжнародних</a:t>
            </a:r>
            <a:r>
              <a:rPr lang="ru-RU" dirty="0"/>
              <a:t> </a:t>
            </a:r>
            <a:r>
              <a:rPr lang="ru-RU" dirty="0" err="1"/>
              <a:t>економічних</a:t>
            </a:r>
            <a:r>
              <a:rPr lang="ru-RU" dirty="0"/>
              <a:t> </a:t>
            </a:r>
            <a:r>
              <a:rPr lang="ru-RU" dirty="0" err="1"/>
              <a:t>відносин</a:t>
            </a:r>
            <a:r>
              <a:rPr lang="ru-RU" dirty="0"/>
              <a:t> та </a:t>
            </a:r>
            <a:r>
              <a:rPr lang="ru-RU" dirty="0" err="1"/>
              <a:t>інших</a:t>
            </a:r>
            <a:r>
              <a:rPr lang="ru-RU" dirty="0"/>
              <a:t> форм </a:t>
            </a:r>
            <a:r>
              <a:rPr lang="ru-RU" dirty="0" err="1"/>
              <a:t>співробітництва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ru-RU" dirty="0" err="1"/>
              <a:t>країнами</a:t>
            </a:r>
            <a:r>
              <a:rPr lang="ru-RU" dirty="0"/>
              <a:t>, </a:t>
            </a:r>
            <a:r>
              <a:rPr lang="ru-RU" dirty="0" err="1"/>
              <a:t>посиленням</a:t>
            </a:r>
            <a:r>
              <a:rPr lang="ru-RU" dirty="0"/>
              <a:t> </a:t>
            </a:r>
            <a:r>
              <a:rPr lang="ru-RU" dirty="0" err="1"/>
              <a:t>ролі</a:t>
            </a:r>
            <a:r>
              <a:rPr lang="ru-RU" dirty="0"/>
              <a:t> ТНК.</a:t>
            </a:r>
          </a:p>
          <a:p>
            <a:pPr marL="109728" indent="0">
              <a:buNone/>
            </a:pPr>
            <a:r>
              <a:rPr lang="ru-RU" dirty="0"/>
              <a:t>У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період</a:t>
            </a:r>
            <a:r>
              <a:rPr lang="ru-RU" dirty="0"/>
              <a:t> </a:t>
            </a:r>
            <a:r>
              <a:rPr lang="ru-RU" dirty="0" err="1"/>
              <a:t>з'являються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поняття</a:t>
            </a:r>
            <a:r>
              <a:rPr lang="ru-RU" dirty="0"/>
              <a:t>, як </a:t>
            </a:r>
            <a:r>
              <a:rPr lang="ru-RU" b="1" i="1" dirty="0" err="1"/>
              <a:t>микромаркетинг</a:t>
            </a:r>
            <a:r>
              <a:rPr lang="ru-RU" b="1" i="1" dirty="0"/>
              <a:t> </a:t>
            </a:r>
            <a:r>
              <a:rPr lang="ru-RU" dirty="0"/>
              <a:t>та </a:t>
            </a:r>
            <a:r>
              <a:rPr lang="ru-RU" b="1" i="1" dirty="0" err="1"/>
              <a:t>макромаркетинг</a:t>
            </a:r>
            <a:r>
              <a:rPr lang="ru-RU" b="1" i="1" dirty="0"/>
              <a:t>, консюмеризм, </a:t>
            </a:r>
            <a:r>
              <a:rPr lang="ru-RU" b="1" i="1" dirty="0" err="1"/>
              <a:t>стратегічне</a:t>
            </a:r>
            <a:r>
              <a:rPr lang="ru-RU" b="1" i="1" dirty="0"/>
              <a:t> </a:t>
            </a:r>
            <a:r>
              <a:rPr lang="ru-RU" b="1" i="1" dirty="0" err="1"/>
              <a:t>планування</a:t>
            </a:r>
            <a:r>
              <a:rPr lang="ru-RU" b="1" i="1" dirty="0"/>
              <a:t> </a:t>
            </a:r>
            <a:r>
              <a:rPr lang="ru-RU" dirty="0"/>
              <a:t>та </a:t>
            </a:r>
            <a:r>
              <a:rPr lang="ru-RU" b="1" i="1" dirty="0" err="1"/>
              <a:t>стратегічний</a:t>
            </a:r>
            <a:r>
              <a:rPr lang="ru-RU" b="1" i="1" dirty="0"/>
              <a:t> маркетинг.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48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Практичний маркетинг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ru-RU" dirty="0" err="1"/>
              <a:t>Сукупність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напрямів</a:t>
            </a:r>
            <a:r>
              <a:rPr lang="ru-RU" dirty="0"/>
              <a:t> становить основу </a:t>
            </a:r>
            <a:r>
              <a:rPr lang="ru-RU" dirty="0" err="1"/>
              <a:t>сучасної</a:t>
            </a:r>
            <a:r>
              <a:rPr lang="ru-RU" dirty="0"/>
              <a:t> </a:t>
            </a:r>
            <a:r>
              <a:rPr lang="ru-RU" dirty="0" err="1"/>
              <a:t>концепції</a:t>
            </a:r>
            <a:r>
              <a:rPr lang="ru-RU" dirty="0"/>
              <a:t>, є </a:t>
            </a:r>
            <a:r>
              <a:rPr lang="ru-RU" dirty="0" err="1"/>
              <a:t>методологічною</a:t>
            </a:r>
            <a:r>
              <a:rPr lang="ru-RU" dirty="0"/>
              <a:t> основою </a:t>
            </a:r>
            <a:r>
              <a:rPr lang="ru-RU" b="1" i="1" dirty="0"/>
              <a:t>практичного маркетингу </a:t>
            </a:r>
            <a:r>
              <a:rPr lang="ru-RU" dirty="0" err="1"/>
              <a:t>або</a:t>
            </a:r>
            <a:r>
              <a:rPr lang="ru-RU" dirty="0"/>
              <a:t> </a:t>
            </a:r>
            <a:r>
              <a:rPr lang="ru-RU" b="1" i="1" dirty="0"/>
              <a:t>маркетингу як способу </a:t>
            </a:r>
            <a:r>
              <a:rPr lang="ru-RU" b="1" i="1" dirty="0" err="1"/>
              <a:t>дії</a:t>
            </a:r>
            <a:r>
              <a:rPr lang="ru-RU" b="1" i="1" dirty="0"/>
              <a:t>, 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розуміється</a:t>
            </a:r>
            <a:r>
              <a:rPr lang="ru-RU" dirty="0"/>
              <a:t> </a:t>
            </a:r>
            <a:r>
              <a:rPr lang="ru-RU" dirty="0" err="1"/>
              <a:t>специфічний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господарської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</a:t>
            </a:r>
            <a:r>
              <a:rPr lang="ru-RU" dirty="0" err="1"/>
              <a:t>підприємства</a:t>
            </a:r>
            <a:r>
              <a:rPr lang="ru-RU" dirty="0"/>
              <a:t>, яка </a:t>
            </a:r>
            <a:r>
              <a:rPr lang="ru-RU" dirty="0" err="1"/>
              <a:t>грунтується</a:t>
            </a:r>
            <a:r>
              <a:rPr lang="ru-RU" dirty="0"/>
              <a:t> на </a:t>
            </a:r>
            <a:r>
              <a:rPr lang="ru-RU" dirty="0" err="1"/>
              <a:t>інтеграції</a:t>
            </a:r>
            <a:r>
              <a:rPr lang="ru-RU" dirty="0"/>
              <a:t> і </a:t>
            </a:r>
            <a:r>
              <a:rPr lang="ru-RU" dirty="0" err="1"/>
              <a:t>координації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по </a:t>
            </a:r>
            <a:r>
              <a:rPr lang="ru-RU" dirty="0" err="1"/>
              <a:t>виявленню</a:t>
            </a:r>
            <a:r>
              <a:rPr lang="ru-RU" dirty="0"/>
              <a:t> та </a:t>
            </a:r>
            <a:r>
              <a:rPr lang="ru-RU" dirty="0" err="1"/>
              <a:t>оцінці</a:t>
            </a:r>
            <a:r>
              <a:rPr lang="ru-RU" dirty="0"/>
              <a:t> потреб ринку, </a:t>
            </a:r>
            <a:r>
              <a:rPr lang="ru-RU" dirty="0" err="1"/>
              <a:t>перетворення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знань</a:t>
            </a:r>
            <a:r>
              <a:rPr lang="ru-RU" dirty="0"/>
              <a:t> у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товари</a:t>
            </a:r>
            <a:r>
              <a:rPr lang="ru-RU" dirty="0"/>
              <a:t> (</a:t>
            </a:r>
            <a:r>
              <a:rPr lang="ru-RU" dirty="0" err="1"/>
              <a:t>послуги</a:t>
            </a:r>
            <a:r>
              <a:rPr lang="ru-RU" dirty="0"/>
              <a:t>), </a:t>
            </a:r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попиту</a:t>
            </a:r>
            <a:r>
              <a:rPr lang="ru-RU" dirty="0"/>
              <a:t> і </a:t>
            </a:r>
            <a:r>
              <a:rPr lang="ru-RU" dirty="0" err="1"/>
              <a:t>просування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виробника</a:t>
            </a:r>
            <a:r>
              <a:rPr lang="ru-RU" dirty="0"/>
              <a:t> до </a:t>
            </a:r>
            <a:r>
              <a:rPr lang="ru-RU" dirty="0" err="1"/>
              <a:t>кінцевого</a:t>
            </a:r>
            <a:r>
              <a:rPr lang="ru-RU" dirty="0"/>
              <a:t> </a:t>
            </a:r>
            <a:r>
              <a:rPr lang="ru-RU" dirty="0" err="1"/>
              <a:t>споживача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21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err="1"/>
              <a:t>Третій</a:t>
            </a:r>
            <a:r>
              <a:rPr lang="ru-RU" b="1" i="1" dirty="0"/>
              <a:t> </a:t>
            </a:r>
            <a:r>
              <a:rPr lang="ru-RU" b="1" i="1" dirty="0" err="1"/>
              <a:t>етап</a:t>
            </a:r>
            <a:r>
              <a:rPr lang="ru-RU" b="1" i="1" dirty="0"/>
              <a:t> </a:t>
            </a:r>
            <a:r>
              <a:rPr lang="ru-RU" b="1" i="1" dirty="0" err="1"/>
              <a:t>еволюції</a:t>
            </a:r>
            <a:r>
              <a:rPr lang="ru-RU" b="1" i="1" dirty="0"/>
              <a:t> маркетингу (1971-1990 </a:t>
            </a:r>
            <a:r>
              <a:rPr lang="ru-RU" b="1" i="1" dirty="0" err="1"/>
              <a:t>рр</a:t>
            </a:r>
            <a:r>
              <a:rPr lang="ru-RU" b="1" i="1" dirty="0"/>
              <a:t>.)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ru-RU" dirty="0" err="1" smtClean="0"/>
              <a:t>перетворив</a:t>
            </a:r>
            <a:r>
              <a:rPr lang="ru-RU" dirty="0" smtClean="0"/>
              <a:t> </a:t>
            </a:r>
            <a:r>
              <a:rPr lang="ru-RU" dirty="0" err="1"/>
              <a:t>його</a:t>
            </a:r>
            <a:r>
              <a:rPr lang="ru-RU" dirty="0"/>
              <a:t> в </a:t>
            </a:r>
            <a:r>
              <a:rPr lang="ru-RU" b="1" i="1" dirty="0" err="1"/>
              <a:t>комплексну</a:t>
            </a:r>
            <a:r>
              <a:rPr lang="ru-RU" b="1" i="1" dirty="0"/>
              <a:t> </a:t>
            </a:r>
            <a:r>
              <a:rPr lang="ru-RU" b="1" i="1" dirty="0" err="1"/>
              <a:t>системну</a:t>
            </a:r>
            <a:r>
              <a:rPr lang="ru-RU" b="1" i="1" dirty="0"/>
              <a:t> </a:t>
            </a:r>
            <a:r>
              <a:rPr lang="ru-RU" b="1" i="1" dirty="0" err="1"/>
              <a:t>діяльність</a:t>
            </a:r>
            <a:r>
              <a:rPr lang="ru-RU" b="1" i="1" dirty="0"/>
              <a:t>. </a:t>
            </a:r>
            <a:r>
              <a:rPr lang="ru-RU" dirty="0"/>
              <a:t>У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період</a:t>
            </a:r>
            <a:r>
              <a:rPr lang="ru-RU" dirty="0"/>
              <a:t> маркетинг почали </a:t>
            </a:r>
            <a:r>
              <a:rPr lang="ru-RU" dirty="0" err="1"/>
              <a:t>розглядати</a:t>
            </a:r>
            <a:r>
              <a:rPr lang="ru-RU" dirty="0"/>
              <a:t> з </a:t>
            </a:r>
            <a:r>
              <a:rPr lang="ru-RU" dirty="0" err="1"/>
              <a:t>позицій</a:t>
            </a:r>
            <a:r>
              <a:rPr lang="ru-RU" dirty="0"/>
              <a:t> системного </a:t>
            </a:r>
            <a:r>
              <a:rPr lang="ru-RU" dirty="0" err="1"/>
              <a:t>аналізу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загальної</a:t>
            </a:r>
            <a:r>
              <a:rPr lang="ru-RU" dirty="0"/>
              <a:t> </a:t>
            </a:r>
            <a:r>
              <a:rPr lang="ru-RU" dirty="0" err="1"/>
              <a:t>теорії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.</a:t>
            </a:r>
          </a:p>
          <a:p>
            <a:pPr marL="109728" indent="0">
              <a:buNone/>
            </a:pPr>
            <a:r>
              <a:rPr lang="ru-RU" dirty="0" err="1"/>
              <a:t>Маркетингова</a:t>
            </a:r>
            <a:r>
              <a:rPr lang="ru-RU" dirty="0"/>
              <a:t> </a:t>
            </a:r>
            <a:r>
              <a:rPr lang="ru-RU" dirty="0" err="1"/>
              <a:t>діяльність</a:t>
            </a:r>
            <a:r>
              <a:rPr lang="ru-RU" dirty="0"/>
              <a:t> </a:t>
            </a:r>
            <a:r>
              <a:rPr lang="ru-RU" dirty="0" err="1"/>
              <a:t>перетворюється</a:t>
            </a:r>
            <a:r>
              <a:rPr lang="ru-RU" dirty="0"/>
              <a:t> з </a:t>
            </a:r>
            <a:r>
              <a:rPr lang="ru-RU" dirty="0" err="1"/>
              <a:t>однобічного</a:t>
            </a:r>
            <a:r>
              <a:rPr lang="ru-RU" dirty="0"/>
              <a:t> </a:t>
            </a:r>
            <a:r>
              <a:rPr lang="ru-RU" dirty="0" err="1"/>
              <a:t>зв'язку</a:t>
            </a:r>
            <a:r>
              <a:rPr lang="ru-RU" dirty="0"/>
              <a:t> </a:t>
            </a:r>
            <a:r>
              <a:rPr lang="ru-RU" dirty="0" err="1"/>
              <a:t>підприємства</a:t>
            </a:r>
            <a:r>
              <a:rPr lang="ru-RU" dirty="0"/>
              <a:t> з ринками </a:t>
            </a:r>
            <a:r>
              <a:rPr lang="ru-RU" dirty="0" err="1"/>
              <a:t>збуту</a:t>
            </a:r>
            <a:r>
              <a:rPr lang="ru-RU" dirty="0"/>
              <a:t> в </a:t>
            </a:r>
            <a:r>
              <a:rPr lang="ru-RU" dirty="0" err="1"/>
              <a:t>діалог</a:t>
            </a:r>
            <a:r>
              <a:rPr lang="ru-RU" dirty="0"/>
              <a:t> </a:t>
            </a:r>
            <a:r>
              <a:rPr lang="ru-RU" dirty="0" err="1"/>
              <a:t>підприємства</a:t>
            </a:r>
            <a:r>
              <a:rPr lang="ru-RU" dirty="0"/>
              <a:t> з </a:t>
            </a:r>
            <a:r>
              <a:rPr lang="ru-RU" dirty="0" err="1"/>
              <a:t>покупцями</a:t>
            </a:r>
            <a:r>
              <a:rPr lang="ru-RU" dirty="0"/>
              <a:t>. Тому все </a:t>
            </a:r>
            <a:r>
              <a:rPr lang="ru-RU" dirty="0" err="1"/>
              <a:t>більша</a:t>
            </a:r>
            <a:r>
              <a:rPr lang="ru-RU" dirty="0"/>
              <a:t> </a:t>
            </a:r>
            <a:r>
              <a:rPr lang="ru-RU" dirty="0" err="1"/>
              <a:t>увага</a:t>
            </a:r>
            <a:r>
              <a:rPr lang="ru-RU" dirty="0"/>
              <a:t> в маркетингу </a:t>
            </a:r>
            <a:r>
              <a:rPr lang="ru-RU" dirty="0" err="1"/>
              <a:t>приділяється</a:t>
            </a:r>
            <a:r>
              <a:rPr lang="ru-RU" dirty="0"/>
              <a:t> </a:t>
            </a:r>
            <a:r>
              <a:rPr lang="ru-RU" dirty="0" err="1"/>
              <a:t>дослідженню</a:t>
            </a:r>
            <a:r>
              <a:rPr lang="ru-RU" dirty="0"/>
              <a:t> та активного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споживача</a:t>
            </a:r>
            <a:r>
              <a:rPr lang="ru-RU" dirty="0"/>
              <a:t> на ринку, активно </a:t>
            </a:r>
            <a:r>
              <a:rPr lang="ru-RU" dirty="0" err="1"/>
              <a:t>проявляються</a:t>
            </a:r>
            <a:r>
              <a:rPr lang="ru-RU" dirty="0"/>
              <a:t> </a:t>
            </a:r>
            <a:r>
              <a:rPr lang="ru-RU" dirty="0" err="1"/>
              <a:t>підходи</a:t>
            </a:r>
            <a:r>
              <a:rPr lang="ru-RU" dirty="0"/>
              <a:t> </a:t>
            </a:r>
            <a:r>
              <a:rPr lang="ru-RU" b="1" i="1" dirty="0" err="1"/>
              <a:t>соціально-етичного</a:t>
            </a:r>
            <a:r>
              <a:rPr lang="ru-RU" b="1" i="1" dirty="0"/>
              <a:t> маркетингу</a:t>
            </a:r>
            <a:r>
              <a:rPr lang="ru-RU" b="1" i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35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err="1"/>
              <a:t>Четвертий</a:t>
            </a:r>
            <a:r>
              <a:rPr lang="ru-RU" b="1" i="1" dirty="0"/>
              <a:t> </a:t>
            </a:r>
            <a:r>
              <a:rPr lang="ru-RU" b="1" i="1" dirty="0" err="1"/>
              <a:t>етап</a:t>
            </a:r>
            <a:r>
              <a:rPr lang="ru-RU" b="1" i="1" dirty="0"/>
              <a:t> </a:t>
            </a:r>
            <a:r>
              <a:rPr lang="ru-RU" b="1" i="1" dirty="0" err="1"/>
              <a:t>еволюції</a:t>
            </a:r>
            <a:r>
              <a:rPr lang="ru-RU" b="1" i="1" dirty="0"/>
              <a:t> маркетингу (1991 - </a:t>
            </a:r>
            <a:r>
              <a:rPr lang="ru-RU" b="1" i="1" dirty="0" smtClean="0"/>
              <a:t>зараз).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ru-RU" dirty="0" smtClean="0"/>
              <a:t>По </a:t>
            </a:r>
            <a:r>
              <a:rPr lang="ru-RU" dirty="0" err="1"/>
              <a:t>мірі</a:t>
            </a:r>
            <a:r>
              <a:rPr lang="ru-RU" dirty="0"/>
              <a:t> </a:t>
            </a:r>
            <a:r>
              <a:rPr lang="ru-RU" dirty="0" err="1"/>
              <a:t>наближення</a:t>
            </a:r>
            <a:r>
              <a:rPr lang="ru-RU" dirty="0"/>
              <a:t> до XXI ст. </a:t>
            </a:r>
            <a:r>
              <a:rPr lang="ru-RU" dirty="0" err="1"/>
              <a:t>відбувалося</a:t>
            </a:r>
            <a:r>
              <a:rPr lang="ru-RU" dirty="0"/>
              <a:t> </a:t>
            </a:r>
            <a:r>
              <a:rPr lang="ru-RU" b="1" i="1" dirty="0" err="1"/>
              <a:t>посилення</a:t>
            </a:r>
            <a:r>
              <a:rPr lang="ru-RU" b="1" i="1" dirty="0"/>
              <a:t> </a:t>
            </a:r>
            <a:r>
              <a:rPr lang="ru-RU" b="1" i="1" dirty="0" err="1"/>
              <a:t>тенденції</a:t>
            </a:r>
            <a:r>
              <a:rPr lang="ru-RU" b="1" i="1" dirty="0"/>
              <a:t> </a:t>
            </a:r>
            <a:r>
              <a:rPr lang="ru-RU" b="1" i="1" dirty="0" err="1"/>
              <a:t>індивідуального</a:t>
            </a:r>
            <a:r>
              <a:rPr lang="ru-RU" b="1" i="1" dirty="0"/>
              <a:t> </a:t>
            </a:r>
            <a:r>
              <a:rPr lang="ru-RU" b="1" i="1" dirty="0" err="1"/>
              <a:t>підходу</a:t>
            </a:r>
            <a:r>
              <a:rPr lang="ru-RU" b="1" i="1" dirty="0"/>
              <a:t> до </a:t>
            </a:r>
            <a:r>
              <a:rPr lang="ru-RU" b="1" i="1" dirty="0" err="1"/>
              <a:t>споживача</a:t>
            </a:r>
            <a:r>
              <a:rPr lang="ru-RU" b="1" i="1" dirty="0"/>
              <a:t>. </a:t>
            </a:r>
            <a:r>
              <a:rPr lang="ru-RU" dirty="0"/>
              <a:t>Так, у США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понад</a:t>
            </a:r>
            <a:r>
              <a:rPr lang="ru-RU" dirty="0"/>
              <a:t> 200 </a:t>
            </a:r>
            <a:r>
              <a:rPr lang="ru-RU" dirty="0" err="1"/>
              <a:t>компаній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виробляють</a:t>
            </a:r>
            <a:r>
              <a:rPr lang="ru-RU" dirty="0"/>
              <a:t> </a:t>
            </a:r>
            <a:r>
              <a:rPr lang="ru-RU" dirty="0" err="1"/>
              <a:t>пластівці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злаків</a:t>
            </a:r>
            <a:r>
              <a:rPr lang="ru-RU" dirty="0"/>
              <a:t> до </a:t>
            </a:r>
            <a:r>
              <a:rPr lang="ru-RU" dirty="0" err="1"/>
              <a:t>сніданку</a:t>
            </a:r>
            <a:r>
              <a:rPr lang="ru-RU" dirty="0"/>
              <a:t> і </a:t>
            </a:r>
            <a:r>
              <a:rPr lang="ru-RU" dirty="0" err="1"/>
              <a:t>конкурують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собою за </a:t>
            </a:r>
            <a:r>
              <a:rPr lang="ru-RU" dirty="0" err="1"/>
              <a:t>місце</a:t>
            </a:r>
            <a:r>
              <a:rPr lang="ru-RU" dirty="0"/>
              <a:t> на прилавках </a:t>
            </a:r>
            <a:r>
              <a:rPr lang="ru-RU" dirty="0" err="1"/>
              <a:t>американських</a:t>
            </a:r>
            <a:r>
              <a:rPr lang="ru-RU" dirty="0"/>
              <a:t> </a:t>
            </a:r>
            <a:r>
              <a:rPr lang="ru-RU" dirty="0" err="1"/>
              <a:t>магазинів</a:t>
            </a:r>
            <a:r>
              <a:rPr lang="ru-RU" dirty="0"/>
              <a:t>.</a:t>
            </a:r>
          </a:p>
          <a:p>
            <a:pPr marL="109728" indent="0">
              <a:buNone/>
            </a:pPr>
            <a:r>
              <a:rPr lang="ru-RU" dirty="0"/>
              <a:t>При </a:t>
            </a:r>
            <a:r>
              <a:rPr lang="ru-RU" dirty="0" err="1"/>
              <a:t>виробництві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видів</a:t>
            </a:r>
            <a:r>
              <a:rPr lang="ru-RU" dirty="0"/>
              <a:t> </a:t>
            </a:r>
            <a:r>
              <a:rPr lang="ru-RU" dirty="0" err="1"/>
              <a:t>продукції</a:t>
            </a:r>
            <a:r>
              <a:rPr lang="ru-RU" dirty="0"/>
              <a:t> для кожного з </a:t>
            </a:r>
            <a:r>
              <a:rPr lang="ru-RU" dirty="0" err="1"/>
              <a:t>численних</a:t>
            </a:r>
            <a:r>
              <a:rPr lang="ru-RU" dirty="0"/>
              <a:t> </a:t>
            </a:r>
            <a:r>
              <a:rPr lang="ru-RU" dirty="0" err="1"/>
              <a:t>споживачів</a:t>
            </a:r>
            <a:r>
              <a:rPr lang="ru-RU" dirty="0"/>
              <a:t> ринку </a:t>
            </a:r>
            <a:r>
              <a:rPr lang="ru-RU" dirty="0" err="1"/>
              <a:t>виникає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, як </a:t>
            </a:r>
            <a:r>
              <a:rPr lang="ru-RU" dirty="0" err="1"/>
              <a:t>можна</a:t>
            </a:r>
            <a:r>
              <a:rPr lang="ru-RU" dirty="0"/>
              <a:t> все </a:t>
            </a:r>
            <a:r>
              <a:rPr lang="ru-RU" dirty="0" err="1"/>
              <a:t>продати</a:t>
            </a:r>
            <a:r>
              <a:rPr lang="ru-RU" dirty="0"/>
              <a:t> і </a:t>
            </a:r>
            <a:r>
              <a:rPr lang="ru-RU" dirty="0" err="1"/>
              <a:t>продовжувати</a:t>
            </a:r>
            <a:r>
              <a:rPr lang="ru-RU" dirty="0"/>
              <a:t> </a:t>
            </a:r>
            <a:r>
              <a:rPr lang="ru-RU" dirty="0" err="1"/>
              <a:t>продавати</a:t>
            </a:r>
            <a:r>
              <a:rPr lang="ru-RU" dirty="0"/>
              <a:t>, </a:t>
            </a:r>
            <a:r>
              <a:rPr lang="ru-RU" dirty="0" err="1"/>
              <a:t>користуючись</a:t>
            </a:r>
            <a:r>
              <a:rPr lang="ru-RU" dirty="0"/>
              <a:t> </a:t>
            </a:r>
            <a:r>
              <a:rPr lang="ru-RU" dirty="0" err="1"/>
              <a:t>суто</a:t>
            </a:r>
            <a:r>
              <a:rPr lang="ru-RU" dirty="0"/>
              <a:t> </a:t>
            </a:r>
            <a:r>
              <a:rPr lang="ru-RU" dirty="0" err="1"/>
              <a:t>механічними</a:t>
            </a:r>
            <a:r>
              <a:rPr lang="ru-RU" dirty="0"/>
              <a:t> </a:t>
            </a:r>
            <a:r>
              <a:rPr lang="ru-RU" dirty="0" err="1"/>
              <a:t>підходами</a:t>
            </a:r>
            <a:r>
              <a:rPr lang="ru-RU" dirty="0"/>
              <a:t> до маркетингу, так добре срабатывавшими в </a:t>
            </a:r>
            <a:r>
              <a:rPr lang="ru-RU" dirty="0" err="1"/>
              <a:t>минулому</a:t>
            </a:r>
            <a:r>
              <a:rPr lang="ru-RU" dirty="0"/>
              <a:t>. </a:t>
            </a:r>
            <a:r>
              <a:rPr lang="ru-RU" dirty="0" err="1"/>
              <a:t>Діячі</a:t>
            </a:r>
            <a:r>
              <a:rPr lang="ru-RU" dirty="0"/>
              <a:t> ринку (</a:t>
            </a:r>
            <a:r>
              <a:rPr lang="ru-RU" dirty="0" err="1"/>
              <a:t>продавці</a:t>
            </a:r>
            <a:r>
              <a:rPr lang="ru-RU" dirty="0"/>
              <a:t>),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займають</a:t>
            </a:r>
            <a:r>
              <a:rPr lang="ru-RU" dirty="0"/>
              <a:t> </a:t>
            </a:r>
            <a:r>
              <a:rPr lang="ru-RU" dirty="0" err="1"/>
              <a:t>певні</a:t>
            </a:r>
            <a:r>
              <a:rPr lang="ru-RU" dirty="0"/>
              <a:t> </a:t>
            </a:r>
            <a:r>
              <a:rPr lang="ru-RU" dirty="0" err="1"/>
              <a:t>ринкові</a:t>
            </a:r>
            <a:r>
              <a:rPr lang="ru-RU" dirty="0"/>
              <a:t> пиши,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розробляти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,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ефективні</a:t>
            </a:r>
            <a:r>
              <a:rPr lang="ru-RU" dirty="0"/>
              <a:t> шляхи </a:t>
            </a:r>
            <a:r>
              <a:rPr lang="ru-RU" dirty="0" err="1"/>
              <a:t>залучення</a:t>
            </a:r>
            <a:r>
              <a:rPr lang="ru-RU" dirty="0"/>
              <a:t> </a:t>
            </a:r>
            <a:r>
              <a:rPr lang="ru-RU" dirty="0" err="1"/>
              <a:t>потенційних</a:t>
            </a:r>
            <a:r>
              <a:rPr lang="ru-RU" dirty="0"/>
              <a:t> </a:t>
            </a:r>
            <a:r>
              <a:rPr lang="ru-RU" dirty="0" err="1"/>
              <a:t>споживачів</a:t>
            </a:r>
            <a:r>
              <a:rPr lang="ru-RU" dirty="0"/>
              <a:t> на </a:t>
            </a:r>
            <a:r>
              <a:rPr lang="ru-RU" dirty="0" err="1"/>
              <a:t>свій</a:t>
            </a:r>
            <a:r>
              <a:rPr lang="ru-RU" dirty="0"/>
              <a:t> сектор ринку.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8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маркетинг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Маркетинг </a:t>
            </a:r>
            <a:r>
              <a:rPr lang="ru-RU" dirty="0"/>
              <a:t>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 smtClean="0"/>
              <a:t>діяльність</a:t>
            </a:r>
            <a:r>
              <a:rPr lang="ru-RU" dirty="0" smtClean="0"/>
              <a:t>, </a:t>
            </a:r>
            <a:r>
              <a:rPr lang="ru-RU" dirty="0" err="1" smtClean="0"/>
              <a:t>спрямована</a:t>
            </a:r>
            <a:r>
              <a:rPr lang="ru-RU" dirty="0" smtClean="0"/>
              <a:t> на </a:t>
            </a:r>
            <a:r>
              <a:rPr lang="ru-RU" dirty="0" err="1" smtClean="0"/>
              <a:t>досягнення</a:t>
            </a:r>
            <a:r>
              <a:rPr lang="ru-RU" dirty="0" smtClean="0"/>
              <a:t> </a:t>
            </a:r>
            <a:r>
              <a:rPr lang="ru-RU" dirty="0" err="1" smtClean="0"/>
              <a:t>цілей</a:t>
            </a:r>
            <a:r>
              <a:rPr lang="ru-RU" dirty="0" smtClean="0"/>
              <a:t> </a:t>
            </a:r>
            <a:r>
              <a:rPr lang="ru-RU" dirty="0" err="1"/>
              <a:t>підприємств</a:t>
            </a:r>
            <a:r>
              <a:rPr lang="ru-RU" dirty="0"/>
              <a:t>, </a:t>
            </a:r>
            <a:r>
              <a:rPr lang="ru-RU" dirty="0" err="1" smtClean="0"/>
              <a:t>установ</a:t>
            </a:r>
            <a:r>
              <a:rPr lang="ru-RU" dirty="0" smtClean="0"/>
              <a:t>, </a:t>
            </a:r>
            <a:r>
              <a:rPr lang="ru-RU" dirty="0" err="1" smtClean="0"/>
              <a:t>організацій</a:t>
            </a:r>
            <a:r>
              <a:rPr lang="ru-RU" dirty="0" smtClean="0"/>
              <a:t> шляхом </a:t>
            </a:r>
            <a:r>
              <a:rPr lang="ru-RU" dirty="0" err="1" smtClean="0"/>
              <a:t>формування</a:t>
            </a:r>
            <a:r>
              <a:rPr lang="ru-RU" dirty="0" smtClean="0"/>
              <a:t> </a:t>
            </a:r>
            <a:r>
              <a:rPr lang="ru-RU" dirty="0" err="1"/>
              <a:t>попиту</a:t>
            </a:r>
            <a:r>
              <a:rPr lang="ru-RU" dirty="0"/>
              <a:t> та</a:t>
            </a:r>
          </a:p>
          <a:p>
            <a:pPr marL="109728" indent="0">
              <a:buNone/>
            </a:pPr>
            <a:r>
              <a:rPr lang="ru-RU" dirty="0" smtClean="0"/>
              <a:t>максимального </a:t>
            </a:r>
            <a:r>
              <a:rPr lang="ru-RU" dirty="0" err="1" smtClean="0"/>
              <a:t>задоволення</a:t>
            </a:r>
            <a:r>
              <a:rPr lang="ru-RU" dirty="0" smtClean="0"/>
              <a:t> потреб </a:t>
            </a:r>
            <a:r>
              <a:rPr lang="ru-RU" dirty="0" err="1" smtClean="0"/>
              <a:t>споживачів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12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/>
              <a:t>Перший </a:t>
            </a:r>
            <a:r>
              <a:rPr lang="ru-RU" b="1" i="1" dirty="0" err="1"/>
              <a:t>етап</a:t>
            </a:r>
            <a:r>
              <a:rPr lang="ru-RU" b="1" i="1" dirty="0"/>
              <a:t> </a:t>
            </a:r>
            <a:r>
              <a:rPr lang="ru-RU" b="1" i="1" dirty="0" err="1"/>
              <a:t>еволюції</a:t>
            </a:r>
            <a:r>
              <a:rPr lang="ru-RU" b="1" i="1" dirty="0"/>
              <a:t> </a:t>
            </a:r>
            <a:r>
              <a:rPr lang="ru-RU" b="1" i="1" dirty="0" smtClean="0"/>
              <a:t>маркетингу </a:t>
            </a:r>
            <a:r>
              <a:rPr lang="ru-RU" b="1" i="1" dirty="0"/>
              <a:t>(1860-1950 роках)</a:t>
            </a:r>
            <a:endParaRPr lang="ru-RU" b="1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ru-RU" b="1" i="1" dirty="0" smtClean="0"/>
              <a:t> </a:t>
            </a:r>
            <a:r>
              <a:rPr lang="ru-RU" dirty="0" smtClean="0"/>
              <a:t>в свою </a:t>
            </a:r>
            <a:r>
              <a:rPr lang="ru-RU" dirty="0" err="1" smtClean="0"/>
              <a:t>чергу</a:t>
            </a:r>
            <a:r>
              <a:rPr lang="ru-RU" dirty="0" smtClean="0"/>
              <a:t>, </a:t>
            </a:r>
            <a:r>
              <a:rPr lang="ru-RU" dirty="0" err="1" smtClean="0"/>
              <a:t>ділиться</a:t>
            </a:r>
            <a:r>
              <a:rPr lang="ru-RU" dirty="0" smtClean="0"/>
              <a:t> на три </a:t>
            </a:r>
            <a:r>
              <a:rPr lang="ru-RU" dirty="0" err="1" smtClean="0"/>
              <a:t>послідовних</a:t>
            </a:r>
            <a:r>
              <a:rPr lang="ru-RU" dirty="0" smtClean="0"/>
              <a:t> </a:t>
            </a:r>
            <a:r>
              <a:rPr lang="ru-RU" dirty="0" err="1" smtClean="0"/>
              <a:t>періоди</a:t>
            </a:r>
            <a:r>
              <a:rPr lang="ru-RU" dirty="0" smtClean="0"/>
              <a:t>:</a:t>
            </a:r>
          </a:p>
          <a:p>
            <a:pPr marL="109728" indent="0">
              <a:buNone/>
            </a:pPr>
            <a:endParaRPr lang="ru-RU" dirty="0" smtClean="0"/>
          </a:p>
          <a:p>
            <a:r>
              <a:rPr lang="ru-RU" dirty="0" smtClean="0"/>
              <a:t>Перший </a:t>
            </a:r>
            <a:r>
              <a:rPr lang="ru-RU" dirty="0" err="1"/>
              <a:t>період</a:t>
            </a:r>
            <a:r>
              <a:rPr lang="ru-RU" dirty="0"/>
              <a:t> (1860-1920 </a:t>
            </a:r>
            <a:r>
              <a:rPr lang="ru-RU" dirty="0" err="1"/>
              <a:t>рр</a:t>
            </a:r>
            <a:r>
              <a:rPr lang="ru-RU" dirty="0"/>
              <a:t>..) </a:t>
            </a:r>
            <a:r>
              <a:rPr lang="ru-RU" dirty="0" err="1"/>
              <a:t>характеризується</a:t>
            </a:r>
            <a:r>
              <a:rPr lang="ru-RU" dirty="0"/>
              <a:t> </a:t>
            </a:r>
            <a:r>
              <a:rPr lang="ru-RU" dirty="0" err="1"/>
              <a:t>процесами</a:t>
            </a:r>
            <a:r>
              <a:rPr lang="ru-RU" dirty="0"/>
              <a:t> </a:t>
            </a:r>
            <a:r>
              <a:rPr lang="ru-RU" dirty="0" err="1"/>
              <a:t>вдосконалення</a:t>
            </a:r>
            <a:r>
              <a:rPr lang="ru-RU" dirty="0"/>
              <a:t> </a:t>
            </a:r>
            <a:r>
              <a:rPr lang="ru-RU" dirty="0" err="1"/>
              <a:t>виробництва</a:t>
            </a:r>
            <a:r>
              <a:rPr lang="ru-RU" dirty="0"/>
              <a:t>, </a:t>
            </a:r>
            <a:r>
              <a:rPr lang="ru-RU" dirty="0" err="1"/>
              <a:t>основна</a:t>
            </a:r>
            <a:r>
              <a:rPr lang="ru-RU" dirty="0"/>
              <a:t> мета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полягала</a:t>
            </a:r>
            <a:r>
              <a:rPr lang="ru-RU" dirty="0"/>
              <a:t> у </a:t>
            </a:r>
            <a:r>
              <a:rPr lang="ru-RU" dirty="0" err="1"/>
              <a:t>збільшенні</a:t>
            </a:r>
            <a:r>
              <a:rPr lang="ru-RU" dirty="0"/>
              <a:t> </a:t>
            </a:r>
            <a:r>
              <a:rPr lang="ru-RU" dirty="0" err="1"/>
              <a:t>обсягів</a:t>
            </a:r>
            <a:r>
              <a:rPr lang="ru-RU" dirty="0"/>
              <a:t> і </a:t>
            </a:r>
            <a:r>
              <a:rPr lang="ru-RU" dirty="0" err="1"/>
              <a:t>асортименту</a:t>
            </a:r>
            <a:r>
              <a:rPr lang="ru-RU" dirty="0"/>
              <a:t> </a:t>
            </a:r>
            <a:r>
              <a:rPr lang="ru-RU" dirty="0" err="1"/>
              <a:t>продукції</a:t>
            </a:r>
            <a:r>
              <a:rPr lang="ru-RU" dirty="0"/>
              <a:t>;</a:t>
            </a:r>
          </a:p>
          <a:p>
            <a:r>
              <a:rPr lang="ru-RU" dirty="0" err="1"/>
              <a:t>Д</a:t>
            </a:r>
            <a:r>
              <a:rPr lang="ru-RU" dirty="0" err="1" smtClean="0"/>
              <a:t>ругий</a:t>
            </a:r>
            <a:r>
              <a:rPr lang="ru-RU" dirty="0" smtClean="0"/>
              <a:t> </a:t>
            </a:r>
            <a:r>
              <a:rPr lang="ru-RU" dirty="0" err="1"/>
              <a:t>період</a:t>
            </a:r>
            <a:r>
              <a:rPr lang="ru-RU" dirty="0"/>
              <a:t> (1920-1930 </a:t>
            </a:r>
            <a:r>
              <a:rPr lang="ru-RU" dirty="0" err="1"/>
              <a:t>рр</a:t>
            </a:r>
            <a:r>
              <a:rPr lang="ru-RU" dirty="0"/>
              <a:t>..) </a:t>
            </a:r>
            <a:r>
              <a:rPr lang="ru-RU" dirty="0" err="1"/>
              <a:t>характеризується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з </a:t>
            </a:r>
            <a:r>
              <a:rPr lang="ru-RU" dirty="0" err="1"/>
              <a:t>урахуванням</a:t>
            </a:r>
            <a:r>
              <a:rPr lang="ru-RU" dirty="0"/>
              <a:t> </a:t>
            </a:r>
            <a:r>
              <a:rPr lang="ru-RU" dirty="0" err="1"/>
              <a:t>досягнутих</a:t>
            </a:r>
            <a:r>
              <a:rPr lang="ru-RU" dirty="0"/>
              <a:t> </a:t>
            </a:r>
            <a:r>
              <a:rPr lang="ru-RU" dirty="0" err="1"/>
              <a:t>успіхів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виробництва</a:t>
            </a:r>
            <a:r>
              <a:rPr lang="ru-RU" dirty="0"/>
              <a:t> </a:t>
            </a:r>
            <a:r>
              <a:rPr lang="ru-RU" dirty="0" err="1"/>
              <a:t>виробники</a:t>
            </a:r>
            <a:r>
              <a:rPr lang="ru-RU" dirty="0"/>
              <a:t> </a:t>
            </a:r>
            <a:r>
              <a:rPr lang="ru-RU" dirty="0" err="1"/>
              <a:t>зосередили</a:t>
            </a:r>
            <a:r>
              <a:rPr lang="ru-RU" dirty="0"/>
              <a:t> свою </a:t>
            </a:r>
            <a:r>
              <a:rPr lang="ru-RU" dirty="0" err="1"/>
              <a:t>увагу</a:t>
            </a:r>
            <a:r>
              <a:rPr lang="ru-RU" dirty="0"/>
              <a:t> на </a:t>
            </a:r>
            <a:r>
              <a:rPr lang="ru-RU" dirty="0" err="1"/>
              <a:t>вирішенні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вдосконалення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випускаються</a:t>
            </a:r>
            <a:r>
              <a:rPr lang="ru-RU" dirty="0"/>
              <a:t> 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підвищення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та </a:t>
            </a:r>
            <a:r>
              <a:rPr lang="ru-RU" dirty="0" err="1"/>
              <a:t>відповідної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товарного </a:t>
            </a:r>
            <a:r>
              <a:rPr lang="ru-RU" dirty="0" err="1"/>
              <a:t>асортименту</a:t>
            </a:r>
            <a:r>
              <a:rPr lang="ru-RU" dirty="0"/>
              <a:t>;</a:t>
            </a:r>
          </a:p>
          <a:p>
            <a:r>
              <a:rPr lang="ru-RU" dirty="0" err="1"/>
              <a:t>Т</a:t>
            </a:r>
            <a:r>
              <a:rPr lang="ru-RU" dirty="0" err="1" smtClean="0"/>
              <a:t>ретій</a:t>
            </a:r>
            <a:r>
              <a:rPr lang="ru-RU" dirty="0" smtClean="0"/>
              <a:t> </a:t>
            </a:r>
            <a:r>
              <a:rPr lang="ru-RU" dirty="0" err="1"/>
              <a:t>період</a:t>
            </a:r>
            <a:r>
              <a:rPr lang="ru-RU" dirty="0"/>
              <a:t> (1930-1950 </a:t>
            </a:r>
            <a:r>
              <a:rPr lang="ru-RU" dirty="0" err="1"/>
              <a:t>рр</a:t>
            </a:r>
            <a:r>
              <a:rPr lang="ru-RU" dirty="0"/>
              <a:t>..) </a:t>
            </a:r>
            <a:r>
              <a:rPr lang="ru-RU" dirty="0" err="1"/>
              <a:t>характеризується</a:t>
            </a:r>
            <a:r>
              <a:rPr lang="ru-RU" dirty="0"/>
              <a:t> </a:t>
            </a:r>
            <a:r>
              <a:rPr lang="ru-RU" dirty="0" err="1"/>
              <a:t>вирішенням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збуту</a:t>
            </a:r>
            <a:r>
              <a:rPr lang="ru-RU" dirty="0"/>
              <a:t> 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інтенсифікації</a:t>
            </a:r>
            <a:r>
              <a:rPr lang="ru-RU" dirty="0"/>
              <a:t> </a:t>
            </a:r>
            <a:r>
              <a:rPr lang="ru-RU" dirty="0" err="1"/>
              <a:t>комерційних</a:t>
            </a:r>
            <a:r>
              <a:rPr lang="ru-RU" dirty="0"/>
              <a:t> </a:t>
            </a:r>
            <a:r>
              <a:rPr lang="ru-RU" dirty="0" err="1"/>
              <a:t>зусиль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першочергове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господарюючим</a:t>
            </a:r>
            <a:r>
              <a:rPr lang="ru-RU" dirty="0"/>
              <a:t> </a:t>
            </a:r>
            <a:r>
              <a:rPr lang="ru-RU" dirty="0" err="1"/>
              <a:t>суб'єктом</a:t>
            </a:r>
            <a:r>
              <a:rPr lang="ru-RU" dirty="0"/>
              <a:t> </a:t>
            </a:r>
            <a:r>
              <a:rPr lang="ru-RU" dirty="0" err="1"/>
              <a:t>фінансових</a:t>
            </a:r>
            <a:r>
              <a:rPr lang="ru-RU" dirty="0"/>
              <a:t> </a:t>
            </a:r>
            <a:r>
              <a:rPr lang="ru-RU" dirty="0" err="1"/>
              <a:t>коштів</a:t>
            </a:r>
            <a:r>
              <a:rPr lang="ru-RU" dirty="0"/>
              <a:t> і </a:t>
            </a:r>
            <a:r>
              <a:rPr lang="ru-RU" dirty="0" err="1"/>
              <a:t>витрат</a:t>
            </a:r>
            <a:r>
              <a:rPr lang="ru-RU" dirty="0"/>
              <a:t> </a:t>
            </a:r>
            <a:r>
              <a:rPr lang="ru-RU" dirty="0" err="1"/>
              <a:t>праці</a:t>
            </a:r>
            <a:r>
              <a:rPr lang="ru-RU" dirty="0"/>
              <a:t> в </a:t>
            </a:r>
            <a:r>
              <a:rPr lang="ru-RU" dirty="0" err="1"/>
              <a:t>сфері</a:t>
            </a:r>
            <a:r>
              <a:rPr lang="ru-RU" dirty="0"/>
              <a:t> </a:t>
            </a:r>
            <a:r>
              <a:rPr lang="ru-RU" dirty="0" err="1"/>
              <a:t>стимулювання</a:t>
            </a:r>
            <a:r>
              <a:rPr lang="ru-RU" dirty="0"/>
              <a:t> </a:t>
            </a:r>
            <a:r>
              <a:rPr lang="ru-RU" dirty="0" err="1"/>
              <a:t>збуту</a:t>
            </a:r>
            <a:r>
              <a:rPr lang="ru-RU" dirty="0"/>
              <a:t> </a:t>
            </a:r>
            <a:r>
              <a:rPr lang="ru-RU" dirty="0" err="1"/>
              <a:t>вироблених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35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err="1"/>
              <a:t>Другий</a:t>
            </a:r>
            <a:r>
              <a:rPr lang="ru-RU" b="1" i="1" dirty="0"/>
              <a:t> </a:t>
            </a:r>
            <a:r>
              <a:rPr lang="ru-RU" b="1" i="1" dirty="0" err="1"/>
              <a:t>етап</a:t>
            </a:r>
            <a:r>
              <a:rPr lang="ru-RU" b="1" i="1" dirty="0"/>
              <a:t> </a:t>
            </a:r>
            <a:r>
              <a:rPr lang="ru-RU" b="1" i="1" dirty="0" err="1"/>
              <a:t>еволюції</a:t>
            </a:r>
            <a:r>
              <a:rPr lang="ru-RU" b="1" i="1" dirty="0"/>
              <a:t> маркетингу (1951-1970 </a:t>
            </a:r>
            <a:r>
              <a:rPr lang="ru-RU" b="1" i="1" dirty="0" err="1"/>
              <a:t>рр</a:t>
            </a:r>
            <a:r>
              <a:rPr lang="ru-RU" b="1" i="1" dirty="0"/>
              <a:t>..).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На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етапі</a:t>
            </a:r>
            <a:r>
              <a:rPr lang="ru-RU" dirty="0"/>
              <a:t> </a:t>
            </a:r>
            <a:r>
              <a:rPr lang="ru-RU" dirty="0" err="1"/>
              <a:t>сформувалися</a:t>
            </a:r>
            <a:r>
              <a:rPr lang="ru-RU" dirty="0"/>
              <a:t> три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підходи</a:t>
            </a:r>
            <a:r>
              <a:rPr lang="ru-RU" dirty="0"/>
              <a:t> до </a:t>
            </a:r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маркетингової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, </a:t>
            </a:r>
            <a:r>
              <a:rPr lang="ru-RU" dirty="0" err="1"/>
              <a:t>складових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фундамент: </a:t>
            </a:r>
            <a:r>
              <a:rPr lang="ru-RU" dirty="0" err="1"/>
              <a:t>функціональний</a:t>
            </a:r>
            <a:r>
              <a:rPr lang="ru-RU" dirty="0"/>
              <a:t>, </a:t>
            </a:r>
            <a:r>
              <a:rPr lang="ru-RU" dirty="0" err="1"/>
              <a:t>інституціональний</a:t>
            </a:r>
            <a:r>
              <a:rPr lang="ru-RU" dirty="0"/>
              <a:t> і </a:t>
            </a:r>
            <a:r>
              <a:rPr lang="ru-RU" dirty="0" err="1"/>
              <a:t>товарний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64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err="1"/>
              <a:t>Функціональний</a:t>
            </a:r>
            <a:r>
              <a:rPr lang="ru-RU" b="1" i="1" dirty="0"/>
              <a:t> </a:t>
            </a:r>
            <a:r>
              <a:rPr lang="ru-RU" b="1" i="1" dirty="0" err="1" smtClean="0"/>
              <a:t>підхід</a:t>
            </a:r>
            <a:r>
              <a:rPr lang="ru-RU" b="1" i="1" dirty="0" smtClean="0"/>
              <a:t> -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err="1"/>
              <a:t>Г</a:t>
            </a:r>
            <a:r>
              <a:rPr lang="ru-RU" dirty="0" err="1" smtClean="0"/>
              <a:t>рунтується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поелементний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збутової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</a:t>
            </a:r>
            <a:r>
              <a:rPr lang="ru-RU" dirty="0" err="1"/>
              <a:t>підприємства</a:t>
            </a:r>
            <a:r>
              <a:rPr lang="ru-RU" dirty="0"/>
              <a:t> </a:t>
            </a:r>
            <a:r>
              <a:rPr lang="ru-RU" dirty="0" err="1"/>
              <a:t>оптової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, </a:t>
            </a:r>
            <a:r>
              <a:rPr lang="ru-RU" dirty="0" err="1"/>
              <a:t>транспортуванні</a:t>
            </a:r>
            <a:r>
              <a:rPr lang="ru-RU" dirty="0"/>
              <a:t> і </a:t>
            </a:r>
            <a:r>
              <a:rPr lang="ru-RU" dirty="0" err="1"/>
              <a:t>зберіганні</a:t>
            </a:r>
            <a:r>
              <a:rPr lang="ru-RU" dirty="0"/>
              <a:t>. </a:t>
            </a:r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увага</a:t>
            </a:r>
            <a:r>
              <a:rPr lang="ru-RU" dirty="0"/>
              <a:t>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приділяється</a:t>
            </a:r>
            <a:r>
              <a:rPr lang="ru-RU" dirty="0"/>
              <a:t> </a:t>
            </a:r>
            <a:r>
              <a:rPr lang="ru-RU" dirty="0" err="1"/>
              <a:t>внутрішньо-фірмового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0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err="1"/>
              <a:t>Інституціональний</a:t>
            </a:r>
            <a:r>
              <a:rPr lang="ru-RU" b="1" i="1" dirty="0"/>
              <a:t> </a:t>
            </a:r>
            <a:r>
              <a:rPr lang="ru-RU" b="1" i="1" dirty="0" err="1" smtClean="0"/>
              <a:t>підхід</a:t>
            </a:r>
            <a:r>
              <a:rPr lang="ru-RU" b="1" i="1" dirty="0" smtClean="0"/>
              <a:t> -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С</a:t>
            </a:r>
            <a:r>
              <a:rPr lang="ru-RU" dirty="0" smtClean="0"/>
              <a:t>тавить </a:t>
            </a:r>
            <a:r>
              <a:rPr lang="ru-RU" dirty="0"/>
              <a:t>в основу </a:t>
            </a:r>
            <a:r>
              <a:rPr lang="ru-RU" dirty="0" err="1"/>
              <a:t>маркетингової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</a:t>
            </a:r>
            <a:r>
              <a:rPr lang="ru-RU" dirty="0" err="1"/>
              <a:t>кінцеву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 </a:t>
            </a:r>
            <a:r>
              <a:rPr lang="ru-RU" dirty="0" err="1"/>
              <a:t>виробленої</a:t>
            </a:r>
            <a:r>
              <a:rPr lang="ru-RU" dirty="0"/>
              <a:t> </a:t>
            </a:r>
            <a:r>
              <a:rPr lang="ru-RU" dirty="0" err="1"/>
              <a:t>продукції</a:t>
            </a:r>
            <a:r>
              <a:rPr lang="ru-RU" dirty="0"/>
              <a:t>,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роздрібний</a:t>
            </a:r>
            <a:r>
              <a:rPr lang="ru-RU" dirty="0"/>
              <a:t> продаж. У </a:t>
            </a:r>
            <a:r>
              <a:rPr lang="ru-RU" dirty="0" err="1"/>
              <a:t>центрі</a:t>
            </a:r>
            <a:r>
              <a:rPr lang="ru-RU" dirty="0"/>
              <a:t> </a:t>
            </a:r>
            <a:r>
              <a:rPr lang="ru-RU" dirty="0" err="1"/>
              <a:t>уваги</a:t>
            </a:r>
            <a:r>
              <a:rPr lang="ru-RU" dirty="0"/>
              <a:t> 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робота з </a:t>
            </a:r>
            <a:r>
              <a:rPr lang="ru-RU" dirty="0" err="1"/>
              <a:t>роздрібним</a:t>
            </a:r>
            <a:r>
              <a:rPr lang="ru-RU" dirty="0"/>
              <a:t> торговцем (так званий </a:t>
            </a:r>
            <a:r>
              <a:rPr lang="ru-RU" dirty="0" err="1"/>
              <a:t>мерчандайзинг</a:t>
            </a:r>
            <a:r>
              <a:rPr lang="ru-RU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7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err="1"/>
              <a:t>Товарний</a:t>
            </a:r>
            <a:r>
              <a:rPr lang="ru-RU" b="1" i="1" dirty="0"/>
              <a:t> </a:t>
            </a:r>
            <a:r>
              <a:rPr lang="ru-RU" b="1" i="1" dirty="0" err="1" smtClean="0"/>
              <a:t>підхід</a:t>
            </a:r>
            <a:r>
              <a:rPr lang="ru-RU" b="1" i="1" dirty="0" smtClean="0"/>
              <a:t> -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err="1" smtClean="0"/>
              <a:t>грунтується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ретельному</a:t>
            </a:r>
            <a:r>
              <a:rPr lang="ru-RU" dirty="0"/>
              <a:t> </a:t>
            </a:r>
            <a:r>
              <a:rPr lang="ru-RU" dirty="0" err="1"/>
              <a:t>вивченні</a:t>
            </a:r>
            <a:r>
              <a:rPr lang="ru-RU" dirty="0"/>
              <a:t> </a:t>
            </a:r>
            <a:r>
              <a:rPr lang="ru-RU" dirty="0" err="1"/>
              <a:t>купівельних</a:t>
            </a:r>
            <a:r>
              <a:rPr lang="ru-RU" dirty="0"/>
              <a:t> </a:t>
            </a:r>
            <a:r>
              <a:rPr lang="ru-RU" dirty="0" err="1"/>
              <a:t>переваг</a:t>
            </a:r>
            <a:r>
              <a:rPr lang="ru-RU" dirty="0"/>
              <a:t>, з </a:t>
            </a:r>
            <a:r>
              <a:rPr lang="ru-RU" dirty="0" err="1"/>
              <a:t>урахуванням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 (</a:t>
            </a:r>
            <a:r>
              <a:rPr lang="ru-RU" dirty="0" err="1"/>
              <a:t>послуг</a:t>
            </a:r>
            <a:r>
              <a:rPr lang="ru-RU" dirty="0"/>
              <a:t>) та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модернізація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11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Ринок покупця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На другому </a:t>
            </a:r>
            <a:r>
              <a:rPr lang="ru-RU" dirty="0" err="1"/>
              <a:t>етапі</a:t>
            </a:r>
            <a:r>
              <a:rPr lang="ru-RU" dirty="0"/>
              <a:t> </a:t>
            </a:r>
            <a:r>
              <a:rPr lang="ru-RU" dirty="0" err="1"/>
              <a:t>еволюції</a:t>
            </a:r>
            <a:r>
              <a:rPr lang="ru-RU" dirty="0"/>
              <a:t> маркетингу </a:t>
            </a:r>
            <a:r>
              <a:rPr lang="ru-RU" dirty="0" err="1"/>
              <a:t>почалося</a:t>
            </a:r>
            <a:r>
              <a:rPr lang="ru-RU" dirty="0"/>
              <a:t> </a:t>
            </a:r>
            <a:r>
              <a:rPr lang="ru-RU" dirty="0" err="1"/>
              <a:t>формування</a:t>
            </a:r>
            <a:r>
              <a:rPr lang="ru-RU" dirty="0"/>
              <a:t> так званого </a:t>
            </a:r>
            <a:r>
              <a:rPr lang="ru-RU" b="1" i="1" dirty="0"/>
              <a:t>ринку </a:t>
            </a:r>
            <a:r>
              <a:rPr lang="ru-RU" b="1" i="1" dirty="0" err="1"/>
              <a:t>покупця</a:t>
            </a:r>
            <a:r>
              <a:rPr lang="ru-RU" b="1" i="1" dirty="0"/>
              <a:t>. </a:t>
            </a:r>
            <a:r>
              <a:rPr lang="ru-RU" dirty="0" err="1"/>
              <a:t>Головним</a:t>
            </a:r>
            <a:r>
              <a:rPr lang="ru-RU" dirty="0"/>
              <a:t> в </a:t>
            </a:r>
            <a:r>
              <a:rPr lang="ru-RU" dirty="0" err="1"/>
              <a:t>обґрунтуванні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про </a:t>
            </a:r>
            <a:r>
              <a:rPr lang="ru-RU" dirty="0" err="1"/>
              <a:t>виробництві</a:t>
            </a:r>
            <a:r>
              <a:rPr lang="ru-RU" dirty="0"/>
              <a:t> того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товару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глибоке</a:t>
            </a:r>
            <a:r>
              <a:rPr lang="ru-RU" dirty="0"/>
              <a:t>, </a:t>
            </a:r>
            <a:r>
              <a:rPr lang="ru-RU" dirty="0" err="1"/>
              <a:t>всебічне</a:t>
            </a:r>
            <a:r>
              <a:rPr lang="ru-RU" dirty="0"/>
              <a:t> </a:t>
            </a:r>
            <a:r>
              <a:rPr lang="ru-RU" dirty="0" err="1"/>
              <a:t>вивчення</a:t>
            </a:r>
            <a:r>
              <a:rPr lang="ru-RU" dirty="0"/>
              <a:t> </a:t>
            </a:r>
            <a:r>
              <a:rPr lang="ru-RU" dirty="0" err="1"/>
              <a:t>насамперед</a:t>
            </a:r>
            <a:r>
              <a:rPr lang="ru-RU" dirty="0"/>
              <a:t> </a:t>
            </a:r>
            <a:r>
              <a:rPr lang="ru-RU" dirty="0" err="1"/>
              <a:t>споживача</a:t>
            </a:r>
            <a:r>
              <a:rPr lang="ru-RU" dirty="0"/>
              <a:t>, </a:t>
            </a:r>
            <a:r>
              <a:rPr lang="ru-RU" dirty="0" err="1"/>
              <a:t>його</a:t>
            </a:r>
            <a:r>
              <a:rPr lang="ru-RU" dirty="0"/>
              <a:t> потреб і </a:t>
            </a:r>
            <a:r>
              <a:rPr lang="ru-RU" dirty="0" err="1"/>
              <a:t>запитів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умов і </a:t>
            </a:r>
            <a:r>
              <a:rPr lang="ru-RU" dirty="0" err="1"/>
              <a:t>факторів</a:t>
            </a:r>
            <a:r>
              <a:rPr lang="ru-RU" dirty="0"/>
              <a:t>,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впливом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вони </a:t>
            </a:r>
            <a:r>
              <a:rPr lang="ru-RU" dirty="0" err="1"/>
              <a:t>формуються</a:t>
            </a:r>
            <a:r>
              <a:rPr lang="ru-RU" dirty="0"/>
              <a:t> і </a:t>
            </a:r>
            <a:r>
              <a:rPr lang="ru-RU" dirty="0" err="1"/>
              <a:t>розвиваються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96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Філософія бізнесу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Якісний</a:t>
            </a:r>
            <a:r>
              <a:rPr lang="ru-RU" dirty="0"/>
              <a:t> поворот у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концепції</a:t>
            </a:r>
            <a:r>
              <a:rPr lang="ru-RU" dirty="0"/>
              <a:t> маркетингу </a:t>
            </a:r>
            <a:r>
              <a:rPr lang="ru-RU" dirty="0" err="1"/>
              <a:t>стався</a:t>
            </a:r>
            <a:r>
              <a:rPr lang="ru-RU" dirty="0"/>
              <a:t> в 50-60-х роках XX ст., коли, </a:t>
            </a:r>
            <a:r>
              <a:rPr lang="ru-RU" dirty="0" err="1"/>
              <a:t>подолавши</a:t>
            </a:r>
            <a:r>
              <a:rPr lang="ru-RU" dirty="0"/>
              <a:t> </a:t>
            </a:r>
            <a:r>
              <a:rPr lang="ru-RU" dirty="0" err="1"/>
              <a:t>післявоєнні</a:t>
            </a:r>
            <a:r>
              <a:rPr lang="ru-RU" dirty="0"/>
              <a:t> </a:t>
            </a:r>
            <a:r>
              <a:rPr lang="ru-RU" dirty="0" err="1"/>
              <a:t>труднощі</a:t>
            </a:r>
            <a:r>
              <a:rPr lang="ru-RU" dirty="0"/>
              <a:t>, </a:t>
            </a:r>
            <a:r>
              <a:rPr lang="ru-RU" dirty="0" err="1"/>
              <a:t>економічно</a:t>
            </a:r>
            <a:r>
              <a:rPr lang="ru-RU" dirty="0"/>
              <a:t> </a:t>
            </a:r>
            <a:r>
              <a:rPr lang="ru-RU" dirty="0" err="1"/>
              <a:t>розвинені</a:t>
            </a:r>
            <a:r>
              <a:rPr lang="ru-RU" dirty="0"/>
              <a:t> </a:t>
            </a:r>
            <a:r>
              <a:rPr lang="ru-RU" dirty="0" err="1"/>
              <a:t>країни</a:t>
            </a:r>
            <a:r>
              <a:rPr lang="ru-RU" dirty="0"/>
              <a:t> вступили в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етап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. </a:t>
            </a:r>
            <a:r>
              <a:rPr lang="ru-RU" dirty="0" err="1"/>
              <a:t>Саме</a:t>
            </a:r>
            <a:r>
              <a:rPr lang="ru-RU" dirty="0"/>
              <a:t> в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період</a:t>
            </a:r>
            <a:r>
              <a:rPr lang="ru-RU" dirty="0"/>
              <a:t> маркетинг почали </a:t>
            </a:r>
            <a:r>
              <a:rPr lang="ru-RU" dirty="0" err="1"/>
              <a:t>сприймати</a:t>
            </a:r>
            <a:r>
              <a:rPr lang="ru-RU" dirty="0"/>
              <a:t> як </a:t>
            </a:r>
            <a:r>
              <a:rPr lang="ru-RU" b="1" i="1" dirty="0" err="1"/>
              <a:t>філософію</a:t>
            </a:r>
            <a:r>
              <a:rPr lang="ru-RU" b="1" i="1" dirty="0"/>
              <a:t> </a:t>
            </a:r>
            <a:r>
              <a:rPr lang="ru-RU" b="1" i="1" dirty="0" err="1"/>
              <a:t>бізнесу</a:t>
            </a:r>
            <a:r>
              <a:rPr lang="ru-RU" b="1" i="1" dirty="0"/>
              <a:t>, </a:t>
            </a:r>
            <a:r>
              <a:rPr lang="ru-RU" dirty="0"/>
              <a:t>і в </a:t>
            </a:r>
            <a:r>
              <a:rPr lang="ru-RU" dirty="0" err="1"/>
              <a:t>основних</a:t>
            </a:r>
            <a:r>
              <a:rPr lang="ru-RU" dirty="0"/>
              <a:t> рисах </a:t>
            </a:r>
            <a:r>
              <a:rPr lang="ru-RU" dirty="0" err="1"/>
              <a:t>була</a:t>
            </a:r>
            <a:r>
              <a:rPr lang="ru-RU" dirty="0"/>
              <a:t> сформована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сучасна</a:t>
            </a:r>
            <a:r>
              <a:rPr lang="ru-RU" dirty="0"/>
              <a:t> </a:t>
            </a:r>
            <a:r>
              <a:rPr lang="ru-RU" dirty="0" err="1"/>
              <a:t>концепція</a:t>
            </a:r>
            <a:r>
              <a:rPr lang="ru-RU" dirty="0"/>
              <a:t>. Маркетинг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визнаний</a:t>
            </a:r>
            <a:r>
              <a:rPr lang="ru-RU" dirty="0"/>
              <a:t> великими </a:t>
            </a:r>
            <a:r>
              <a:rPr lang="ru-RU" dirty="0" err="1"/>
              <a:t>корпораціями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призвело</a:t>
            </a:r>
            <a:r>
              <a:rPr lang="ru-RU" dirty="0"/>
              <a:t> до </a:t>
            </a:r>
            <a:r>
              <a:rPr lang="ru-RU" dirty="0" err="1"/>
              <a:t>серйозних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структурі</a:t>
            </a:r>
            <a:r>
              <a:rPr lang="ru-RU" dirty="0"/>
              <a:t> </a:t>
            </a:r>
            <a:r>
              <a:rPr lang="ru-RU" dirty="0" err="1"/>
              <a:t>внутрішньофірмового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.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433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</TotalTime>
  <Words>246</Words>
  <Application>Microsoft Office PowerPoint</Application>
  <PresentationFormat>Экран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Городская</vt:lpstr>
      <vt:lpstr>Презентация PowerPoint</vt:lpstr>
      <vt:lpstr>Що таке маркетинг?</vt:lpstr>
      <vt:lpstr>Перший етап еволюції маркетингу (1860-1950 роках)</vt:lpstr>
      <vt:lpstr>Другий етап еволюції маркетингу (1951-1970 рр..).</vt:lpstr>
      <vt:lpstr>Функціональний підхід -</vt:lpstr>
      <vt:lpstr>Інституціональний підхід -</vt:lpstr>
      <vt:lpstr>Товарний підхід -</vt:lpstr>
      <vt:lpstr>Ринок покупця</vt:lpstr>
      <vt:lpstr>Філософія бізнесу</vt:lpstr>
      <vt:lpstr>Розвиток маркетингу </vt:lpstr>
      <vt:lpstr>Практичний маркетинг</vt:lpstr>
      <vt:lpstr>Третій етап еволюції маркетингу (1971-1990 рр.) </vt:lpstr>
      <vt:lpstr>Четвертий етап еволюції маркетингу (1991 - зараз).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Родители</dc:creator>
  <cp:lastModifiedBy>Родители</cp:lastModifiedBy>
  <cp:revision>3</cp:revision>
  <dcterms:created xsi:type="dcterms:W3CDTF">2020-06-08T22:32:20Z</dcterms:created>
  <dcterms:modified xsi:type="dcterms:W3CDTF">2020-06-08T23:06:41Z</dcterms:modified>
</cp:coreProperties>
</file>