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8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8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6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43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0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22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3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9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3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3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5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9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Изображение выглядит как природа, вода, небо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0A33E6CE-9BCF-4574-92D9-43B6E5325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91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77289-809F-49C0-B033-090B6447A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8200" dirty="0" err="1"/>
              <a:t>Світова</a:t>
            </a:r>
            <a:r>
              <a:rPr lang="ru-RU" sz="8200" dirty="0"/>
              <a:t> </a:t>
            </a:r>
            <a:r>
              <a:rPr lang="ru-RU" sz="8200" dirty="0" err="1"/>
              <a:t>еволюція</a:t>
            </a:r>
            <a:r>
              <a:rPr lang="ru-RU" sz="8200" dirty="0"/>
              <a:t> маркетингу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A19744-ADBF-495B-AE3C-4DAF1124C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endParaRPr lang="ru-RU" sz="320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54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0B8CA-86BE-448E-9CDA-CCF4012E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Ери</a:t>
            </a:r>
            <a:r>
              <a:rPr lang="ru-RU" b="1" dirty="0"/>
              <a:t> </a:t>
            </a:r>
            <a:r>
              <a:rPr lang="ru-RU" b="1" dirty="0" err="1"/>
              <a:t>розвитку</a:t>
            </a:r>
            <a:r>
              <a:rPr lang="ru-RU" b="1" dirty="0"/>
              <a:t> маркетингу. </a:t>
            </a:r>
            <a:r>
              <a:rPr lang="ru-RU" dirty="0"/>
              <a:t>Ера </a:t>
            </a:r>
            <a:r>
              <a:rPr lang="ru-RU" dirty="0" err="1"/>
              <a:t>продажів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BE993-A41F-4084-9C80-858EB88D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err="1"/>
              <a:t>Виробничі</a:t>
            </a:r>
            <a:r>
              <a:rPr lang="ru-RU" dirty="0"/>
              <a:t> </a:t>
            </a:r>
            <a:r>
              <a:rPr lang="ru-RU" dirty="0" err="1"/>
              <a:t>прийоми</a:t>
            </a:r>
            <a:r>
              <a:rPr lang="ru-RU" dirty="0"/>
              <a:t> в </a:t>
            </a:r>
            <a:r>
              <a:rPr lang="ru-RU" dirty="0" err="1"/>
              <a:t>Сполучених</a:t>
            </a:r>
            <a:r>
              <a:rPr lang="ru-RU" dirty="0"/>
              <a:t> Штатах і </a:t>
            </a:r>
            <a:r>
              <a:rPr lang="ru-RU" dirty="0" err="1"/>
              <a:t>Європі</a:t>
            </a:r>
            <a:r>
              <a:rPr lang="ru-RU" dirty="0"/>
              <a:t> ставали все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досконалими</a:t>
            </a:r>
            <a:r>
              <a:rPr lang="ru-RU" dirty="0"/>
              <a:t>, і в </a:t>
            </a:r>
            <a:r>
              <a:rPr lang="ru-RU" dirty="0" err="1"/>
              <a:t>період</a:t>
            </a:r>
            <a:r>
              <a:rPr lang="ru-RU" dirty="0"/>
              <a:t> з 1920-х до 1950-х </a:t>
            </a:r>
            <a:r>
              <a:rPr lang="ru-RU" dirty="0" err="1"/>
              <a:t>років</a:t>
            </a:r>
            <a:r>
              <a:rPr lang="ru-RU" dirty="0"/>
              <a:t> </a:t>
            </a:r>
            <a:r>
              <a:rPr lang="ru-RU" dirty="0" err="1"/>
              <a:t>обсяг</a:t>
            </a:r>
            <a:r>
              <a:rPr lang="ru-RU" dirty="0"/>
              <a:t> </a:t>
            </a:r>
            <a:r>
              <a:rPr lang="ru-RU" dirty="0" err="1"/>
              <a:t>продукції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випускається</a:t>
            </a:r>
            <a:r>
              <a:rPr lang="ru-RU" dirty="0"/>
              <a:t> весь час </a:t>
            </a:r>
            <a:r>
              <a:rPr lang="ru-RU" dirty="0" err="1"/>
              <a:t>зростав</a:t>
            </a:r>
            <a:r>
              <a:rPr lang="ru-RU" dirty="0"/>
              <a:t>. Тому </a:t>
            </a:r>
            <a:r>
              <a:rPr lang="ru-RU" dirty="0" err="1"/>
              <a:t>виробники</a:t>
            </a:r>
            <a:r>
              <a:rPr lang="ru-RU" dirty="0"/>
              <a:t> стали все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приділяти</a:t>
            </a:r>
            <a:r>
              <a:rPr lang="ru-RU" dirty="0"/>
              <a:t> </a:t>
            </a:r>
            <a:r>
              <a:rPr lang="ru-RU" dirty="0" err="1"/>
              <a:t>увагу</a:t>
            </a:r>
            <a:r>
              <a:rPr lang="ru-RU" dirty="0"/>
              <a:t> </a:t>
            </a:r>
            <a:r>
              <a:rPr lang="ru-RU" dirty="0" err="1"/>
              <a:t>ефективній</a:t>
            </a:r>
            <a:r>
              <a:rPr lang="ru-RU" dirty="0"/>
              <a:t> </a:t>
            </a:r>
            <a:r>
              <a:rPr lang="ru-RU" dirty="0" err="1"/>
              <a:t>роботі</a:t>
            </a:r>
            <a:r>
              <a:rPr lang="ru-RU" dirty="0"/>
              <a:t> </a:t>
            </a:r>
            <a:r>
              <a:rPr lang="ru-RU" dirty="0" err="1"/>
              <a:t>співробітників</a:t>
            </a:r>
            <a:r>
              <a:rPr lang="ru-RU" dirty="0"/>
              <a:t> </a:t>
            </a:r>
            <a:r>
              <a:rPr lang="ru-RU" dirty="0" err="1"/>
              <a:t>відділів</a:t>
            </a:r>
            <a:r>
              <a:rPr lang="ru-RU" dirty="0"/>
              <a:t> </a:t>
            </a:r>
            <a:r>
              <a:rPr lang="ru-RU" dirty="0" err="1"/>
              <a:t>продажів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активно </a:t>
            </a:r>
            <a:r>
              <a:rPr lang="ru-RU" dirty="0" err="1"/>
              <a:t>відшукували</a:t>
            </a:r>
            <a:r>
              <a:rPr lang="ru-RU" dirty="0"/>
              <a:t> </a:t>
            </a:r>
            <a:r>
              <a:rPr lang="ru-RU" dirty="0" err="1"/>
              <a:t>споживачів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продукції</a:t>
            </a:r>
            <a:r>
              <a:rPr lang="ru-RU" dirty="0"/>
              <a:t>. У </a:t>
            </a:r>
            <a:r>
              <a:rPr lang="ru-RU" dirty="0" err="1"/>
              <a:t>цю</a:t>
            </a:r>
            <a:r>
              <a:rPr lang="ru-RU" dirty="0"/>
              <a:t> еру </a:t>
            </a:r>
            <a:r>
              <a:rPr lang="ru-RU" dirty="0" err="1"/>
              <a:t>фірми</a:t>
            </a:r>
            <a:r>
              <a:rPr lang="ru-RU" dirty="0"/>
              <a:t> </a:t>
            </a:r>
            <a:r>
              <a:rPr lang="ru-RU" dirty="0" err="1"/>
              <a:t>намагалися</a:t>
            </a:r>
            <a:r>
              <a:rPr lang="ru-RU" dirty="0"/>
              <a:t> </a:t>
            </a:r>
            <a:r>
              <a:rPr lang="ru-RU" dirty="0" err="1"/>
              <a:t>узгодити</a:t>
            </a:r>
            <a:r>
              <a:rPr lang="ru-RU" dirty="0"/>
              <a:t> </a:t>
            </a:r>
            <a:r>
              <a:rPr lang="ru-RU" dirty="0" err="1"/>
              <a:t>обсяг</a:t>
            </a:r>
            <a:r>
              <a:rPr lang="ru-RU" dirty="0"/>
              <a:t> </a:t>
            </a:r>
            <a:r>
              <a:rPr lang="ru-RU" dirty="0" err="1"/>
              <a:t>випуску</a:t>
            </a:r>
            <a:r>
              <a:rPr lang="ru-RU" dirty="0"/>
              <a:t> </a:t>
            </a:r>
            <a:r>
              <a:rPr lang="ru-RU" dirty="0" err="1"/>
              <a:t>продукції</a:t>
            </a:r>
            <a:r>
              <a:rPr lang="ru-RU" dirty="0"/>
              <a:t> з </a:t>
            </a:r>
            <a:r>
              <a:rPr lang="ru-RU" dirty="0" err="1"/>
              <a:t>потенційним</a:t>
            </a:r>
            <a:r>
              <a:rPr lang="ru-RU" dirty="0"/>
              <a:t> числом </a:t>
            </a:r>
            <a:r>
              <a:rPr lang="ru-RU" dirty="0" err="1"/>
              <a:t>споживачів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захочуть</a:t>
            </a:r>
            <a:r>
              <a:rPr lang="ru-RU" dirty="0"/>
              <a:t> </a:t>
            </a:r>
            <a:r>
              <a:rPr lang="ru-RU" dirty="0" err="1"/>
              <a:t>отримати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. </a:t>
            </a:r>
            <a:r>
              <a:rPr lang="ru-RU" dirty="0" err="1"/>
              <a:t>Компанії</a:t>
            </a:r>
            <a:r>
              <a:rPr lang="ru-RU" dirty="0"/>
              <a:t> з </a:t>
            </a:r>
            <a:r>
              <a:rPr lang="ru-RU" dirty="0" err="1"/>
              <a:t>орієнтацією</a:t>
            </a:r>
            <a:r>
              <a:rPr lang="ru-RU" dirty="0"/>
              <a:t> на </a:t>
            </a:r>
            <a:r>
              <a:rPr lang="ru-RU" dirty="0" err="1"/>
              <a:t>продажі</a:t>
            </a:r>
            <a:r>
              <a:rPr lang="ru-RU" dirty="0"/>
              <a:t> </a:t>
            </a:r>
            <a:r>
              <a:rPr lang="ru-RU" dirty="0" err="1"/>
              <a:t>виходили</a:t>
            </a:r>
            <a:r>
              <a:rPr lang="ru-RU" dirty="0"/>
              <a:t> з </a:t>
            </a:r>
            <a:r>
              <a:rPr lang="ru-RU" dirty="0" err="1"/>
              <a:t>допущення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споживачі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чинити</a:t>
            </a:r>
            <a:r>
              <a:rPr lang="ru-RU" dirty="0"/>
              <a:t> </a:t>
            </a:r>
            <a:r>
              <a:rPr lang="ru-RU" dirty="0" err="1"/>
              <a:t>опір</a:t>
            </a:r>
            <a:r>
              <a:rPr lang="ru-RU" dirty="0"/>
              <a:t> </a:t>
            </a:r>
            <a:r>
              <a:rPr lang="ru-RU" dirty="0" err="1"/>
              <a:t>купівлі</a:t>
            </a:r>
            <a:r>
              <a:rPr lang="ru-RU" dirty="0"/>
              <a:t> </a:t>
            </a:r>
            <a:r>
              <a:rPr lang="ru-RU" dirty="0" err="1"/>
              <a:t>товарів</a:t>
            </a:r>
            <a:r>
              <a:rPr lang="ru-RU" dirty="0"/>
              <a:t> та </a:t>
            </a:r>
            <a:r>
              <a:rPr lang="ru-RU" dirty="0" err="1"/>
              <a:t>придбання</a:t>
            </a:r>
            <a:r>
              <a:rPr lang="ru-RU" dirty="0"/>
              <a:t> </a:t>
            </a:r>
            <a:r>
              <a:rPr lang="ru-RU" dirty="0" err="1"/>
              <a:t>послуг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не </a:t>
            </a:r>
            <a:r>
              <a:rPr lang="ru-RU" dirty="0" err="1"/>
              <a:t>здаються</a:t>
            </a:r>
            <a:r>
              <a:rPr lang="ru-RU" dirty="0"/>
              <a:t> </a:t>
            </a:r>
            <a:r>
              <a:rPr lang="ru-RU" dirty="0" err="1"/>
              <a:t>їм</a:t>
            </a:r>
            <a:r>
              <a:rPr lang="ru-RU" dirty="0"/>
              <a:t> </a:t>
            </a:r>
            <a:r>
              <a:rPr lang="ru-RU" dirty="0" err="1"/>
              <a:t>основними</a:t>
            </a:r>
            <a:r>
              <a:rPr lang="ru-RU" dirty="0"/>
              <a:t>, і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основне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відділу</a:t>
            </a:r>
            <a:r>
              <a:rPr lang="ru-RU" dirty="0"/>
              <a:t> </a:t>
            </a:r>
            <a:r>
              <a:rPr lang="ru-RU" dirty="0" err="1"/>
              <a:t>продажів</a:t>
            </a:r>
            <a:r>
              <a:rPr lang="ru-RU" dirty="0"/>
              <a:t> і </a:t>
            </a:r>
            <a:r>
              <a:rPr lang="ru-RU" dirty="0" err="1"/>
              <a:t>реклами</a:t>
            </a:r>
            <a:r>
              <a:rPr lang="ru-RU" dirty="0"/>
              <a:t> - </a:t>
            </a:r>
            <a:r>
              <a:rPr lang="ru-RU" dirty="0" err="1"/>
              <a:t>переконати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покупку.</a:t>
            </a:r>
          </a:p>
        </p:txBody>
      </p:sp>
    </p:spTree>
    <p:extLst>
      <p:ext uri="{BB962C8B-B14F-4D97-AF65-F5344CB8AC3E}">
        <p14:creationId xmlns:p14="http://schemas.microsoft.com/office/powerpoint/2010/main" val="400269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0B8CA-86BE-448E-9CDA-CCF4012E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Ери</a:t>
            </a:r>
            <a:r>
              <a:rPr lang="ru-RU" b="1" dirty="0"/>
              <a:t> </a:t>
            </a:r>
            <a:r>
              <a:rPr lang="ru-RU" b="1" dirty="0" err="1"/>
              <a:t>розвитку</a:t>
            </a:r>
            <a:r>
              <a:rPr lang="ru-RU" b="1" dirty="0"/>
              <a:t> маркетингу.</a:t>
            </a:r>
            <a:r>
              <a:rPr lang="ru-RU" dirty="0"/>
              <a:t> Ера </a:t>
            </a:r>
            <a:r>
              <a:rPr lang="ru-RU" dirty="0" err="1"/>
              <a:t>продажів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BE993-A41F-4084-9C80-858EB88D6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7457661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Проте</a:t>
            </a:r>
            <a:r>
              <a:rPr lang="ru-RU" dirty="0"/>
              <a:t> </a:t>
            </a:r>
            <a:r>
              <a:rPr lang="ru-RU" dirty="0" err="1"/>
              <a:t>продажі</a:t>
            </a:r>
            <a:r>
              <a:rPr lang="ru-RU" dirty="0"/>
              <a:t> не </a:t>
            </a:r>
            <a:r>
              <a:rPr lang="ru-RU" dirty="0" err="1"/>
              <a:t>єдиний</a:t>
            </a:r>
            <a:r>
              <a:rPr lang="ru-RU" dirty="0"/>
              <a:t> компонент маркетингу. </a:t>
            </a:r>
            <a:r>
              <a:rPr lang="ru-RU" dirty="0" err="1"/>
              <a:t>Професор</a:t>
            </a:r>
            <a:r>
              <a:rPr lang="ru-RU" dirty="0"/>
              <a:t> маркетингу з </a:t>
            </a:r>
            <a:r>
              <a:rPr lang="ru-RU" dirty="0" err="1"/>
              <a:t>університету</a:t>
            </a:r>
            <a:r>
              <a:rPr lang="ru-RU" dirty="0"/>
              <a:t> </a:t>
            </a:r>
            <a:r>
              <a:rPr lang="en-US" dirty="0"/>
              <a:t>Harvard University </a:t>
            </a:r>
            <a:r>
              <a:rPr lang="ru-RU" dirty="0"/>
              <a:t>Теодор </a:t>
            </a:r>
            <a:r>
              <a:rPr lang="ru-RU" dirty="0" err="1"/>
              <a:t>Левітт</a:t>
            </a:r>
            <a:r>
              <a:rPr lang="ru-RU" dirty="0"/>
              <a:t> (</a:t>
            </a:r>
            <a:r>
              <a:rPr lang="en-US" dirty="0"/>
              <a:t>Theodore Levitt) </a:t>
            </a:r>
            <a:r>
              <a:rPr lang="ru-RU" dirty="0"/>
              <a:t>так говорить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приводу: «Маркетинг </a:t>
            </a:r>
            <a:r>
              <a:rPr lang="ru-RU" dirty="0" err="1"/>
              <a:t>відрізняється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продажів</a:t>
            </a:r>
            <a:r>
              <a:rPr lang="ru-RU" dirty="0"/>
              <a:t> так само, як </a:t>
            </a:r>
            <a:r>
              <a:rPr lang="ru-RU" dirty="0" err="1"/>
              <a:t>хімія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алхімії</a:t>
            </a:r>
            <a:r>
              <a:rPr lang="ru-RU" dirty="0"/>
              <a:t>, </a:t>
            </a:r>
            <a:r>
              <a:rPr lang="ru-RU" dirty="0" err="1"/>
              <a:t>астрономія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астрології</a:t>
            </a:r>
            <a:r>
              <a:rPr lang="ru-RU" dirty="0"/>
              <a:t>, шахи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шашок</a:t>
            </a:r>
            <a:r>
              <a:rPr lang="ru-RU" dirty="0"/>
              <a:t>».</a:t>
            </a:r>
          </a:p>
        </p:txBody>
      </p:sp>
      <p:pic>
        <p:nvPicPr>
          <p:cNvPr id="2054" name="Picture 6" descr="Биография Теодор Левитт">
            <a:extLst>
              <a:ext uri="{FF2B5EF4-FFF2-40B4-BE49-F238E27FC236}">
                <a16:creationId xmlns:a16="http://schemas.microsoft.com/office/drawing/2014/main" id="{6F89DBF6-C68D-47A6-A307-F64A5C04B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507" y="1919703"/>
            <a:ext cx="3112038" cy="378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D1D9A7F-B7B0-4EC7-A50F-060230D512CC}"/>
              </a:ext>
            </a:extLst>
          </p:cNvPr>
          <p:cNvSpPr/>
          <p:nvPr/>
        </p:nvSpPr>
        <p:spPr>
          <a:xfrm>
            <a:off x="7763634" y="5785033"/>
            <a:ext cx="3896139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2"/>
                </a:solidFill>
              </a:rPr>
              <a:t>Теодор </a:t>
            </a:r>
            <a:r>
              <a:rPr lang="ru-RU" sz="2400" dirty="0" err="1">
                <a:solidFill>
                  <a:schemeClr val="tx2"/>
                </a:solidFill>
              </a:rPr>
              <a:t>Левітт</a:t>
            </a:r>
            <a:r>
              <a:rPr lang="ru-RU" sz="2400" dirty="0">
                <a:solidFill>
                  <a:sysClr val="windowText" lastClr="000000"/>
                </a:solidFill>
              </a:rPr>
              <a:t>(1925 – 2006)</a:t>
            </a:r>
          </a:p>
        </p:txBody>
      </p:sp>
    </p:spTree>
    <p:extLst>
      <p:ext uri="{BB962C8B-B14F-4D97-AF65-F5344CB8AC3E}">
        <p14:creationId xmlns:p14="http://schemas.microsoft.com/office/powerpoint/2010/main" val="198921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0B8CA-86BE-448E-9CDA-CCF4012E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Ери</a:t>
            </a:r>
            <a:r>
              <a:rPr lang="ru-RU" b="1" dirty="0"/>
              <a:t> </a:t>
            </a:r>
            <a:r>
              <a:rPr lang="ru-RU" b="1" dirty="0" err="1"/>
              <a:t>розвитку</a:t>
            </a:r>
            <a:r>
              <a:rPr lang="ru-RU" b="1" dirty="0"/>
              <a:t> маркетингу. </a:t>
            </a:r>
            <a:r>
              <a:rPr lang="ru-RU" dirty="0"/>
              <a:t>Ера маркетингу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BE993-A41F-4084-9C80-858EB88D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Великої</a:t>
            </a:r>
            <a:r>
              <a:rPr lang="ru-RU" dirty="0"/>
              <a:t> </a:t>
            </a:r>
            <a:r>
              <a:rPr lang="ru-RU" dirty="0" err="1"/>
              <a:t>депресії</a:t>
            </a:r>
            <a:r>
              <a:rPr lang="ru-RU" dirty="0"/>
              <a:t>, на початку 1930-х, </a:t>
            </a:r>
            <a:r>
              <a:rPr lang="ru-RU" dirty="0" err="1"/>
              <a:t>особисті</a:t>
            </a:r>
            <a:r>
              <a:rPr lang="ru-RU" dirty="0"/>
              <a:t> доходи і </a:t>
            </a:r>
            <a:r>
              <a:rPr lang="ru-RU" dirty="0" err="1"/>
              <a:t>споживчий</a:t>
            </a:r>
            <a:r>
              <a:rPr lang="ru-RU" dirty="0"/>
              <a:t> попит на </a:t>
            </a:r>
            <a:r>
              <a:rPr lang="ru-RU" dirty="0" err="1"/>
              <a:t>товари</a:t>
            </a:r>
            <a:r>
              <a:rPr lang="ru-RU" dirty="0"/>
              <a:t> і </a:t>
            </a:r>
            <a:r>
              <a:rPr lang="ru-RU" dirty="0" err="1"/>
              <a:t>послуги</a:t>
            </a:r>
            <a:r>
              <a:rPr lang="ru-RU" dirty="0"/>
              <a:t> </a:t>
            </a:r>
            <a:r>
              <a:rPr lang="ru-RU" dirty="0" err="1"/>
              <a:t>різко</a:t>
            </a:r>
            <a:r>
              <a:rPr lang="ru-RU" dirty="0"/>
              <a:t> </a:t>
            </a:r>
            <a:r>
              <a:rPr lang="ru-RU" dirty="0" err="1"/>
              <a:t>зросли</a:t>
            </a:r>
            <a:r>
              <a:rPr lang="ru-RU" dirty="0"/>
              <a:t>, через </a:t>
            </a:r>
            <a:r>
              <a:rPr lang="ru-RU" dirty="0" err="1"/>
              <a:t>що</a:t>
            </a:r>
            <a:r>
              <a:rPr lang="ru-RU" dirty="0"/>
              <a:t> маркетинг став </a:t>
            </a:r>
            <a:r>
              <a:rPr lang="ru-RU" dirty="0" err="1"/>
              <a:t>грати</a:t>
            </a:r>
            <a:r>
              <a:rPr lang="ru-RU" dirty="0"/>
              <a:t> </a:t>
            </a:r>
            <a:r>
              <a:rPr lang="ru-RU" dirty="0" err="1"/>
              <a:t>набагато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важливу</a:t>
            </a:r>
            <a:r>
              <a:rPr lang="ru-RU" dirty="0"/>
              <a:t> роль. </a:t>
            </a:r>
            <a:r>
              <a:rPr lang="ru-RU" dirty="0" err="1"/>
              <a:t>Виживання</a:t>
            </a:r>
            <a:r>
              <a:rPr lang="ru-RU" dirty="0"/>
              <a:t> </a:t>
            </a:r>
            <a:r>
              <a:rPr lang="ru-RU" dirty="0" err="1"/>
              <a:t>організації</a:t>
            </a:r>
            <a:r>
              <a:rPr lang="ru-RU" dirty="0"/>
              <a:t> </a:t>
            </a:r>
            <a:r>
              <a:rPr lang="ru-RU" dirty="0" err="1"/>
              <a:t>вимагало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менеджери</a:t>
            </a:r>
            <a:r>
              <a:rPr lang="ru-RU" dirty="0"/>
              <a:t> </a:t>
            </a:r>
            <a:r>
              <a:rPr lang="ru-RU" dirty="0" err="1"/>
              <a:t>приділяли</a:t>
            </a:r>
            <a:r>
              <a:rPr lang="ru-RU" dirty="0"/>
              <a:t> </a:t>
            </a:r>
            <a:r>
              <a:rPr lang="ru-RU" dirty="0" err="1"/>
              <a:t>саме</a:t>
            </a:r>
            <a:r>
              <a:rPr lang="ru-RU" dirty="0"/>
              <a:t> </a:t>
            </a:r>
            <a:r>
              <a:rPr lang="ru-RU" dirty="0" err="1"/>
              <a:t>підвищену</a:t>
            </a:r>
            <a:r>
              <a:rPr lang="ru-RU" dirty="0"/>
              <a:t> </a:t>
            </a:r>
            <a:r>
              <a:rPr lang="ru-RU" dirty="0" err="1"/>
              <a:t>увагу</a:t>
            </a:r>
            <a:r>
              <a:rPr lang="ru-RU" dirty="0"/>
              <a:t> ринкам </a:t>
            </a:r>
            <a:r>
              <a:rPr lang="ru-RU" dirty="0" err="1"/>
              <a:t>своїх</a:t>
            </a:r>
            <a:r>
              <a:rPr lang="ru-RU" dirty="0"/>
              <a:t> </a:t>
            </a:r>
            <a:r>
              <a:rPr lang="ru-RU" dirty="0" err="1"/>
              <a:t>товарів</a:t>
            </a:r>
            <a:r>
              <a:rPr lang="ru-RU" dirty="0"/>
              <a:t> і </a:t>
            </a:r>
            <a:r>
              <a:rPr lang="ru-RU" dirty="0" err="1"/>
              <a:t>послуг</a:t>
            </a:r>
            <a:r>
              <a:rPr lang="ru-RU" dirty="0"/>
              <a:t>. </a:t>
            </a: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тенденція</a:t>
            </a:r>
            <a:r>
              <a:rPr lang="ru-RU" dirty="0"/>
              <a:t> </a:t>
            </a:r>
            <a:r>
              <a:rPr lang="ru-RU" dirty="0" err="1"/>
              <a:t>закінчилася</a:t>
            </a:r>
            <a:r>
              <a:rPr lang="ru-RU" dirty="0"/>
              <a:t> з початком </a:t>
            </a:r>
            <a:r>
              <a:rPr lang="ru-RU" dirty="0" err="1"/>
              <a:t>Другої</a:t>
            </a:r>
            <a:r>
              <a:rPr lang="ru-RU" dirty="0"/>
              <a:t> </a:t>
            </a:r>
            <a:r>
              <a:rPr lang="ru-RU" dirty="0" err="1"/>
              <a:t>світової</a:t>
            </a:r>
            <a:r>
              <a:rPr lang="ru-RU" dirty="0"/>
              <a:t> </a:t>
            </a:r>
            <a:r>
              <a:rPr lang="ru-RU" dirty="0" err="1"/>
              <a:t>війни</a:t>
            </a:r>
            <a:r>
              <a:rPr lang="ru-RU" dirty="0"/>
              <a:t>, </a:t>
            </a:r>
            <a:r>
              <a:rPr lang="ru-RU" dirty="0" err="1"/>
              <a:t>протягом</a:t>
            </a:r>
            <a:r>
              <a:rPr lang="ru-RU" dirty="0"/>
              <a:t> 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раціонування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 і брак </a:t>
            </a:r>
            <a:r>
              <a:rPr lang="ru-RU" dirty="0" err="1"/>
              <a:t>споживчих</a:t>
            </a:r>
            <a:r>
              <a:rPr lang="ru-RU" dirty="0"/>
              <a:t> </a:t>
            </a:r>
            <a:r>
              <a:rPr lang="ru-RU" dirty="0" err="1"/>
              <a:t>товарів</a:t>
            </a:r>
            <a:r>
              <a:rPr lang="ru-RU" dirty="0"/>
              <a:t>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звичайнісінькою</a:t>
            </a:r>
            <a:r>
              <a:rPr lang="ru-RU" dirty="0"/>
              <a:t> справою.</a:t>
            </a:r>
          </a:p>
        </p:txBody>
      </p:sp>
    </p:spTree>
    <p:extLst>
      <p:ext uri="{BB962C8B-B14F-4D97-AF65-F5344CB8AC3E}">
        <p14:creationId xmlns:p14="http://schemas.microsoft.com/office/powerpoint/2010/main" val="189664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0B8CA-86BE-448E-9CDA-CCF4012E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Ери</a:t>
            </a:r>
            <a:r>
              <a:rPr lang="ru-RU" b="1" dirty="0"/>
              <a:t> </a:t>
            </a:r>
            <a:r>
              <a:rPr lang="ru-RU" b="1" dirty="0" err="1"/>
              <a:t>розвитку</a:t>
            </a:r>
            <a:r>
              <a:rPr lang="ru-RU" b="1" dirty="0"/>
              <a:t> маркетингу. </a:t>
            </a:r>
            <a:r>
              <a:rPr lang="ru-RU" dirty="0"/>
              <a:t>Ера маркетингу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BE993-A41F-4084-9C80-858EB88D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err="1"/>
              <a:t>Маркетингову</a:t>
            </a:r>
            <a:r>
              <a:rPr lang="ru-RU" dirty="0"/>
              <a:t> </a:t>
            </a:r>
            <a:r>
              <a:rPr lang="ru-RU" dirty="0" err="1"/>
              <a:t>концепцію</a:t>
            </a:r>
            <a:r>
              <a:rPr lang="ru-RU" dirty="0"/>
              <a:t>, </a:t>
            </a:r>
            <a:r>
              <a:rPr lang="ru-RU" dirty="0" err="1"/>
              <a:t>кардинальну</a:t>
            </a:r>
            <a:r>
              <a:rPr lang="ru-RU" dirty="0"/>
              <a:t> </a:t>
            </a:r>
            <a:r>
              <a:rPr lang="ru-RU" dirty="0" err="1"/>
              <a:t>зміну</a:t>
            </a:r>
            <a:r>
              <a:rPr lang="ru-RU" dirty="0"/>
              <a:t> в </a:t>
            </a:r>
            <a:r>
              <a:rPr lang="ru-RU" dirty="0" err="1"/>
              <a:t>філософії</a:t>
            </a:r>
            <a:r>
              <a:rPr lang="ru-RU" dirty="0"/>
              <a:t> менеджменту, </a:t>
            </a:r>
            <a:r>
              <a:rPr lang="ru-RU" dirty="0" err="1"/>
              <a:t>найкраще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пояснити</a:t>
            </a:r>
            <a:r>
              <a:rPr lang="ru-RU" dirty="0"/>
              <a:t> як </a:t>
            </a:r>
            <a:r>
              <a:rPr lang="ru-RU" dirty="0" err="1"/>
              <a:t>перехід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ринку </a:t>
            </a:r>
            <a:r>
              <a:rPr lang="ru-RU" dirty="0" err="1"/>
              <a:t>продавця</a:t>
            </a:r>
            <a:r>
              <a:rPr lang="ru-RU" dirty="0"/>
              <a:t>, на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діяло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покупців</a:t>
            </a:r>
            <a:r>
              <a:rPr lang="ru-RU" dirty="0"/>
              <a:t> </a:t>
            </a:r>
            <a:r>
              <a:rPr lang="ru-RU" dirty="0" err="1"/>
              <a:t>обмеженої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/>
              <a:t>товарів</a:t>
            </a:r>
            <a:r>
              <a:rPr lang="ru-RU" dirty="0"/>
              <a:t> і </a:t>
            </a:r>
            <a:r>
              <a:rPr lang="ru-RU" dirty="0" err="1"/>
              <a:t>послуг</a:t>
            </a:r>
            <a:r>
              <a:rPr lang="ru-RU" dirty="0"/>
              <a:t>, до ринку </a:t>
            </a:r>
            <a:r>
              <a:rPr lang="ru-RU" dirty="0" err="1"/>
              <a:t>покупця</a:t>
            </a:r>
            <a:r>
              <a:rPr lang="ru-RU" dirty="0"/>
              <a:t>, на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пропонується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товарів</a:t>
            </a:r>
            <a:r>
              <a:rPr lang="ru-RU" dirty="0"/>
              <a:t> і </a:t>
            </a:r>
            <a:r>
              <a:rPr lang="ru-RU" dirty="0" err="1"/>
              <a:t>послуг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є </a:t>
            </a:r>
            <a:r>
              <a:rPr lang="ru-RU" dirty="0" err="1"/>
              <a:t>споживачів</a:t>
            </a:r>
            <a:r>
              <a:rPr lang="ru-RU" dirty="0"/>
              <a:t>, охочих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придбати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Поява</a:t>
            </a:r>
            <a:r>
              <a:rPr lang="ru-RU" dirty="0"/>
              <a:t> сильного ринку </a:t>
            </a:r>
            <a:r>
              <a:rPr lang="ru-RU" dirty="0" err="1"/>
              <a:t>покупця</a:t>
            </a:r>
            <a:r>
              <a:rPr lang="ru-RU" dirty="0"/>
              <a:t> породила </a:t>
            </a:r>
            <a:r>
              <a:rPr lang="ru-RU" dirty="0" err="1"/>
              <a:t>необхідність</a:t>
            </a:r>
            <a:r>
              <a:rPr lang="ru-RU" dirty="0"/>
              <a:t> у видах </a:t>
            </a:r>
            <a:r>
              <a:rPr lang="ru-RU" dirty="0" err="1"/>
              <a:t>бізнесу</a:t>
            </a:r>
            <a:r>
              <a:rPr lang="ru-RU" dirty="0"/>
              <a:t>, </a:t>
            </a:r>
            <a:r>
              <a:rPr lang="ru-RU" dirty="0" err="1"/>
              <a:t>орієнтованих</a:t>
            </a:r>
            <a:r>
              <a:rPr lang="ru-RU" dirty="0"/>
              <a:t> на </a:t>
            </a:r>
            <a:r>
              <a:rPr lang="ru-RU" dirty="0" err="1"/>
              <a:t>споживача</a:t>
            </a:r>
            <a:r>
              <a:rPr lang="ru-RU" dirty="0"/>
              <a:t>. </a:t>
            </a:r>
            <a:r>
              <a:rPr lang="ru-RU" dirty="0" err="1"/>
              <a:t>Компаніям</a:t>
            </a:r>
            <a:r>
              <a:rPr lang="ru-RU" dirty="0"/>
              <a:t> </a:t>
            </a:r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dirty="0" err="1"/>
              <a:t>вимагалося</a:t>
            </a:r>
            <a:r>
              <a:rPr lang="ru-RU" dirty="0"/>
              <a:t> </a:t>
            </a:r>
            <a:r>
              <a:rPr lang="ru-RU" dirty="0" err="1"/>
              <a:t>виходити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своїми</a:t>
            </a:r>
            <a:r>
              <a:rPr lang="ru-RU" dirty="0"/>
              <a:t> товарами та </a:t>
            </a:r>
            <a:r>
              <a:rPr lang="ru-RU" dirty="0" err="1"/>
              <a:t>послугами</a:t>
            </a:r>
            <a:r>
              <a:rPr lang="ru-RU" dirty="0"/>
              <a:t> на </a:t>
            </a:r>
            <a:r>
              <a:rPr lang="ru-RU" dirty="0" err="1"/>
              <a:t>ринок</a:t>
            </a:r>
            <a:r>
              <a:rPr lang="ru-RU" dirty="0"/>
              <a:t>, а не просто </a:t>
            </a:r>
            <a:r>
              <a:rPr lang="ru-RU" dirty="0" err="1"/>
              <a:t>виробляти</a:t>
            </a:r>
            <a:r>
              <a:rPr lang="ru-RU" dirty="0"/>
              <a:t> і </a:t>
            </a:r>
            <a:r>
              <a:rPr lang="ru-RU" dirty="0" err="1"/>
              <a:t>продавати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. 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розуміння</a:t>
            </a:r>
            <a:r>
              <a:rPr lang="ru-RU" dirty="0"/>
              <a:t> стало </a:t>
            </a:r>
            <a:r>
              <a:rPr lang="ru-RU" dirty="0" err="1"/>
              <a:t>поштовхом</a:t>
            </a:r>
            <a:r>
              <a:rPr lang="ru-RU" dirty="0"/>
              <a:t> для </a:t>
            </a:r>
            <a:r>
              <a:rPr lang="ru-RU" dirty="0" err="1"/>
              <a:t>появи</a:t>
            </a:r>
            <a:r>
              <a:rPr lang="ru-RU" dirty="0"/>
              <a:t> </a:t>
            </a:r>
            <a:r>
              <a:rPr lang="ru-RU" dirty="0" err="1"/>
              <a:t>маркетингової</a:t>
            </a:r>
            <a:r>
              <a:rPr lang="ru-RU" dirty="0"/>
              <a:t> </a:t>
            </a:r>
            <a:r>
              <a:rPr lang="ru-RU" dirty="0" err="1"/>
              <a:t>концепції</a:t>
            </a:r>
            <a:r>
              <a:rPr lang="ru-RU" dirty="0"/>
              <a:t>. </a:t>
            </a:r>
            <a:r>
              <a:rPr lang="ru-RU" dirty="0" err="1"/>
              <a:t>Сформування</a:t>
            </a:r>
            <a:r>
              <a:rPr lang="ru-RU" dirty="0"/>
              <a:t>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/>
              <a:t>концепції</a:t>
            </a:r>
            <a:r>
              <a:rPr lang="ru-RU" dirty="0"/>
              <a:t> і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домінуюча</a:t>
            </a:r>
            <a:r>
              <a:rPr lang="ru-RU" dirty="0"/>
              <a:t> роль в </a:t>
            </a:r>
            <a:r>
              <a:rPr lang="ru-RU" dirty="0" err="1"/>
              <a:t>бізнесі</a:t>
            </a:r>
            <a:r>
              <a:rPr lang="ru-RU" dirty="0"/>
              <a:t> </a:t>
            </a:r>
            <a:r>
              <a:rPr lang="ru-RU" dirty="0" err="1"/>
              <a:t>відносяться</a:t>
            </a:r>
            <a:r>
              <a:rPr lang="ru-RU" dirty="0"/>
              <a:t> до 1952 року.</a:t>
            </a:r>
          </a:p>
        </p:txBody>
      </p:sp>
    </p:spTree>
    <p:extLst>
      <p:ext uri="{BB962C8B-B14F-4D97-AF65-F5344CB8AC3E}">
        <p14:creationId xmlns:p14="http://schemas.microsoft.com/office/powerpoint/2010/main" val="231093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0B8CA-86BE-448E-9CDA-CCF4012E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Ери</a:t>
            </a:r>
            <a:r>
              <a:rPr lang="ru-RU" b="1" dirty="0"/>
              <a:t> </a:t>
            </a:r>
            <a:r>
              <a:rPr lang="ru-RU" b="1" dirty="0" err="1"/>
              <a:t>розвитку</a:t>
            </a:r>
            <a:r>
              <a:rPr lang="ru-RU" b="1" dirty="0"/>
              <a:t> маркетингу.</a:t>
            </a:r>
            <a:r>
              <a:rPr lang="ru-RU" dirty="0"/>
              <a:t> Ера </a:t>
            </a:r>
            <a:r>
              <a:rPr lang="ru-RU" dirty="0" err="1"/>
              <a:t>взаємин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BE993-A41F-4084-9C80-858EB88D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err="1"/>
              <a:t>Четверта</a:t>
            </a:r>
            <a:r>
              <a:rPr lang="ru-RU" dirty="0"/>
              <a:t> ера в </a:t>
            </a:r>
            <a:r>
              <a:rPr lang="ru-RU" dirty="0" err="1"/>
              <a:t>історії</a:t>
            </a:r>
            <a:r>
              <a:rPr lang="ru-RU" dirty="0"/>
              <a:t> маркетингу </a:t>
            </a:r>
            <a:r>
              <a:rPr lang="ru-RU" dirty="0" err="1"/>
              <a:t>виникла</a:t>
            </a:r>
            <a:r>
              <a:rPr lang="ru-RU" dirty="0"/>
              <a:t> в </a:t>
            </a:r>
            <a:r>
              <a:rPr lang="ru-RU" dirty="0" err="1"/>
              <a:t>останньому</a:t>
            </a:r>
            <a:r>
              <a:rPr lang="ru-RU" dirty="0"/>
              <a:t> </a:t>
            </a:r>
            <a:r>
              <a:rPr lang="ru-RU" dirty="0" err="1"/>
              <a:t>десятилітті</a:t>
            </a:r>
            <a:r>
              <a:rPr lang="ru-RU" dirty="0"/>
              <a:t> </a:t>
            </a:r>
            <a:r>
              <a:rPr lang="en-US" dirty="0"/>
              <a:t>XX </a:t>
            </a:r>
            <a:r>
              <a:rPr lang="ru-RU" dirty="0" err="1"/>
              <a:t>століття</a:t>
            </a:r>
            <a:r>
              <a:rPr lang="ru-RU" dirty="0"/>
              <a:t> і </a:t>
            </a:r>
            <a:r>
              <a:rPr lang="ru-RU" dirty="0" err="1"/>
              <a:t>продовжується</a:t>
            </a:r>
            <a:r>
              <a:rPr lang="ru-RU" dirty="0"/>
              <a:t> і </a:t>
            </a:r>
            <a:r>
              <a:rPr lang="ru-RU" dirty="0" err="1"/>
              <a:t>понині</a:t>
            </a:r>
            <a:r>
              <a:rPr lang="ru-RU" dirty="0"/>
              <a:t>, в </a:t>
            </a:r>
            <a:r>
              <a:rPr lang="en-US" dirty="0"/>
              <a:t>XXI </a:t>
            </a:r>
            <a:r>
              <a:rPr lang="ru-RU" dirty="0" err="1"/>
              <a:t>сторіччі</a:t>
            </a:r>
            <a:r>
              <a:rPr lang="ru-RU" dirty="0"/>
              <a:t>. </a:t>
            </a:r>
            <a:r>
              <a:rPr lang="ru-RU" dirty="0" err="1"/>
              <a:t>Організації</a:t>
            </a:r>
            <a:r>
              <a:rPr lang="ru-RU" dirty="0"/>
              <a:t> в </a:t>
            </a:r>
            <a:r>
              <a:rPr lang="ru-RU" dirty="0" err="1"/>
              <a:t>наші</a:t>
            </a:r>
            <a:r>
              <a:rPr lang="ru-RU" dirty="0"/>
              <a:t> </a:t>
            </a:r>
            <a:r>
              <a:rPr lang="ru-RU" dirty="0" err="1"/>
              <a:t>дні</a:t>
            </a:r>
            <a:r>
              <a:rPr lang="ru-RU" dirty="0"/>
              <a:t> </a:t>
            </a:r>
            <a:r>
              <a:rPr lang="ru-RU" dirty="0" err="1"/>
              <a:t>трансформують</a:t>
            </a:r>
            <a:r>
              <a:rPr lang="ru-RU" dirty="0"/>
              <a:t> </a:t>
            </a:r>
            <a:r>
              <a:rPr lang="ru-RU" dirty="0" err="1"/>
              <a:t>споживчу</a:t>
            </a:r>
            <a:r>
              <a:rPr lang="ru-RU" dirty="0"/>
              <a:t> </a:t>
            </a:r>
            <a:r>
              <a:rPr lang="ru-RU" dirty="0" err="1"/>
              <a:t>орієнтацію</a:t>
            </a:r>
            <a:r>
              <a:rPr lang="ru-RU" dirty="0"/>
              <a:t>, </a:t>
            </a:r>
            <a:r>
              <a:rPr lang="ru-RU" dirty="0" err="1"/>
              <a:t>характерну</a:t>
            </a:r>
            <a:r>
              <a:rPr lang="ru-RU" dirty="0"/>
              <a:t> для </a:t>
            </a:r>
            <a:r>
              <a:rPr lang="ru-RU" dirty="0" err="1"/>
              <a:t>маркетингової</a:t>
            </a:r>
            <a:r>
              <a:rPr lang="ru-RU" dirty="0"/>
              <a:t> </a:t>
            </a:r>
            <a:r>
              <a:rPr lang="ru-RU" dirty="0" err="1"/>
              <a:t>ери</a:t>
            </a:r>
            <a:r>
              <a:rPr lang="ru-RU" dirty="0"/>
              <a:t>, і </a:t>
            </a:r>
            <a:r>
              <a:rPr lang="ru-RU" dirty="0" err="1"/>
              <a:t>роблять</a:t>
            </a:r>
            <a:r>
              <a:rPr lang="ru-RU" dirty="0"/>
              <a:t> в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напрямі</a:t>
            </a:r>
            <a:r>
              <a:rPr lang="ru-RU" dirty="0"/>
              <a:t> </a:t>
            </a:r>
            <a:r>
              <a:rPr lang="ru-RU" dirty="0" err="1"/>
              <a:t>наступний</a:t>
            </a:r>
            <a:r>
              <a:rPr lang="ru-RU" dirty="0"/>
              <a:t> крок, </a:t>
            </a:r>
            <a:r>
              <a:rPr lang="ru-RU" dirty="0" err="1"/>
              <a:t>приділяючи</a:t>
            </a:r>
            <a:r>
              <a:rPr lang="ru-RU" dirty="0"/>
              <a:t> </a:t>
            </a:r>
            <a:r>
              <a:rPr lang="ru-RU" dirty="0" err="1"/>
              <a:t>підвищену</a:t>
            </a:r>
            <a:r>
              <a:rPr lang="ru-RU" dirty="0"/>
              <a:t> </a:t>
            </a:r>
            <a:r>
              <a:rPr lang="ru-RU" dirty="0" err="1"/>
              <a:t>увагу</a:t>
            </a:r>
            <a:r>
              <a:rPr lang="ru-RU" dirty="0"/>
              <a:t> </a:t>
            </a:r>
            <a:r>
              <a:rPr lang="ru-RU" dirty="0" err="1"/>
              <a:t>встановленню</a:t>
            </a:r>
            <a:r>
              <a:rPr lang="ru-RU" dirty="0"/>
              <a:t> і </a:t>
            </a:r>
            <a:r>
              <a:rPr lang="ru-RU" dirty="0" err="1"/>
              <a:t>підтримці</a:t>
            </a:r>
            <a:r>
              <a:rPr lang="ru-RU" dirty="0"/>
              <a:t> </a:t>
            </a:r>
            <a:r>
              <a:rPr lang="ru-RU" dirty="0" err="1"/>
              <a:t>взаємовідносин</a:t>
            </a:r>
            <a:r>
              <a:rPr lang="ru-RU" dirty="0"/>
              <a:t>, як з </a:t>
            </a:r>
            <a:r>
              <a:rPr lang="ru-RU" dirty="0" err="1"/>
              <a:t>споживачами</a:t>
            </a:r>
            <a:r>
              <a:rPr lang="ru-RU" dirty="0"/>
              <a:t>, так і з </a:t>
            </a:r>
            <a:r>
              <a:rPr lang="ru-RU" dirty="0" err="1"/>
              <a:t>постачальниками</a:t>
            </a:r>
            <a:r>
              <a:rPr lang="ru-RU" dirty="0"/>
              <a:t>. </a:t>
            </a: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спрямованість</a:t>
            </a:r>
            <a:r>
              <a:rPr lang="ru-RU" dirty="0"/>
              <a:t> </a:t>
            </a:r>
            <a:r>
              <a:rPr lang="ru-RU" dirty="0" err="1"/>
              <a:t>відображає</a:t>
            </a:r>
            <a:r>
              <a:rPr lang="ru-RU" dirty="0"/>
              <a:t> </a:t>
            </a:r>
            <a:r>
              <a:rPr lang="ru-RU" dirty="0" err="1"/>
              <a:t>різкий</a:t>
            </a:r>
            <a:r>
              <a:rPr lang="ru-RU" dirty="0"/>
              <a:t> </a:t>
            </a:r>
            <a:r>
              <a:rPr lang="ru-RU" dirty="0" err="1"/>
              <a:t>перехід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традиційної</a:t>
            </a:r>
            <a:r>
              <a:rPr lang="ru-RU" dirty="0"/>
              <a:t> </a:t>
            </a:r>
            <a:r>
              <a:rPr lang="ru-RU" dirty="0" err="1"/>
              <a:t>концепції</a:t>
            </a:r>
            <a:r>
              <a:rPr lang="ru-RU" dirty="0"/>
              <a:t> маркетингу як простого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покупцем</a:t>
            </a:r>
            <a:r>
              <a:rPr lang="ru-RU" dirty="0"/>
              <a:t> і </a:t>
            </a:r>
            <a:r>
              <a:rPr lang="ru-RU" dirty="0" err="1"/>
              <a:t>продавцем</a:t>
            </a:r>
            <a:r>
              <a:rPr lang="ru-RU" dirty="0"/>
              <a:t>. Маркетинг </a:t>
            </a:r>
            <a:r>
              <a:rPr lang="ru-RU" dirty="0" err="1"/>
              <a:t>взаємин</a:t>
            </a:r>
            <a:r>
              <a:rPr lang="ru-RU" dirty="0"/>
              <a:t> на </a:t>
            </a:r>
            <a:r>
              <a:rPr lang="ru-RU" dirty="0" err="1"/>
              <a:t>відміну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минулого</a:t>
            </a:r>
            <a:r>
              <a:rPr lang="ru-RU" dirty="0"/>
              <a:t> </a:t>
            </a:r>
            <a:r>
              <a:rPr lang="ru-RU" dirty="0" err="1"/>
              <a:t>підходу</a:t>
            </a:r>
            <a:r>
              <a:rPr lang="ru-RU" dirty="0"/>
              <a:t> </a:t>
            </a:r>
            <a:r>
              <a:rPr lang="ru-RU" dirty="0" err="1"/>
              <a:t>будується</a:t>
            </a:r>
            <a:r>
              <a:rPr lang="ru-RU" dirty="0"/>
              <a:t> на </a:t>
            </a:r>
            <a:r>
              <a:rPr lang="ru-RU" dirty="0" err="1"/>
              <a:t>довгострокових</a:t>
            </a:r>
            <a:r>
              <a:rPr lang="ru-RU" dirty="0"/>
              <a:t> і </a:t>
            </a:r>
            <a:r>
              <a:rPr lang="ru-RU" dirty="0" err="1"/>
              <a:t>розвиваються</a:t>
            </a:r>
            <a:r>
              <a:rPr lang="ru-RU" dirty="0"/>
              <a:t> з часом </a:t>
            </a:r>
            <a:r>
              <a:rPr lang="ru-RU" dirty="0" err="1"/>
              <a:t>взаєминах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покупцями</a:t>
            </a:r>
            <a:r>
              <a:rPr lang="ru-RU" dirty="0"/>
              <a:t> і </a:t>
            </a:r>
            <a:r>
              <a:rPr lang="ru-RU" dirty="0" err="1"/>
              <a:t>постачальниками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додають</a:t>
            </a:r>
            <a:r>
              <a:rPr lang="ru-RU" dirty="0"/>
              <a:t> </a:t>
            </a:r>
            <a:r>
              <a:rPr lang="ru-RU" dirty="0" err="1"/>
              <a:t>цінність</a:t>
            </a:r>
            <a:r>
              <a:rPr lang="ru-RU" dirty="0"/>
              <a:t> </a:t>
            </a:r>
            <a:r>
              <a:rPr lang="ru-RU" dirty="0" err="1"/>
              <a:t>обом</a:t>
            </a:r>
            <a:r>
              <a:rPr lang="ru-RU" dirty="0"/>
              <a:t> сторонам.</a:t>
            </a:r>
          </a:p>
        </p:txBody>
      </p:sp>
    </p:spTree>
    <p:extLst>
      <p:ext uri="{BB962C8B-B14F-4D97-AF65-F5344CB8AC3E}">
        <p14:creationId xmlns:p14="http://schemas.microsoft.com/office/powerpoint/2010/main" val="3188881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0B8CA-86BE-448E-9CDA-CCF4012E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Ери</a:t>
            </a:r>
            <a:r>
              <a:rPr lang="ru-RU" b="1" dirty="0"/>
              <a:t> </a:t>
            </a:r>
            <a:r>
              <a:rPr lang="ru-RU" b="1" dirty="0" err="1"/>
              <a:t>розвитку</a:t>
            </a:r>
            <a:r>
              <a:rPr lang="ru-RU" b="1" dirty="0"/>
              <a:t> маркетингу.</a:t>
            </a:r>
            <a:r>
              <a:rPr lang="ru-RU" dirty="0"/>
              <a:t> Ера </a:t>
            </a:r>
            <a:r>
              <a:rPr lang="ru-RU" dirty="0" err="1"/>
              <a:t>взаємин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BE993-A41F-4084-9C80-858EB88D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err="1"/>
              <a:t>Стратегічні</a:t>
            </a:r>
            <a:r>
              <a:rPr lang="ru-RU" dirty="0"/>
              <a:t> </a:t>
            </a:r>
            <a:r>
              <a:rPr lang="ru-RU" dirty="0" err="1"/>
              <a:t>союзи</a:t>
            </a:r>
            <a:r>
              <a:rPr lang="ru-RU" dirty="0"/>
              <a:t> і партнерства </a:t>
            </a:r>
            <a:r>
              <a:rPr lang="ru-RU" dirty="0" err="1"/>
              <a:t>виробників</a:t>
            </a:r>
            <a:r>
              <a:rPr lang="ru-RU" dirty="0"/>
              <a:t>, </a:t>
            </a:r>
            <a:r>
              <a:rPr lang="ru-RU" dirty="0" err="1"/>
              <a:t>рітейлерів</a:t>
            </a:r>
            <a:r>
              <a:rPr lang="ru-RU" dirty="0"/>
              <a:t> і </a:t>
            </a:r>
            <a:r>
              <a:rPr lang="ru-RU" dirty="0" err="1"/>
              <a:t>постачальників</a:t>
            </a:r>
            <a:r>
              <a:rPr lang="ru-RU" dirty="0"/>
              <a:t> </a:t>
            </a:r>
            <a:r>
              <a:rPr lang="ru-RU" dirty="0" err="1"/>
              <a:t>звичайно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виграти</a:t>
            </a:r>
            <a:r>
              <a:rPr lang="ru-RU" dirty="0"/>
              <a:t> </a:t>
            </a:r>
            <a:r>
              <a:rPr lang="ru-RU" dirty="0" err="1"/>
              <a:t>всім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учасникам</a:t>
            </a:r>
            <a:r>
              <a:rPr lang="ru-RU" dirty="0"/>
              <a:t>. </a:t>
            </a:r>
            <a:r>
              <a:rPr lang="en-US" dirty="0"/>
              <a:t>Ryder System, </a:t>
            </a:r>
            <a:r>
              <a:rPr lang="ru-RU" dirty="0" err="1"/>
              <a:t>власник</a:t>
            </a:r>
            <a:r>
              <a:rPr lang="ru-RU" dirty="0"/>
              <a:t> </a:t>
            </a:r>
            <a:r>
              <a:rPr lang="ru-RU" dirty="0" err="1"/>
              <a:t>відомих</a:t>
            </a:r>
            <a:r>
              <a:rPr lang="ru-RU" dirty="0"/>
              <a:t> </a:t>
            </a:r>
            <a:r>
              <a:rPr lang="ru-RU" dirty="0" err="1"/>
              <a:t>жовтих</a:t>
            </a:r>
            <a:r>
              <a:rPr lang="ru-RU" dirty="0"/>
              <a:t> </a:t>
            </a:r>
            <a:r>
              <a:rPr lang="ru-RU" dirty="0" err="1"/>
              <a:t>вантажівок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беруть</a:t>
            </a:r>
            <a:r>
              <a:rPr lang="ru-RU" dirty="0"/>
              <a:t> напрокат, </a:t>
            </a:r>
            <a:r>
              <a:rPr lang="ru-RU" dirty="0" err="1"/>
              <a:t>уклав</a:t>
            </a:r>
            <a:r>
              <a:rPr lang="ru-RU" dirty="0"/>
              <a:t> </a:t>
            </a:r>
            <a:r>
              <a:rPr lang="ru-RU" dirty="0" err="1"/>
              <a:t>союзи</a:t>
            </a:r>
            <a:r>
              <a:rPr lang="ru-RU" dirty="0"/>
              <a:t> з такими </a:t>
            </a:r>
            <a:r>
              <a:rPr lang="ru-RU" dirty="0" err="1"/>
              <a:t>фірмами</a:t>
            </a:r>
            <a:r>
              <a:rPr lang="ru-RU" dirty="0"/>
              <a:t>, як </a:t>
            </a:r>
            <a:r>
              <a:rPr lang="en-US" dirty="0"/>
              <a:t>Delphi Automotive, </a:t>
            </a:r>
            <a:r>
              <a:rPr lang="ru-RU" dirty="0" err="1"/>
              <a:t>найкрупнішим</a:t>
            </a:r>
            <a:r>
              <a:rPr lang="ru-RU" dirty="0"/>
              <a:t> </a:t>
            </a:r>
            <a:r>
              <a:rPr lang="ru-RU" dirty="0" err="1"/>
              <a:t>постачальником</a:t>
            </a:r>
            <a:r>
              <a:rPr lang="ru-RU" dirty="0"/>
              <a:t> в </a:t>
            </a:r>
            <a:r>
              <a:rPr lang="ru-RU" dirty="0" err="1"/>
              <a:t>Америці</a:t>
            </a:r>
            <a:r>
              <a:rPr lang="ru-RU" dirty="0"/>
              <a:t> </a:t>
            </a:r>
            <a:r>
              <a:rPr lang="ru-RU" dirty="0" err="1"/>
              <a:t>автомобільних</a:t>
            </a:r>
            <a:r>
              <a:rPr lang="ru-RU" dirty="0"/>
              <a:t> </a:t>
            </a:r>
            <a:r>
              <a:rPr lang="ru-RU" dirty="0" err="1"/>
              <a:t>запасних</a:t>
            </a:r>
            <a:r>
              <a:rPr lang="ru-RU" dirty="0"/>
              <a:t> </a:t>
            </a:r>
            <a:r>
              <a:rPr lang="ru-RU" dirty="0" err="1"/>
              <a:t>частин</a:t>
            </a:r>
            <a:r>
              <a:rPr lang="ru-RU" dirty="0"/>
              <a:t>, і </a:t>
            </a:r>
            <a:r>
              <a:rPr lang="en-US" dirty="0"/>
              <a:t>Toyota Tsusho America,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поставляє</a:t>
            </a:r>
            <a:r>
              <a:rPr lang="ru-RU" dirty="0"/>
              <a:t> </a:t>
            </a:r>
            <a:r>
              <a:rPr lang="ru-RU" dirty="0" err="1"/>
              <a:t>залізо</a:t>
            </a:r>
            <a:r>
              <a:rPr lang="ru-RU" dirty="0"/>
              <a:t>, сталь і </a:t>
            </a:r>
            <a:r>
              <a:rPr lang="ru-RU" dirty="0" err="1"/>
              <a:t>текстильні</a:t>
            </a:r>
            <a:r>
              <a:rPr lang="ru-RU" dirty="0"/>
              <a:t> </a:t>
            </a:r>
            <a:r>
              <a:rPr lang="ru-RU" dirty="0" err="1"/>
              <a:t>матеріали</a:t>
            </a:r>
            <a:r>
              <a:rPr lang="ru-RU" dirty="0"/>
              <a:t> для </a:t>
            </a:r>
            <a:r>
              <a:rPr lang="ru-RU" dirty="0" err="1"/>
              <a:t>автомобільних</a:t>
            </a:r>
            <a:r>
              <a:rPr lang="ru-RU" dirty="0"/>
              <a:t> </a:t>
            </a:r>
            <a:r>
              <a:rPr lang="ru-RU" dirty="0" err="1"/>
              <a:t>компаній</a:t>
            </a:r>
            <a:r>
              <a:rPr lang="ru-RU" dirty="0"/>
              <a:t>. </a:t>
            </a:r>
            <a:r>
              <a:rPr lang="en-US" dirty="0"/>
              <a:t>Ryder </a:t>
            </a:r>
            <a:r>
              <a:rPr lang="ru-RU" dirty="0"/>
              <a:t>і </a:t>
            </a:r>
            <a:r>
              <a:rPr lang="en-US" dirty="0"/>
              <a:t>Toyota </a:t>
            </a:r>
            <a:r>
              <a:rPr lang="ru-RU" dirty="0"/>
              <a:t>створили </a:t>
            </a:r>
            <a:r>
              <a:rPr lang="ru-RU" dirty="0" err="1"/>
              <a:t>спільне</a:t>
            </a:r>
            <a:r>
              <a:rPr lang="ru-RU" dirty="0"/>
              <a:t> </a:t>
            </a:r>
            <a:r>
              <a:rPr lang="ru-RU" dirty="0" err="1"/>
              <a:t>підприємство</a:t>
            </a:r>
            <a:r>
              <a:rPr lang="ru-RU" dirty="0"/>
              <a:t>, яке вони назвали </a:t>
            </a:r>
            <a:r>
              <a:rPr lang="en-US" dirty="0"/>
              <a:t>TTR Logistics, </a:t>
            </a:r>
            <a:r>
              <a:rPr lang="ru-RU" dirty="0"/>
              <a:t>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en-US" dirty="0"/>
              <a:t>Toyota Tsusho </a:t>
            </a:r>
            <a:r>
              <a:rPr lang="ru-RU" dirty="0" err="1"/>
              <a:t>поставляє</a:t>
            </a:r>
            <a:r>
              <a:rPr lang="ru-RU" dirty="0"/>
              <a:t> </a:t>
            </a:r>
            <a:r>
              <a:rPr lang="ru-RU" dirty="0" err="1"/>
              <a:t>матеріали</a:t>
            </a:r>
            <a:r>
              <a:rPr lang="ru-RU" dirty="0"/>
              <a:t>, </a:t>
            </a:r>
            <a:r>
              <a:rPr lang="en-US" dirty="0"/>
              <a:t>a Ryder </a:t>
            </a:r>
            <a:r>
              <a:rPr lang="ru-RU" dirty="0" err="1"/>
              <a:t>управляє</a:t>
            </a:r>
            <a:r>
              <a:rPr lang="ru-RU" dirty="0"/>
              <a:t> потоком і </a:t>
            </a:r>
            <a:r>
              <a:rPr lang="ru-RU" dirty="0" err="1"/>
              <a:t>складуванням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матеріалів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 пластику і </a:t>
            </a:r>
            <a:r>
              <a:rPr lang="ru-RU" dirty="0" err="1"/>
              <a:t>проводів</a:t>
            </a:r>
            <a:r>
              <a:rPr lang="ru-RU" dirty="0"/>
              <a:t>. </a:t>
            </a:r>
            <a:r>
              <a:rPr lang="en-US" dirty="0"/>
              <a:t>Ryder </a:t>
            </a:r>
            <a:r>
              <a:rPr lang="ru-RU" dirty="0" err="1"/>
              <a:t>чекає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союз дозволить </a:t>
            </a:r>
            <a:r>
              <a:rPr lang="ru-RU" dirty="0" err="1"/>
              <a:t>одержати</a:t>
            </a:r>
            <a:r>
              <a:rPr lang="ru-RU" dirty="0"/>
              <a:t> доходи в 22 млн. дол </a:t>
            </a:r>
            <a:r>
              <a:rPr lang="ru-RU" dirty="0" err="1"/>
              <a:t>вже</a:t>
            </a:r>
            <a:r>
              <a:rPr lang="ru-RU" dirty="0"/>
              <a:t> за перший </a:t>
            </a:r>
            <a:r>
              <a:rPr lang="ru-RU" dirty="0" err="1"/>
              <a:t>рік</a:t>
            </a:r>
            <a:r>
              <a:rPr lang="ru-RU" dirty="0"/>
              <a:t> і </a:t>
            </a:r>
            <a:r>
              <a:rPr lang="ru-RU" dirty="0" err="1"/>
              <a:t>сотні</a:t>
            </a:r>
            <a:r>
              <a:rPr lang="ru-RU" dirty="0"/>
              <a:t> </a:t>
            </a:r>
            <a:r>
              <a:rPr lang="ru-RU" dirty="0" err="1"/>
              <a:t>мільйонів</a:t>
            </a:r>
            <a:r>
              <a:rPr lang="ru-RU" dirty="0"/>
              <a:t> в </a:t>
            </a:r>
            <a:r>
              <a:rPr lang="ru-RU" dirty="0" err="1"/>
              <a:t>майбутньому</a:t>
            </a:r>
            <a:r>
              <a:rPr lang="ru-RU" dirty="0"/>
              <a:t>. </a:t>
            </a:r>
            <a:r>
              <a:rPr lang="ru-RU" dirty="0" err="1"/>
              <a:t>Учасники</a:t>
            </a:r>
            <a:r>
              <a:rPr lang="ru-RU" dirty="0"/>
              <a:t> </a:t>
            </a:r>
            <a:r>
              <a:rPr lang="ru-RU" dirty="0" err="1"/>
              <a:t>узгоджено</a:t>
            </a:r>
            <a:r>
              <a:rPr lang="ru-RU" dirty="0"/>
              <a:t> </a:t>
            </a:r>
            <a:r>
              <a:rPr lang="ru-RU" dirty="0" err="1"/>
              <a:t>здійснюваних</a:t>
            </a:r>
            <a:r>
              <a:rPr lang="ru-RU" dirty="0"/>
              <a:t> </a:t>
            </a:r>
            <a:r>
              <a:rPr lang="ru-RU" dirty="0" err="1"/>
              <a:t>взаємин</a:t>
            </a:r>
            <a:r>
              <a:rPr lang="ru-RU" dirty="0"/>
              <a:t> </a:t>
            </a:r>
            <a:r>
              <a:rPr lang="ru-RU" dirty="0" err="1"/>
              <a:t>виробляють</a:t>
            </a:r>
            <a:r>
              <a:rPr lang="ru-RU" dirty="0"/>
              <a:t>, за </a:t>
            </a:r>
            <a:r>
              <a:rPr lang="ru-RU" dirty="0" err="1"/>
              <a:t>оцінками</a:t>
            </a:r>
            <a:r>
              <a:rPr lang="ru-RU" dirty="0"/>
              <a:t>, на 25%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продажів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фірми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діють</a:t>
            </a:r>
            <a:r>
              <a:rPr lang="ru-RU" dirty="0"/>
              <a:t> </a:t>
            </a:r>
            <a:r>
              <a:rPr lang="ru-RU" dirty="0" err="1"/>
              <a:t>окремо</a:t>
            </a:r>
            <a:r>
              <a:rPr lang="ru-RU" dirty="0"/>
              <a:t>. </a:t>
            </a:r>
            <a:r>
              <a:rPr lang="ru-RU" dirty="0" err="1"/>
              <a:t>Маючи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широкий </a:t>
            </a:r>
            <a:r>
              <a:rPr lang="ru-RU" dirty="0" err="1"/>
              <a:t>вихід</a:t>
            </a:r>
            <a:r>
              <a:rPr lang="ru-RU" dirty="0"/>
              <a:t> на </a:t>
            </a:r>
            <a:r>
              <a:rPr lang="ru-RU" dirty="0" err="1"/>
              <a:t>потенційних</a:t>
            </a:r>
            <a:r>
              <a:rPr lang="ru-RU" dirty="0"/>
              <a:t> </a:t>
            </a:r>
            <a:r>
              <a:rPr lang="ru-RU" dirty="0" err="1"/>
              <a:t>покупців</a:t>
            </a:r>
            <a:r>
              <a:rPr lang="ru-RU" dirty="0"/>
              <a:t> </a:t>
            </a:r>
            <a:r>
              <a:rPr lang="ru-RU" dirty="0" err="1"/>
              <a:t>своєї</a:t>
            </a:r>
            <a:r>
              <a:rPr lang="ru-RU" dirty="0"/>
              <a:t> </a:t>
            </a:r>
            <a:r>
              <a:rPr lang="ru-RU" dirty="0" err="1"/>
              <a:t>продукції</a:t>
            </a:r>
            <a:r>
              <a:rPr lang="ru-RU" dirty="0"/>
              <a:t>, вони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знижують</a:t>
            </a:r>
            <a:r>
              <a:rPr lang="ru-RU" dirty="0"/>
              <a:t> </a:t>
            </a:r>
            <a:r>
              <a:rPr lang="ru-RU" dirty="0" err="1"/>
              <a:t>ризики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виникають</a:t>
            </a:r>
            <a:r>
              <a:rPr lang="ru-RU" dirty="0"/>
              <a:t> при </a:t>
            </a:r>
            <a:r>
              <a:rPr lang="ru-RU" dirty="0" err="1"/>
              <a:t>пропозиції</a:t>
            </a:r>
            <a:r>
              <a:rPr lang="ru-RU" dirty="0"/>
              <a:t> на ринку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видів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25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5E66E-33A6-48F4-A4AA-2E646843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Світова</a:t>
            </a:r>
            <a:r>
              <a:rPr lang="ru-RU" dirty="0"/>
              <a:t> </a:t>
            </a:r>
            <a:r>
              <a:rPr lang="ru-RU" dirty="0" err="1"/>
              <a:t>еволюція</a:t>
            </a:r>
            <a:r>
              <a:rPr lang="ru-RU" dirty="0"/>
              <a:t> маркетингу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ABE129-0A09-4FF4-A358-EC9638F5F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/>
              <a:t>За </a:t>
            </a:r>
            <a:r>
              <a:rPr lang="ru-RU" dirty="0" err="1"/>
              <a:t>оцінками</a:t>
            </a:r>
            <a:r>
              <a:rPr lang="ru-RU" dirty="0"/>
              <a:t> </a:t>
            </a:r>
            <a:r>
              <a:rPr lang="ru-RU" dirty="0" err="1"/>
              <a:t>деяких</a:t>
            </a:r>
            <a:r>
              <a:rPr lang="ru-RU" dirty="0"/>
              <a:t> </a:t>
            </a:r>
            <a:r>
              <a:rPr lang="ru-RU" dirty="0" err="1"/>
              <a:t>економістів</a:t>
            </a:r>
            <a:r>
              <a:rPr lang="ru-RU" dirty="0"/>
              <a:t>, час </a:t>
            </a:r>
            <a:r>
              <a:rPr lang="ru-RU" dirty="0" err="1"/>
              <a:t>становлення</a:t>
            </a:r>
            <a:r>
              <a:rPr lang="ru-RU" dirty="0"/>
              <a:t> маркетингу </a:t>
            </a:r>
            <a:r>
              <a:rPr lang="ru-RU" dirty="0" err="1"/>
              <a:t>відноситься</a:t>
            </a:r>
            <a:r>
              <a:rPr lang="ru-RU" dirty="0"/>
              <a:t> до </a:t>
            </a:r>
            <a:r>
              <a:rPr lang="ru-RU" dirty="0" err="1"/>
              <a:t>періоду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послідувало</a:t>
            </a:r>
            <a:r>
              <a:rPr lang="ru-RU" dirty="0"/>
              <a:t> за «великою </a:t>
            </a:r>
            <a:r>
              <a:rPr lang="ru-RU" dirty="0" err="1"/>
              <a:t>депресією</a:t>
            </a:r>
            <a:r>
              <a:rPr lang="ru-RU" dirty="0"/>
              <a:t>»,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охопила</a:t>
            </a:r>
            <a:r>
              <a:rPr lang="ru-RU" dirty="0"/>
              <a:t> </a:t>
            </a:r>
            <a:r>
              <a:rPr lang="ru-RU" dirty="0" err="1"/>
              <a:t>Захід</a:t>
            </a:r>
            <a:r>
              <a:rPr lang="ru-RU" dirty="0"/>
              <a:t> у 1923-- 1933 </a:t>
            </a:r>
            <a:r>
              <a:rPr lang="ru-RU" dirty="0" err="1"/>
              <a:t>рр</a:t>
            </a:r>
            <a:r>
              <a:rPr lang="ru-RU" dirty="0"/>
              <a:t>..,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вважають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період</a:t>
            </a:r>
            <a:r>
              <a:rPr lang="ru-RU" dirty="0"/>
              <a:t> початку 50-х </a:t>
            </a:r>
            <a:r>
              <a:rPr lang="ru-RU" dirty="0" err="1"/>
              <a:t>років</a:t>
            </a:r>
            <a:r>
              <a:rPr lang="ru-RU" dirty="0"/>
              <a:t> ХХ</a:t>
            </a:r>
            <a:r>
              <a:rPr lang="en-US" dirty="0"/>
              <a:t> </a:t>
            </a:r>
            <a:r>
              <a:rPr lang="ru-RU" dirty="0" err="1"/>
              <a:t>століття</a:t>
            </a:r>
            <a:r>
              <a:rPr lang="ru-RU" dirty="0"/>
              <a:t>. Але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історія</a:t>
            </a:r>
            <a:r>
              <a:rPr lang="ru-RU" dirty="0"/>
              <a:t> </a:t>
            </a:r>
            <a:r>
              <a:rPr lang="ru-RU" dirty="0" err="1"/>
              <a:t>набагато</a:t>
            </a:r>
            <a:r>
              <a:rPr lang="ru-RU" dirty="0"/>
              <a:t> старше..</a:t>
            </a:r>
          </a:p>
        </p:txBody>
      </p:sp>
    </p:spTree>
    <p:extLst>
      <p:ext uri="{BB962C8B-B14F-4D97-AF65-F5344CB8AC3E}">
        <p14:creationId xmlns:p14="http://schemas.microsoft.com/office/powerpoint/2010/main" val="417462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510A2-9504-4952-8ECE-C343DD1F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Маркетинг Аз</a:t>
            </a:r>
            <a:r>
              <a:rPr lang="uk-UA" dirty="0" err="1"/>
              <a:t>ії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BF465-7058-4606-AA8A-4B8019531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 err="1"/>
              <a:t>Поява</a:t>
            </a:r>
            <a:r>
              <a:rPr lang="ru-RU" dirty="0"/>
              <a:t> маркетингу, з точки </a:t>
            </a:r>
            <a:r>
              <a:rPr lang="ru-RU" dirty="0" err="1"/>
              <a:t>зору</a:t>
            </a:r>
            <a:r>
              <a:rPr lang="ru-RU" dirty="0"/>
              <a:t> </a:t>
            </a:r>
            <a:r>
              <a:rPr lang="ru-RU" dirty="0" err="1"/>
              <a:t>Пітера</a:t>
            </a:r>
            <a:r>
              <a:rPr lang="ru-RU" dirty="0"/>
              <a:t> </a:t>
            </a:r>
            <a:r>
              <a:rPr lang="ru-RU" dirty="0" err="1"/>
              <a:t>Друккер</a:t>
            </a:r>
            <a:r>
              <a:rPr lang="ru-RU" dirty="0"/>
              <a:t>, </a:t>
            </a:r>
            <a:r>
              <a:rPr lang="ru-RU" dirty="0" err="1"/>
              <a:t>пов'язано</a:t>
            </a:r>
            <a:r>
              <a:rPr lang="ru-RU" dirty="0"/>
              <a:t> з </a:t>
            </a:r>
            <a:r>
              <a:rPr lang="ru-RU" dirty="0" err="1"/>
              <a:t>Японією</a:t>
            </a:r>
            <a:r>
              <a:rPr lang="ru-RU" dirty="0"/>
              <a:t>. На </a:t>
            </a:r>
            <a:r>
              <a:rPr lang="ru-RU" dirty="0" err="1"/>
              <a:t>його</a:t>
            </a:r>
            <a:r>
              <a:rPr lang="ru-RU" dirty="0"/>
              <a:t> думку, маркетинг </a:t>
            </a:r>
            <a:r>
              <a:rPr lang="ru-RU" dirty="0" err="1"/>
              <a:t>з'явився</a:t>
            </a:r>
            <a:r>
              <a:rPr lang="ru-RU" dirty="0"/>
              <a:t> в </a:t>
            </a:r>
            <a:r>
              <a:rPr lang="ru-RU" dirty="0" err="1"/>
              <a:t>Японії</a:t>
            </a:r>
            <a:r>
              <a:rPr lang="ru-RU" dirty="0"/>
              <a:t> </a:t>
            </a:r>
            <a:r>
              <a:rPr lang="ru-RU" dirty="0" err="1"/>
              <a:t>приблизно</a:t>
            </a:r>
            <a:r>
              <a:rPr lang="ru-RU" dirty="0"/>
              <a:t> в 1650 р., коли перший член </a:t>
            </a:r>
            <a:r>
              <a:rPr lang="ru-RU" dirty="0" err="1"/>
              <a:t>сім'ї</a:t>
            </a:r>
            <a:r>
              <a:rPr lang="ru-RU" dirty="0"/>
              <a:t> </a:t>
            </a:r>
            <a:r>
              <a:rPr lang="ru-RU" dirty="0" err="1"/>
              <a:t>Міцуї</a:t>
            </a:r>
            <a:r>
              <a:rPr lang="ru-RU" dirty="0"/>
              <a:t> </a:t>
            </a:r>
            <a:r>
              <a:rPr lang="ru-RU" dirty="0" err="1"/>
              <a:t>оселився</a:t>
            </a:r>
            <a:r>
              <a:rPr lang="ru-RU" dirty="0"/>
              <a:t> в </a:t>
            </a:r>
            <a:r>
              <a:rPr lang="ru-RU" dirty="0" err="1"/>
              <a:t>Токіо</a:t>
            </a:r>
            <a:r>
              <a:rPr lang="ru-RU" dirty="0"/>
              <a:t> і </a:t>
            </a:r>
            <a:r>
              <a:rPr lang="ru-RU" dirty="0" err="1"/>
              <a:t>відкрив</a:t>
            </a:r>
            <a:r>
              <a:rPr lang="ru-RU" dirty="0"/>
              <a:t> там магазин,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названий першим </a:t>
            </a:r>
            <a:r>
              <a:rPr lang="ru-RU" dirty="0" err="1"/>
              <a:t>універмагом</a:t>
            </a:r>
            <a:r>
              <a:rPr lang="ru-RU" dirty="0"/>
              <a:t>..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69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B1453-3AFC-436D-9AD4-3A294EB1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Маркетинг Аз</a:t>
            </a:r>
            <a:r>
              <a:rPr lang="uk-UA" dirty="0" err="1"/>
              <a:t>ії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B49374-6027-4B94-9807-A888D1D7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Там </a:t>
            </a:r>
            <a:r>
              <a:rPr lang="ru-RU" dirty="0" err="1"/>
              <a:t>він</a:t>
            </a:r>
            <a:r>
              <a:rPr lang="ru-RU" dirty="0"/>
              <a:t> проводив </a:t>
            </a:r>
            <a:r>
              <a:rPr lang="ru-RU" dirty="0" err="1"/>
              <a:t>політику</a:t>
            </a:r>
            <a:r>
              <a:rPr lang="ru-RU" dirty="0"/>
              <a:t>, на 250 </a:t>
            </a:r>
            <a:r>
              <a:rPr lang="ru-RU" dirty="0" err="1"/>
              <a:t>років</a:t>
            </a:r>
            <a:r>
              <a:rPr lang="ru-RU" dirty="0"/>
              <a:t> </a:t>
            </a:r>
            <a:r>
              <a:rPr lang="ru-RU" dirty="0" err="1"/>
              <a:t>передбачила</a:t>
            </a:r>
            <a:r>
              <a:rPr lang="ru-RU" dirty="0"/>
              <a:t> те,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здійснювали</a:t>
            </a:r>
            <a:r>
              <a:rPr lang="ru-RU" dirty="0"/>
              <a:t>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найбільші</a:t>
            </a:r>
            <a:r>
              <a:rPr lang="ru-RU" dirty="0"/>
              <a:t> </a:t>
            </a:r>
            <a:r>
              <a:rPr lang="ru-RU" dirty="0" err="1"/>
              <a:t>торговельні</a:t>
            </a:r>
            <a:r>
              <a:rPr lang="ru-RU" dirty="0"/>
              <a:t> </a:t>
            </a:r>
            <a:r>
              <a:rPr lang="ru-RU" dirty="0" err="1"/>
              <a:t>фірми</a:t>
            </a:r>
            <a:r>
              <a:rPr lang="ru-RU" dirty="0"/>
              <a:t>, а </a:t>
            </a:r>
            <a:r>
              <a:rPr lang="ru-RU" dirty="0" err="1"/>
              <a:t>саме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	1) став </a:t>
            </a:r>
            <a:r>
              <a:rPr lang="ru-RU" dirty="0" err="1"/>
              <a:t>покупцем</a:t>
            </a:r>
            <a:r>
              <a:rPr lang="ru-RU" dirty="0"/>
              <a:t> для </a:t>
            </a:r>
            <a:r>
              <a:rPr lang="ru-RU" dirty="0" err="1"/>
              <a:t>своїх</a:t>
            </a:r>
            <a:r>
              <a:rPr lang="ru-RU" dirty="0"/>
              <a:t> </a:t>
            </a:r>
            <a:r>
              <a:rPr lang="ru-RU" dirty="0" err="1"/>
              <a:t>споживачів</a:t>
            </a:r>
            <a:r>
              <a:rPr lang="ru-RU" dirty="0"/>
              <a:t>, </a:t>
            </a:r>
            <a:r>
              <a:rPr lang="ru-RU" dirty="0" err="1"/>
              <a:t>закуповуючи</a:t>
            </a:r>
            <a:r>
              <a:rPr lang="ru-RU" dirty="0"/>
              <a:t> в </a:t>
            </a:r>
            <a:r>
              <a:rPr lang="ru-RU" dirty="0" err="1"/>
              <a:t>крамницю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 і </a:t>
            </a:r>
            <a:r>
              <a:rPr lang="ru-RU" dirty="0" err="1"/>
              <a:t>товари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потрібні</a:t>
            </a:r>
            <a:r>
              <a:rPr lang="ru-RU" dirty="0"/>
              <a:t> </a:t>
            </a:r>
            <a:r>
              <a:rPr lang="ru-RU" dirty="0" err="1"/>
              <a:t>їм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	2) шукав </a:t>
            </a:r>
            <a:r>
              <a:rPr lang="ru-RU" dirty="0" err="1"/>
              <a:t>засоби</a:t>
            </a:r>
            <a:r>
              <a:rPr lang="ru-RU" dirty="0"/>
              <a:t> і </a:t>
            </a:r>
            <a:r>
              <a:rPr lang="ru-RU" dirty="0" err="1"/>
              <a:t>джерела</a:t>
            </a:r>
            <a:r>
              <a:rPr lang="ru-RU" dirty="0"/>
              <a:t> для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виробництва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	3) </a:t>
            </a:r>
            <a:r>
              <a:rPr lang="ru-RU" dirty="0" err="1"/>
              <a:t>ввів</a:t>
            </a:r>
            <a:r>
              <a:rPr lang="ru-RU" dirty="0"/>
              <a:t> принцип </a:t>
            </a:r>
            <a:r>
              <a:rPr lang="ru-RU" dirty="0" err="1"/>
              <a:t>безумовного</a:t>
            </a:r>
            <a:r>
              <a:rPr lang="ru-RU" dirty="0"/>
              <a:t> </a:t>
            </a:r>
            <a:r>
              <a:rPr lang="ru-RU" dirty="0" err="1"/>
              <a:t>повернення</a:t>
            </a:r>
            <a:r>
              <a:rPr lang="ru-RU" dirty="0"/>
              <a:t> грошей за товар,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повертається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	4) </a:t>
            </a:r>
            <a:r>
              <a:rPr lang="ru-RU" dirty="0" err="1"/>
              <a:t>значно</a:t>
            </a:r>
            <a:r>
              <a:rPr lang="ru-RU" dirty="0"/>
              <a:t> </a:t>
            </a:r>
            <a:r>
              <a:rPr lang="ru-RU" dirty="0" err="1"/>
              <a:t>розширив</a:t>
            </a:r>
            <a:r>
              <a:rPr lang="ru-RU" dirty="0"/>
              <a:t> </a:t>
            </a:r>
            <a:r>
              <a:rPr lang="ru-RU" dirty="0" err="1"/>
              <a:t>асортимент</a:t>
            </a:r>
            <a:r>
              <a:rPr lang="ru-RU" dirty="0"/>
              <a:t> </a:t>
            </a:r>
            <a:r>
              <a:rPr lang="ru-RU" dirty="0" err="1"/>
              <a:t>товарів</a:t>
            </a:r>
            <a:r>
              <a:rPr lang="ru-RU" dirty="0"/>
              <a:t> для </a:t>
            </a:r>
            <a:r>
              <a:rPr lang="ru-RU" dirty="0" err="1"/>
              <a:t>покупців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44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7E338-0131-4CF0-A7EE-3E4A5DE3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Маркетинг на Заході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CF2A4A-7F77-485F-A04E-E02FDED1A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6814625" cy="42519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На </a:t>
            </a:r>
            <a:r>
              <a:rPr lang="ru-RU" dirty="0" err="1"/>
              <a:t>Заході</a:t>
            </a:r>
            <a:r>
              <a:rPr lang="ru-RU" dirty="0"/>
              <a:t> маркетинг </a:t>
            </a:r>
            <a:r>
              <a:rPr lang="ru-RU" dirty="0" err="1"/>
              <a:t>виник</a:t>
            </a:r>
            <a:r>
              <a:rPr lang="ru-RU" dirty="0"/>
              <a:t> у </a:t>
            </a:r>
            <a:r>
              <a:rPr lang="ru-RU" dirty="0" err="1"/>
              <a:t>середині</a:t>
            </a:r>
            <a:r>
              <a:rPr lang="ru-RU" dirty="0"/>
              <a:t> </a:t>
            </a:r>
            <a:r>
              <a:rPr lang="en-US" dirty="0"/>
              <a:t>XIX </a:t>
            </a:r>
            <a:r>
              <a:rPr lang="ru-RU" dirty="0" err="1"/>
              <a:t>століття</a:t>
            </a:r>
            <a:r>
              <a:rPr lang="ru-RU" dirty="0"/>
              <a:t>. Першим, </a:t>
            </a:r>
            <a:r>
              <a:rPr lang="ru-RU" dirty="0" err="1"/>
              <a:t>хто</a:t>
            </a:r>
            <a:r>
              <a:rPr lang="ru-RU" dirty="0"/>
              <a:t> </a:t>
            </a:r>
            <a:r>
              <a:rPr lang="ru-RU" dirty="0" err="1"/>
              <a:t>вказав</a:t>
            </a:r>
            <a:r>
              <a:rPr lang="ru-RU" dirty="0"/>
              <a:t> на те, </a:t>
            </a:r>
            <a:r>
              <a:rPr lang="ru-RU" dirty="0" err="1"/>
              <a:t>що</a:t>
            </a:r>
            <a:r>
              <a:rPr lang="ru-RU" dirty="0"/>
              <a:t> маркетинг повинен стати центральною </a:t>
            </a:r>
            <a:r>
              <a:rPr lang="ru-RU" dirty="0" err="1"/>
              <a:t>функцією</a:t>
            </a:r>
            <a:r>
              <a:rPr lang="ru-RU" dirty="0"/>
              <a:t> </a:t>
            </a:r>
            <a:r>
              <a:rPr lang="ru-RU" dirty="0" err="1"/>
              <a:t>підприємства</a:t>
            </a:r>
            <a:r>
              <a:rPr lang="ru-RU" dirty="0"/>
              <a:t>, а </a:t>
            </a:r>
            <a:r>
              <a:rPr lang="ru-RU" dirty="0" err="1"/>
              <a:t>створення</a:t>
            </a:r>
            <a:r>
              <a:rPr lang="ru-RU" dirty="0"/>
              <a:t> кола </a:t>
            </a:r>
            <a:r>
              <a:rPr lang="ru-RU" dirty="0" err="1"/>
              <a:t>споживачів</a:t>
            </a:r>
            <a:r>
              <a:rPr lang="ru-RU" dirty="0"/>
              <a:t> - </a:t>
            </a:r>
            <a:r>
              <a:rPr lang="ru-RU" dirty="0" err="1"/>
              <a:t>спеціальної</a:t>
            </a:r>
            <a:r>
              <a:rPr lang="ru-RU" dirty="0"/>
              <a:t> </a:t>
            </a:r>
            <a:r>
              <a:rPr lang="ru-RU" dirty="0" err="1"/>
              <a:t>роботою</a:t>
            </a:r>
            <a:r>
              <a:rPr lang="ru-RU" dirty="0"/>
              <a:t> менеджера, </a:t>
            </a:r>
            <a:r>
              <a:rPr lang="ru-RU" dirty="0" err="1"/>
              <a:t>був</a:t>
            </a:r>
            <a:r>
              <a:rPr lang="ru-RU" dirty="0"/>
              <a:t> Сайрус </a:t>
            </a:r>
            <a:r>
              <a:rPr lang="ru-RU" dirty="0" err="1"/>
              <a:t>Маккормік</a:t>
            </a:r>
            <a:r>
              <a:rPr lang="ru-RU" dirty="0"/>
              <a:t>. </a:t>
            </a:r>
            <a:r>
              <a:rPr lang="ru-RU" dirty="0" err="1"/>
              <a:t>Він</a:t>
            </a:r>
            <a:r>
              <a:rPr lang="ru-RU" dirty="0"/>
              <a:t> створив </a:t>
            </a:r>
            <a:r>
              <a:rPr lang="ru-RU" dirty="0" err="1"/>
              <a:t>такі</a:t>
            </a:r>
            <a:r>
              <a:rPr lang="ru-RU" dirty="0"/>
              <a:t> напрямки </a:t>
            </a:r>
            <a:r>
              <a:rPr lang="ru-RU" dirty="0" err="1"/>
              <a:t>сучасного</a:t>
            </a:r>
            <a:r>
              <a:rPr lang="ru-RU" dirty="0"/>
              <a:t> маркетингу, як </a:t>
            </a:r>
            <a:r>
              <a:rPr lang="ru-RU" dirty="0" err="1"/>
              <a:t>вивчення</a:t>
            </a:r>
            <a:r>
              <a:rPr lang="ru-RU" dirty="0"/>
              <a:t> і </a:t>
            </a:r>
            <a:r>
              <a:rPr lang="ru-RU" dirty="0" err="1"/>
              <a:t>аналіз</a:t>
            </a:r>
            <a:r>
              <a:rPr lang="ru-RU" dirty="0"/>
              <a:t> ринку, </a:t>
            </a:r>
            <a:r>
              <a:rPr lang="ru-RU" dirty="0" err="1"/>
              <a:t>принципи</a:t>
            </a:r>
            <a:r>
              <a:rPr lang="ru-RU" dirty="0"/>
              <a:t> </a:t>
            </a:r>
            <a:r>
              <a:rPr lang="ru-RU" dirty="0" err="1"/>
              <a:t>цінової</a:t>
            </a:r>
            <a:r>
              <a:rPr lang="ru-RU" dirty="0"/>
              <a:t> </a:t>
            </a:r>
            <a:r>
              <a:rPr lang="ru-RU" dirty="0" err="1"/>
              <a:t>політики</a:t>
            </a:r>
            <a:r>
              <a:rPr lang="ru-RU" dirty="0"/>
              <a:t> та </a:t>
            </a:r>
            <a:r>
              <a:rPr lang="ru-RU" dirty="0" err="1"/>
              <a:t>сервісного</a:t>
            </a:r>
            <a:r>
              <a:rPr lang="ru-RU" dirty="0"/>
              <a:t> </a:t>
            </a:r>
            <a:r>
              <a:rPr lang="ru-RU" dirty="0" err="1"/>
              <a:t>обслуговування</a:t>
            </a:r>
            <a:r>
              <a:rPr lang="ru-RU" dirty="0"/>
              <a:t>.</a:t>
            </a:r>
          </a:p>
        </p:txBody>
      </p:sp>
      <p:pic>
        <p:nvPicPr>
          <p:cNvPr id="1026" name="Picture 2" descr="Маккормик, Сайрус — Википедия">
            <a:extLst>
              <a:ext uri="{FF2B5EF4-FFF2-40B4-BE49-F238E27FC236}">
                <a16:creationId xmlns:a16="http://schemas.microsoft.com/office/drawing/2014/main" id="{49398E58-B47B-41AA-8CC1-0E4F9CC35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732" y="1891725"/>
            <a:ext cx="3379068" cy="428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FD05670-816C-44FF-BC45-1B103A7585B1}"/>
              </a:ext>
            </a:extLst>
          </p:cNvPr>
          <p:cNvSpPr/>
          <p:nvPr/>
        </p:nvSpPr>
        <p:spPr>
          <a:xfrm>
            <a:off x="7716196" y="6077581"/>
            <a:ext cx="3896139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ysClr val="windowText" lastClr="000000"/>
                </a:solidFill>
              </a:rPr>
              <a:t>Сайрус </a:t>
            </a:r>
            <a:r>
              <a:rPr lang="ru-RU" sz="2400" dirty="0" err="1">
                <a:solidFill>
                  <a:sysClr val="windowText" lastClr="000000"/>
                </a:solidFill>
              </a:rPr>
              <a:t>Маккормік</a:t>
            </a:r>
            <a:r>
              <a:rPr lang="ru-RU" sz="2400" dirty="0">
                <a:solidFill>
                  <a:sysClr val="windowText" lastClr="000000"/>
                </a:solidFill>
              </a:rPr>
              <a:t> (1809 – 1884)</a:t>
            </a:r>
          </a:p>
        </p:txBody>
      </p:sp>
    </p:spTree>
    <p:extLst>
      <p:ext uri="{BB962C8B-B14F-4D97-AF65-F5344CB8AC3E}">
        <p14:creationId xmlns:p14="http://schemas.microsoft.com/office/powerpoint/2010/main" val="121995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B8C2B-FFFE-4925-868C-B290ABAE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Маркетинг на Заході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FFD05-C029-4210-B561-3A40E6078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Як система маркетинг </a:t>
            </a:r>
            <a:r>
              <a:rPr lang="ru-RU" dirty="0" err="1"/>
              <a:t>створювався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впливом</a:t>
            </a:r>
            <a:r>
              <a:rPr lang="ru-RU" dirty="0"/>
              <a:t> </a:t>
            </a:r>
            <a:r>
              <a:rPr lang="ru-RU" dirty="0" err="1"/>
              <a:t>розвитку</a:t>
            </a:r>
            <a:r>
              <a:rPr lang="ru-RU" dirty="0"/>
              <a:t> </a:t>
            </a:r>
            <a:r>
              <a:rPr lang="ru-RU" dirty="0" err="1"/>
              <a:t>монополій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вимагали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масштабного і </a:t>
            </a:r>
            <a:r>
              <a:rPr lang="ru-RU" dirty="0" err="1"/>
              <a:t>глибокого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ринку і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досконалої</a:t>
            </a:r>
            <a:r>
              <a:rPr lang="ru-RU" dirty="0"/>
              <a:t> </a:t>
            </a:r>
            <a:r>
              <a:rPr lang="ru-RU" dirty="0" err="1"/>
              <a:t>організації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/>
              <a:t> </a:t>
            </a:r>
            <a:r>
              <a:rPr lang="ru-RU" dirty="0" err="1"/>
              <a:t>фірм</a:t>
            </a:r>
            <a:r>
              <a:rPr lang="ru-RU" dirty="0"/>
              <a:t> на ринку. </a:t>
            </a:r>
            <a:r>
              <a:rPr lang="ru-RU" dirty="0" err="1"/>
              <a:t>Одночасно</a:t>
            </a:r>
            <a:r>
              <a:rPr lang="ru-RU" dirty="0"/>
              <a:t> </a:t>
            </a:r>
            <a:r>
              <a:rPr lang="ru-RU" dirty="0" err="1"/>
              <a:t>відбувалося</a:t>
            </a:r>
            <a:r>
              <a:rPr lang="ru-RU" dirty="0"/>
              <a:t> і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організаційне</a:t>
            </a:r>
            <a:r>
              <a:rPr lang="ru-RU" dirty="0"/>
              <a:t> </a:t>
            </a:r>
            <a:r>
              <a:rPr lang="ru-RU" dirty="0" err="1"/>
              <a:t>оформлення</a:t>
            </a:r>
            <a:r>
              <a:rPr lang="ru-RU" dirty="0"/>
              <a:t>. У 1908 р. </a:t>
            </a:r>
            <a:r>
              <a:rPr lang="ru-RU" dirty="0" err="1"/>
              <a:t>була</a:t>
            </a:r>
            <a:r>
              <a:rPr lang="ru-RU" dirty="0"/>
              <a:t> створена перша </a:t>
            </a:r>
            <a:r>
              <a:rPr lang="ru-RU" dirty="0" err="1"/>
              <a:t>комерційна</a:t>
            </a:r>
            <a:r>
              <a:rPr lang="ru-RU" dirty="0"/>
              <a:t> </a:t>
            </a:r>
            <a:r>
              <a:rPr lang="ru-RU" dirty="0" err="1"/>
              <a:t>маркетингова</a:t>
            </a:r>
            <a:r>
              <a:rPr lang="ru-RU" dirty="0"/>
              <a:t> </a:t>
            </a:r>
            <a:r>
              <a:rPr lang="ru-RU" dirty="0" err="1"/>
              <a:t>організація</a:t>
            </a:r>
            <a:r>
              <a:rPr lang="ru-RU" dirty="0"/>
              <a:t>, в </a:t>
            </a:r>
            <a:r>
              <a:rPr lang="ru-RU" dirty="0" err="1"/>
              <a:t>багатьох</a:t>
            </a:r>
            <a:r>
              <a:rPr lang="ru-RU" dirty="0"/>
              <a:t> </a:t>
            </a:r>
            <a:r>
              <a:rPr lang="ru-RU" dirty="0" err="1"/>
              <a:t>найбільших</a:t>
            </a:r>
            <a:r>
              <a:rPr lang="ru-RU" dirty="0"/>
              <a:t> у той час </a:t>
            </a:r>
            <a:r>
              <a:rPr lang="ru-RU" dirty="0" err="1"/>
              <a:t>фірмах</a:t>
            </a:r>
            <a:r>
              <a:rPr lang="ru-RU" dirty="0"/>
              <a:t> стали </a:t>
            </a:r>
            <a:r>
              <a:rPr lang="ru-RU" dirty="0" err="1"/>
              <a:t>створюватися</a:t>
            </a:r>
            <a:r>
              <a:rPr lang="ru-RU" dirty="0"/>
              <a:t> </a:t>
            </a:r>
            <a:r>
              <a:rPr lang="ru-RU" dirty="0" err="1"/>
              <a:t>відділи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маркетингу (1911 р. - «</a:t>
            </a:r>
            <a:r>
              <a:rPr lang="ru-RU" dirty="0" err="1"/>
              <a:t>Кертіс</a:t>
            </a:r>
            <a:r>
              <a:rPr lang="ru-RU" dirty="0"/>
              <a:t> </a:t>
            </a:r>
            <a:r>
              <a:rPr lang="ru-RU" dirty="0" err="1"/>
              <a:t>паблішинг</a:t>
            </a:r>
            <a:r>
              <a:rPr lang="ru-RU" dirty="0"/>
              <a:t>», «Ю. С. </a:t>
            </a:r>
            <a:r>
              <a:rPr lang="ru-RU" dirty="0" err="1"/>
              <a:t>Раббер</a:t>
            </a:r>
            <a:r>
              <a:rPr lang="ru-RU" dirty="0"/>
              <a:t>», «</a:t>
            </a:r>
            <a:r>
              <a:rPr lang="ru-RU" dirty="0" err="1"/>
              <a:t>Свіфт</a:t>
            </a:r>
            <a:r>
              <a:rPr lang="ru-RU" dirty="0"/>
              <a:t> </a:t>
            </a:r>
            <a:r>
              <a:rPr lang="ru-RU" dirty="0" err="1"/>
              <a:t>енд</a:t>
            </a:r>
            <a:r>
              <a:rPr lang="ru-RU" dirty="0"/>
              <a:t> </a:t>
            </a:r>
            <a:r>
              <a:rPr lang="ru-RU" dirty="0" err="1"/>
              <a:t>компані</a:t>
            </a:r>
            <a:r>
              <a:rPr lang="ru-RU" dirty="0"/>
              <a:t>» та </a:t>
            </a:r>
            <a:r>
              <a:rPr lang="ru-RU" dirty="0" err="1"/>
              <a:t>ін</a:t>
            </a:r>
            <a:r>
              <a:rPr lang="ru-RU" dirty="0"/>
              <a:t>.)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організацій</a:t>
            </a:r>
            <a:r>
              <a:rPr lang="ru-RU" dirty="0"/>
              <a:t> та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діяльність</a:t>
            </a:r>
            <a:r>
              <a:rPr lang="ru-RU" dirty="0"/>
              <a:t> </a:t>
            </a:r>
            <a:r>
              <a:rPr lang="ru-RU" dirty="0" err="1"/>
              <a:t>поклали</a:t>
            </a:r>
            <a:r>
              <a:rPr lang="ru-RU" dirty="0"/>
              <a:t> початок </a:t>
            </a:r>
            <a:r>
              <a:rPr lang="ru-RU" dirty="0" err="1"/>
              <a:t>науковим</a:t>
            </a:r>
            <a:r>
              <a:rPr lang="ru-RU" dirty="0"/>
              <a:t> </a:t>
            </a:r>
            <a:r>
              <a:rPr lang="ru-RU" dirty="0" err="1"/>
              <a:t>публікаціям</a:t>
            </a:r>
            <a:r>
              <a:rPr lang="ru-RU" dirty="0"/>
              <a:t> про маркетинг, в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зроблені</a:t>
            </a:r>
            <a:r>
              <a:rPr lang="ru-RU" dirty="0"/>
              <a:t> </a:t>
            </a:r>
            <a:r>
              <a:rPr lang="ru-RU" dirty="0" err="1"/>
              <a:t>спроби</a:t>
            </a:r>
            <a:r>
              <a:rPr lang="ru-RU" dirty="0"/>
              <a:t> </a:t>
            </a:r>
            <a:r>
              <a:rPr lang="ru-RU" dirty="0" err="1"/>
              <a:t>формування</a:t>
            </a:r>
            <a:r>
              <a:rPr lang="ru-RU" dirty="0"/>
              <a:t> основ маркетингу як </a:t>
            </a:r>
            <a:r>
              <a:rPr lang="ru-RU" dirty="0" err="1"/>
              <a:t>мистецтва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збутом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699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0B8CA-86BE-448E-9CDA-CCF4012E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Ери</a:t>
            </a:r>
            <a:r>
              <a:rPr lang="ru-RU" b="1" dirty="0"/>
              <a:t> </a:t>
            </a:r>
            <a:r>
              <a:rPr lang="ru-RU" b="1" dirty="0" err="1"/>
              <a:t>розвитку</a:t>
            </a:r>
            <a:r>
              <a:rPr lang="ru-RU" b="1" dirty="0"/>
              <a:t> маркетингу. </a:t>
            </a:r>
            <a:r>
              <a:rPr lang="ru-RU" dirty="0"/>
              <a:t>Ера </a:t>
            </a:r>
            <a:r>
              <a:rPr lang="ru-RU" dirty="0" err="1"/>
              <a:t>виробництва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BE993-A41F-4084-9C80-858EB88D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 1925 р. </a:t>
            </a:r>
            <a:r>
              <a:rPr lang="ru-RU" dirty="0" err="1"/>
              <a:t>більшість</a:t>
            </a:r>
            <a:r>
              <a:rPr lang="ru-RU" dirty="0"/>
              <a:t> </a:t>
            </a:r>
            <a:r>
              <a:rPr lang="ru-RU" dirty="0" err="1"/>
              <a:t>компаній</a:t>
            </a:r>
            <a:r>
              <a:rPr lang="ru-RU" dirty="0"/>
              <a:t>,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діяли</a:t>
            </a:r>
            <a:r>
              <a:rPr lang="ru-RU" dirty="0"/>
              <a:t> в </a:t>
            </a:r>
            <a:r>
              <a:rPr lang="ru-RU" dirty="0" err="1"/>
              <a:t>найрозвиненіших</a:t>
            </a:r>
            <a:r>
              <a:rPr lang="ru-RU" dirty="0"/>
              <a:t> </a:t>
            </a:r>
            <a:r>
              <a:rPr lang="ru-RU" dirty="0" err="1"/>
              <a:t>країнах</a:t>
            </a:r>
            <a:r>
              <a:rPr lang="ru-RU" dirty="0"/>
              <a:t> </a:t>
            </a:r>
            <a:r>
              <a:rPr lang="ru-RU" dirty="0" err="1"/>
              <a:t>Західної</a:t>
            </a:r>
            <a:r>
              <a:rPr lang="ru-RU" dirty="0"/>
              <a:t> </a:t>
            </a:r>
            <a:r>
              <a:rPr lang="ru-RU" dirty="0" err="1"/>
              <a:t>Європи</a:t>
            </a:r>
            <a:r>
              <a:rPr lang="ru-RU" dirty="0"/>
              <a:t> та </a:t>
            </a:r>
            <a:r>
              <a:rPr lang="ru-RU" dirty="0" err="1"/>
              <a:t>Північної</a:t>
            </a:r>
            <a:r>
              <a:rPr lang="ru-RU" dirty="0"/>
              <a:t> Америки, в основному </a:t>
            </a:r>
            <a:r>
              <a:rPr lang="ru-RU" dirty="0" err="1"/>
              <a:t>фокусувалися</a:t>
            </a:r>
            <a:r>
              <a:rPr lang="ru-RU" dirty="0"/>
              <a:t> на </a:t>
            </a:r>
            <a:r>
              <a:rPr lang="ru-RU" dirty="0" err="1"/>
              <a:t>виробництві</a:t>
            </a:r>
            <a:r>
              <a:rPr lang="ru-RU" dirty="0"/>
              <a:t>. </a:t>
            </a:r>
            <a:r>
              <a:rPr lang="ru-RU" dirty="0" err="1"/>
              <a:t>Виробники</a:t>
            </a:r>
            <a:r>
              <a:rPr lang="ru-RU" dirty="0"/>
              <a:t> </a:t>
            </a:r>
            <a:r>
              <a:rPr lang="ru-RU" dirty="0" err="1"/>
              <a:t>основну</a:t>
            </a:r>
            <a:r>
              <a:rPr lang="ru-RU" dirty="0"/>
              <a:t> </a:t>
            </a:r>
            <a:r>
              <a:rPr lang="ru-RU" dirty="0" err="1"/>
              <a:t>увагу</a:t>
            </a:r>
            <a:r>
              <a:rPr lang="ru-RU" dirty="0"/>
              <a:t> </a:t>
            </a:r>
            <a:r>
              <a:rPr lang="ru-RU" dirty="0" err="1"/>
              <a:t>приділяли</a:t>
            </a:r>
            <a:r>
              <a:rPr lang="ru-RU" dirty="0"/>
              <a:t> </a:t>
            </a:r>
            <a:r>
              <a:rPr lang="ru-RU" dirty="0" err="1"/>
              <a:t>випуску</a:t>
            </a:r>
            <a:r>
              <a:rPr lang="ru-RU" dirty="0"/>
              <a:t> </a:t>
            </a:r>
            <a:r>
              <a:rPr lang="ru-RU" dirty="0" err="1"/>
              <a:t>високоякісних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, а </a:t>
            </a:r>
            <a:r>
              <a:rPr lang="ru-RU" dirty="0" err="1"/>
              <a:t>потім</a:t>
            </a:r>
            <a:r>
              <a:rPr lang="ru-RU" dirty="0"/>
              <a:t> шукали людей,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займуться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продажами. У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період</a:t>
            </a:r>
            <a:r>
              <a:rPr lang="ru-RU" dirty="0"/>
              <a:t> </a:t>
            </a:r>
            <a:r>
              <a:rPr lang="ru-RU" dirty="0" err="1"/>
              <a:t>переважала</a:t>
            </a:r>
            <a:r>
              <a:rPr lang="ru-RU" dirty="0"/>
              <a:t> думка, </a:t>
            </a:r>
            <a:r>
              <a:rPr lang="ru-RU" dirty="0" err="1"/>
              <a:t>що</a:t>
            </a:r>
            <a:r>
              <a:rPr lang="ru-RU" dirty="0"/>
              <a:t> хороший продукт (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високу</a:t>
            </a:r>
            <a:r>
              <a:rPr lang="ru-RU" dirty="0"/>
              <a:t> </a:t>
            </a:r>
            <a:r>
              <a:rPr lang="ru-RU" dirty="0" err="1"/>
              <a:t>фізичну</a:t>
            </a:r>
            <a:r>
              <a:rPr lang="ru-RU" dirty="0"/>
              <a:t> </a:t>
            </a:r>
            <a:r>
              <a:rPr lang="ru-RU" dirty="0" err="1"/>
              <a:t>якість</a:t>
            </a:r>
            <a:r>
              <a:rPr lang="ru-RU" dirty="0"/>
              <a:t>) сам </a:t>
            </a:r>
            <a:r>
              <a:rPr lang="ru-RU" dirty="0" err="1"/>
              <a:t>зможе</a:t>
            </a:r>
            <a:r>
              <a:rPr lang="ru-RU" dirty="0"/>
              <a:t> себе </a:t>
            </a:r>
            <a:r>
              <a:rPr lang="ru-RU" dirty="0" err="1"/>
              <a:t>продати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536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0B8CA-86BE-448E-9CDA-CCF4012E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Ери</a:t>
            </a:r>
            <a:r>
              <a:rPr lang="ru-RU" b="1" dirty="0"/>
              <a:t> </a:t>
            </a:r>
            <a:r>
              <a:rPr lang="ru-RU" b="1" dirty="0" err="1"/>
              <a:t>розвитку</a:t>
            </a:r>
            <a:r>
              <a:rPr lang="ru-RU" b="1" dirty="0"/>
              <a:t> маркетингу. </a:t>
            </a:r>
            <a:r>
              <a:rPr lang="ru-RU" dirty="0"/>
              <a:t>Ера </a:t>
            </a:r>
            <a:r>
              <a:rPr lang="ru-RU" dirty="0" err="1"/>
              <a:t>виробництва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BE993-A41F-4084-9C80-858EB88D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Ера </a:t>
            </a:r>
            <a:r>
              <a:rPr lang="ru-RU" dirty="0" err="1"/>
              <a:t>виробництва</a:t>
            </a:r>
            <a:r>
              <a:rPr lang="ru-RU" dirty="0"/>
              <a:t> </a:t>
            </a:r>
            <a:r>
              <a:rPr lang="ru-RU" dirty="0" err="1"/>
              <a:t>припинилася</a:t>
            </a:r>
            <a:r>
              <a:rPr lang="ru-RU" dirty="0"/>
              <a:t>, </a:t>
            </a:r>
            <a:r>
              <a:rPr lang="ru-RU" dirty="0" err="1"/>
              <a:t>навіть</a:t>
            </a:r>
            <a:r>
              <a:rPr lang="ru-RU" dirty="0"/>
              <a:t> не досягнувши </a:t>
            </a:r>
            <a:r>
              <a:rPr lang="ru-RU" dirty="0" err="1"/>
              <a:t>свого</a:t>
            </a:r>
            <a:r>
              <a:rPr lang="ru-RU" dirty="0"/>
              <a:t> </a:t>
            </a:r>
            <a:r>
              <a:rPr lang="ru-RU" dirty="0" err="1"/>
              <a:t>піку</a:t>
            </a:r>
            <a:r>
              <a:rPr lang="ru-RU" dirty="0"/>
              <a:t>, і </a:t>
            </a:r>
            <a:r>
              <a:rPr lang="ru-RU" dirty="0" err="1"/>
              <a:t>сталося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на початку </a:t>
            </a:r>
            <a:r>
              <a:rPr lang="en-US" dirty="0"/>
              <a:t>XX </a:t>
            </a:r>
            <a:r>
              <a:rPr lang="ru-RU" dirty="0" err="1"/>
              <a:t>століття</a:t>
            </a:r>
            <a:r>
              <a:rPr lang="ru-RU" dirty="0"/>
              <a:t>. </a:t>
            </a:r>
            <a:r>
              <a:rPr lang="ru-RU" dirty="0" err="1"/>
              <a:t>Повною</a:t>
            </a:r>
            <a:r>
              <a:rPr lang="ru-RU" dirty="0"/>
              <a:t> </a:t>
            </a:r>
            <a:r>
              <a:rPr lang="ru-RU" dirty="0" err="1"/>
              <a:t>мірою</a:t>
            </a:r>
            <a:r>
              <a:rPr lang="ru-RU" dirty="0"/>
              <a:t> </a:t>
            </a:r>
            <a:r>
              <a:rPr lang="ru-RU" dirty="0" err="1"/>
              <a:t>цю</a:t>
            </a:r>
            <a:r>
              <a:rPr lang="ru-RU" dirty="0"/>
              <a:t> </a:t>
            </a:r>
            <a:r>
              <a:rPr lang="ru-RU" dirty="0" err="1"/>
              <a:t>орієнтацію</a:t>
            </a:r>
            <a:r>
              <a:rPr lang="ru-RU" dirty="0"/>
              <a:t> </a:t>
            </a:r>
            <a:r>
              <a:rPr lang="ru-RU" dirty="0" err="1"/>
              <a:t>уособлює</a:t>
            </a:r>
            <a:r>
              <a:rPr lang="ru-RU" dirty="0"/>
              <a:t> </a:t>
            </a:r>
            <a:r>
              <a:rPr lang="ru-RU" dirty="0" err="1"/>
              <a:t>конвеєрна</a:t>
            </a:r>
            <a:r>
              <a:rPr lang="ru-RU" dirty="0"/>
              <a:t> </a:t>
            </a:r>
            <a:r>
              <a:rPr lang="ru-RU" dirty="0" err="1"/>
              <a:t>лінія</a:t>
            </a:r>
            <a:r>
              <a:rPr lang="ru-RU" dirty="0"/>
              <a:t> </a:t>
            </a:r>
            <a:r>
              <a:rPr lang="ru-RU" dirty="0" err="1"/>
              <a:t>Генрі</a:t>
            </a:r>
            <a:r>
              <a:rPr lang="ru-RU" dirty="0"/>
              <a:t> Форда (</a:t>
            </a:r>
            <a:r>
              <a:rPr lang="en-US" dirty="0"/>
              <a:t>Henry Ford), </a:t>
            </a:r>
            <a:r>
              <a:rPr lang="ru-RU" dirty="0" err="1"/>
              <a:t>якою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скористався</a:t>
            </a:r>
            <a:r>
              <a:rPr lang="ru-RU" dirty="0"/>
              <a:t> для </a:t>
            </a:r>
            <a:r>
              <a:rPr lang="ru-RU" dirty="0" err="1"/>
              <a:t>масового</a:t>
            </a:r>
            <a:r>
              <a:rPr lang="ru-RU" dirty="0"/>
              <a:t> </a:t>
            </a:r>
            <a:r>
              <a:rPr lang="ru-RU" dirty="0" err="1"/>
              <a:t>виробництва</a:t>
            </a:r>
            <a:r>
              <a:rPr lang="ru-RU" dirty="0"/>
              <a:t> машин. 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поширене</a:t>
            </a:r>
            <a:r>
              <a:rPr lang="ru-RU" dirty="0"/>
              <a:t> в </a:t>
            </a:r>
            <a:r>
              <a:rPr lang="ru-RU" dirty="0" err="1"/>
              <a:t>ті</a:t>
            </a:r>
            <a:r>
              <a:rPr lang="ru-RU" dirty="0"/>
              <a:t> роки </a:t>
            </a:r>
            <a:r>
              <a:rPr lang="ru-RU" dirty="0" err="1"/>
              <a:t>ставлення</a:t>
            </a:r>
            <a:r>
              <a:rPr lang="ru-RU" dirty="0"/>
              <a:t> до маркетингу </a:t>
            </a:r>
            <a:r>
              <a:rPr lang="ru-RU" dirty="0" err="1"/>
              <a:t>наочно</a:t>
            </a:r>
            <a:r>
              <a:rPr lang="ru-RU" dirty="0"/>
              <a:t> </a:t>
            </a:r>
            <a:r>
              <a:rPr lang="ru-RU" dirty="0" err="1"/>
              <a:t>відображає</a:t>
            </a:r>
            <a:r>
              <a:rPr lang="ru-RU" dirty="0"/>
              <a:t> </a:t>
            </a:r>
            <a:r>
              <a:rPr lang="ru-RU" dirty="0" err="1"/>
              <a:t>відомий</a:t>
            </a:r>
            <a:r>
              <a:rPr lang="ru-RU" dirty="0"/>
              <a:t> </a:t>
            </a:r>
            <a:r>
              <a:rPr lang="ru-RU" dirty="0" err="1"/>
              <a:t>вислів</a:t>
            </a:r>
            <a:r>
              <a:rPr lang="ru-RU" dirty="0"/>
              <a:t> Форда: «Вони (</a:t>
            </a:r>
            <a:r>
              <a:rPr lang="ru-RU" dirty="0" err="1"/>
              <a:t>споживачі</a:t>
            </a:r>
            <a:r>
              <a:rPr lang="ru-RU" dirty="0"/>
              <a:t>)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будь-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колір</a:t>
            </a:r>
            <a:r>
              <a:rPr lang="ru-RU" dirty="0"/>
              <a:t> (</a:t>
            </a:r>
            <a:r>
              <a:rPr lang="ru-RU" dirty="0" err="1"/>
              <a:t>автомобіля</a:t>
            </a:r>
            <a:r>
              <a:rPr lang="ru-RU" dirty="0"/>
              <a:t>),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хочуть</a:t>
            </a:r>
            <a:r>
              <a:rPr lang="ru-RU" dirty="0"/>
              <a:t>, до тих </a:t>
            </a:r>
            <a:r>
              <a:rPr lang="ru-RU" dirty="0" err="1"/>
              <a:t>пір</a:t>
            </a:r>
            <a:r>
              <a:rPr lang="ru-RU" dirty="0"/>
              <a:t>, </a:t>
            </a:r>
            <a:r>
              <a:rPr lang="ru-RU" dirty="0" err="1"/>
              <a:t>поки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залишається</a:t>
            </a:r>
            <a:r>
              <a:rPr lang="ru-RU" dirty="0"/>
              <a:t> </a:t>
            </a:r>
            <a:r>
              <a:rPr lang="ru-RU" dirty="0" err="1"/>
              <a:t>чорним</a:t>
            </a:r>
            <a:r>
              <a:rPr lang="ru-RU" dirty="0"/>
              <a:t>». Для тих </a:t>
            </a:r>
            <a:r>
              <a:rPr lang="ru-RU" dirty="0" err="1"/>
              <a:t>років</a:t>
            </a:r>
            <a:r>
              <a:rPr lang="ru-RU" dirty="0"/>
              <a:t>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характерні</a:t>
            </a:r>
            <a:r>
              <a:rPr lang="ru-RU" dirty="0"/>
              <a:t> брак </a:t>
            </a:r>
            <a:r>
              <a:rPr lang="ru-RU" dirty="0" err="1"/>
              <a:t>виробничих</a:t>
            </a:r>
            <a:r>
              <a:rPr lang="ru-RU" dirty="0"/>
              <a:t> </a:t>
            </a:r>
            <a:r>
              <a:rPr lang="ru-RU" dirty="0" err="1"/>
              <a:t>потужностей</a:t>
            </a:r>
            <a:r>
              <a:rPr lang="ru-RU" dirty="0"/>
              <a:t> і </a:t>
            </a:r>
            <a:r>
              <a:rPr lang="ru-RU" dirty="0" err="1"/>
              <a:t>активний</a:t>
            </a:r>
            <a:r>
              <a:rPr lang="ru-RU" dirty="0"/>
              <a:t> </a:t>
            </a:r>
            <a:r>
              <a:rPr lang="ru-RU" dirty="0" err="1"/>
              <a:t>споживчий</a:t>
            </a:r>
            <a:r>
              <a:rPr lang="ru-RU" dirty="0"/>
              <a:t> попит. Легко </a:t>
            </a:r>
            <a:r>
              <a:rPr lang="ru-RU" dirty="0" err="1"/>
              <a:t>зрозуміти</a:t>
            </a:r>
            <a:r>
              <a:rPr lang="ru-RU" dirty="0"/>
              <a:t>, </a:t>
            </a:r>
            <a:r>
              <a:rPr lang="ru-RU" dirty="0" err="1"/>
              <a:t>наскільки</a:t>
            </a:r>
            <a:r>
              <a:rPr lang="ru-RU" dirty="0"/>
              <a:t> в таких </a:t>
            </a:r>
            <a:r>
              <a:rPr lang="ru-RU" dirty="0" err="1"/>
              <a:t>умовах</a:t>
            </a:r>
            <a:r>
              <a:rPr lang="ru-RU" dirty="0"/>
              <a:t> </a:t>
            </a:r>
            <a:r>
              <a:rPr lang="ru-RU" dirty="0" err="1"/>
              <a:t>пріоритетними</a:t>
            </a:r>
            <a:r>
              <a:rPr lang="ru-RU" dirty="0"/>
              <a:t>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виробничі</a:t>
            </a:r>
            <a:r>
              <a:rPr lang="ru-RU" dirty="0"/>
              <a:t> </a:t>
            </a:r>
            <a:r>
              <a:rPr lang="ru-RU" dirty="0" err="1"/>
              <a:t>види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818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0B8CA-86BE-448E-9CDA-CCF4012E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Ери</a:t>
            </a:r>
            <a:r>
              <a:rPr lang="ru-RU" b="1" dirty="0"/>
              <a:t> </a:t>
            </a:r>
            <a:r>
              <a:rPr lang="ru-RU" b="1" dirty="0" err="1"/>
              <a:t>розвитку</a:t>
            </a:r>
            <a:r>
              <a:rPr lang="ru-RU" b="1" dirty="0"/>
              <a:t> маркетингу. </a:t>
            </a:r>
            <a:r>
              <a:rPr lang="ru-RU" dirty="0"/>
              <a:t>Ера </a:t>
            </a:r>
            <a:r>
              <a:rPr lang="ru-RU" dirty="0" err="1"/>
              <a:t>виробництва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BE993-A41F-4084-9C80-858EB88D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err="1"/>
              <a:t>Сутність</a:t>
            </a:r>
            <a:r>
              <a:rPr lang="ru-RU" dirty="0"/>
              <a:t> </a:t>
            </a:r>
            <a:r>
              <a:rPr lang="ru-RU" dirty="0" err="1"/>
              <a:t>ери</a:t>
            </a:r>
            <a:r>
              <a:rPr lang="ru-RU" dirty="0"/>
              <a:t> </a:t>
            </a:r>
            <a:r>
              <a:rPr lang="ru-RU" dirty="0" err="1"/>
              <a:t>виробництва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добре </a:t>
            </a:r>
            <a:r>
              <a:rPr lang="ru-RU" dirty="0" err="1"/>
              <a:t>передає</a:t>
            </a:r>
            <a:r>
              <a:rPr lang="ru-RU" dirty="0"/>
              <a:t> </a:t>
            </a:r>
            <a:r>
              <a:rPr lang="ru-RU" dirty="0" err="1"/>
              <a:t>заяву</a:t>
            </a:r>
            <a:r>
              <a:rPr lang="ru-RU" dirty="0"/>
              <a:t>, </a:t>
            </a:r>
            <a:r>
              <a:rPr lang="ru-RU" dirty="0" err="1"/>
              <a:t>зроблену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100 </a:t>
            </a:r>
            <a:r>
              <a:rPr lang="ru-RU" dirty="0" err="1"/>
              <a:t>років</a:t>
            </a:r>
            <a:r>
              <a:rPr lang="ru-RU" dirty="0"/>
              <a:t> тому </a:t>
            </a:r>
            <a:r>
              <a:rPr lang="ru-RU" dirty="0" err="1"/>
              <a:t>філософом</a:t>
            </a:r>
            <a:r>
              <a:rPr lang="ru-RU" dirty="0"/>
              <a:t> Ральфом Уолдо </a:t>
            </a:r>
            <a:r>
              <a:rPr lang="ru-RU" dirty="0" err="1"/>
              <a:t>Емерсоном</a:t>
            </a:r>
            <a:r>
              <a:rPr lang="ru-RU" dirty="0"/>
              <a:t> (</a:t>
            </a:r>
            <a:r>
              <a:rPr lang="en-US" dirty="0"/>
              <a:t>Ralph Waldo Emerson): «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людина</a:t>
            </a:r>
            <a:r>
              <a:rPr lang="ru-RU" dirty="0"/>
              <a:t> </a:t>
            </a:r>
            <a:r>
              <a:rPr lang="ru-RU" dirty="0" err="1"/>
              <a:t>пише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хорошу</a:t>
            </a:r>
            <a:r>
              <a:rPr lang="ru-RU" dirty="0"/>
              <a:t> книгу, </a:t>
            </a:r>
            <a:r>
              <a:rPr lang="ru-RU" dirty="0" err="1"/>
              <a:t>виступає</a:t>
            </a:r>
            <a:r>
              <a:rPr lang="ru-RU" dirty="0"/>
              <a:t> з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хорошою</a:t>
            </a:r>
            <a:r>
              <a:rPr lang="ru-RU" dirty="0"/>
              <a:t> </a:t>
            </a:r>
            <a:r>
              <a:rPr lang="ru-RU" dirty="0" err="1"/>
              <a:t>проповіддю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створить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досконалу</a:t>
            </a:r>
            <a:r>
              <a:rPr lang="ru-RU" dirty="0"/>
              <a:t> </a:t>
            </a:r>
            <a:r>
              <a:rPr lang="ru-RU" dirty="0" err="1"/>
              <a:t>мишоловку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сусід</a:t>
            </a:r>
            <a:r>
              <a:rPr lang="ru-RU" dirty="0"/>
              <a:t>, то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будинок</a:t>
            </a:r>
            <a:r>
              <a:rPr lang="ru-RU" dirty="0"/>
              <a:t> </a:t>
            </a:r>
            <a:r>
              <a:rPr lang="ru-RU" dirty="0" err="1"/>
              <a:t>знаходиться</a:t>
            </a:r>
            <a:r>
              <a:rPr lang="ru-RU" dirty="0"/>
              <a:t> в </a:t>
            </a:r>
            <a:r>
              <a:rPr lang="ru-RU" dirty="0" err="1"/>
              <a:t>лісі</a:t>
            </a:r>
            <a:r>
              <a:rPr lang="ru-RU" dirty="0"/>
              <a:t>, люди </a:t>
            </a:r>
            <a:r>
              <a:rPr lang="ru-RU" dirty="0" err="1"/>
              <a:t>обов'язково</a:t>
            </a:r>
            <a:r>
              <a:rPr lang="ru-RU" dirty="0"/>
              <a:t> </a:t>
            </a:r>
            <a:r>
              <a:rPr lang="ru-RU" dirty="0" err="1"/>
              <a:t>протопчуть</a:t>
            </a:r>
            <a:r>
              <a:rPr lang="ru-RU" dirty="0"/>
              <a:t> стежку до </a:t>
            </a:r>
            <a:r>
              <a:rPr lang="ru-RU" dirty="0" err="1"/>
              <a:t>його</a:t>
            </a:r>
            <a:r>
              <a:rPr lang="ru-RU" dirty="0"/>
              <a:t> дверей ». </a:t>
            </a:r>
          </a:p>
          <a:p>
            <a:pPr marL="0" indent="0">
              <a:buNone/>
            </a:pPr>
            <a:r>
              <a:rPr lang="ru-RU" dirty="0" err="1"/>
              <a:t>Однак</a:t>
            </a:r>
            <a:r>
              <a:rPr lang="ru-RU" dirty="0"/>
              <a:t> </a:t>
            </a:r>
            <a:r>
              <a:rPr lang="ru-RU" dirty="0" err="1"/>
              <a:t>понад</a:t>
            </a:r>
            <a:r>
              <a:rPr lang="ru-RU" dirty="0"/>
              <a:t> 80%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 </a:t>
            </a:r>
            <a:r>
              <a:rPr lang="ru-RU" dirty="0" err="1"/>
              <a:t>виявляються</a:t>
            </a:r>
            <a:r>
              <a:rPr lang="ru-RU" dirty="0"/>
              <a:t> </a:t>
            </a:r>
            <a:r>
              <a:rPr lang="ru-RU" dirty="0" err="1"/>
              <a:t>невдалими</a:t>
            </a:r>
            <a:r>
              <a:rPr lang="ru-RU" dirty="0"/>
              <a:t>. </a:t>
            </a:r>
            <a:r>
              <a:rPr lang="ru-RU" dirty="0" err="1"/>
              <a:t>Більш</a:t>
            </a:r>
            <a:r>
              <a:rPr lang="ru-RU" dirty="0"/>
              <a:t> того, </a:t>
            </a:r>
            <a:r>
              <a:rPr lang="ru-RU" dirty="0" err="1"/>
              <a:t>винаходи</a:t>
            </a:r>
            <a:r>
              <a:rPr lang="ru-RU" dirty="0"/>
              <a:t> самого </a:t>
            </a:r>
            <a:r>
              <a:rPr lang="ru-RU" dirty="0" err="1"/>
              <a:t>кращого</a:t>
            </a:r>
            <a:r>
              <a:rPr lang="ru-RU" dirty="0"/>
              <a:t> нового продукту </a:t>
            </a:r>
            <a:r>
              <a:rPr lang="ru-RU" dirty="0" err="1"/>
              <a:t>виявляється</a:t>
            </a:r>
            <a:r>
              <a:rPr lang="ru-RU" dirty="0"/>
              <a:t> </a:t>
            </a:r>
            <a:r>
              <a:rPr lang="ru-RU" dirty="0" err="1"/>
              <a:t>недостатнім</a:t>
            </a:r>
            <a:r>
              <a:rPr lang="ru-RU" dirty="0"/>
              <a:t>. 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повинен </a:t>
            </a:r>
            <a:r>
              <a:rPr lang="ru-RU" dirty="0" err="1"/>
              <a:t>задовольняти</a:t>
            </a:r>
            <a:r>
              <a:rPr lang="ru-RU" dirty="0"/>
              <a:t> </a:t>
            </a:r>
            <a:r>
              <a:rPr lang="ru-RU" dirty="0" err="1"/>
              <a:t>запити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відчуваються</a:t>
            </a:r>
            <a:r>
              <a:rPr lang="ru-RU" dirty="0"/>
              <a:t> на ринку. Без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навіть</a:t>
            </a:r>
            <a:r>
              <a:rPr lang="ru-RU" dirty="0"/>
              <a:t> при </a:t>
            </a:r>
            <a:r>
              <a:rPr lang="ru-RU" dirty="0" err="1"/>
              <a:t>найкращій</a:t>
            </a:r>
            <a:r>
              <a:rPr lang="ru-RU" dirty="0"/>
              <a:t> </a:t>
            </a:r>
            <a:r>
              <a:rPr lang="ru-RU" dirty="0" err="1"/>
              <a:t>інженерної</a:t>
            </a:r>
            <a:r>
              <a:rPr lang="ru-RU" dirty="0"/>
              <a:t> </a:t>
            </a:r>
            <a:r>
              <a:rPr lang="ru-RU" dirty="0" err="1"/>
              <a:t>розробці</a:t>
            </a:r>
            <a:r>
              <a:rPr lang="ru-RU" dirty="0"/>
              <a:t> </a:t>
            </a:r>
            <a:r>
              <a:rPr lang="ru-RU" dirty="0" err="1"/>
              <a:t>найпрекрасніший</a:t>
            </a:r>
            <a:r>
              <a:rPr lang="ru-RU" dirty="0"/>
              <a:t> за </a:t>
            </a:r>
            <a:r>
              <a:rPr lang="ru-RU" dirty="0" err="1"/>
              <a:t>якістю</a:t>
            </a:r>
            <a:r>
              <a:rPr lang="ru-RU" dirty="0"/>
              <a:t> продукт </a:t>
            </a:r>
            <a:r>
              <a:rPr lang="ru-RU" dirty="0" err="1"/>
              <a:t>потерпить</a:t>
            </a:r>
            <a:r>
              <a:rPr lang="ru-RU" dirty="0"/>
              <a:t> </a:t>
            </a:r>
            <a:r>
              <a:rPr lang="ru-RU" dirty="0" err="1"/>
              <a:t>невдачу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46422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1294</Words>
  <Application>Microsoft Office PowerPoint</Application>
  <PresentationFormat>Широкоэкранный</PresentationFormat>
  <Paragraphs>37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Modern Love</vt:lpstr>
      <vt:lpstr>The Hand</vt:lpstr>
      <vt:lpstr>SketchyVTI</vt:lpstr>
      <vt:lpstr>Світова еволюція маркетингу</vt:lpstr>
      <vt:lpstr>Світова еволюція маркетингу</vt:lpstr>
      <vt:lpstr>Маркетинг Азії</vt:lpstr>
      <vt:lpstr>Маркетинг Азії</vt:lpstr>
      <vt:lpstr>Маркетинг на Заході</vt:lpstr>
      <vt:lpstr>Маркетинг на Заході</vt:lpstr>
      <vt:lpstr>Ери розвитку маркетингу. Ера виробництва</vt:lpstr>
      <vt:lpstr>Ери розвитку маркетингу. Ера виробництва</vt:lpstr>
      <vt:lpstr>Ери розвитку маркетингу. Ера виробництва</vt:lpstr>
      <vt:lpstr>Ери розвитку маркетингу. Ера продажів</vt:lpstr>
      <vt:lpstr>Ери розвитку маркетингу. Ера продажів</vt:lpstr>
      <vt:lpstr>Ери розвитку маркетингу. Ера маркетингу</vt:lpstr>
      <vt:lpstr>Ери розвитку маркетингу. Ера маркетингу</vt:lpstr>
      <vt:lpstr>Ери розвитку маркетингу. Ера взаємин</vt:lpstr>
      <vt:lpstr>Ери розвитку маркетингу. Ера взаємин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Світова еволюція маркетингу</dc:title>
  <dc:creator>Евгения Синявская</dc:creator>
  <cp:lastModifiedBy>Евгения Синявская</cp:lastModifiedBy>
  <cp:revision>12</cp:revision>
  <dcterms:created xsi:type="dcterms:W3CDTF">2020-05-01T14:59:56Z</dcterms:created>
  <dcterms:modified xsi:type="dcterms:W3CDTF">2020-05-01T16:16:14Z</dcterms:modified>
</cp:coreProperties>
</file>