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200"/>
            </a:lvl1pPr>
            <a:lvl2pPr indent="0" algn="ctr">
              <a:spcBef>
                <a:spcPts val="0"/>
              </a:spcBef>
              <a:defRPr sz="5200"/>
            </a:lvl2pPr>
            <a:lvl3pPr indent="0" algn="ctr">
              <a:spcBef>
                <a:spcPts val="0"/>
              </a:spcBef>
              <a:defRPr sz="5200"/>
            </a:lvl3pPr>
            <a:lvl4pPr indent="0" algn="ctr">
              <a:spcBef>
                <a:spcPts val="0"/>
              </a:spcBef>
              <a:defRPr sz="5200"/>
            </a:lvl4pPr>
            <a:lvl5pPr indent="0" algn="ctr">
              <a:spcBef>
                <a:spcPts val="0"/>
              </a:spcBef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>
              <a:spcBef>
                <a:spcPts val="4500"/>
              </a:spcBef>
              <a:defRPr sz="3800"/>
            </a:lvl1pPr>
            <a:lvl2pPr indent="342900">
              <a:spcBef>
                <a:spcPts val="4500"/>
              </a:spcBef>
              <a:defRPr sz="3800"/>
            </a:lvl2pPr>
            <a:lvl3pPr indent="685800">
              <a:spcBef>
                <a:spcPts val="4500"/>
              </a:spcBef>
              <a:defRPr sz="3800"/>
            </a:lvl3pPr>
            <a:lvl4pPr indent="1028700">
              <a:spcBef>
                <a:spcPts val="4500"/>
              </a:spcBef>
              <a:defRPr sz="3800"/>
            </a:lvl4pPr>
            <a:lvl5pPr indent="13716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444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889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1333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1778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222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2667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31115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3556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s://dribbble.com/shots/4838054-online-recipe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rahulsridhar2811/cuisine-classification-with-accuracy-78-88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dribbble.com/shots/6068136-Gretchen-s-Cookbook-Illustratio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ribbble.com/shots/6003173-Salad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whats-cookin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finallllllll.jpg" descr="finallllll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96911" y="1023937"/>
            <a:ext cx="13957322" cy="1046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What’s…"/>
          <p:cNvSpPr txBox="1"/>
          <p:nvPr>
            <p:ph type="ctrTitle"/>
          </p:nvPr>
        </p:nvSpPr>
        <p:spPr>
          <a:xfrm>
            <a:off x="12811125" y="1729581"/>
            <a:ext cx="14716125" cy="4643438"/>
          </a:xfrm>
          <a:prstGeom prst="rect">
            <a:avLst/>
          </a:prstGeom>
        </p:spPr>
        <p:txBody>
          <a:bodyPr/>
          <a:lstStyle/>
          <a:p>
            <a:pPr algn="l">
              <a:defRPr sz="11400">
                <a:latin typeface="Biko"/>
                <a:ea typeface="Biko"/>
                <a:cs typeface="Biko"/>
                <a:sym typeface="Biko"/>
              </a:defRPr>
            </a:pPr>
            <a:r>
              <a:t>What’s </a:t>
            </a:r>
          </a:p>
          <a:p>
            <a:pPr algn="l">
              <a:defRPr sz="114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E46D6C"/>
                </a:solidFill>
              </a:rPr>
              <a:t>cooking</a:t>
            </a:r>
            <a:r>
              <a:t>?</a:t>
            </a:r>
          </a:p>
        </p:txBody>
      </p:sp>
      <p:sp>
        <p:nvSpPr>
          <p:cNvPr id="121" name="Predicting cuisine…"/>
          <p:cNvSpPr txBox="1"/>
          <p:nvPr>
            <p:ph type="subTitle" sz="quarter" idx="1"/>
          </p:nvPr>
        </p:nvSpPr>
        <p:spPr>
          <a:xfrm>
            <a:off x="12811125" y="6828234"/>
            <a:ext cx="14716125" cy="3201759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Predicting cuisine </a:t>
            </a:r>
          </a:p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by provided ingredients </a:t>
            </a:r>
          </a:p>
          <a:p>
            <a:pPr algn="l" defTabSz="457200">
              <a:defRPr sz="5500">
                <a:latin typeface="Biko"/>
                <a:ea typeface="Biko"/>
                <a:cs typeface="Biko"/>
                <a:sym typeface="Biko"/>
              </a:defRPr>
            </a:pPr>
            <a:r>
              <a:t>&amp; market basket analysis</a:t>
            </a:r>
          </a:p>
        </p:txBody>
      </p:sp>
      <p:sp>
        <p:nvSpPr>
          <p:cNvPr id="122" name="Gabriela Dvořáková, Michal Lehončák"/>
          <p:cNvSpPr txBox="1"/>
          <p:nvPr/>
        </p:nvSpPr>
        <p:spPr>
          <a:xfrm>
            <a:off x="12776962" y="9932758"/>
            <a:ext cx="8497952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0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Gabriela Dvořáková, Michal Lehončák</a:t>
            </a:r>
          </a:p>
        </p:txBody>
      </p:sp>
      <p:sp>
        <p:nvSpPr>
          <p:cNvPr id="123" name="[image source]"/>
          <p:cNvSpPr txBox="1"/>
          <p:nvPr/>
        </p:nvSpPr>
        <p:spPr>
          <a:xfrm>
            <a:off x="21160820" y="12781401"/>
            <a:ext cx="274190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u="sng"/>
              <a:t>[</a:t>
            </a:r>
            <a:r>
              <a:rPr u="sng">
                <a:hlinkClick r:id="rId3" invalidUrl="" action="" tgtFrame="" tooltip="" history="1" highlightClick="0" endSnd="0"/>
              </a:rPr>
              <a:t>image source</a:t>
            </a:r>
            <a:r>
              <a:rPr u="sng"/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202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203" name="Features encoding:   Binary representation"/>
          <p:cNvSpPr txBox="1"/>
          <p:nvPr/>
        </p:nvSpPr>
        <p:spPr>
          <a:xfrm>
            <a:off x="1303658" y="4776598"/>
            <a:ext cx="10405644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 u="sng">
                <a:solidFill>
                  <a:srgbClr val="E46D6C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b="0" u="none">
                <a:solidFill>
                  <a:srgbClr val="000000"/>
                </a:solidFill>
              </a:rPr>
              <a:t>Features encoding:</a:t>
            </a:r>
            <a:r>
              <a:rPr u="none"/>
              <a:t>   </a:t>
            </a:r>
            <a:r>
              <a:rPr b="0" u="none"/>
              <a:t>Binary representation </a:t>
            </a:r>
          </a:p>
        </p:txBody>
      </p:sp>
      <p:sp>
        <p:nvSpPr>
          <p:cNvPr id="204" name="each dish is represented by a vector of length  of the number of unique ingredients…"/>
          <p:cNvSpPr txBox="1"/>
          <p:nvPr/>
        </p:nvSpPr>
        <p:spPr>
          <a:xfrm>
            <a:off x="1337643" y="6079049"/>
            <a:ext cx="10337674" cy="432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each dish is represented by a </a:t>
            </a:r>
            <a:r>
              <a:rPr b="1"/>
              <a:t>vector</a:t>
            </a:r>
            <a:r>
              <a:t> of length </a:t>
            </a:r>
            <a:br/>
            <a:r>
              <a:t>of the number of unique ingredients</a:t>
            </a:r>
          </a:p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feature vector at </a:t>
            </a:r>
            <a:r>
              <a:rPr>
                <a:solidFill>
                  <a:srgbClr val="E46D6C"/>
                </a:solidFill>
              </a:rPr>
              <a:t>i-th</a:t>
            </a:r>
            <a:r>
              <a:t> term may be 1 or 0</a:t>
            </a:r>
          </a:p>
          <a:p>
            <a:pPr lvl="1" indent="0"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1:</a:t>
            </a:r>
            <a:r>
              <a:t> </a:t>
            </a:r>
            <a:r>
              <a:rPr>
                <a:solidFill>
                  <a:srgbClr val="E46D6C"/>
                </a:solidFill>
              </a:rPr>
              <a:t>i-th</a:t>
            </a:r>
            <a:r>
              <a:t> ingredient  appears in the example</a:t>
            </a:r>
          </a:p>
          <a:p>
            <a:pPr lvl="1" indent="0"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0:</a:t>
            </a:r>
            <a:r>
              <a:t> otherwise</a:t>
            </a:r>
          </a:p>
          <a:p>
            <a:pPr algn="l">
              <a:lnSpc>
                <a:spcPct val="120000"/>
              </a:lnSpc>
              <a:defRPr b="0" sz="3900">
                <a:latin typeface="Biko"/>
                <a:ea typeface="Biko"/>
                <a:cs typeface="Biko"/>
                <a:sym typeface="Biko"/>
              </a:defRPr>
            </a:pPr>
            <a:r>
              <a:t>ingredient cannot appear more than once</a:t>
            </a:r>
          </a:p>
        </p:txBody>
      </p:sp>
      <p:graphicFrame>
        <p:nvGraphicFramePr>
          <p:cNvPr id="205" name="Table"/>
          <p:cNvGraphicFramePr/>
          <p:nvPr/>
        </p:nvGraphicFramePr>
        <p:xfrm>
          <a:off x="12569248" y="4835479"/>
          <a:ext cx="10327408" cy="63951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26455"/>
                <a:gridCol w="1575428"/>
                <a:gridCol w="1422772"/>
                <a:gridCol w="1499100"/>
                <a:gridCol w="1499100"/>
                <a:gridCol w="1752308"/>
                <a:gridCol w="1245892"/>
              </a:tblGrid>
              <a:tr h="103919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‘olive’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‘garlic’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‘pepper’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‘milk’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‘broccoli’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E46C6C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144737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10259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44737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25693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14801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20130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96836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22213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"/>
          <p:cNvSpPr/>
          <p:nvPr/>
        </p:nvSpPr>
        <p:spPr>
          <a:xfrm>
            <a:off x="391472" y="1913282"/>
            <a:ext cx="5600494" cy="3303342"/>
          </a:xfrm>
          <a:prstGeom prst="roundRect">
            <a:avLst>
              <a:gd name="adj" fmla="val 45685"/>
            </a:avLst>
          </a:prstGeom>
          <a:solidFill>
            <a:srgbClr val="FFF791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- we compared 5 different predictive models…"/>
          <p:cNvSpPr txBox="1"/>
          <p:nvPr>
            <p:ph type="body" idx="1"/>
          </p:nvPr>
        </p:nvSpPr>
        <p:spPr>
          <a:xfrm>
            <a:off x="4124718" y="1320204"/>
            <a:ext cx="15751787" cy="8840392"/>
          </a:xfrm>
          <a:prstGeom prst="rect">
            <a:avLst/>
          </a:prstGeom>
        </p:spPr>
        <p:txBody>
          <a:bodyPr/>
          <a:lstStyle/>
          <a:p>
            <a:pPr lvl="1" indent="0" algn="ctr">
              <a:defRPr>
                <a:latin typeface="Biko"/>
                <a:ea typeface="Biko"/>
                <a:cs typeface="Biko"/>
                <a:sym typeface="Biko"/>
              </a:defRPr>
            </a:pPr>
            <a:r>
              <a:t>- we compared 5 different predictive models</a:t>
            </a:r>
          </a:p>
          <a:p>
            <a:pPr lvl="1" indent="0" algn="ctr">
              <a:spcBef>
                <a:spcPts val="1800"/>
              </a:spcBef>
              <a:defRPr>
                <a:latin typeface="Biko"/>
                <a:ea typeface="Biko"/>
                <a:cs typeface="Biko"/>
                <a:sym typeface="Biko"/>
              </a:defRPr>
            </a:pPr>
            <a:r>
              <a:t> - models are evaluated on the test-train </a:t>
            </a:r>
            <a:r>
              <a:rPr u="sng"/>
              <a:t>20%-80%</a:t>
            </a:r>
            <a:r>
              <a:t> split </a:t>
            </a:r>
            <a:br/>
            <a:r>
              <a:t>of the training dataset</a:t>
            </a:r>
          </a:p>
        </p:txBody>
      </p:sp>
      <p:sp>
        <p:nvSpPr>
          <p:cNvPr id="209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10" name="Prediction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Prediction</a:t>
            </a:r>
          </a:p>
        </p:txBody>
      </p:sp>
      <p:sp>
        <p:nvSpPr>
          <p:cNvPr id="211" name="Logistic…"/>
          <p:cNvSpPr txBox="1"/>
          <p:nvPr/>
        </p:nvSpPr>
        <p:spPr>
          <a:xfrm>
            <a:off x="1519043" y="2624835"/>
            <a:ext cx="3672968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Logistic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Regression</a:t>
            </a:r>
          </a:p>
        </p:txBody>
      </p:sp>
      <p:sp>
        <p:nvSpPr>
          <p:cNvPr id="212" name="1"/>
          <p:cNvSpPr txBox="1"/>
          <p:nvPr/>
        </p:nvSpPr>
        <p:spPr>
          <a:xfrm>
            <a:off x="1049034" y="2590855"/>
            <a:ext cx="52286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8F691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" name="Rounded Rectangle"/>
          <p:cNvSpPr/>
          <p:nvPr/>
        </p:nvSpPr>
        <p:spPr>
          <a:xfrm>
            <a:off x="1071953" y="8172325"/>
            <a:ext cx="5468588" cy="3611670"/>
          </a:xfrm>
          <a:prstGeom prst="roundRect">
            <a:avLst>
              <a:gd name="adj" fmla="val 41785"/>
            </a:avLst>
          </a:prstGeom>
          <a:solidFill>
            <a:srgbClr val="CEF3D8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Gaussian…"/>
          <p:cNvSpPr txBox="1"/>
          <p:nvPr/>
        </p:nvSpPr>
        <p:spPr>
          <a:xfrm>
            <a:off x="2370002" y="8723930"/>
            <a:ext cx="3437510" cy="270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Gaussian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Bayes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15" name="2"/>
          <p:cNvSpPr txBox="1"/>
          <p:nvPr/>
        </p:nvSpPr>
        <p:spPr>
          <a:xfrm>
            <a:off x="1746679" y="8689640"/>
            <a:ext cx="634874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2A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8982725" y="7546306"/>
            <a:ext cx="5600494" cy="3629075"/>
          </a:xfrm>
          <a:prstGeom prst="roundRect">
            <a:avLst>
              <a:gd name="adj" fmla="val 41584"/>
            </a:avLst>
          </a:prstGeom>
          <a:solidFill>
            <a:srgbClr val="FCF0FF"/>
          </a:solidFill>
          <a:ln w="12700">
            <a:miter lim="400000"/>
          </a:ln>
          <a:effectLst>
            <a:outerShdw sx="100000" sy="100000" kx="0" ky="0" algn="b" rotWithShape="0" blurRad="292100" dist="163334" dir="6561623">
              <a:srgbClr val="000000">
                <a:alpha val="11454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Random…"/>
          <p:cNvSpPr txBox="1"/>
          <p:nvPr/>
        </p:nvSpPr>
        <p:spPr>
          <a:xfrm>
            <a:off x="10327577" y="8047345"/>
            <a:ext cx="3346070" cy="270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Random 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Forest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18" name="3"/>
          <p:cNvSpPr txBox="1"/>
          <p:nvPr/>
        </p:nvSpPr>
        <p:spPr>
          <a:xfrm>
            <a:off x="9315200" y="8630372"/>
            <a:ext cx="65240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F1BA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9" name="Rounded Rectangle"/>
          <p:cNvSpPr/>
          <p:nvPr/>
        </p:nvSpPr>
        <p:spPr>
          <a:xfrm>
            <a:off x="16643652" y="8392579"/>
            <a:ext cx="5218306" cy="3437935"/>
          </a:xfrm>
          <a:prstGeom prst="roundRect">
            <a:avLst>
              <a:gd name="adj" fmla="val 43896"/>
            </a:avLst>
          </a:prstGeom>
          <a:solidFill>
            <a:srgbClr val="ECE6FF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KNN…"/>
          <p:cNvSpPr txBox="1"/>
          <p:nvPr/>
        </p:nvSpPr>
        <p:spPr>
          <a:xfrm>
            <a:off x="17980507" y="9038042"/>
            <a:ext cx="3045080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KNN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classifier</a:t>
            </a:r>
          </a:p>
        </p:txBody>
      </p:sp>
      <p:sp>
        <p:nvSpPr>
          <p:cNvPr id="221" name="4"/>
          <p:cNvSpPr txBox="1"/>
          <p:nvPr/>
        </p:nvSpPr>
        <p:spPr>
          <a:xfrm>
            <a:off x="17259831" y="9045596"/>
            <a:ext cx="701168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A689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Rounded Rectangle"/>
          <p:cNvSpPr/>
          <p:nvPr/>
        </p:nvSpPr>
        <p:spPr>
          <a:xfrm>
            <a:off x="18761341" y="1186304"/>
            <a:ext cx="5043346" cy="3303342"/>
          </a:xfrm>
          <a:prstGeom prst="roundRect">
            <a:avLst>
              <a:gd name="adj" fmla="val 45685"/>
            </a:avLst>
          </a:prstGeom>
          <a:solidFill>
            <a:srgbClr val="DEF8FF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67DFFF">
                    <a:alpha val="35752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Neural…"/>
          <p:cNvSpPr txBox="1"/>
          <p:nvPr/>
        </p:nvSpPr>
        <p:spPr>
          <a:xfrm>
            <a:off x="20098198" y="1897857"/>
            <a:ext cx="2960498" cy="188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Neural </a:t>
            </a:r>
          </a:p>
          <a:p>
            <a:pPr algn="l">
              <a:lnSpc>
                <a:spcPct val="90000"/>
              </a:lnSpc>
              <a:defRPr b="0" sz="6000">
                <a:latin typeface="Biko"/>
                <a:ea typeface="Biko"/>
                <a:cs typeface="Biko"/>
                <a:sym typeface="Biko"/>
              </a:defRPr>
            </a:pPr>
            <a:r>
              <a:t>Network</a:t>
            </a:r>
          </a:p>
        </p:txBody>
      </p:sp>
      <p:sp>
        <p:nvSpPr>
          <p:cNvPr id="224" name="5"/>
          <p:cNvSpPr txBox="1"/>
          <p:nvPr/>
        </p:nvSpPr>
        <p:spPr>
          <a:xfrm>
            <a:off x="19400001" y="1905411"/>
            <a:ext cx="656210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719" sz="6000">
                <a:solidFill>
                  <a:srgbClr val="64DE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27" name="1. Logistic Regression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1. Logistic Regression</a:t>
            </a:r>
          </a:p>
        </p:txBody>
      </p:sp>
      <p:sp>
        <p:nvSpPr>
          <p:cNvPr id="228" name="84.11%"/>
          <p:cNvSpPr txBox="1"/>
          <p:nvPr/>
        </p:nvSpPr>
        <p:spPr>
          <a:xfrm>
            <a:off x="10403871" y="5997699"/>
            <a:ext cx="357625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84.11%</a:t>
            </a:r>
          </a:p>
        </p:txBody>
      </p:sp>
      <p:sp>
        <p:nvSpPr>
          <p:cNvPr id="229" name="Train accuracy"/>
          <p:cNvSpPr txBox="1"/>
          <p:nvPr/>
        </p:nvSpPr>
        <p:spPr>
          <a:xfrm>
            <a:off x="10235342" y="5414962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DCC35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30" name="78.66%"/>
          <p:cNvSpPr txBox="1"/>
          <p:nvPr/>
        </p:nvSpPr>
        <p:spPr>
          <a:xfrm>
            <a:off x="10265321" y="9143448"/>
            <a:ext cx="380255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78.66%</a:t>
            </a:r>
          </a:p>
        </p:txBody>
      </p:sp>
      <p:sp>
        <p:nvSpPr>
          <p:cNvPr id="231" name="TEST accuracy"/>
          <p:cNvSpPr txBox="1"/>
          <p:nvPr/>
        </p:nvSpPr>
        <p:spPr>
          <a:xfrm>
            <a:off x="10353694" y="8560710"/>
            <a:ext cx="357501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DCC35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34" name="2. Gaussian Bayes classifier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 defTabSz="739378">
              <a:defRPr sz="1026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2. Gaussian Bayes classifier</a:t>
            </a:r>
          </a:p>
        </p:txBody>
      </p:sp>
      <p:sp>
        <p:nvSpPr>
          <p:cNvPr id="235" name="29.61%"/>
          <p:cNvSpPr txBox="1"/>
          <p:nvPr/>
        </p:nvSpPr>
        <p:spPr>
          <a:xfrm>
            <a:off x="18665433" y="5878985"/>
            <a:ext cx="3684830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29.61%</a:t>
            </a:r>
          </a:p>
        </p:txBody>
      </p:sp>
      <p:sp>
        <p:nvSpPr>
          <p:cNvPr id="236" name="Train accuracy"/>
          <p:cNvSpPr txBox="1"/>
          <p:nvPr/>
        </p:nvSpPr>
        <p:spPr>
          <a:xfrm>
            <a:off x="18551191" y="5296247"/>
            <a:ext cx="386251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6AD496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37" name="23.77%"/>
          <p:cNvSpPr txBox="1"/>
          <p:nvPr/>
        </p:nvSpPr>
        <p:spPr>
          <a:xfrm>
            <a:off x="18591634" y="9024733"/>
            <a:ext cx="378162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23.77%</a:t>
            </a:r>
          </a:p>
        </p:txBody>
      </p:sp>
      <p:sp>
        <p:nvSpPr>
          <p:cNvPr id="238" name="TEST accuracy"/>
          <p:cNvSpPr txBox="1"/>
          <p:nvPr/>
        </p:nvSpPr>
        <p:spPr>
          <a:xfrm>
            <a:off x="18669542" y="8441996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6AD496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sp>
        <p:nvSpPr>
          <p:cNvPr id="239" name="Assumption:  conditional independence assumption"/>
          <p:cNvSpPr txBox="1"/>
          <p:nvPr/>
        </p:nvSpPr>
        <p:spPr>
          <a:xfrm>
            <a:off x="1970294" y="5213697"/>
            <a:ext cx="13122073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Assumption:  </a:t>
            </a:r>
            <a:r>
              <a:rPr>
                <a:solidFill>
                  <a:srgbClr val="2ECC71"/>
                </a:solidFill>
              </a:rPr>
              <a:t>conditional independence assumption</a:t>
            </a:r>
          </a:p>
        </p:txBody>
      </p:sp>
      <p:sp>
        <p:nvSpPr>
          <p:cNvPr id="240" name="we assume the probability of one ingredient   does not depend on the presence of different ingredient in a dish"/>
          <p:cNvSpPr txBox="1"/>
          <p:nvPr/>
        </p:nvSpPr>
        <p:spPr>
          <a:xfrm>
            <a:off x="5703064" y="6346743"/>
            <a:ext cx="12609623" cy="216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assume the probability of one ingredient  </a:t>
            </a:r>
            <a:br/>
            <a:r>
              <a:t>does not depend on the presence of different ingredient in a dish</a:t>
            </a:r>
          </a:p>
        </p:txBody>
      </p:sp>
      <p:sp>
        <p:nvSpPr>
          <p:cNvPr id="241" name="Equation"/>
          <p:cNvSpPr txBox="1"/>
          <p:nvPr/>
        </p:nvSpPr>
        <p:spPr>
          <a:xfrm>
            <a:off x="6321572" y="9511881"/>
            <a:ext cx="10248081" cy="492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∣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∣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44" name="3. Random Forest classifier"/>
          <p:cNvSpPr txBox="1"/>
          <p:nvPr>
            <p:ph type="title"/>
          </p:nvPr>
        </p:nvSpPr>
        <p:spPr>
          <a:xfrm>
            <a:off x="4396567" y="1737855"/>
            <a:ext cx="15609095" cy="3036095"/>
          </a:xfrm>
          <a:prstGeom prst="rect">
            <a:avLst/>
          </a:prstGeom>
        </p:spPr>
        <p:txBody>
          <a:bodyPr/>
          <a:lstStyle>
            <a:lvl1pPr defTabSz="764024">
              <a:defRPr sz="10602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3. Random Forest classifier</a:t>
            </a:r>
          </a:p>
        </p:txBody>
      </p:sp>
      <p:sp>
        <p:nvSpPr>
          <p:cNvPr id="245" name="99.97%"/>
          <p:cNvSpPr txBox="1"/>
          <p:nvPr/>
        </p:nvSpPr>
        <p:spPr>
          <a:xfrm>
            <a:off x="10259326" y="5997699"/>
            <a:ext cx="386534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99.97%</a:t>
            </a:r>
          </a:p>
        </p:txBody>
      </p:sp>
      <p:sp>
        <p:nvSpPr>
          <p:cNvPr id="246" name="Train accuracy"/>
          <p:cNvSpPr txBox="1"/>
          <p:nvPr/>
        </p:nvSpPr>
        <p:spPr>
          <a:xfrm>
            <a:off x="10235342" y="5414962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F2C2F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47" name="75.80%"/>
          <p:cNvSpPr txBox="1"/>
          <p:nvPr/>
        </p:nvSpPr>
        <p:spPr>
          <a:xfrm>
            <a:off x="10172446" y="9143448"/>
            <a:ext cx="398830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75.80%</a:t>
            </a:r>
          </a:p>
        </p:txBody>
      </p:sp>
      <p:sp>
        <p:nvSpPr>
          <p:cNvPr id="248" name="TEST accuracy"/>
          <p:cNvSpPr txBox="1"/>
          <p:nvPr/>
        </p:nvSpPr>
        <p:spPr>
          <a:xfrm>
            <a:off x="10353694" y="8560710"/>
            <a:ext cx="357501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F2C2F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51" name="4. K nearest neighbors"/>
          <p:cNvSpPr txBox="1"/>
          <p:nvPr>
            <p:ph type="title"/>
          </p:nvPr>
        </p:nvSpPr>
        <p:spPr>
          <a:xfrm>
            <a:off x="3179667" y="1901663"/>
            <a:ext cx="17923066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4. K nearest neighbors</a:t>
            </a:r>
          </a:p>
        </p:txBody>
      </p:sp>
      <p:sp>
        <p:nvSpPr>
          <p:cNvPr id="252" name="70.13%"/>
          <p:cNvSpPr txBox="1"/>
          <p:nvPr/>
        </p:nvSpPr>
        <p:spPr>
          <a:xfrm>
            <a:off x="18103321" y="5772645"/>
            <a:ext cx="361026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70.13%</a:t>
            </a:r>
          </a:p>
        </p:txBody>
      </p:sp>
      <p:sp>
        <p:nvSpPr>
          <p:cNvPr id="253" name="Train accuracy"/>
          <p:cNvSpPr txBox="1"/>
          <p:nvPr/>
        </p:nvSpPr>
        <p:spPr>
          <a:xfrm>
            <a:off x="17951798" y="5189908"/>
            <a:ext cx="3862515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B59D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54" name="65.48%"/>
          <p:cNvSpPr txBox="1"/>
          <p:nvPr/>
        </p:nvSpPr>
        <p:spPr>
          <a:xfrm>
            <a:off x="17860123" y="8918394"/>
            <a:ext cx="4045865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65.48%</a:t>
            </a:r>
          </a:p>
        </p:txBody>
      </p:sp>
      <p:sp>
        <p:nvSpPr>
          <p:cNvPr id="255" name="TEST accuracy"/>
          <p:cNvSpPr txBox="1"/>
          <p:nvPr/>
        </p:nvSpPr>
        <p:spPr>
          <a:xfrm>
            <a:off x="18070149" y="8335656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B59D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sp>
        <p:nvSpPr>
          <p:cNvPr id="256" name="number of nearest neighbors ‘K’ found  using Grid Search"/>
          <p:cNvSpPr txBox="1"/>
          <p:nvPr/>
        </p:nvSpPr>
        <p:spPr>
          <a:xfrm>
            <a:off x="5416939" y="6328735"/>
            <a:ext cx="9640542" cy="2171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number of nearest neighbors ‘K’ found </a:t>
            </a:r>
            <a:br/>
            <a:r>
              <a:t>using Grid Search</a:t>
            </a:r>
          </a:p>
        </p:txBody>
      </p:sp>
      <p:sp>
        <p:nvSpPr>
          <p:cNvPr id="257" name="Optimal K:  15"/>
          <p:cNvSpPr txBox="1"/>
          <p:nvPr/>
        </p:nvSpPr>
        <p:spPr>
          <a:xfrm>
            <a:off x="1940732" y="5391879"/>
            <a:ext cx="4048279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Optimal K:  </a:t>
            </a:r>
            <a:r>
              <a:rPr>
                <a:solidFill>
                  <a:srgbClr val="B59DFD"/>
                </a:solidFill>
              </a:rPr>
              <a:t>15</a:t>
            </a:r>
          </a:p>
        </p:txBody>
      </p:sp>
      <p:sp>
        <p:nvSpPr>
          <p:cNvPr id="258" name="Metric:  minkowski"/>
          <p:cNvSpPr txBox="1"/>
          <p:nvPr/>
        </p:nvSpPr>
        <p:spPr>
          <a:xfrm>
            <a:off x="1940732" y="7885107"/>
            <a:ext cx="505076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Metric:  </a:t>
            </a:r>
            <a:r>
              <a:rPr>
                <a:solidFill>
                  <a:srgbClr val="B59DFD"/>
                </a:solidFill>
              </a:rPr>
              <a:t>minkowski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art 04"/>
          <p:cNvSpPr txBox="1"/>
          <p:nvPr/>
        </p:nvSpPr>
        <p:spPr>
          <a:xfrm>
            <a:off x="11477150" y="1582390"/>
            <a:ext cx="144792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61" name="5. Neural Network"/>
          <p:cNvSpPr txBox="1"/>
          <p:nvPr>
            <p:ph type="title"/>
          </p:nvPr>
        </p:nvSpPr>
        <p:spPr>
          <a:xfrm>
            <a:off x="4396567" y="1878262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5. Neural Network</a:t>
            </a:r>
          </a:p>
        </p:txBody>
      </p:sp>
      <p:sp>
        <p:nvSpPr>
          <p:cNvPr id="262" name="99.93%"/>
          <p:cNvSpPr txBox="1"/>
          <p:nvPr/>
        </p:nvSpPr>
        <p:spPr>
          <a:xfrm>
            <a:off x="18900625" y="6692869"/>
            <a:ext cx="3924212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99.93%</a:t>
            </a:r>
          </a:p>
        </p:txBody>
      </p:sp>
      <p:sp>
        <p:nvSpPr>
          <p:cNvPr id="263" name="Train accuracy"/>
          <p:cNvSpPr txBox="1"/>
          <p:nvPr/>
        </p:nvSpPr>
        <p:spPr>
          <a:xfrm>
            <a:off x="18906073" y="6110131"/>
            <a:ext cx="386251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 accuracy</a:t>
            </a:r>
          </a:p>
        </p:txBody>
      </p:sp>
      <p:sp>
        <p:nvSpPr>
          <p:cNvPr id="264" name="80.38%"/>
          <p:cNvSpPr txBox="1"/>
          <p:nvPr/>
        </p:nvSpPr>
        <p:spPr>
          <a:xfrm>
            <a:off x="18820939" y="9838617"/>
            <a:ext cx="4032784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80.38%</a:t>
            </a:r>
          </a:p>
        </p:txBody>
      </p:sp>
      <p:sp>
        <p:nvSpPr>
          <p:cNvPr id="265" name="TEST accuracy"/>
          <p:cNvSpPr txBox="1"/>
          <p:nvPr/>
        </p:nvSpPr>
        <p:spPr>
          <a:xfrm>
            <a:off x="19024424" y="9255880"/>
            <a:ext cx="357501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 accuracy</a:t>
            </a:r>
          </a:p>
        </p:txBody>
      </p:sp>
      <p:graphicFrame>
        <p:nvGraphicFramePr>
          <p:cNvPr id="266" name="Table"/>
          <p:cNvGraphicFramePr/>
          <p:nvPr/>
        </p:nvGraphicFramePr>
        <p:xfrm>
          <a:off x="7040585" y="6110131"/>
          <a:ext cx="10327409" cy="63951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02925"/>
                <a:gridCol w="2862799"/>
                <a:gridCol w="3255332"/>
              </a:tblGrid>
              <a:tr h="132674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Layer (type)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Output shape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74D2EA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Param 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8108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2749440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29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Batch Normalization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4096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723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1024)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90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512)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524800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8577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512)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576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256)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131328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6579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Dropout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256)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6649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Dense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(None, 20)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5140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  <p:sp>
        <p:nvSpPr>
          <p:cNvPr id="267" name="- we acquired the best results with the following architecture:"/>
          <p:cNvSpPr txBox="1"/>
          <p:nvPr/>
        </p:nvSpPr>
        <p:spPr>
          <a:xfrm>
            <a:off x="1726003" y="4600252"/>
            <a:ext cx="1470728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we acquired the best results with the following architecture:</a:t>
            </a:r>
          </a:p>
        </p:txBody>
      </p:sp>
      <p:sp>
        <p:nvSpPr>
          <p:cNvPr id="268" name="100"/>
          <p:cNvSpPr txBox="1"/>
          <p:nvPr/>
        </p:nvSpPr>
        <p:spPr>
          <a:xfrm>
            <a:off x="3007186" y="6865435"/>
            <a:ext cx="2060170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269" name="epochs"/>
          <p:cNvSpPr txBox="1"/>
          <p:nvPr/>
        </p:nvSpPr>
        <p:spPr>
          <a:xfrm>
            <a:off x="3087711" y="6282698"/>
            <a:ext cx="184832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epochs</a:t>
            </a:r>
          </a:p>
        </p:txBody>
      </p:sp>
      <p:sp>
        <p:nvSpPr>
          <p:cNvPr id="270" name="64"/>
          <p:cNvSpPr txBox="1"/>
          <p:nvPr/>
        </p:nvSpPr>
        <p:spPr>
          <a:xfrm>
            <a:off x="3210050" y="9771922"/>
            <a:ext cx="160364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271" name="batch size"/>
          <p:cNvSpPr txBox="1"/>
          <p:nvPr/>
        </p:nvSpPr>
        <p:spPr>
          <a:xfrm>
            <a:off x="2724516" y="9189185"/>
            <a:ext cx="2523910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80E2FD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batch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sults discussion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Results discussion</a:t>
            </a:r>
          </a:p>
        </p:txBody>
      </p:sp>
      <p:sp>
        <p:nvSpPr>
          <p:cNvPr id="274" name="Part 05"/>
          <p:cNvSpPr txBox="1"/>
          <p:nvPr/>
        </p:nvSpPr>
        <p:spPr>
          <a:xfrm>
            <a:off x="11492797" y="1582390"/>
            <a:ext cx="141663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275" name="using the 5 classification algorithms discussed,  the best performance observed is from the NN model…"/>
          <p:cNvSpPr txBox="1"/>
          <p:nvPr/>
        </p:nvSpPr>
        <p:spPr>
          <a:xfrm>
            <a:off x="2017089" y="4716087"/>
            <a:ext cx="18305425" cy="323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using the 5 classification algorithms discussed, </a:t>
            </a:r>
            <a:br/>
            <a:r>
              <a:t>the best performance observed is from the </a:t>
            </a:r>
            <a:r>
              <a:rPr>
                <a:solidFill>
                  <a:srgbClr val="E46E6C"/>
                </a:solidFill>
              </a:rPr>
              <a:t>NN model</a:t>
            </a:r>
            <a:endParaRPr>
              <a:solidFill>
                <a:srgbClr val="E46E6C"/>
              </a:solidFill>
            </a:endParaRPr>
          </a:p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created a final model by training NN on the </a:t>
            </a:r>
            <a:r>
              <a:rPr b="1"/>
              <a:t>whole training dataset </a:t>
            </a:r>
          </a:p>
          <a:p>
            <a:pPr marL="419100" indent="-419100" algn="l">
              <a:lnSpc>
                <a:spcPct val="12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submittion to kaggle we achieved the following accuracy:</a:t>
            </a:r>
          </a:p>
        </p:txBody>
      </p:sp>
      <p:sp>
        <p:nvSpPr>
          <p:cNvPr id="276" name="80.31%"/>
          <p:cNvSpPr txBox="1"/>
          <p:nvPr/>
        </p:nvSpPr>
        <p:spPr>
          <a:xfrm>
            <a:off x="10308230" y="9708222"/>
            <a:ext cx="3836569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80.31%</a:t>
            </a:r>
          </a:p>
        </p:txBody>
      </p:sp>
      <p:sp>
        <p:nvSpPr>
          <p:cNvPr id="277" name="final score on kaggle"/>
          <p:cNvSpPr txBox="1"/>
          <p:nvPr/>
        </p:nvSpPr>
        <p:spPr>
          <a:xfrm>
            <a:off x="9449259" y="9125485"/>
            <a:ext cx="550371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z="3300">
                <a:solidFill>
                  <a:srgbClr val="E46D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final score on kaggle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sults discussion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Results discussion</a:t>
            </a:r>
          </a:p>
        </p:txBody>
      </p:sp>
      <p:sp>
        <p:nvSpPr>
          <p:cNvPr id="280" name="Part 05"/>
          <p:cNvSpPr txBox="1"/>
          <p:nvPr/>
        </p:nvSpPr>
        <p:spPr>
          <a:xfrm>
            <a:off x="11492797" y="1582390"/>
            <a:ext cx="141663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281" name="we compared our results with the kernel cuisine-classification, which achieved the best accuracy of 78.88% using the OVA SVM algorithm…"/>
          <p:cNvSpPr txBox="1"/>
          <p:nvPr/>
        </p:nvSpPr>
        <p:spPr>
          <a:xfrm>
            <a:off x="2412768" y="5174811"/>
            <a:ext cx="19576693" cy="431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we compared our results with the kernel </a:t>
            </a:r>
            <a:r>
              <a:rPr u="sng">
                <a:solidFill>
                  <a:srgbClr val="489DF8"/>
                </a:solidFill>
                <a:hlinkClick r:id="rId2" invalidUrl="" action="" tgtFrame="" tooltip="" history="1" highlightClick="0" endSnd="0"/>
              </a:rPr>
              <a:t>cuisine-classification</a:t>
            </a:r>
            <a:r>
              <a:t>, which achieved the best accuracy of 78.88% using the OVA SVM algorithm 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different feature encoding method - TF-IDF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less thorough preprocessing steps (no sparse words removal)</a:t>
            </a:r>
          </a:p>
          <a:p>
            <a:pPr marL="419100" indent="-419100" algn="l">
              <a:lnSpc>
                <a:spcPct val="130000"/>
              </a:lnSpc>
              <a:buSzPct val="80000"/>
              <a:buChar char="-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our model performed better by almost 2 % using the deep neural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hank you  for your…"/>
          <p:cNvSpPr txBox="1"/>
          <p:nvPr/>
        </p:nvSpPr>
        <p:spPr>
          <a:xfrm>
            <a:off x="-4331279" y="2964214"/>
            <a:ext cx="14334013" cy="6321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/>
          <a:p>
            <a:pPr algn="r">
              <a:defRPr b="0" sz="11700">
                <a:latin typeface="Biko"/>
                <a:ea typeface="Biko"/>
                <a:cs typeface="Biko"/>
                <a:sym typeface="Biko"/>
              </a:defRPr>
            </a:pPr>
            <a:r>
              <a:t>Thank you </a:t>
            </a:r>
            <a:br/>
            <a:r>
              <a:t>for your </a:t>
            </a:r>
          </a:p>
          <a:p>
            <a:pPr algn="r">
              <a:defRPr b="0" sz="117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E69171"/>
                </a:solidFill>
              </a:rPr>
              <a:t>attention</a:t>
            </a:r>
            <a:r>
              <a:rPr u="sng">
                <a:solidFill>
                  <a:srgbClr val="E46D6C"/>
                </a:solidFill>
              </a:rPr>
              <a:t>.</a:t>
            </a:r>
          </a:p>
        </p:txBody>
      </p:sp>
      <p:sp>
        <p:nvSpPr>
          <p:cNvPr id="284" name="References:…"/>
          <p:cNvSpPr txBox="1"/>
          <p:nvPr/>
        </p:nvSpPr>
        <p:spPr>
          <a:xfrm>
            <a:off x="13307685" y="4487512"/>
            <a:ext cx="8849552" cy="1423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40000"/>
              </a:lnSpc>
              <a:defRPr b="0" sz="35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References:</a:t>
            </a:r>
          </a:p>
          <a:p>
            <a:pPr algn="l">
              <a:lnSpc>
                <a:spcPct val="140000"/>
              </a:lnSpc>
              <a:defRPr b="0" sz="35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[0] https://www.kaggle.com/c/whats-cooking</a:t>
            </a:r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2276" y="7780042"/>
            <a:ext cx="10020301" cy="610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[image source]"/>
          <p:cNvSpPr txBox="1"/>
          <p:nvPr/>
        </p:nvSpPr>
        <p:spPr>
          <a:xfrm>
            <a:off x="21529114" y="12837141"/>
            <a:ext cx="274190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 u="sng"/>
              <a:t>[</a:t>
            </a:r>
            <a:r>
              <a:rPr u="sng">
                <a:hlinkClick r:id="rId3" invalidUrl="" action="" tgtFrame="" tooltip="" history="1" highlightClick="0" endSnd="0"/>
              </a:rPr>
              <a:t>image source</a:t>
            </a:r>
            <a:r>
              <a:rPr u="sng"/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mining agenda"/>
          <p:cNvSpPr txBox="1"/>
          <p:nvPr>
            <p:ph type="title"/>
          </p:nvPr>
        </p:nvSpPr>
        <p:spPr>
          <a:xfrm>
            <a:off x="4387453" y="801809"/>
            <a:ext cx="15609094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 mining agenda</a:t>
            </a:r>
          </a:p>
        </p:txBody>
      </p:sp>
      <p:sp>
        <p:nvSpPr>
          <p:cNvPr id="126" name="Part 01: Goal definition…"/>
          <p:cNvSpPr txBox="1"/>
          <p:nvPr>
            <p:ph type="body" sz="half" idx="1"/>
          </p:nvPr>
        </p:nvSpPr>
        <p:spPr>
          <a:xfrm>
            <a:off x="4083237" y="3315696"/>
            <a:ext cx="8069171" cy="8840392"/>
          </a:xfrm>
          <a:prstGeom prst="rect">
            <a:avLst/>
          </a:prstGeom>
        </p:spPr>
        <p:txBody>
          <a:bodyPr/>
          <a:lstStyle/>
          <a:p>
            <a:pPr marL="355600" indent="-355600">
              <a:buClr>
                <a:srgbClr val="EFA9FF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01</a:t>
            </a:r>
            <a:r>
              <a:t>: Goal definition</a:t>
            </a:r>
          </a:p>
          <a:p>
            <a:pPr marL="355600" indent="-355600">
              <a:buClr>
                <a:srgbClr val="66DFFF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02</a:t>
            </a:r>
            <a:r>
              <a:t>: Dataset</a:t>
            </a:r>
          </a:p>
          <a:p>
            <a:pPr marL="355600" indent="-355600">
              <a:buClr>
                <a:srgbClr val="36EF88"/>
              </a:buClr>
              <a:buSzPct val="111000"/>
              <a:buChar char="•"/>
              <a:defRPr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03</a:t>
            </a:r>
            <a:r>
              <a:t>: Preprocessing</a:t>
            </a:r>
          </a:p>
        </p:txBody>
      </p:sp>
      <p:sp>
        <p:nvSpPr>
          <p:cNvPr id="127" name="Part 04: Prediction…"/>
          <p:cNvSpPr txBox="1"/>
          <p:nvPr/>
        </p:nvSpPr>
        <p:spPr>
          <a:xfrm>
            <a:off x="13477093" y="3619911"/>
            <a:ext cx="8069171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355600" indent="-355600" algn="l">
              <a:spcBef>
                <a:spcPts val="5900"/>
              </a:spcBef>
              <a:buClr>
                <a:srgbClr val="9673FF">
                  <a:alpha val="87120"/>
                </a:srgbClr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04</a:t>
            </a:r>
            <a:r>
              <a:t>: Prediction</a:t>
            </a:r>
          </a:p>
          <a:p>
            <a:pPr marL="355600" indent="-355600" algn="l">
              <a:spcBef>
                <a:spcPts val="5900"/>
              </a:spcBef>
              <a:buClr>
                <a:srgbClr val="E678FE"/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05</a:t>
            </a:r>
            <a:r>
              <a:t>: Results discussion</a:t>
            </a:r>
          </a:p>
          <a:p>
            <a:pPr marL="355600" indent="-355600" algn="l">
              <a:spcBef>
                <a:spcPts val="5900"/>
              </a:spcBef>
              <a:buClr>
                <a:srgbClr val="FDA18A"/>
              </a:buClr>
              <a:buSzPct val="111000"/>
              <a:buChar char="•"/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Part 06</a:t>
            </a:r>
            <a:r>
              <a:t>: Market Basket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0789" y="5961613"/>
            <a:ext cx="9829801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ounded Rectangle"/>
          <p:cNvSpPr/>
          <p:nvPr/>
        </p:nvSpPr>
        <p:spPr>
          <a:xfrm>
            <a:off x="14128977" y="8386281"/>
            <a:ext cx="4784471" cy="2897203"/>
          </a:xfrm>
          <a:prstGeom prst="roundRect">
            <a:avLst>
              <a:gd name="adj" fmla="val 45685"/>
            </a:avLst>
          </a:prstGeom>
          <a:solidFill>
            <a:srgbClr val="FFF791"/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4536654" y="6993775"/>
            <a:ext cx="4975519" cy="5682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92100" dist="25400" dir="5400000">
              <a:srgbClr val="000000">
                <a:alpha val="11788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Predict the category of a dish's cuisine given a list of its ingredients."/>
          <p:cNvSpPr txBox="1"/>
          <p:nvPr>
            <p:ph type="body" idx="1"/>
          </p:nvPr>
        </p:nvSpPr>
        <p:spPr>
          <a:xfrm>
            <a:off x="4325221" y="735175"/>
            <a:ext cx="15751787" cy="884039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Predict the category of a dish's cuisine given a list of its ingredients. </a:t>
            </a:r>
          </a:p>
        </p:txBody>
      </p:sp>
      <p:sp>
        <p:nvSpPr>
          <p:cNvPr id="133" name="Part 01"/>
          <p:cNvSpPr txBox="1"/>
          <p:nvPr/>
        </p:nvSpPr>
        <p:spPr>
          <a:xfrm>
            <a:off x="11527544" y="1582390"/>
            <a:ext cx="134714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01</a:t>
            </a:r>
          </a:p>
        </p:txBody>
      </p:sp>
      <p:sp>
        <p:nvSpPr>
          <p:cNvPr id="134" name="romaine lettuce…"/>
          <p:cNvSpPr txBox="1"/>
          <p:nvPr/>
        </p:nvSpPr>
        <p:spPr>
          <a:xfrm>
            <a:off x="4929263" y="8014208"/>
            <a:ext cx="3837758" cy="414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romaine lettuce 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black olives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grape tomatoes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garlic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pepper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purple onion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seasoning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garbanzo beans</a:t>
            </a:r>
          </a:p>
          <a:p>
            <a:pPr algn="l">
              <a:defRPr b="0" sz="2400">
                <a:solidFill>
                  <a:srgbClr val="795917"/>
                </a:solidFill>
                <a:latin typeface="Caslon OS"/>
                <a:ea typeface="Caslon OS"/>
                <a:cs typeface="Caslon OS"/>
                <a:sym typeface="Caslon OS"/>
              </a:defRPr>
            </a:pPr>
            <a:r>
              <a:t>feta cheese crumbles</a:t>
            </a:r>
          </a:p>
        </p:txBody>
      </p:sp>
      <p:sp>
        <p:nvSpPr>
          <p:cNvPr id="135" name="What’s the goal?"/>
          <p:cNvSpPr txBox="1"/>
          <p:nvPr>
            <p:ph type="title"/>
          </p:nvPr>
        </p:nvSpPr>
        <p:spPr>
          <a:xfrm>
            <a:off x="4396567" y="1550646"/>
            <a:ext cx="15609095" cy="3036094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What’s the goal?</a:t>
            </a:r>
          </a:p>
        </p:txBody>
      </p:sp>
      <p:sp>
        <p:nvSpPr>
          <p:cNvPr id="136" name="INGREDIENTS"/>
          <p:cNvSpPr txBox="1"/>
          <p:nvPr/>
        </p:nvSpPr>
        <p:spPr>
          <a:xfrm>
            <a:off x="4979991" y="7568745"/>
            <a:ext cx="2255419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40000"/>
              </a:lnSpc>
              <a:defRPr b="0" spc="323" sz="1700">
                <a:latin typeface="Caslon OS"/>
                <a:ea typeface="Caslon OS"/>
                <a:cs typeface="Caslon OS"/>
                <a:sym typeface="Caslon OS"/>
              </a:defRPr>
            </a:lvl1pPr>
          </a:lstStyle>
          <a:p>
            <a:pPr/>
            <a:r>
              <a:t>INGREDIENTS</a:t>
            </a:r>
          </a:p>
        </p:txBody>
      </p:sp>
      <p:sp>
        <p:nvSpPr>
          <p:cNvPr id="137" name="Line"/>
          <p:cNvSpPr/>
          <p:nvPr/>
        </p:nvSpPr>
        <p:spPr>
          <a:xfrm>
            <a:off x="11017298" y="9834882"/>
            <a:ext cx="19932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greek"/>
          <p:cNvSpPr txBox="1"/>
          <p:nvPr/>
        </p:nvSpPr>
        <p:spPr>
          <a:xfrm>
            <a:off x="14890057" y="8976045"/>
            <a:ext cx="3262313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greek</a:t>
            </a:r>
          </a:p>
        </p:txBody>
      </p:sp>
      <p:sp>
        <p:nvSpPr>
          <p:cNvPr id="139" name="cuisine"/>
          <p:cNvSpPr txBox="1"/>
          <p:nvPr/>
        </p:nvSpPr>
        <p:spPr>
          <a:xfrm>
            <a:off x="15004602" y="9051415"/>
            <a:ext cx="1722756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8F691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cuisine</a:t>
            </a:r>
          </a:p>
        </p:txBody>
      </p:sp>
      <p:sp>
        <p:nvSpPr>
          <p:cNvPr id="140" name="[image source]"/>
          <p:cNvSpPr txBox="1"/>
          <p:nvPr/>
        </p:nvSpPr>
        <p:spPr>
          <a:xfrm>
            <a:off x="20983026" y="12884627"/>
            <a:ext cx="274190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u="sng">
                <a:solidFill>
                  <a:srgbClr val="489DF8"/>
                </a:solidFill>
                <a:latin typeface="Biko"/>
                <a:ea typeface="Biko"/>
                <a:cs typeface="Biko"/>
                <a:sym typeface="Biko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[image source]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43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2413148" y="5865129"/>
          <a:ext cx="7500939" cy="5471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00312"/>
                <a:gridCol w="2500312"/>
                <a:gridCol w="8416325"/>
              </a:tblGrid>
              <a:tr h="109421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cuisine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2ECC71"/>
                          </a:solidFill>
                          <a:latin typeface="Biko"/>
                          <a:ea typeface="Biko"/>
                          <a:cs typeface="Biko"/>
                          <a:sym typeface="Biko"/>
                        </a:rPr>
                        <a:t>ingredients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FEFDFF"/>
                      </a:solidFill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greek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10259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['romaine lettuce', 'black olives', 'grape tomatoes', 'garlic', 'pepper', 'purple onion', 'seasoning', 'garbanzo beans', 'feta cheese crumbles']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FEFDFF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southern_us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25693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['plain flour', 'ground pepper', 'salt', 'tomatoes', 'ground black pepper', 'thyme', 'eggs', 'green tomatoes', 'yellow corn meal', 'milk', 'vegetable oil']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  <a:tr h="19939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filipino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20130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['eggs', 'pepper', 'salt', 'mayonaise', 'cooking oil', 'green chilies', 'grilled chicken breasts', 'garlic powder', 'yellow onion', 'soy sauce', 'butter', 'chicken livers']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indian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Biko"/>
                          <a:ea typeface="Biko"/>
                          <a:cs typeface="Biko"/>
                          <a:sym typeface="Biko"/>
                        </a:rPr>
                        <a:t>22213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>
                          <a:latin typeface="Biko"/>
                          <a:ea typeface="Biko"/>
                          <a:cs typeface="Biko"/>
                          <a:sym typeface="Biko"/>
                        </a:rPr>
                        <a:t>['water', 'vegetable oil', 'wheat', 'salt']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BCBCB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9F7FA"/>
                    </a:solidFill>
                  </a:tcPr>
                </a:tc>
              </a:tr>
            </a:tbl>
          </a:graphicData>
        </a:graphic>
      </p:graphicFrame>
      <p:sp>
        <p:nvSpPr>
          <p:cNvPr id="145" name="Kaggle competition free dataset with 3 features: cuisine, recipe id, ingredients"/>
          <p:cNvSpPr txBox="1"/>
          <p:nvPr/>
        </p:nvSpPr>
        <p:spPr>
          <a:xfrm>
            <a:off x="2729899" y="4295644"/>
            <a:ext cx="18942432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rPr u="sng">
                <a:solidFill>
                  <a:srgbClr val="489DF8"/>
                </a:solidFill>
                <a:hlinkClick r:id="rId2" invalidUrl="" action="" tgtFrame="" tooltip="" history="1" highlightClick="0" endSnd="0"/>
              </a:rPr>
              <a:t>Kaggle competition</a:t>
            </a:r>
            <a:r>
              <a:t> free dataset with 3 features: cuisine, recipe id, ingredients </a:t>
            </a:r>
          </a:p>
        </p:txBody>
      </p:sp>
      <p:sp>
        <p:nvSpPr>
          <p:cNvPr id="146" name="Rounded Rectangle"/>
          <p:cNvSpPr/>
          <p:nvPr/>
        </p:nvSpPr>
        <p:spPr>
          <a:xfrm>
            <a:off x="17568947" y="6115077"/>
            <a:ext cx="4784470" cy="2897204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39774"/>
          <p:cNvSpPr txBox="1"/>
          <p:nvPr/>
        </p:nvSpPr>
        <p:spPr>
          <a:xfrm>
            <a:off x="18269744" y="6792449"/>
            <a:ext cx="3433675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39774</a:t>
            </a:r>
          </a:p>
        </p:txBody>
      </p:sp>
      <p:sp>
        <p:nvSpPr>
          <p:cNvPr id="148" name="TRAINING SET"/>
          <p:cNvSpPr txBox="1"/>
          <p:nvPr/>
        </p:nvSpPr>
        <p:spPr>
          <a:xfrm>
            <a:off x="18351824" y="6481762"/>
            <a:ext cx="2797494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TRAINING SET</a:t>
            </a:r>
          </a:p>
        </p:txBody>
      </p:sp>
      <p:sp>
        <p:nvSpPr>
          <p:cNvPr id="149" name="recipes"/>
          <p:cNvSpPr txBox="1"/>
          <p:nvPr/>
        </p:nvSpPr>
        <p:spPr>
          <a:xfrm>
            <a:off x="18357728" y="8114382"/>
            <a:ext cx="137762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recipes</a:t>
            </a:r>
          </a:p>
        </p:txBody>
      </p:sp>
      <p:sp>
        <p:nvSpPr>
          <p:cNvPr id="150" name="Rounded Rectangle"/>
          <p:cNvSpPr/>
          <p:nvPr/>
        </p:nvSpPr>
        <p:spPr>
          <a:xfrm>
            <a:off x="17594347" y="9518238"/>
            <a:ext cx="4784470" cy="2897204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9944"/>
          <p:cNvSpPr txBox="1"/>
          <p:nvPr/>
        </p:nvSpPr>
        <p:spPr>
          <a:xfrm>
            <a:off x="18488743" y="10195611"/>
            <a:ext cx="3046477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9944</a:t>
            </a:r>
          </a:p>
        </p:txBody>
      </p:sp>
      <p:sp>
        <p:nvSpPr>
          <p:cNvPr id="152" name="TESTING SET"/>
          <p:cNvSpPr txBox="1"/>
          <p:nvPr/>
        </p:nvSpPr>
        <p:spPr>
          <a:xfrm>
            <a:off x="18502002" y="9884923"/>
            <a:ext cx="2547938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TESTING SET</a:t>
            </a:r>
          </a:p>
        </p:txBody>
      </p:sp>
      <p:sp>
        <p:nvSpPr>
          <p:cNvPr id="153" name="recipes"/>
          <p:cNvSpPr txBox="1"/>
          <p:nvPr/>
        </p:nvSpPr>
        <p:spPr>
          <a:xfrm>
            <a:off x="18570336" y="11553864"/>
            <a:ext cx="137762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recipes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56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157" name="Rounded Rectangle"/>
          <p:cNvSpPr/>
          <p:nvPr/>
        </p:nvSpPr>
        <p:spPr>
          <a:xfrm>
            <a:off x="1936978" y="4500398"/>
            <a:ext cx="4784470" cy="2897203"/>
          </a:xfrm>
          <a:prstGeom prst="roundRect">
            <a:avLst>
              <a:gd name="adj" fmla="val 45685"/>
            </a:avLst>
          </a:prstGeom>
          <a:solidFill>
            <a:srgbClr val="B4F8C5">
              <a:alpha val="55054"/>
            </a:srgbClr>
          </a:solidFill>
          <a:ln w="12700">
            <a:miter lim="400000"/>
          </a:ln>
          <a:effectLst>
            <a:outerShdw sx="100000" sy="100000" kx="0" ky="0" algn="b" rotWithShape="0" blurRad="292100" dist="99697" dir="6561623">
              <a:srgbClr val="000000">
                <a:alpha val="119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20"/>
          <p:cNvSpPr txBox="1"/>
          <p:nvPr/>
        </p:nvSpPr>
        <p:spPr>
          <a:xfrm>
            <a:off x="3585494" y="5166361"/>
            <a:ext cx="1538238" cy="171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3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59" name="Classes"/>
          <p:cNvSpPr txBox="1"/>
          <p:nvPr/>
        </p:nvSpPr>
        <p:spPr>
          <a:xfrm>
            <a:off x="2782887" y="4867083"/>
            <a:ext cx="1875791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cap="all" spc="299" sz="2500">
                <a:solidFill>
                  <a:srgbClr val="2BC06C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Classes</a:t>
            </a:r>
          </a:p>
        </p:txBody>
      </p:sp>
      <p:sp>
        <p:nvSpPr>
          <p:cNvPr id="160" name="cuisines"/>
          <p:cNvSpPr txBox="1"/>
          <p:nvPr/>
        </p:nvSpPr>
        <p:spPr>
          <a:xfrm>
            <a:off x="3559529" y="6545262"/>
            <a:ext cx="153936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cuisines</a:t>
            </a:r>
          </a:p>
        </p:txBody>
      </p:sp>
      <p:pic>
        <p:nvPicPr>
          <p:cNvPr id="161" name="cuisines_histogram.pdf" descr="cuisines_histo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3604" y="4827950"/>
            <a:ext cx="15288485" cy="7644243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- number of dishes per cuisine:"/>
          <p:cNvSpPr txBox="1"/>
          <p:nvPr/>
        </p:nvSpPr>
        <p:spPr>
          <a:xfrm>
            <a:off x="9048495" y="4389248"/>
            <a:ext cx="747529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number of dishes per cuisine: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ataset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65" name="Part 02"/>
          <p:cNvSpPr txBox="1"/>
          <p:nvPr/>
        </p:nvSpPr>
        <p:spPr>
          <a:xfrm>
            <a:off x="11496861" y="1582390"/>
            <a:ext cx="14085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166" name="- most frequent ingredients:"/>
          <p:cNvSpPr txBox="1"/>
          <p:nvPr/>
        </p:nvSpPr>
        <p:spPr>
          <a:xfrm>
            <a:off x="1395253" y="4342446"/>
            <a:ext cx="6868999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most frequent ingredients:</a:t>
            </a:r>
          </a:p>
        </p:txBody>
      </p:sp>
      <p:pic>
        <p:nvPicPr>
          <p:cNvPr id="167" name="top_10_ingredients_histogram.pdf" descr="top_10_ingredients_histo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259" y="5249170"/>
            <a:ext cx="11907640" cy="5953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ngredients_word-cloud.png" descr="ingredients_word-clou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87754" y="5329124"/>
            <a:ext cx="10730867" cy="5365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71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72" name="Ingredient concatenation"/>
          <p:cNvSpPr txBox="1"/>
          <p:nvPr/>
        </p:nvSpPr>
        <p:spPr>
          <a:xfrm>
            <a:off x="1175784" y="4354568"/>
            <a:ext cx="730793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873125" indent="-873125">
              <a:spcBef>
                <a:spcPts val="5900"/>
              </a:spcBef>
              <a:buSzPct val="100000"/>
              <a:buAutoNum type="arabicPeriod" startAt="1"/>
              <a:defRPr sz="4400">
                <a:solidFill>
                  <a:srgbClr val="F1BD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Ingredient concatenation</a:t>
            </a:r>
          </a:p>
        </p:txBody>
      </p:sp>
      <p:sp>
        <p:nvSpPr>
          <p:cNvPr id="173" name="- many ingredients have multiple names: ’finely chopped onion’ &amp; ‘diced onions’ &amp; ‘onions’…"/>
          <p:cNvSpPr txBox="1"/>
          <p:nvPr/>
        </p:nvSpPr>
        <p:spPr>
          <a:xfrm>
            <a:off x="2002171" y="5623803"/>
            <a:ext cx="10497135" cy="4076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many ingredients have multiple names:</a:t>
            </a:r>
            <a:br/>
            <a:r>
              <a:rPr>
                <a:solidFill>
                  <a:srgbClr val="9E9E9E"/>
                </a:solidFill>
              </a:rPr>
              <a:t>’finely chopped onion</a:t>
            </a:r>
            <a:r>
              <a:rPr>
                <a:solidFill>
                  <a:srgbClr val="9E9E9E"/>
                </a:solidFill>
              </a:rPr>
              <a:t>’</a:t>
            </a:r>
            <a:r>
              <a:t> &amp; </a:t>
            </a:r>
            <a:r>
              <a:rPr>
                <a:solidFill>
                  <a:srgbClr val="9E9E9E"/>
                </a:solidFill>
              </a:rPr>
              <a:t>‘diced onions’ </a:t>
            </a:r>
            <a:r>
              <a:t>&amp;</a:t>
            </a:r>
            <a:r>
              <a:rPr>
                <a:solidFill>
                  <a:srgbClr val="9E9E9E"/>
                </a:solidFill>
              </a:rPr>
              <a:t> ‘onions’</a:t>
            </a:r>
          </a:p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computer views them as two distinct ingredients </a:t>
            </a:r>
          </a:p>
          <a:p>
            <a:pPr marL="3524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to solve this problem, ingredients are:</a:t>
            </a:r>
          </a:p>
          <a:p>
            <a:pPr lvl="3" marL="10382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concatenated</a:t>
            </a:r>
            <a:r>
              <a:t> to form a single string </a:t>
            </a:r>
          </a:p>
          <a:p>
            <a:pPr lvl="3" marL="1038225" indent="-352425" algn="l">
              <a:lnSpc>
                <a:spcPct val="120000"/>
              </a:lnSpc>
              <a:buSzPct val="80000"/>
              <a:buChar char="-"/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rPr b="1"/>
              <a:t>tokenized</a:t>
            </a:r>
          </a:p>
        </p:txBody>
      </p:sp>
      <p:sp>
        <p:nvSpPr>
          <p:cNvPr id="174" name="example:…"/>
          <p:cNvSpPr txBox="1"/>
          <p:nvPr/>
        </p:nvSpPr>
        <p:spPr>
          <a:xfrm>
            <a:off x="3133433" y="10013864"/>
            <a:ext cx="7556883" cy="275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['water', 'vegetable oil', 'wheat', ‘salt’]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[‘water vegetable oil wheat salt']</a:t>
            </a:r>
          </a:p>
        </p:txBody>
      </p:sp>
      <p:sp>
        <p:nvSpPr>
          <p:cNvPr id="175" name="Line"/>
          <p:cNvSpPr/>
          <p:nvPr/>
        </p:nvSpPr>
        <p:spPr>
          <a:xfrm>
            <a:off x="6911874" y="11549133"/>
            <a:ext cx="1" cy="326550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2. Normalizing Case"/>
          <p:cNvSpPr txBox="1"/>
          <p:nvPr/>
        </p:nvSpPr>
        <p:spPr>
          <a:xfrm>
            <a:off x="13911824" y="4354568"/>
            <a:ext cx="5303800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>
                <a:solidFill>
                  <a:srgbClr val="A385FF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2. Normalizing Case</a:t>
            </a:r>
            <a:r>
              <a:rPr b="0"/>
              <a:t> </a:t>
            </a:r>
          </a:p>
        </p:txBody>
      </p:sp>
      <p:sp>
        <p:nvSpPr>
          <p:cNvPr id="177" name="- all words are converted to lowercase"/>
          <p:cNvSpPr txBox="1"/>
          <p:nvPr/>
        </p:nvSpPr>
        <p:spPr>
          <a:xfrm>
            <a:off x="14637083" y="5389562"/>
            <a:ext cx="7709218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7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- all words are converted to lowercase</a:t>
            </a:r>
          </a:p>
        </p:txBody>
      </p:sp>
      <p:sp>
        <p:nvSpPr>
          <p:cNvPr id="178" name="example:…"/>
          <p:cNvSpPr txBox="1"/>
          <p:nvPr/>
        </p:nvSpPr>
        <p:spPr>
          <a:xfrm>
            <a:off x="15072708" y="6966856"/>
            <a:ext cx="6475173" cy="275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‘KRAFT Zesty Italian Dressing’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‘kraft zesty italian dressing'</a:t>
            </a:r>
          </a:p>
        </p:txBody>
      </p:sp>
      <p:sp>
        <p:nvSpPr>
          <p:cNvPr id="179" name="Line"/>
          <p:cNvSpPr/>
          <p:nvPr/>
        </p:nvSpPr>
        <p:spPr>
          <a:xfrm>
            <a:off x="18310294" y="8489608"/>
            <a:ext cx="1" cy="326550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82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83" name="3.  Punctation removal"/>
          <p:cNvSpPr txBox="1"/>
          <p:nvPr/>
        </p:nvSpPr>
        <p:spPr>
          <a:xfrm>
            <a:off x="1990654" y="5138085"/>
            <a:ext cx="567819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67DFFF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3.  Punctation removal</a:t>
            </a:r>
          </a:p>
        </p:txBody>
      </p:sp>
      <p:sp>
        <p:nvSpPr>
          <p:cNvPr id="184" name="- removing any redundant symbols from  the set:"/>
          <p:cNvSpPr txBox="1"/>
          <p:nvPr/>
        </p:nvSpPr>
        <p:spPr>
          <a:xfrm>
            <a:off x="2049657" y="6113462"/>
            <a:ext cx="10020631" cy="148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- removing any redundant symbols from </a:t>
            </a:r>
            <a:br/>
            <a:r>
              <a:t>the set:</a:t>
            </a:r>
          </a:p>
        </p:txBody>
      </p:sp>
      <p:sp>
        <p:nvSpPr>
          <p:cNvPr id="185" name="4. Digits removal"/>
          <p:cNvSpPr txBox="1"/>
          <p:nvPr/>
        </p:nvSpPr>
        <p:spPr>
          <a:xfrm>
            <a:off x="13522429" y="5138085"/>
            <a:ext cx="4485158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5900"/>
              </a:spcBef>
              <a:defRPr sz="4400">
                <a:solidFill>
                  <a:srgbClr val="A385FF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rPr>
                <a:solidFill>
                  <a:srgbClr val="E678FE"/>
                </a:solidFill>
              </a:rPr>
              <a:t>4. Digits removal</a:t>
            </a:r>
            <a:r>
              <a:t> </a:t>
            </a:r>
          </a:p>
        </p:txBody>
      </p:sp>
      <p:sp>
        <p:nvSpPr>
          <p:cNvPr id="186" name="- numbers do not hold much  informational value for cuisine prediction"/>
          <p:cNvSpPr txBox="1"/>
          <p:nvPr/>
        </p:nvSpPr>
        <p:spPr>
          <a:xfrm>
            <a:off x="13572046" y="6066200"/>
            <a:ext cx="10115627" cy="216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- numbers do not hold much </a:t>
            </a:r>
            <a:br/>
            <a:r>
              <a:t>informational value for cuisine prediction</a:t>
            </a:r>
            <a:br/>
          </a:p>
        </p:txBody>
      </p:sp>
      <p:sp>
        <p:nvSpPr>
          <p:cNvPr id="187" name="'!&quot;#$%&amp;'()*+,-./:;&lt;=&gt;?@[]^_`{|}~™®'"/>
          <p:cNvSpPr txBox="1"/>
          <p:nvPr/>
        </p:nvSpPr>
        <p:spPr>
          <a:xfrm>
            <a:off x="3501942" y="8914714"/>
            <a:ext cx="7550539" cy="82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'!"#$%&amp;'()*+,-./:;&lt;=&gt;?@[]^_`{|}~™®'</a:t>
            </a:r>
          </a:p>
        </p:txBody>
      </p:sp>
      <p:sp>
        <p:nvSpPr>
          <p:cNvPr id="188" name="example:…"/>
          <p:cNvSpPr txBox="1"/>
          <p:nvPr/>
        </p:nvSpPr>
        <p:spPr>
          <a:xfrm>
            <a:off x="14171144" y="8462005"/>
            <a:ext cx="8724110" cy="245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44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 lvl="1" indent="0" algn="l">
              <a:lnSpc>
                <a:spcPct val="120000"/>
              </a:lnSpc>
              <a:defRPr b="0" sz="4400">
                <a:latin typeface="Biko"/>
                <a:ea typeface="Biko"/>
                <a:cs typeface="Biko"/>
                <a:sym typeface="Biko"/>
              </a:defRPr>
            </a:pPr>
            <a:r>
              <a:t>    ‘1% low-fat milk’ </a:t>
            </a:r>
            <a:br/>
            <a:r>
              <a:t>    ’40% less sodium taco seasoning’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eprocessing"/>
          <p:cNvSpPr txBox="1"/>
          <p:nvPr>
            <p:ph type="title"/>
          </p:nvPr>
        </p:nvSpPr>
        <p:spPr>
          <a:xfrm>
            <a:off x="4396567" y="1457041"/>
            <a:ext cx="15609095" cy="3036095"/>
          </a:xfrm>
          <a:prstGeom prst="rect">
            <a:avLst/>
          </a:prstGeom>
        </p:spPr>
        <p:txBody>
          <a:bodyPr/>
          <a:lstStyle>
            <a:lvl1pPr>
              <a:defRPr sz="1140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91" name="Part 03"/>
          <p:cNvSpPr txBox="1"/>
          <p:nvPr/>
        </p:nvSpPr>
        <p:spPr>
          <a:xfrm>
            <a:off x="11494829" y="1582390"/>
            <a:ext cx="141257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192" name="5.  Porter Stemming"/>
          <p:cNvSpPr txBox="1"/>
          <p:nvPr/>
        </p:nvSpPr>
        <p:spPr>
          <a:xfrm>
            <a:off x="1651605" y="4425797"/>
            <a:ext cx="503557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36F088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5.  Porter Stemming</a:t>
            </a:r>
          </a:p>
        </p:txBody>
      </p:sp>
      <p:sp>
        <p:nvSpPr>
          <p:cNvPr id="193" name="- ’tomatoes’ &amp; ‘tomato’ are the same ingredient…"/>
          <p:cNvSpPr txBox="1"/>
          <p:nvPr/>
        </p:nvSpPr>
        <p:spPr>
          <a:xfrm>
            <a:off x="1733480" y="5820943"/>
            <a:ext cx="10134666" cy="340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</a:t>
            </a:r>
            <a:r>
              <a:rPr>
                <a:solidFill>
                  <a:srgbClr val="9E9E9E"/>
                </a:solidFill>
              </a:rPr>
              <a:t>’tomatoes</a:t>
            </a:r>
            <a:r>
              <a:rPr>
                <a:solidFill>
                  <a:srgbClr val="9E9E9E"/>
                </a:solidFill>
              </a:rPr>
              <a:t>’</a:t>
            </a:r>
            <a:r>
              <a:t> &amp; </a:t>
            </a:r>
            <a:r>
              <a:rPr>
                <a:solidFill>
                  <a:srgbClr val="9E9E9E"/>
                </a:solidFill>
              </a:rPr>
              <a:t>‘tomato’ </a:t>
            </a:r>
            <a:r>
              <a:t>are the same ingredient</a:t>
            </a:r>
          </a:p>
          <a:p>
            <a:pPr lvl="4" indent="0"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to achieve that, we use </a:t>
            </a:r>
            <a:r>
              <a:rPr b="1"/>
              <a:t>stemming</a:t>
            </a:r>
            <a:r>
              <a:t>`:</a:t>
            </a:r>
            <a:br/>
            <a:r>
              <a:rPr>
                <a:solidFill>
                  <a:srgbClr val="2ECC71"/>
                </a:solidFill>
              </a:rPr>
              <a:t>process of reducing words to their word stem, </a:t>
            </a:r>
            <a:br>
              <a:rPr>
                <a:solidFill>
                  <a:srgbClr val="2ECC71"/>
                </a:solidFill>
              </a:rPr>
            </a:br>
            <a:r>
              <a:rPr>
                <a:solidFill>
                  <a:srgbClr val="2ECC71"/>
                </a:solidFill>
              </a:rPr>
              <a:t>base or root form by removing characters </a:t>
            </a:r>
            <a:br>
              <a:rPr>
                <a:solidFill>
                  <a:srgbClr val="2ECC71"/>
                </a:solidFill>
              </a:rPr>
            </a:br>
            <a:r>
              <a:rPr>
                <a:solidFill>
                  <a:srgbClr val="2ECC71"/>
                </a:solidFill>
              </a:rPr>
              <a:t>from the word endings</a:t>
            </a:r>
          </a:p>
        </p:txBody>
      </p:sp>
      <p:sp>
        <p:nvSpPr>
          <p:cNvPr id="194" name="example:…"/>
          <p:cNvSpPr txBox="1"/>
          <p:nvPr/>
        </p:nvSpPr>
        <p:spPr>
          <a:xfrm>
            <a:off x="3451346" y="9632316"/>
            <a:ext cx="6698933" cy="273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pPr>
            <a:r>
              <a:t>example: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['tomatoes', 'sweetened, 'onions']</a:t>
            </a: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</a:p>
          <a:p>
            <a:pPr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[‘tomato’, ‘sweeten’, ‘onion’]</a:t>
            </a:r>
          </a:p>
        </p:txBody>
      </p:sp>
      <p:sp>
        <p:nvSpPr>
          <p:cNvPr id="195" name="6.  Rare words removal"/>
          <p:cNvSpPr txBox="1"/>
          <p:nvPr/>
        </p:nvSpPr>
        <p:spPr>
          <a:xfrm>
            <a:off x="13470434" y="4425797"/>
            <a:ext cx="5687137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4400">
                <a:solidFill>
                  <a:srgbClr val="FEA18A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6.  Rare words removal</a:t>
            </a:r>
          </a:p>
        </p:txBody>
      </p:sp>
      <p:sp>
        <p:nvSpPr>
          <p:cNvPr id="196" name="- words that appear less then 3 times  are removed from the ingredients,  as their occurence does not provide  enough prove to tell it discriminates one  dish from another"/>
          <p:cNvSpPr txBox="1"/>
          <p:nvPr/>
        </p:nvSpPr>
        <p:spPr>
          <a:xfrm>
            <a:off x="13512974" y="5831956"/>
            <a:ext cx="8337475" cy="338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 sz="3700">
                <a:latin typeface="Biko"/>
                <a:ea typeface="Biko"/>
                <a:cs typeface="Biko"/>
                <a:sym typeface="Biko"/>
              </a:defRPr>
            </a:pPr>
            <a:r>
              <a:t>- words that appear </a:t>
            </a:r>
            <a:r>
              <a:rPr b="1"/>
              <a:t>less then 3 times</a:t>
            </a:r>
            <a:r>
              <a:t> </a:t>
            </a:r>
            <a:br/>
            <a:r>
              <a:t>are removed from the ingredients, </a:t>
            </a:r>
            <a:br/>
            <a:r>
              <a:t>as their occurence does not provide </a:t>
            </a:r>
            <a:br/>
            <a:r>
              <a:t>enough prove to tell it discriminates one </a:t>
            </a:r>
            <a:br/>
            <a:r>
              <a:t>dish from another</a:t>
            </a:r>
          </a:p>
        </p:txBody>
      </p:sp>
      <p:sp>
        <p:nvSpPr>
          <p:cNvPr id="197" name="Line"/>
          <p:cNvSpPr/>
          <p:nvPr/>
        </p:nvSpPr>
        <p:spPr>
          <a:xfrm>
            <a:off x="6800812" y="11157912"/>
            <a:ext cx="1" cy="326551"/>
          </a:xfrm>
          <a:prstGeom prst="line">
            <a:avLst/>
          </a:prstGeom>
          <a:ln w="25400">
            <a:solidFill>
              <a:srgbClr val="9E9E9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examples of rare  words (after stemming):"/>
          <p:cNvSpPr txBox="1"/>
          <p:nvPr/>
        </p:nvSpPr>
        <p:spPr>
          <a:xfrm>
            <a:off x="13372004" y="10029402"/>
            <a:ext cx="8619415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b="0" sz="3700">
                <a:solidFill>
                  <a:srgbClr val="9E9E9E"/>
                </a:solidFill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examples of rare  words (after stemming):</a:t>
            </a:r>
          </a:p>
        </p:txBody>
      </p:sp>
      <p:sp>
        <p:nvSpPr>
          <p:cNvPr id="199" name="['poupon', 'krachai', 'nusalt', 'bluefish', 'rapini', 'rouget', 'shanghaistyl', 'moscato', 'dasti', 'hors', 'delux', 'silk', 'cupcak', 'surimi', 'dream', ‘hint’…]"/>
          <p:cNvSpPr txBox="1"/>
          <p:nvPr/>
        </p:nvSpPr>
        <p:spPr>
          <a:xfrm>
            <a:off x="13106014" y="10945997"/>
            <a:ext cx="9725955" cy="179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b="0">
                <a:latin typeface="Biko"/>
                <a:ea typeface="Biko"/>
                <a:cs typeface="Biko"/>
                <a:sym typeface="Biko"/>
              </a:defRPr>
            </a:lvl1pPr>
          </a:lstStyle>
          <a:p>
            <a:pPr/>
            <a:r>
              <a:t>['poupon', 'krachai', 'nusalt', 'bluefish', 'rapini', 'rouget', 'shanghaistyl', 'moscato', 'dasti', 'hors', 'delux', 'silk', 'cupcak', 'surimi', 'dream', ‘hint’…]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