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4500"/>
              </a:spcBef>
              <a:defRPr sz="3800"/>
            </a:lvl1pPr>
            <a:lvl2pPr indent="342900">
              <a:spcBef>
                <a:spcPts val="4500"/>
              </a:spcBef>
              <a:defRPr sz="3800"/>
            </a:lvl2pPr>
            <a:lvl3pPr indent="685800">
              <a:spcBef>
                <a:spcPts val="4500"/>
              </a:spcBef>
              <a:defRPr sz="3800"/>
            </a:lvl3pPr>
            <a:lvl4pPr indent="1028700">
              <a:spcBef>
                <a:spcPts val="4500"/>
              </a:spcBef>
              <a:defRPr sz="3800"/>
            </a:lvl4pPr>
            <a:lvl5pPr indent="13716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44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889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33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778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222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2667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3111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3556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dribbble.com/shots/4838054-online-recip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rahulsridhar2811/cuisine-classification-with-accuracy-78-8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dribbble.com/shots/6068136-Gretchen-s-Cookbook-Illustr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ribbble.com/shots/6003173-Sal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whats-cooki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inallllllll.jpg" descr="finallllll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6911" y="1023937"/>
            <a:ext cx="13957322" cy="1046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hat’s…"/>
          <p:cNvSpPr txBox="1"/>
          <p:nvPr>
            <p:ph type="ctrTitle"/>
          </p:nvPr>
        </p:nvSpPr>
        <p:spPr>
          <a:xfrm>
            <a:off x="12811125" y="1729581"/>
            <a:ext cx="14716125" cy="4643438"/>
          </a:xfrm>
          <a:prstGeom prst="rect">
            <a:avLst/>
          </a:prstGeom>
        </p:spPr>
        <p:txBody>
          <a:bodyPr/>
          <a:lstStyle/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t>What’s </a:t>
            </a:r>
          </a:p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46D6C"/>
                </a:solidFill>
              </a:rPr>
              <a:t>cooking</a:t>
            </a:r>
            <a:r>
              <a:t>?</a:t>
            </a:r>
          </a:p>
        </p:txBody>
      </p:sp>
      <p:sp>
        <p:nvSpPr>
          <p:cNvPr id="121" name="Predicting cuisine…"/>
          <p:cNvSpPr txBox="1"/>
          <p:nvPr>
            <p:ph type="subTitle" sz="quarter" idx="1"/>
          </p:nvPr>
        </p:nvSpPr>
        <p:spPr>
          <a:xfrm>
            <a:off x="12811125" y="6828234"/>
            <a:ext cx="14716125" cy="3201759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Predicting cuisine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by provided ingredients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&amp; market basket analysis</a:t>
            </a:r>
          </a:p>
        </p:txBody>
      </p:sp>
      <p:sp>
        <p:nvSpPr>
          <p:cNvPr id="122" name="Gabriela Dvořáková, Michal Lehončák"/>
          <p:cNvSpPr txBox="1"/>
          <p:nvPr/>
        </p:nvSpPr>
        <p:spPr>
          <a:xfrm>
            <a:off x="12776962" y="9932758"/>
            <a:ext cx="849795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0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Gabriela Dvořáková, Michal Lehončák</a:t>
            </a:r>
          </a:p>
        </p:txBody>
      </p:sp>
      <p:sp>
        <p:nvSpPr>
          <p:cNvPr id="123" name="[image source]"/>
          <p:cNvSpPr txBox="1"/>
          <p:nvPr/>
        </p:nvSpPr>
        <p:spPr>
          <a:xfrm>
            <a:off x="21160820" y="1278140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20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203" name="Features encoding:   Binary representation"/>
          <p:cNvSpPr txBox="1"/>
          <p:nvPr/>
        </p:nvSpPr>
        <p:spPr>
          <a:xfrm>
            <a:off x="1303658" y="4776598"/>
            <a:ext cx="10405644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 u="sng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b="0" u="none">
                <a:solidFill>
                  <a:srgbClr val="000000"/>
                </a:solidFill>
              </a:rPr>
              <a:t>Features encoding:</a:t>
            </a:r>
            <a:r>
              <a:rPr u="none"/>
              <a:t>   </a:t>
            </a:r>
            <a:r>
              <a:rPr b="0" u="none"/>
              <a:t>Binary representation </a:t>
            </a:r>
          </a:p>
        </p:txBody>
      </p:sp>
      <p:sp>
        <p:nvSpPr>
          <p:cNvPr id="204" name="each dish is represented by a vector of length  of the number of unique ingredients…"/>
          <p:cNvSpPr txBox="1"/>
          <p:nvPr/>
        </p:nvSpPr>
        <p:spPr>
          <a:xfrm>
            <a:off x="1337643" y="6079049"/>
            <a:ext cx="10337674" cy="432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each dish is represented by a </a:t>
            </a:r>
            <a:r>
              <a:rPr b="1"/>
              <a:t>vector</a:t>
            </a:r>
            <a:r>
              <a:t> of length </a:t>
            </a:r>
            <a:br/>
            <a:r>
              <a:t>of the number of unique ingredients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feature vector at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term may be 1 or 0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1:</a:t>
            </a:r>
            <a:r>
              <a:t>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ingredient  appears in the example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0:</a:t>
            </a:r>
            <a:r>
              <a:t> otherwise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ingredient cannot appear more than once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12569248" y="4835479"/>
          <a:ext cx="10327408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455"/>
                <a:gridCol w="1575428"/>
                <a:gridCol w="1422772"/>
                <a:gridCol w="1499100"/>
                <a:gridCol w="1499100"/>
                <a:gridCol w="1752308"/>
                <a:gridCol w="1245892"/>
              </a:tblGrid>
              <a:tr h="10391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‘olive’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‘garlic’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‘pepper’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‘milk’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‘broccoli’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4801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96836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"/>
          <p:cNvSpPr/>
          <p:nvPr/>
        </p:nvSpPr>
        <p:spPr>
          <a:xfrm>
            <a:off x="391472" y="1913282"/>
            <a:ext cx="5600494" cy="3303342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- we compared 5 different predictive models…"/>
          <p:cNvSpPr txBox="1"/>
          <p:nvPr>
            <p:ph type="body" idx="1"/>
          </p:nvPr>
        </p:nvSpPr>
        <p:spPr>
          <a:xfrm>
            <a:off x="4124718" y="1320204"/>
            <a:ext cx="15751787" cy="8840392"/>
          </a:xfrm>
          <a:prstGeom prst="rect">
            <a:avLst/>
          </a:prstGeom>
        </p:spPr>
        <p:txBody>
          <a:bodyPr/>
          <a:lstStyle/>
          <a:p>
            <a:pPr lvl="1" indent="0" algn="ctr">
              <a:defRPr>
                <a:latin typeface="Biko"/>
                <a:ea typeface="Biko"/>
                <a:cs typeface="Biko"/>
                <a:sym typeface="Biko"/>
              </a:defRPr>
            </a:pPr>
            <a:r>
              <a:t>- we compared 5 different predictive models</a:t>
            </a:r>
          </a:p>
          <a:p>
            <a:pPr lvl="1" indent="0" algn="ctr">
              <a:spcBef>
                <a:spcPts val="1800"/>
              </a:spcBef>
              <a:defRPr>
                <a:latin typeface="Biko"/>
                <a:ea typeface="Biko"/>
                <a:cs typeface="Biko"/>
                <a:sym typeface="Biko"/>
              </a:defRPr>
            </a:pPr>
            <a:r>
              <a:t> - models are evaluated on the test-train </a:t>
            </a:r>
            <a:r>
              <a:rPr u="sng"/>
              <a:t>20%-80%</a:t>
            </a:r>
            <a:r>
              <a:t> split </a:t>
            </a:r>
            <a:br/>
            <a:r>
              <a:t>of the training dataset</a:t>
            </a:r>
          </a:p>
        </p:txBody>
      </p:sp>
      <p:sp>
        <p:nvSpPr>
          <p:cNvPr id="209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10" name="Predict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211" name="Logistic…"/>
          <p:cNvSpPr txBox="1"/>
          <p:nvPr/>
        </p:nvSpPr>
        <p:spPr>
          <a:xfrm>
            <a:off x="1519043" y="2624835"/>
            <a:ext cx="367296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Logistic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Regression</a:t>
            </a:r>
          </a:p>
        </p:txBody>
      </p:sp>
      <p:sp>
        <p:nvSpPr>
          <p:cNvPr id="212" name="1"/>
          <p:cNvSpPr txBox="1"/>
          <p:nvPr/>
        </p:nvSpPr>
        <p:spPr>
          <a:xfrm>
            <a:off x="1049034" y="2590855"/>
            <a:ext cx="52286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1071953" y="8172325"/>
            <a:ext cx="5468588" cy="3611670"/>
          </a:xfrm>
          <a:prstGeom prst="roundRect">
            <a:avLst>
              <a:gd name="adj" fmla="val 41785"/>
            </a:avLst>
          </a:prstGeom>
          <a:solidFill>
            <a:srgbClr val="CEF3D8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Gaussian…"/>
          <p:cNvSpPr txBox="1"/>
          <p:nvPr/>
        </p:nvSpPr>
        <p:spPr>
          <a:xfrm>
            <a:off x="2370002" y="8723930"/>
            <a:ext cx="343751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Gaussian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Bayes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5" name="2"/>
          <p:cNvSpPr txBox="1"/>
          <p:nvPr/>
        </p:nvSpPr>
        <p:spPr>
          <a:xfrm>
            <a:off x="1746679" y="8689640"/>
            <a:ext cx="634874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2A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8982725" y="7546306"/>
            <a:ext cx="5600494" cy="3629075"/>
          </a:xfrm>
          <a:prstGeom prst="roundRect">
            <a:avLst>
              <a:gd name="adj" fmla="val 41584"/>
            </a:avLst>
          </a:prstGeom>
          <a:solidFill>
            <a:srgbClr val="FCF0FF"/>
          </a:solidFill>
          <a:ln w="12700">
            <a:miter lim="400000"/>
          </a:ln>
          <a:effectLst>
            <a:outerShdw sx="100000" sy="100000" kx="0" ky="0" algn="b" rotWithShape="0" blurRad="292100" dist="163334" dir="6561623">
              <a:srgbClr val="000000">
                <a:alpha val="11454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andom…"/>
          <p:cNvSpPr txBox="1"/>
          <p:nvPr/>
        </p:nvSpPr>
        <p:spPr>
          <a:xfrm>
            <a:off x="10327577" y="8047345"/>
            <a:ext cx="334607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Random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Forest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8" name="3"/>
          <p:cNvSpPr txBox="1"/>
          <p:nvPr/>
        </p:nvSpPr>
        <p:spPr>
          <a:xfrm>
            <a:off x="9315200" y="8630372"/>
            <a:ext cx="65240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F1BA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16643652" y="8392579"/>
            <a:ext cx="5218306" cy="3437935"/>
          </a:xfrm>
          <a:prstGeom prst="roundRect">
            <a:avLst>
              <a:gd name="adj" fmla="val 43896"/>
            </a:avLst>
          </a:prstGeom>
          <a:solidFill>
            <a:srgbClr val="ECE6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KNN…"/>
          <p:cNvSpPr txBox="1"/>
          <p:nvPr/>
        </p:nvSpPr>
        <p:spPr>
          <a:xfrm>
            <a:off x="17980507" y="9038042"/>
            <a:ext cx="3045080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KNN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21" name="4"/>
          <p:cNvSpPr txBox="1"/>
          <p:nvPr/>
        </p:nvSpPr>
        <p:spPr>
          <a:xfrm>
            <a:off x="17259831" y="9045596"/>
            <a:ext cx="70116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A689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18761341" y="1186304"/>
            <a:ext cx="5043346" cy="3303342"/>
          </a:xfrm>
          <a:prstGeom prst="roundRect">
            <a:avLst>
              <a:gd name="adj" fmla="val 45685"/>
            </a:avLst>
          </a:prstGeom>
          <a:solidFill>
            <a:srgbClr val="DEF8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67DFFF">
                    <a:alpha val="35752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Neural…"/>
          <p:cNvSpPr txBox="1"/>
          <p:nvPr/>
        </p:nvSpPr>
        <p:spPr>
          <a:xfrm>
            <a:off x="20098198" y="1897857"/>
            <a:ext cx="296049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Neural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Network</a:t>
            </a:r>
          </a:p>
        </p:txBody>
      </p:sp>
      <p:sp>
        <p:nvSpPr>
          <p:cNvPr id="224" name="5"/>
          <p:cNvSpPr txBox="1"/>
          <p:nvPr/>
        </p:nvSpPr>
        <p:spPr>
          <a:xfrm>
            <a:off x="19400001" y="1905411"/>
            <a:ext cx="65621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64DE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27" name="1. Logistic Regress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1. Logistic Regression</a:t>
            </a:r>
          </a:p>
        </p:txBody>
      </p:sp>
      <p:sp>
        <p:nvSpPr>
          <p:cNvPr id="228" name="84.11%"/>
          <p:cNvSpPr txBox="1"/>
          <p:nvPr/>
        </p:nvSpPr>
        <p:spPr>
          <a:xfrm>
            <a:off x="10403871" y="5997699"/>
            <a:ext cx="35762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84.11%</a:t>
            </a:r>
          </a:p>
        </p:txBody>
      </p:sp>
      <p:sp>
        <p:nvSpPr>
          <p:cNvPr id="229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0" name="78.66%"/>
          <p:cNvSpPr txBox="1"/>
          <p:nvPr/>
        </p:nvSpPr>
        <p:spPr>
          <a:xfrm>
            <a:off x="10265321" y="9143448"/>
            <a:ext cx="38025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78.66%</a:t>
            </a:r>
          </a:p>
        </p:txBody>
      </p:sp>
      <p:sp>
        <p:nvSpPr>
          <p:cNvPr id="231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34" name="2. Gaussian Bayes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39378">
              <a:defRPr sz="1026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2. Gaussian Bayes classifier</a:t>
            </a:r>
          </a:p>
        </p:txBody>
      </p:sp>
      <p:sp>
        <p:nvSpPr>
          <p:cNvPr id="235" name="29.61%"/>
          <p:cNvSpPr txBox="1"/>
          <p:nvPr/>
        </p:nvSpPr>
        <p:spPr>
          <a:xfrm>
            <a:off x="18665433" y="5878985"/>
            <a:ext cx="368483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29.61%</a:t>
            </a:r>
          </a:p>
        </p:txBody>
      </p:sp>
      <p:sp>
        <p:nvSpPr>
          <p:cNvPr id="236" name="Train accuracy"/>
          <p:cNvSpPr txBox="1"/>
          <p:nvPr/>
        </p:nvSpPr>
        <p:spPr>
          <a:xfrm>
            <a:off x="18551191" y="5296247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7" name="23.77%"/>
          <p:cNvSpPr txBox="1"/>
          <p:nvPr/>
        </p:nvSpPr>
        <p:spPr>
          <a:xfrm>
            <a:off x="18591634" y="9024733"/>
            <a:ext cx="378162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23.77%</a:t>
            </a:r>
          </a:p>
        </p:txBody>
      </p:sp>
      <p:sp>
        <p:nvSpPr>
          <p:cNvPr id="238" name="TEST accuracy"/>
          <p:cNvSpPr txBox="1"/>
          <p:nvPr/>
        </p:nvSpPr>
        <p:spPr>
          <a:xfrm>
            <a:off x="18669542" y="844199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39" name="Assumption:  conditional independence assumption"/>
          <p:cNvSpPr txBox="1"/>
          <p:nvPr/>
        </p:nvSpPr>
        <p:spPr>
          <a:xfrm>
            <a:off x="1970294" y="5213697"/>
            <a:ext cx="13122073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Assumption:  </a:t>
            </a:r>
            <a:r>
              <a:rPr>
                <a:solidFill>
                  <a:srgbClr val="2ECC71"/>
                </a:solidFill>
              </a:rPr>
              <a:t>conditional independence assumption</a:t>
            </a:r>
          </a:p>
        </p:txBody>
      </p:sp>
      <p:sp>
        <p:nvSpPr>
          <p:cNvPr id="240" name="we assume the probability of one ingredient   does not depend on the presence of different ingredient in a dish"/>
          <p:cNvSpPr txBox="1"/>
          <p:nvPr/>
        </p:nvSpPr>
        <p:spPr>
          <a:xfrm>
            <a:off x="5703064" y="6346743"/>
            <a:ext cx="12609623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assume the probability of one ingredient  </a:t>
            </a:r>
            <a:br/>
            <a:r>
              <a:t>does not depend on the presence of different ingredient in a dish</a:t>
            </a:r>
          </a:p>
        </p:txBody>
      </p:sp>
      <p:sp>
        <p:nvSpPr>
          <p:cNvPr id="241" name="Equation"/>
          <p:cNvSpPr txBox="1"/>
          <p:nvPr/>
        </p:nvSpPr>
        <p:spPr>
          <a:xfrm>
            <a:off x="6321572" y="9511881"/>
            <a:ext cx="10248081" cy="492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44" name="3. Random Forest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64024">
              <a:defRPr sz="10602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Random Forest classifier</a:t>
            </a:r>
          </a:p>
        </p:txBody>
      </p:sp>
      <p:sp>
        <p:nvSpPr>
          <p:cNvPr id="245" name="99.97%"/>
          <p:cNvSpPr txBox="1"/>
          <p:nvPr/>
        </p:nvSpPr>
        <p:spPr>
          <a:xfrm>
            <a:off x="10259326" y="5997699"/>
            <a:ext cx="386534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99.97%</a:t>
            </a:r>
          </a:p>
        </p:txBody>
      </p:sp>
      <p:sp>
        <p:nvSpPr>
          <p:cNvPr id="246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47" name="75.80%"/>
          <p:cNvSpPr txBox="1"/>
          <p:nvPr/>
        </p:nvSpPr>
        <p:spPr>
          <a:xfrm>
            <a:off x="10172446" y="9143448"/>
            <a:ext cx="398830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75.80%</a:t>
            </a:r>
          </a:p>
        </p:txBody>
      </p:sp>
      <p:sp>
        <p:nvSpPr>
          <p:cNvPr id="248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51" name="4. K nearest neighbors"/>
          <p:cNvSpPr txBox="1"/>
          <p:nvPr>
            <p:ph type="title"/>
          </p:nvPr>
        </p:nvSpPr>
        <p:spPr>
          <a:xfrm>
            <a:off x="3179667" y="1901663"/>
            <a:ext cx="17923066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4. K nearest neighbors</a:t>
            </a:r>
          </a:p>
        </p:txBody>
      </p:sp>
      <p:sp>
        <p:nvSpPr>
          <p:cNvPr id="252" name="70.13%"/>
          <p:cNvSpPr txBox="1"/>
          <p:nvPr/>
        </p:nvSpPr>
        <p:spPr>
          <a:xfrm>
            <a:off x="18103321" y="5772645"/>
            <a:ext cx="36102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70.13%</a:t>
            </a:r>
          </a:p>
        </p:txBody>
      </p:sp>
      <p:sp>
        <p:nvSpPr>
          <p:cNvPr id="253" name="Train accuracy"/>
          <p:cNvSpPr txBox="1"/>
          <p:nvPr/>
        </p:nvSpPr>
        <p:spPr>
          <a:xfrm>
            <a:off x="17951798" y="5189908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54" name="65.48%"/>
          <p:cNvSpPr txBox="1"/>
          <p:nvPr/>
        </p:nvSpPr>
        <p:spPr>
          <a:xfrm>
            <a:off x="17860123" y="8918394"/>
            <a:ext cx="404586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65.48%</a:t>
            </a:r>
          </a:p>
        </p:txBody>
      </p:sp>
      <p:sp>
        <p:nvSpPr>
          <p:cNvPr id="255" name="TEST accuracy"/>
          <p:cNvSpPr txBox="1"/>
          <p:nvPr/>
        </p:nvSpPr>
        <p:spPr>
          <a:xfrm>
            <a:off x="18070149" y="833565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56" name="number of nearest neighbors ‘K’ found  using Grid Search"/>
          <p:cNvSpPr txBox="1"/>
          <p:nvPr/>
        </p:nvSpPr>
        <p:spPr>
          <a:xfrm>
            <a:off x="5416939" y="6328735"/>
            <a:ext cx="9640542" cy="217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number of nearest neighbors ‘K’ found </a:t>
            </a:r>
            <a:br/>
            <a:r>
              <a:t>using Grid Search</a:t>
            </a:r>
          </a:p>
        </p:txBody>
      </p:sp>
      <p:sp>
        <p:nvSpPr>
          <p:cNvPr id="257" name="Optimal K:  15"/>
          <p:cNvSpPr txBox="1"/>
          <p:nvPr/>
        </p:nvSpPr>
        <p:spPr>
          <a:xfrm>
            <a:off x="1940732" y="5391879"/>
            <a:ext cx="404827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Optimal K:  </a:t>
            </a:r>
            <a:r>
              <a:rPr>
                <a:solidFill>
                  <a:srgbClr val="B59DFD"/>
                </a:solidFill>
              </a:rPr>
              <a:t>15</a:t>
            </a:r>
          </a:p>
        </p:txBody>
      </p:sp>
      <p:sp>
        <p:nvSpPr>
          <p:cNvPr id="258" name="Metric:  minkowski"/>
          <p:cNvSpPr txBox="1"/>
          <p:nvPr/>
        </p:nvSpPr>
        <p:spPr>
          <a:xfrm>
            <a:off x="1940732" y="7885107"/>
            <a:ext cx="505076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Metric:  </a:t>
            </a:r>
            <a:r>
              <a:rPr>
                <a:solidFill>
                  <a:srgbClr val="B59DFD"/>
                </a:solidFill>
              </a:rPr>
              <a:t>minkowski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61" name="5. Neural Network"/>
          <p:cNvSpPr txBox="1"/>
          <p:nvPr>
            <p:ph type="title"/>
          </p:nvPr>
        </p:nvSpPr>
        <p:spPr>
          <a:xfrm>
            <a:off x="4396567" y="1878262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Neural Network</a:t>
            </a:r>
          </a:p>
        </p:txBody>
      </p:sp>
      <p:sp>
        <p:nvSpPr>
          <p:cNvPr id="262" name="99.93%"/>
          <p:cNvSpPr txBox="1"/>
          <p:nvPr/>
        </p:nvSpPr>
        <p:spPr>
          <a:xfrm>
            <a:off x="18900625" y="6692869"/>
            <a:ext cx="3924212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99.93%</a:t>
            </a:r>
          </a:p>
        </p:txBody>
      </p:sp>
      <p:sp>
        <p:nvSpPr>
          <p:cNvPr id="263" name="Train accuracy"/>
          <p:cNvSpPr txBox="1"/>
          <p:nvPr/>
        </p:nvSpPr>
        <p:spPr>
          <a:xfrm>
            <a:off x="18906073" y="6110131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64" name="80.38%"/>
          <p:cNvSpPr txBox="1"/>
          <p:nvPr/>
        </p:nvSpPr>
        <p:spPr>
          <a:xfrm>
            <a:off x="18820939" y="9838617"/>
            <a:ext cx="4032784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80.38%</a:t>
            </a:r>
          </a:p>
        </p:txBody>
      </p:sp>
      <p:sp>
        <p:nvSpPr>
          <p:cNvPr id="265" name="TEST accuracy"/>
          <p:cNvSpPr txBox="1"/>
          <p:nvPr/>
        </p:nvSpPr>
        <p:spPr>
          <a:xfrm>
            <a:off x="19024424" y="9255880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7040585" y="6110131"/>
          <a:ext cx="10327409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02925"/>
                <a:gridCol w="2862799"/>
                <a:gridCol w="3255332"/>
              </a:tblGrid>
              <a:tr h="132674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Layer (type)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Output shape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Param 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810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2749440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29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Batch Normalization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4096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72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90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524800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857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576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131328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57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649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5140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267" name="- we acquired the best results with the following architecture:"/>
          <p:cNvSpPr txBox="1"/>
          <p:nvPr/>
        </p:nvSpPr>
        <p:spPr>
          <a:xfrm>
            <a:off x="1726003" y="4600252"/>
            <a:ext cx="1470728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we acquired the best results with the following architecture:</a:t>
            </a:r>
          </a:p>
        </p:txBody>
      </p:sp>
      <p:sp>
        <p:nvSpPr>
          <p:cNvPr id="268" name="100"/>
          <p:cNvSpPr txBox="1"/>
          <p:nvPr/>
        </p:nvSpPr>
        <p:spPr>
          <a:xfrm>
            <a:off x="3007186" y="6865435"/>
            <a:ext cx="206017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269" name="epochs"/>
          <p:cNvSpPr txBox="1"/>
          <p:nvPr/>
        </p:nvSpPr>
        <p:spPr>
          <a:xfrm>
            <a:off x="3087711" y="6282698"/>
            <a:ext cx="18483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epochs</a:t>
            </a:r>
          </a:p>
        </p:txBody>
      </p:sp>
      <p:sp>
        <p:nvSpPr>
          <p:cNvPr id="270" name="64"/>
          <p:cNvSpPr txBox="1"/>
          <p:nvPr/>
        </p:nvSpPr>
        <p:spPr>
          <a:xfrm>
            <a:off x="3210050" y="9771922"/>
            <a:ext cx="160364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71" name="batch size"/>
          <p:cNvSpPr txBox="1"/>
          <p:nvPr/>
        </p:nvSpPr>
        <p:spPr>
          <a:xfrm>
            <a:off x="2724516" y="9189185"/>
            <a:ext cx="2523910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batch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74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75" name="using the 5 classification algorithms discussed,  the best performance observed is from the NN model…"/>
          <p:cNvSpPr txBox="1"/>
          <p:nvPr/>
        </p:nvSpPr>
        <p:spPr>
          <a:xfrm>
            <a:off x="2017089" y="4716087"/>
            <a:ext cx="18305425" cy="32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using the 5 classification algorithms discussed, </a:t>
            </a:r>
            <a:br/>
            <a:r>
              <a:t>the best performance observed is from the </a:t>
            </a:r>
            <a:r>
              <a:rPr>
                <a:solidFill>
                  <a:srgbClr val="E46E6C"/>
                </a:solidFill>
              </a:rPr>
              <a:t>NN model</a:t>
            </a:r>
            <a:endParaRPr>
              <a:solidFill>
                <a:srgbClr val="E46E6C"/>
              </a:solidFill>
            </a:endParaRP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created a final model by training NN on the </a:t>
            </a:r>
            <a:r>
              <a:rPr b="1"/>
              <a:t>whole training dataset </a:t>
            </a: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submittion to kaggle we achieved the following accuracy:</a:t>
            </a:r>
          </a:p>
        </p:txBody>
      </p:sp>
      <p:sp>
        <p:nvSpPr>
          <p:cNvPr id="276" name="80.03%"/>
          <p:cNvSpPr txBox="1"/>
          <p:nvPr/>
        </p:nvSpPr>
        <p:spPr>
          <a:xfrm>
            <a:off x="10142101" y="9708222"/>
            <a:ext cx="4168827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80.03%</a:t>
            </a:r>
          </a:p>
        </p:txBody>
      </p:sp>
      <p:sp>
        <p:nvSpPr>
          <p:cNvPr id="277" name="final score on kaggle"/>
          <p:cNvSpPr txBox="1"/>
          <p:nvPr/>
        </p:nvSpPr>
        <p:spPr>
          <a:xfrm>
            <a:off x="9449259" y="9125485"/>
            <a:ext cx="550371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final score on 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80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81" name="we compared our results with the kernel cuisine-classification, which achieved the best accuracy of 78.88% using the OVA SVM algorithm…"/>
          <p:cNvSpPr txBox="1"/>
          <p:nvPr/>
        </p:nvSpPr>
        <p:spPr>
          <a:xfrm>
            <a:off x="2412768" y="5174811"/>
            <a:ext cx="19576693" cy="43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compared our results with the kernel </a:t>
            </a: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cuisine-classification</a:t>
            </a:r>
            <a:r>
              <a:t>, which achieved the best accuracy of 78.88% using the OVA SVM algorithm 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different feature encoding method - TF-IDF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less thorough preprocessing steps (no sparse words removal)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our model performed better by almost 2 % using the deep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hank you  for your…"/>
          <p:cNvSpPr txBox="1"/>
          <p:nvPr/>
        </p:nvSpPr>
        <p:spPr>
          <a:xfrm>
            <a:off x="-4331279" y="2964214"/>
            <a:ext cx="14334013" cy="632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t>Thank you </a:t>
            </a:r>
            <a:br/>
            <a:r>
              <a:t>for your </a:t>
            </a:r>
          </a:p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69171"/>
                </a:solidFill>
              </a:rPr>
              <a:t>attention</a:t>
            </a:r>
            <a:r>
              <a:rPr u="sng">
                <a:solidFill>
                  <a:srgbClr val="E46D6C"/>
                </a:solidFill>
              </a:rPr>
              <a:t>.</a:t>
            </a:r>
          </a:p>
        </p:txBody>
      </p:sp>
      <p:sp>
        <p:nvSpPr>
          <p:cNvPr id="284" name="References:…"/>
          <p:cNvSpPr txBox="1"/>
          <p:nvPr/>
        </p:nvSpPr>
        <p:spPr>
          <a:xfrm>
            <a:off x="13307685" y="4487512"/>
            <a:ext cx="8849552" cy="1423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References:</a:t>
            </a:r>
          </a:p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[0] https://www.kaggle.com/c/whats-cooking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2276" y="7780042"/>
            <a:ext cx="10020301" cy="610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[image source]"/>
          <p:cNvSpPr txBox="1"/>
          <p:nvPr/>
        </p:nvSpPr>
        <p:spPr>
          <a:xfrm>
            <a:off x="21529114" y="1283714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mining agenda"/>
          <p:cNvSpPr txBox="1"/>
          <p:nvPr>
            <p:ph type="title"/>
          </p:nvPr>
        </p:nvSpPr>
        <p:spPr>
          <a:xfrm>
            <a:off x="4387453" y="801809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 mining agenda</a:t>
            </a:r>
          </a:p>
        </p:txBody>
      </p:sp>
      <p:sp>
        <p:nvSpPr>
          <p:cNvPr id="126" name="Part 01: Goal definition…"/>
          <p:cNvSpPr txBox="1"/>
          <p:nvPr>
            <p:ph type="body" sz="half" idx="1"/>
          </p:nvPr>
        </p:nvSpPr>
        <p:spPr>
          <a:xfrm>
            <a:off x="4083237" y="3315696"/>
            <a:ext cx="8069171" cy="8840392"/>
          </a:xfrm>
          <a:prstGeom prst="rect">
            <a:avLst/>
          </a:prstGeom>
        </p:spPr>
        <p:txBody>
          <a:bodyPr/>
          <a:lstStyle/>
          <a:p>
            <a:pPr marL="355600" indent="-355600">
              <a:buClr>
                <a:srgbClr val="EFA9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01</a:t>
            </a:r>
            <a:r>
              <a:t>: Goal definition</a:t>
            </a:r>
          </a:p>
          <a:p>
            <a:pPr marL="355600" indent="-355600">
              <a:buClr>
                <a:srgbClr val="66DF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02</a:t>
            </a:r>
            <a:r>
              <a:t>: Dataset</a:t>
            </a:r>
          </a:p>
          <a:p>
            <a:pPr marL="355600" indent="-355600">
              <a:buClr>
                <a:srgbClr val="36EF88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03</a:t>
            </a:r>
            <a:r>
              <a:t>: Preprocessing</a:t>
            </a:r>
          </a:p>
        </p:txBody>
      </p:sp>
      <p:sp>
        <p:nvSpPr>
          <p:cNvPr id="127" name="Part 04: Prediction…"/>
          <p:cNvSpPr txBox="1"/>
          <p:nvPr/>
        </p:nvSpPr>
        <p:spPr>
          <a:xfrm>
            <a:off x="13477093" y="3619911"/>
            <a:ext cx="8069171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355600" indent="-355600" algn="l">
              <a:spcBef>
                <a:spcPts val="5900"/>
              </a:spcBef>
              <a:buClr>
                <a:srgbClr val="9673FF">
                  <a:alpha val="87120"/>
                </a:srgbClr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04</a:t>
            </a:r>
            <a:r>
              <a:t>: Prediction</a:t>
            </a:r>
          </a:p>
          <a:p>
            <a:pPr marL="355600" indent="-355600" algn="l">
              <a:spcBef>
                <a:spcPts val="5900"/>
              </a:spcBef>
              <a:buClr>
                <a:srgbClr val="E678FE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05</a:t>
            </a:r>
            <a:r>
              <a:t>: Results discussion</a:t>
            </a:r>
          </a:p>
          <a:p>
            <a:pPr marL="355600" indent="-355600" algn="l">
              <a:spcBef>
                <a:spcPts val="5900"/>
              </a:spcBef>
              <a:buClr>
                <a:srgbClr val="FDA18A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06</a:t>
            </a:r>
            <a:r>
              <a:t>: Market Basket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0789" y="5961613"/>
            <a:ext cx="98298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unded Rectangle"/>
          <p:cNvSpPr/>
          <p:nvPr/>
        </p:nvSpPr>
        <p:spPr>
          <a:xfrm>
            <a:off x="14128977" y="8386281"/>
            <a:ext cx="4784471" cy="2897203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4536654" y="6993775"/>
            <a:ext cx="4975519" cy="5682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92100" dist="25400" dir="5400000">
              <a:srgbClr val="000000">
                <a:alpha val="11788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redict the category of a dish's cuisine given a list of its ingredients."/>
          <p:cNvSpPr txBox="1"/>
          <p:nvPr>
            <p:ph type="body" idx="1"/>
          </p:nvPr>
        </p:nvSpPr>
        <p:spPr>
          <a:xfrm>
            <a:off x="4325221" y="735175"/>
            <a:ext cx="15751787" cy="88403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 the category of a dish's cuisine given a list of its ingredients. </a:t>
            </a:r>
          </a:p>
        </p:txBody>
      </p:sp>
      <p:sp>
        <p:nvSpPr>
          <p:cNvPr id="133" name="Part 01"/>
          <p:cNvSpPr txBox="1"/>
          <p:nvPr/>
        </p:nvSpPr>
        <p:spPr>
          <a:xfrm>
            <a:off x="11527544" y="1582390"/>
            <a:ext cx="134714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134" name="romaine lettuce…"/>
          <p:cNvSpPr txBox="1"/>
          <p:nvPr/>
        </p:nvSpPr>
        <p:spPr>
          <a:xfrm>
            <a:off x="4929263" y="8014208"/>
            <a:ext cx="3837758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romaine lettuce 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black olives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grape tomatoes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garlic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pepper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purple onion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seasoning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garbanzo beans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feta cheese crumbles</a:t>
            </a:r>
          </a:p>
        </p:txBody>
      </p:sp>
      <p:sp>
        <p:nvSpPr>
          <p:cNvPr id="135" name="What’s the goal?"/>
          <p:cNvSpPr txBox="1"/>
          <p:nvPr>
            <p:ph type="title"/>
          </p:nvPr>
        </p:nvSpPr>
        <p:spPr>
          <a:xfrm>
            <a:off x="4396567" y="1550646"/>
            <a:ext cx="15609095" cy="3036094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What’s the goal?</a:t>
            </a:r>
          </a:p>
        </p:txBody>
      </p:sp>
      <p:sp>
        <p:nvSpPr>
          <p:cNvPr id="136" name="INGREDIENTS"/>
          <p:cNvSpPr txBox="1"/>
          <p:nvPr/>
        </p:nvSpPr>
        <p:spPr>
          <a:xfrm>
            <a:off x="4979991" y="7568745"/>
            <a:ext cx="2255419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40000"/>
              </a:lnSpc>
              <a:defRPr b="0" spc="323" sz="1700">
                <a:latin typeface="Caslon OS"/>
                <a:ea typeface="Caslon OS"/>
                <a:cs typeface="Caslon OS"/>
                <a:sym typeface="Caslon OS"/>
              </a:defRPr>
            </a:lvl1pPr>
          </a:lstStyle>
          <a:p>
            <a:pPr/>
            <a:r>
              <a:t>INGREDIENTS</a:t>
            </a:r>
          </a:p>
        </p:txBody>
      </p:sp>
      <p:sp>
        <p:nvSpPr>
          <p:cNvPr id="137" name="Line"/>
          <p:cNvSpPr/>
          <p:nvPr/>
        </p:nvSpPr>
        <p:spPr>
          <a:xfrm>
            <a:off x="11017298" y="9834882"/>
            <a:ext cx="19932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greek"/>
          <p:cNvSpPr txBox="1"/>
          <p:nvPr/>
        </p:nvSpPr>
        <p:spPr>
          <a:xfrm>
            <a:off x="14890057" y="8976045"/>
            <a:ext cx="326231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greek</a:t>
            </a:r>
          </a:p>
        </p:txBody>
      </p:sp>
      <p:sp>
        <p:nvSpPr>
          <p:cNvPr id="139" name="cuisine"/>
          <p:cNvSpPr txBox="1"/>
          <p:nvPr/>
        </p:nvSpPr>
        <p:spPr>
          <a:xfrm>
            <a:off x="15004602" y="9051415"/>
            <a:ext cx="1722756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</a:t>
            </a:r>
          </a:p>
        </p:txBody>
      </p:sp>
      <p:sp>
        <p:nvSpPr>
          <p:cNvPr id="140" name="[image source]"/>
          <p:cNvSpPr txBox="1"/>
          <p:nvPr/>
        </p:nvSpPr>
        <p:spPr>
          <a:xfrm>
            <a:off x="20983026" y="12884627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u="sng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[image source]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43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2413148" y="5865129"/>
          <a:ext cx="7500939" cy="5471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0312"/>
                <a:gridCol w="2500312"/>
                <a:gridCol w="8416325"/>
              </a:tblGrid>
              <a:tr h="109421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cuisine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ingredients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greek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['romaine lettuce', 'black olives', 'grape tomatoes', 'garlic', 'pepper', 'purple onion', 'seasoning', 'garbanzo beans', 'feta cheese crumbles']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southern_us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['plain flour', 'ground pepper', 'salt', 'tomatoes', 'ground black pepper', 'thyme', 'eggs', 'green tomatoes', 'yellow corn meal', 'milk', 'vegetable oil']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993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filipino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['eggs', 'pepper', 'salt', 'mayonaise', 'cooking oil', 'green chilies', 'grilled chicken breasts', 'garlic powder', 'yellow onion', 'soy sauce', 'butter', 'chicken livers']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indian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['water', 'vegetable oil', 'wheat', 'salt']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145" name="Kaggle competition free dataset with 3 features: cuisine, recipe id, ingredients"/>
          <p:cNvSpPr txBox="1"/>
          <p:nvPr/>
        </p:nvSpPr>
        <p:spPr>
          <a:xfrm>
            <a:off x="2729899" y="4295644"/>
            <a:ext cx="18942432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Kaggle competition</a:t>
            </a:r>
            <a:r>
              <a:t> free dataset with 3 features: cuisine, recipe id, ingredients </a:t>
            </a:r>
          </a:p>
        </p:txBody>
      </p:sp>
      <p:sp>
        <p:nvSpPr>
          <p:cNvPr id="146" name="Rounded Rectangle"/>
          <p:cNvSpPr/>
          <p:nvPr/>
        </p:nvSpPr>
        <p:spPr>
          <a:xfrm>
            <a:off x="17568947" y="6115077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9774"/>
          <p:cNvSpPr txBox="1"/>
          <p:nvPr/>
        </p:nvSpPr>
        <p:spPr>
          <a:xfrm>
            <a:off x="18269744" y="6792449"/>
            <a:ext cx="343367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39774</a:t>
            </a:r>
          </a:p>
        </p:txBody>
      </p:sp>
      <p:sp>
        <p:nvSpPr>
          <p:cNvPr id="148" name="TRAINING SET"/>
          <p:cNvSpPr txBox="1"/>
          <p:nvPr/>
        </p:nvSpPr>
        <p:spPr>
          <a:xfrm>
            <a:off x="18351824" y="6481762"/>
            <a:ext cx="2797494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TRAINING SET</a:t>
            </a:r>
          </a:p>
        </p:txBody>
      </p:sp>
      <p:sp>
        <p:nvSpPr>
          <p:cNvPr id="149" name="recipes"/>
          <p:cNvSpPr txBox="1"/>
          <p:nvPr/>
        </p:nvSpPr>
        <p:spPr>
          <a:xfrm>
            <a:off x="18357728" y="8114382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  <p:sp>
        <p:nvSpPr>
          <p:cNvPr id="150" name="Rounded Rectangle"/>
          <p:cNvSpPr/>
          <p:nvPr/>
        </p:nvSpPr>
        <p:spPr>
          <a:xfrm>
            <a:off x="17594347" y="9518238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9944"/>
          <p:cNvSpPr txBox="1"/>
          <p:nvPr/>
        </p:nvSpPr>
        <p:spPr>
          <a:xfrm>
            <a:off x="18488743" y="10195611"/>
            <a:ext cx="3046477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9944</a:t>
            </a:r>
          </a:p>
        </p:txBody>
      </p:sp>
      <p:sp>
        <p:nvSpPr>
          <p:cNvPr id="152" name="TESTING SET"/>
          <p:cNvSpPr txBox="1"/>
          <p:nvPr/>
        </p:nvSpPr>
        <p:spPr>
          <a:xfrm>
            <a:off x="18502002" y="9884923"/>
            <a:ext cx="254793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TESTING SET</a:t>
            </a:r>
          </a:p>
        </p:txBody>
      </p:sp>
      <p:sp>
        <p:nvSpPr>
          <p:cNvPr id="153" name="recipes"/>
          <p:cNvSpPr txBox="1"/>
          <p:nvPr/>
        </p:nvSpPr>
        <p:spPr>
          <a:xfrm>
            <a:off x="18570336" y="11553864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6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1936978" y="4500398"/>
            <a:ext cx="4784470" cy="2897203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20"/>
          <p:cNvSpPr txBox="1"/>
          <p:nvPr/>
        </p:nvSpPr>
        <p:spPr>
          <a:xfrm>
            <a:off x="3585494" y="5166361"/>
            <a:ext cx="153823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9" name="Classes"/>
          <p:cNvSpPr txBox="1"/>
          <p:nvPr/>
        </p:nvSpPr>
        <p:spPr>
          <a:xfrm>
            <a:off x="2782887" y="4867083"/>
            <a:ext cx="1875791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Classes</a:t>
            </a:r>
          </a:p>
        </p:txBody>
      </p:sp>
      <p:sp>
        <p:nvSpPr>
          <p:cNvPr id="160" name="cuisines"/>
          <p:cNvSpPr txBox="1"/>
          <p:nvPr/>
        </p:nvSpPr>
        <p:spPr>
          <a:xfrm>
            <a:off x="3559529" y="6545262"/>
            <a:ext cx="153936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cuisines</a:t>
            </a:r>
          </a:p>
        </p:txBody>
      </p:sp>
      <p:pic>
        <p:nvPicPr>
          <p:cNvPr id="161" name="cuisines_histogram.pdf" descr="cuisine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3604" y="4827950"/>
            <a:ext cx="15288485" cy="764424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- number of dishes per cuisine:"/>
          <p:cNvSpPr txBox="1"/>
          <p:nvPr/>
        </p:nvSpPr>
        <p:spPr>
          <a:xfrm>
            <a:off x="9048495" y="4389248"/>
            <a:ext cx="747529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number of dishes per cuisine: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65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66" name="- most frequent ingredients:"/>
          <p:cNvSpPr txBox="1"/>
          <p:nvPr/>
        </p:nvSpPr>
        <p:spPr>
          <a:xfrm>
            <a:off x="1395253" y="4342446"/>
            <a:ext cx="686899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most frequent ingredients:</a:t>
            </a:r>
          </a:p>
        </p:txBody>
      </p:sp>
      <p:pic>
        <p:nvPicPr>
          <p:cNvPr id="167" name="top_10_ingredients_histogram.pdf" descr="top_10_ingredient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259" y="5249170"/>
            <a:ext cx="11907640" cy="595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ngredients_word-cloud.png" descr="ingredients_word-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7754" y="5329124"/>
            <a:ext cx="10730867" cy="5365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7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72" name="Ingredient concatenation"/>
          <p:cNvSpPr txBox="1"/>
          <p:nvPr/>
        </p:nvSpPr>
        <p:spPr>
          <a:xfrm>
            <a:off x="1175784" y="4354568"/>
            <a:ext cx="730793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873125" indent="-873125">
              <a:spcBef>
                <a:spcPts val="5900"/>
              </a:spcBef>
              <a:buSzPct val="100000"/>
              <a:buAutoNum type="arabicPeriod" startAt="1"/>
              <a:defRPr sz="4400">
                <a:solidFill>
                  <a:srgbClr val="F1BD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Ingredient concatenation</a:t>
            </a:r>
          </a:p>
        </p:txBody>
      </p:sp>
      <p:sp>
        <p:nvSpPr>
          <p:cNvPr id="173" name="- many ingredients have multiple names: ’finely chopped onion’ &amp; ‘diced onions’ &amp; ‘onions’…"/>
          <p:cNvSpPr txBox="1"/>
          <p:nvPr/>
        </p:nvSpPr>
        <p:spPr>
          <a:xfrm>
            <a:off x="2002171" y="5623803"/>
            <a:ext cx="10497135" cy="4076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many ingredients have multiple names:</a:t>
            </a:r>
            <a:br/>
            <a:r>
              <a:rPr>
                <a:solidFill>
                  <a:srgbClr val="9E9E9E"/>
                </a:solidFill>
              </a:rPr>
              <a:t>’finely chopped onion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‘diced onions’ </a:t>
            </a:r>
            <a:r>
              <a:t>&amp;</a:t>
            </a:r>
            <a:r>
              <a:rPr>
                <a:solidFill>
                  <a:srgbClr val="9E9E9E"/>
                </a:solidFill>
              </a:rPr>
              <a:t> ‘onions’</a:t>
            </a:r>
          </a:p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computer views them as two distinct ingredients </a:t>
            </a:r>
          </a:p>
          <a:p>
            <a:pPr marL="3524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to solve this problem, ingredients are: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concatenated</a:t>
            </a:r>
            <a:r>
              <a:t> to form a single string 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tokenized</a:t>
            </a:r>
          </a:p>
        </p:txBody>
      </p:sp>
      <p:sp>
        <p:nvSpPr>
          <p:cNvPr id="174" name="example:…"/>
          <p:cNvSpPr txBox="1"/>
          <p:nvPr/>
        </p:nvSpPr>
        <p:spPr>
          <a:xfrm>
            <a:off x="3133433" y="10013864"/>
            <a:ext cx="755688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['water', 'vegetable oil', 'wheat', ‘salt’]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[‘water vegetable oil wheat salt']</a:t>
            </a:r>
          </a:p>
        </p:txBody>
      </p:sp>
      <p:sp>
        <p:nvSpPr>
          <p:cNvPr id="175" name="Line"/>
          <p:cNvSpPr/>
          <p:nvPr/>
        </p:nvSpPr>
        <p:spPr>
          <a:xfrm>
            <a:off x="6911874" y="11549133"/>
            <a:ext cx="1" cy="326550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2. Normalizing Case"/>
          <p:cNvSpPr txBox="1"/>
          <p:nvPr/>
        </p:nvSpPr>
        <p:spPr>
          <a:xfrm>
            <a:off x="13911824" y="4354568"/>
            <a:ext cx="5303800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2. Normalizing Case</a:t>
            </a:r>
            <a:r>
              <a:rPr b="0"/>
              <a:t> </a:t>
            </a:r>
          </a:p>
        </p:txBody>
      </p:sp>
      <p:sp>
        <p:nvSpPr>
          <p:cNvPr id="177" name="- all words are converted to lowercase"/>
          <p:cNvSpPr txBox="1"/>
          <p:nvPr/>
        </p:nvSpPr>
        <p:spPr>
          <a:xfrm>
            <a:off x="14637083" y="5389562"/>
            <a:ext cx="7709218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7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all words are converted to lowercase</a:t>
            </a:r>
          </a:p>
        </p:txBody>
      </p:sp>
      <p:sp>
        <p:nvSpPr>
          <p:cNvPr id="178" name="example:…"/>
          <p:cNvSpPr txBox="1"/>
          <p:nvPr/>
        </p:nvSpPr>
        <p:spPr>
          <a:xfrm>
            <a:off x="15072708" y="6966856"/>
            <a:ext cx="647517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Dressing’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dressing'</a:t>
            </a:r>
          </a:p>
        </p:txBody>
      </p:sp>
      <p:sp>
        <p:nvSpPr>
          <p:cNvPr id="179" name="Line"/>
          <p:cNvSpPr/>
          <p:nvPr/>
        </p:nvSpPr>
        <p:spPr>
          <a:xfrm>
            <a:off x="18310294" y="8489608"/>
            <a:ext cx="1" cy="326550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8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83" name="3.  Punctation removal"/>
          <p:cNvSpPr txBox="1"/>
          <p:nvPr/>
        </p:nvSpPr>
        <p:spPr>
          <a:xfrm>
            <a:off x="1990654" y="5138085"/>
            <a:ext cx="567819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67DF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 Punctation removal</a:t>
            </a:r>
          </a:p>
        </p:txBody>
      </p:sp>
      <p:sp>
        <p:nvSpPr>
          <p:cNvPr id="184" name="- removing any redundant symbols from  the set:"/>
          <p:cNvSpPr txBox="1"/>
          <p:nvPr/>
        </p:nvSpPr>
        <p:spPr>
          <a:xfrm>
            <a:off x="2049657" y="6113462"/>
            <a:ext cx="10020631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removing any redundant symbols from </a:t>
            </a:r>
            <a:br/>
            <a:r>
              <a:t>the set:</a:t>
            </a:r>
          </a:p>
        </p:txBody>
      </p:sp>
      <p:sp>
        <p:nvSpPr>
          <p:cNvPr id="185" name="4. Digits removal"/>
          <p:cNvSpPr txBox="1"/>
          <p:nvPr/>
        </p:nvSpPr>
        <p:spPr>
          <a:xfrm>
            <a:off x="13522429" y="5138085"/>
            <a:ext cx="4485158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>
                <a:solidFill>
                  <a:srgbClr val="E678FE"/>
                </a:solidFill>
              </a:rPr>
              <a:t>4. Digits removal</a:t>
            </a:r>
            <a:r>
              <a:t> </a:t>
            </a:r>
          </a:p>
        </p:txBody>
      </p:sp>
      <p:sp>
        <p:nvSpPr>
          <p:cNvPr id="186" name="- numbers do not hold much  informational value for cuisine prediction"/>
          <p:cNvSpPr txBox="1"/>
          <p:nvPr/>
        </p:nvSpPr>
        <p:spPr>
          <a:xfrm>
            <a:off x="13572046" y="6066200"/>
            <a:ext cx="10115627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numbers do not hold much </a:t>
            </a:r>
            <a:br/>
            <a:r>
              <a:t>informational value for cuisine prediction</a:t>
            </a:r>
            <a:br/>
          </a:p>
        </p:txBody>
      </p:sp>
      <p:sp>
        <p:nvSpPr>
          <p:cNvPr id="187" name="'!&quot;#$%&amp;'()*+,-./:;&lt;=&gt;?@[]^_`{|}~™®'"/>
          <p:cNvSpPr txBox="1"/>
          <p:nvPr/>
        </p:nvSpPr>
        <p:spPr>
          <a:xfrm>
            <a:off x="3501942" y="8914714"/>
            <a:ext cx="7550539" cy="82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'!"#$%&amp;'()*+,-./:;&lt;=&gt;?@[]^_`{|}~™®'</a:t>
            </a:r>
          </a:p>
        </p:txBody>
      </p:sp>
      <p:sp>
        <p:nvSpPr>
          <p:cNvPr id="188" name="example:…"/>
          <p:cNvSpPr txBox="1"/>
          <p:nvPr/>
        </p:nvSpPr>
        <p:spPr>
          <a:xfrm>
            <a:off x="14171144" y="8462005"/>
            <a:ext cx="8724110" cy="245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 lvl="1" indent="0" algn="l">
              <a:lnSpc>
                <a:spcPct val="120000"/>
              </a:lnSpc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    ‘1% low-fat milk’ </a:t>
            </a:r>
            <a:br/>
            <a:r>
              <a:t>    ’40% less sodium taco seasoning’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9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92" name="5.  Porter Stemming"/>
          <p:cNvSpPr txBox="1"/>
          <p:nvPr/>
        </p:nvSpPr>
        <p:spPr>
          <a:xfrm>
            <a:off x="1651605" y="4425797"/>
            <a:ext cx="503557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36F088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 Porter Stemming</a:t>
            </a:r>
          </a:p>
        </p:txBody>
      </p:sp>
      <p:sp>
        <p:nvSpPr>
          <p:cNvPr id="193" name="- ’tomatoes’ &amp; ‘tomato’ are the same ingredient…"/>
          <p:cNvSpPr txBox="1"/>
          <p:nvPr/>
        </p:nvSpPr>
        <p:spPr>
          <a:xfrm>
            <a:off x="1733480" y="5820943"/>
            <a:ext cx="10134666" cy="340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</a:t>
            </a:r>
            <a:r>
              <a:rPr>
                <a:solidFill>
                  <a:srgbClr val="9E9E9E"/>
                </a:solidFill>
              </a:rPr>
              <a:t>’tomatoes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‘tomato’ </a:t>
            </a:r>
            <a:r>
              <a:t>are the same ingredient</a:t>
            </a:r>
          </a:p>
          <a:p>
            <a:pPr lvl="4" indent="0"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to achieve that, we use </a:t>
            </a:r>
            <a:r>
              <a:rPr b="1"/>
              <a:t>stemming</a:t>
            </a:r>
            <a:r>
              <a:t>`:</a:t>
            </a:r>
            <a:br/>
            <a:r>
              <a:rPr>
                <a:solidFill>
                  <a:srgbClr val="2ECC71"/>
                </a:solidFill>
              </a:rPr>
              <a:t>process of reducing words to their word stem,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base or root form by removing characters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from the word endings</a:t>
            </a:r>
          </a:p>
        </p:txBody>
      </p:sp>
      <p:sp>
        <p:nvSpPr>
          <p:cNvPr id="194" name="example:…"/>
          <p:cNvSpPr txBox="1"/>
          <p:nvPr/>
        </p:nvSpPr>
        <p:spPr>
          <a:xfrm>
            <a:off x="3451346" y="9632316"/>
            <a:ext cx="6698933" cy="273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['tomatoes', 'sweetened, 'onions']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[‘tomato’, ‘sweeten’, ‘onion’]</a:t>
            </a:r>
          </a:p>
        </p:txBody>
      </p:sp>
      <p:sp>
        <p:nvSpPr>
          <p:cNvPr id="195" name="6.  Rare words removal"/>
          <p:cNvSpPr txBox="1"/>
          <p:nvPr/>
        </p:nvSpPr>
        <p:spPr>
          <a:xfrm>
            <a:off x="13470434" y="4425797"/>
            <a:ext cx="568713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FEA18A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6.  Rare words removal</a:t>
            </a:r>
          </a:p>
        </p:txBody>
      </p:sp>
      <p:sp>
        <p:nvSpPr>
          <p:cNvPr id="196" name="- words that appear less then 3 times  are removed from the ingredients,  as their occurence does not provide  enough prove to tell it discriminates one  dish from another"/>
          <p:cNvSpPr txBox="1"/>
          <p:nvPr/>
        </p:nvSpPr>
        <p:spPr>
          <a:xfrm>
            <a:off x="13512974" y="5831956"/>
            <a:ext cx="8337475" cy="338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words that appear </a:t>
            </a:r>
            <a:r>
              <a:rPr b="1"/>
              <a:t>less then 3 times</a:t>
            </a:r>
            <a:r>
              <a:t> </a:t>
            </a:r>
            <a:br/>
            <a:r>
              <a:t>are removed from the ingredients, </a:t>
            </a:r>
            <a:br/>
            <a:r>
              <a:t>as their occurence does not provide </a:t>
            </a:r>
            <a:br/>
            <a:r>
              <a:t>enough prove to tell it discriminates one </a:t>
            </a:r>
            <a:br/>
            <a:r>
              <a:t>dish from another</a:t>
            </a:r>
          </a:p>
        </p:txBody>
      </p:sp>
      <p:sp>
        <p:nvSpPr>
          <p:cNvPr id="197" name="Line"/>
          <p:cNvSpPr/>
          <p:nvPr/>
        </p:nvSpPr>
        <p:spPr>
          <a:xfrm>
            <a:off x="6800812" y="11157912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examples of rare  words (after stemming):"/>
          <p:cNvSpPr txBox="1"/>
          <p:nvPr/>
        </p:nvSpPr>
        <p:spPr>
          <a:xfrm>
            <a:off x="13372004" y="10029402"/>
            <a:ext cx="8619415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examples of rare  words (after stemming):</a:t>
            </a:r>
          </a:p>
        </p:txBody>
      </p:sp>
      <p:sp>
        <p:nvSpPr>
          <p:cNvPr id="199" name="['poupon', 'krachai', 'nusalt', 'bluefish', 'rapini', 'rouget', 'shanghaistyl', 'moscato', 'dasti', 'hors', 'delux', 'silk', 'cupcak', 'surimi', 'dream', ‘hint’…]"/>
          <p:cNvSpPr txBox="1"/>
          <p:nvPr/>
        </p:nvSpPr>
        <p:spPr>
          <a:xfrm>
            <a:off x="13106014" y="10945997"/>
            <a:ext cx="9725955" cy="179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['poupon', 'krachai', 'nusalt', 'bluefish', 'rapini', 'rouget', 'shanghaistyl', 'moscato', 'dasti', 'hors', 'delux', 'silk', 'cupcak', 'surimi', 'dream', ‘hint’…]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