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handoutMasterIdLst>
    <p:handoutMasterId r:id="rId35"/>
  </p:handoutMasterIdLst>
  <p:sldIdLst>
    <p:sldId id="256" r:id="rId2"/>
    <p:sldId id="257" r:id="rId3"/>
    <p:sldId id="258" r:id="rId4"/>
    <p:sldId id="259" r:id="rId5"/>
    <p:sldId id="279" r:id="rId6"/>
    <p:sldId id="281" r:id="rId7"/>
    <p:sldId id="282" r:id="rId8"/>
    <p:sldId id="297" r:id="rId9"/>
    <p:sldId id="298" r:id="rId10"/>
    <p:sldId id="260" r:id="rId11"/>
    <p:sldId id="261" r:id="rId12"/>
    <p:sldId id="296" r:id="rId13"/>
    <p:sldId id="262" r:id="rId14"/>
    <p:sldId id="284" r:id="rId15"/>
    <p:sldId id="285" r:id="rId16"/>
    <p:sldId id="264" r:id="rId17"/>
    <p:sldId id="286" r:id="rId18"/>
    <p:sldId id="287" r:id="rId19"/>
    <p:sldId id="263" r:id="rId20"/>
    <p:sldId id="290" r:id="rId21"/>
    <p:sldId id="291" r:id="rId22"/>
    <p:sldId id="265" r:id="rId23"/>
    <p:sldId id="288" r:id="rId24"/>
    <p:sldId id="292" r:id="rId25"/>
    <p:sldId id="294" r:id="rId26"/>
    <p:sldId id="295" r:id="rId27"/>
    <p:sldId id="289" r:id="rId28"/>
    <p:sldId id="268" r:id="rId29"/>
    <p:sldId id="269" r:id="rId30"/>
    <p:sldId id="270" r:id="rId31"/>
    <p:sldId id="271" r:id="rId32"/>
    <p:sldId id="27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 Escrivá Morató" initials="JEM" lastIdx="1" clrIdx="0">
    <p:extLst>
      <p:ext uri="{19B8F6BF-5375-455C-9EA6-DF929625EA0E}">
        <p15:presenceInfo xmlns:p15="http://schemas.microsoft.com/office/powerpoint/2012/main" userId="53493f36e1999e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22B74B5-2B10-4BC5-9EB9-991AB3A1E7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dirty="0"/>
          </a:p>
        </p:txBody>
      </p:sp>
      <p:sp>
        <p:nvSpPr>
          <p:cNvPr id="3" name="Marcador de fecha 2">
            <a:extLst>
              <a:ext uri="{FF2B5EF4-FFF2-40B4-BE49-F238E27FC236}">
                <a16:creationId xmlns:a16="http://schemas.microsoft.com/office/drawing/2014/main" id="{69FDE578-F240-441E-BE0B-B3D4DD29C6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A57FDD-EA11-403A-B6EC-F660AD0FFD89}" type="datetimeFigureOut">
              <a:rPr lang="ca-ES" smtClean="0"/>
              <a:t>10/1/2019</a:t>
            </a:fld>
            <a:endParaRPr lang="ca-ES" dirty="0"/>
          </a:p>
        </p:txBody>
      </p:sp>
      <p:sp>
        <p:nvSpPr>
          <p:cNvPr id="4" name="Marcador de pie de página 3">
            <a:extLst>
              <a:ext uri="{FF2B5EF4-FFF2-40B4-BE49-F238E27FC236}">
                <a16:creationId xmlns:a16="http://schemas.microsoft.com/office/drawing/2014/main" id="{16A0033D-6DC7-43FD-9A5A-CD95835073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dirty="0"/>
          </a:p>
        </p:txBody>
      </p:sp>
      <p:sp>
        <p:nvSpPr>
          <p:cNvPr id="5" name="Marcador de número de diapositiva 4">
            <a:extLst>
              <a:ext uri="{FF2B5EF4-FFF2-40B4-BE49-F238E27FC236}">
                <a16:creationId xmlns:a16="http://schemas.microsoft.com/office/drawing/2014/main" id="{8CB665FB-1E9E-41BF-A61D-398DCF9FB5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7531B6-F260-4FB5-BD90-404E9D421887}" type="slidenum">
              <a:rPr lang="ca-ES" smtClean="0"/>
              <a:t>‹Nº›</a:t>
            </a:fld>
            <a:endParaRPr lang="ca-ES" dirty="0"/>
          </a:p>
        </p:txBody>
      </p:sp>
    </p:spTree>
    <p:extLst>
      <p:ext uri="{BB962C8B-B14F-4D97-AF65-F5344CB8AC3E}">
        <p14:creationId xmlns:p14="http://schemas.microsoft.com/office/powerpoint/2010/main" val="28131852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F5E8C-D3C2-49EA-A66C-F050B0ABCB9E}" type="datetimeFigureOut">
              <a:rPr lang="ca-ES" smtClean="0"/>
              <a:t>10/1/2019</a:t>
            </a:fld>
            <a:endParaRPr lang="ca-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02949-4EFC-46BE-850D-E5D89092125B}" type="slidenum">
              <a:rPr lang="ca-ES" smtClean="0"/>
              <a:t>‹Nº›</a:t>
            </a:fld>
            <a:endParaRPr lang="ca-ES" dirty="0"/>
          </a:p>
        </p:txBody>
      </p:sp>
    </p:spTree>
    <p:extLst>
      <p:ext uri="{BB962C8B-B14F-4D97-AF65-F5344CB8AC3E}">
        <p14:creationId xmlns:p14="http://schemas.microsoft.com/office/powerpoint/2010/main" val="21010100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C1E6848-5034-476A-B857-A595C3A4285C}" type="datetime1">
              <a:rPr lang="en-US" smtClean="0"/>
              <a:t>1/10/2019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dirty="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5AFA44C-5581-4431-BB59-6DC5145098B7}" type="datetime1">
              <a:rPr lang="en-US" smtClean="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D6BF89D-E623-4DFF-9199-CEFD1A372EF8}" type="datetime1">
              <a:rPr lang="en-US" smtClean="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316E129-1694-41AC-ABD7-C3F17BDE6BEE}" type="datetime1">
              <a:rPr lang="en-US" smtClean="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9D2E0F3-636D-4997-ADE6-9CBE2DE7AE83}" type="datetime1">
              <a:rPr lang="en-US" smtClean="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37C03004-037B-4691-9160-475EF023EC3C}" type="datetime1">
              <a:rPr lang="en-US" smtClean="0"/>
              <a:t>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0248F192-61F9-40B4-885E-28DBBE138981}" type="datetime1">
              <a:rPr lang="en-US" smtClean="0"/>
              <a:t>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3A45D6E-515B-4C47-831F-7B4377B4D8C2}" type="datetime1">
              <a:rPr lang="en-US" smtClean="0"/>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2D06669-110A-4278-8571-2751AAC9B38A}" type="datetime1">
              <a:rPr lang="en-US" smtClean="0"/>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E80EE8F-7283-4A7F-BA1F-44FFCA1C9582}" type="datetime1">
              <a:rPr lang="en-US" smtClean="0"/>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FDA45FB-5B67-463D-9681-1CD7EE28F7F3}" type="datetime1">
              <a:rPr lang="en-US" smtClean="0"/>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822850E-CC1E-416B-88DE-F9C14CCED3D9}" type="datetime1">
              <a:rPr lang="en-US" smtClean="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A581ED1-C45B-4CDB-AB08-36A8655E7A5F}" type="datetime1">
              <a:rPr lang="en-US" smtClean="0"/>
              <a:t>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3CC057C-BF6A-4F84-B54C-170339F6BBB4}" type="datetime1">
              <a:rPr lang="en-US" smtClean="0"/>
              <a:t>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31D48-4618-4C7B-B962-6A116580C422}" type="datetime1">
              <a:rPr lang="en-US" smtClean="0"/>
              <a:t>1/10/2019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289B3D5-3C89-4F59-8DA4-9F31980B2B43}" type="datetime1">
              <a:rPr lang="en-US" smtClean="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EB08A66-85FB-49D2-AD6F-51C4CBD8FF6D}" type="datetime1">
              <a:rPr lang="en-US" smtClean="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AC655D-65B9-40D5-AE7F-E50DCC906240}" type="datetime1">
              <a:rPr lang="en-US" smtClean="0"/>
              <a:t>1/10/2019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ve.mitre.org/cgi-bin/cvename.cgi?name=cve-2014-627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58277D-C233-4153-9707-7DF34F7E969D}"/>
              </a:ext>
            </a:extLst>
          </p:cNvPr>
          <p:cNvSpPr>
            <a:spLocks noGrp="1"/>
          </p:cNvSpPr>
          <p:nvPr>
            <p:ph type="ctrTitle"/>
          </p:nvPr>
        </p:nvSpPr>
        <p:spPr>
          <a:xfrm>
            <a:off x="1876424" y="1178989"/>
            <a:ext cx="8791575" cy="2387600"/>
          </a:xfrm>
        </p:spPr>
        <p:txBody>
          <a:bodyPr>
            <a:normAutofit fontScale="90000"/>
          </a:bodyPr>
          <a:lstStyle/>
          <a:p>
            <a:r>
              <a:rPr lang="ca-ES" dirty="0"/>
              <a:t>Presentació - TFM </a:t>
            </a:r>
            <a:br>
              <a:rPr lang="ca-ES" dirty="0"/>
            </a:br>
            <a:r>
              <a:rPr lang="ca-ES" dirty="0"/>
              <a:t>vulnerabilitats en Sistemes Operatius</a:t>
            </a:r>
            <a:br>
              <a:rPr lang="ca-ES" dirty="0"/>
            </a:br>
            <a:endParaRPr lang="ca-ES" dirty="0"/>
          </a:p>
        </p:txBody>
      </p:sp>
      <p:sp>
        <p:nvSpPr>
          <p:cNvPr id="3" name="Subtítulo 2">
            <a:extLst>
              <a:ext uri="{FF2B5EF4-FFF2-40B4-BE49-F238E27FC236}">
                <a16:creationId xmlns:a16="http://schemas.microsoft.com/office/drawing/2014/main" id="{8040290B-32AC-4C1F-AB9F-D4E00E3CD67F}"/>
              </a:ext>
            </a:extLst>
          </p:cNvPr>
          <p:cNvSpPr>
            <a:spLocks noGrp="1"/>
          </p:cNvSpPr>
          <p:nvPr>
            <p:ph type="subTitle" idx="1"/>
          </p:nvPr>
        </p:nvSpPr>
        <p:spPr>
          <a:xfrm>
            <a:off x="1871659" y="3034644"/>
            <a:ext cx="8791575" cy="1655762"/>
          </a:xfrm>
        </p:spPr>
        <p:txBody>
          <a:bodyPr>
            <a:normAutofit fontScale="92500" lnSpcReduction="20000"/>
          </a:bodyPr>
          <a:lstStyle/>
          <a:p>
            <a:r>
              <a:rPr lang="ca-ES" dirty="0">
                <a:solidFill>
                  <a:schemeClr val="bg2"/>
                </a:solidFill>
              </a:rPr>
              <a:t>Màster Interuniversitari de Seguretat de les tecnologies de la</a:t>
            </a:r>
          </a:p>
          <a:p>
            <a:r>
              <a:rPr lang="ca-ES" dirty="0">
                <a:solidFill>
                  <a:schemeClr val="bg2"/>
                </a:solidFill>
              </a:rPr>
              <a:t>informació i de les comunicacions (M.I.S.T.I.C)</a:t>
            </a:r>
          </a:p>
          <a:p>
            <a:r>
              <a:rPr lang="ca-ES" dirty="0"/>
              <a:t>Alumne: JOSEP ESCRIVÁ MORATÓ</a:t>
            </a:r>
          </a:p>
          <a:p>
            <a:r>
              <a:rPr lang="ca-ES" dirty="0"/>
              <a:t>Tutor: carles estorach espinós</a:t>
            </a:r>
          </a:p>
        </p:txBody>
      </p:sp>
      <p:pic>
        <p:nvPicPr>
          <p:cNvPr id="4" name="Imagen 3">
            <a:extLst>
              <a:ext uri="{FF2B5EF4-FFF2-40B4-BE49-F238E27FC236}">
                <a16:creationId xmlns:a16="http://schemas.microsoft.com/office/drawing/2014/main" id="{DF666A43-70F9-4D6A-9FDE-B1D977CBE081}"/>
              </a:ext>
            </a:extLst>
          </p:cNvPr>
          <p:cNvPicPr>
            <a:picLocks noChangeAspect="1"/>
          </p:cNvPicPr>
          <p:nvPr/>
        </p:nvPicPr>
        <p:blipFill>
          <a:blip r:embed="rId2"/>
          <a:stretch>
            <a:fillRect/>
          </a:stretch>
        </p:blipFill>
        <p:spPr>
          <a:xfrm>
            <a:off x="9886948" y="1178989"/>
            <a:ext cx="1562101" cy="714899"/>
          </a:xfrm>
          <a:prstGeom prst="rect">
            <a:avLst/>
          </a:prstGeom>
        </p:spPr>
      </p:pic>
      <p:pic>
        <p:nvPicPr>
          <p:cNvPr id="5" name="Imagen 4">
            <a:extLst>
              <a:ext uri="{FF2B5EF4-FFF2-40B4-BE49-F238E27FC236}">
                <a16:creationId xmlns:a16="http://schemas.microsoft.com/office/drawing/2014/main" id="{3E8FF1A7-D554-406E-9ACD-655532F374FB}"/>
              </a:ext>
            </a:extLst>
          </p:cNvPr>
          <p:cNvPicPr>
            <a:picLocks noChangeAspect="1"/>
          </p:cNvPicPr>
          <p:nvPr/>
        </p:nvPicPr>
        <p:blipFill>
          <a:blip r:embed="rId3"/>
          <a:stretch>
            <a:fillRect/>
          </a:stretch>
        </p:blipFill>
        <p:spPr>
          <a:xfrm>
            <a:off x="9886949" y="2059454"/>
            <a:ext cx="1562100" cy="714900"/>
          </a:xfrm>
          <a:prstGeom prst="rect">
            <a:avLst/>
          </a:prstGeom>
        </p:spPr>
      </p:pic>
      <p:pic>
        <p:nvPicPr>
          <p:cNvPr id="6" name="Imagen 5">
            <a:extLst>
              <a:ext uri="{FF2B5EF4-FFF2-40B4-BE49-F238E27FC236}">
                <a16:creationId xmlns:a16="http://schemas.microsoft.com/office/drawing/2014/main" id="{516F80B2-F6E0-40A5-BB87-39FBF69D91D4}"/>
              </a:ext>
            </a:extLst>
          </p:cNvPr>
          <p:cNvPicPr>
            <a:picLocks noChangeAspect="1"/>
          </p:cNvPicPr>
          <p:nvPr/>
        </p:nvPicPr>
        <p:blipFill>
          <a:blip r:embed="rId4"/>
          <a:stretch>
            <a:fillRect/>
          </a:stretch>
        </p:blipFill>
        <p:spPr>
          <a:xfrm>
            <a:off x="9891711" y="3034644"/>
            <a:ext cx="1552575" cy="849460"/>
          </a:xfrm>
          <a:prstGeom prst="rect">
            <a:avLst/>
          </a:prstGeom>
        </p:spPr>
      </p:pic>
      <p:pic>
        <p:nvPicPr>
          <p:cNvPr id="7" name="Imagen 6">
            <a:extLst>
              <a:ext uri="{FF2B5EF4-FFF2-40B4-BE49-F238E27FC236}">
                <a16:creationId xmlns:a16="http://schemas.microsoft.com/office/drawing/2014/main" id="{BD7A1614-EBEC-4744-ACFF-8A91EE71362A}"/>
              </a:ext>
            </a:extLst>
          </p:cNvPr>
          <p:cNvPicPr>
            <a:picLocks noChangeAspect="1"/>
          </p:cNvPicPr>
          <p:nvPr/>
        </p:nvPicPr>
        <p:blipFill>
          <a:blip r:embed="rId5"/>
          <a:stretch>
            <a:fillRect/>
          </a:stretch>
        </p:blipFill>
        <p:spPr>
          <a:xfrm>
            <a:off x="9886947" y="4070889"/>
            <a:ext cx="1552575" cy="962505"/>
          </a:xfrm>
          <a:prstGeom prst="rect">
            <a:avLst/>
          </a:prstGeom>
        </p:spPr>
      </p:pic>
      <p:sp>
        <p:nvSpPr>
          <p:cNvPr id="9" name="Marcador de número de diapositiva 8">
            <a:extLst>
              <a:ext uri="{FF2B5EF4-FFF2-40B4-BE49-F238E27FC236}">
                <a16:creationId xmlns:a16="http://schemas.microsoft.com/office/drawing/2014/main" id="{BA682C99-B7C9-4D74-B1A6-F082C7FED547}"/>
              </a:ext>
            </a:extLst>
          </p:cNvPr>
          <p:cNvSpPr>
            <a:spLocks noGrp="1"/>
          </p:cNvSpPr>
          <p:nvPr>
            <p:ph type="sldNum" sz="quarter" idx="12"/>
          </p:nvPr>
        </p:nvSpPr>
        <p:spPr/>
        <p:txBody>
          <a:bodyPr/>
          <a:lstStyle/>
          <a:p>
            <a:fld id="{6D22F896-40B5-4ADD-8801-0D06FADFA095}" type="slidenum">
              <a:rPr lang="ca-ES" smtClean="0"/>
              <a:t>1</a:t>
            </a:fld>
            <a:endParaRPr lang="ca-ES" dirty="0"/>
          </a:p>
        </p:txBody>
      </p:sp>
    </p:spTree>
    <p:extLst>
      <p:ext uri="{BB962C8B-B14F-4D97-AF65-F5344CB8AC3E}">
        <p14:creationId xmlns:p14="http://schemas.microsoft.com/office/powerpoint/2010/main" val="128775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CC548-0B3C-49A8-9465-D2E006346D79}"/>
              </a:ext>
            </a:extLst>
          </p:cNvPr>
          <p:cNvSpPr>
            <a:spLocks noGrp="1"/>
          </p:cNvSpPr>
          <p:nvPr>
            <p:ph type="title"/>
          </p:nvPr>
        </p:nvSpPr>
        <p:spPr/>
        <p:txBody>
          <a:bodyPr/>
          <a:lstStyle/>
          <a:p>
            <a:r>
              <a:rPr lang="es-ES" dirty="0"/>
              <a:t>SSH</a:t>
            </a:r>
          </a:p>
        </p:txBody>
      </p:sp>
      <p:sp>
        <p:nvSpPr>
          <p:cNvPr id="3" name="Marcador de contenido 2">
            <a:extLst>
              <a:ext uri="{FF2B5EF4-FFF2-40B4-BE49-F238E27FC236}">
                <a16:creationId xmlns:a16="http://schemas.microsoft.com/office/drawing/2014/main" id="{A58F4A01-2BE0-42F3-8E5F-E984976075E1}"/>
              </a:ext>
            </a:extLst>
          </p:cNvPr>
          <p:cNvSpPr>
            <a:spLocks noGrp="1"/>
          </p:cNvSpPr>
          <p:nvPr>
            <p:ph idx="1"/>
          </p:nvPr>
        </p:nvSpPr>
        <p:spPr>
          <a:xfrm>
            <a:off x="1141413" y="2249487"/>
            <a:ext cx="9905998" cy="3131035"/>
          </a:xfrm>
        </p:spPr>
        <p:txBody>
          <a:bodyPr>
            <a:normAutofit fontScale="92500" lnSpcReduction="10000"/>
          </a:bodyPr>
          <a:lstStyle/>
          <a:p>
            <a:r>
              <a:rPr lang="ca-ES" dirty="0"/>
              <a:t>Es un protocol de </a:t>
            </a:r>
            <a:r>
              <a:rPr lang="ca-ES" dirty="0" err="1"/>
              <a:t>administración</a:t>
            </a:r>
            <a:r>
              <a:rPr lang="ca-ES" dirty="0"/>
              <a:t> remota que permet als usuaris controlar i modificar serveis en mode remot a través de Internet. Proporciona un </a:t>
            </a:r>
            <a:r>
              <a:rPr lang="ca-ES" dirty="0" err="1"/>
              <a:t>mecanismo</a:t>
            </a:r>
            <a:r>
              <a:rPr lang="ca-ES" dirty="0"/>
              <a:t> per autenticar un usuari de forma remota, transferir entrades </a:t>
            </a:r>
            <a:r>
              <a:rPr lang="ca-ES" dirty="0" err="1"/>
              <a:t>desde</a:t>
            </a:r>
            <a:r>
              <a:rPr lang="ca-ES" dirty="0"/>
              <a:t> un host client i retransmet la eixida de volta al client.</a:t>
            </a:r>
          </a:p>
          <a:p>
            <a:r>
              <a:rPr lang="ca-ES" dirty="0"/>
              <a:t>Es troba al port 22.</a:t>
            </a:r>
          </a:p>
          <a:p>
            <a:r>
              <a:rPr lang="ca-ES" dirty="0" err="1"/>
              <a:t>Escanejem</a:t>
            </a:r>
            <a:r>
              <a:rPr lang="ca-ES" dirty="0"/>
              <a:t> les seues dades amb la ferramenta </a:t>
            </a:r>
            <a:r>
              <a:rPr lang="ca-ES" dirty="0" err="1"/>
              <a:t>ssh_versión</a:t>
            </a:r>
            <a:r>
              <a:rPr lang="ca-ES" dirty="0"/>
              <a:t> del </a:t>
            </a:r>
            <a:r>
              <a:rPr lang="ca-ES" dirty="0" err="1"/>
              <a:t>framework</a:t>
            </a:r>
            <a:r>
              <a:rPr lang="ca-ES" dirty="0"/>
              <a:t> </a:t>
            </a:r>
            <a:r>
              <a:rPr lang="ca-ES" dirty="0" err="1"/>
              <a:t>Metasploit</a:t>
            </a:r>
            <a:r>
              <a:rPr lang="ca-ES" dirty="0"/>
              <a:t> amb la funcionalitat </a:t>
            </a:r>
            <a:r>
              <a:rPr lang="ca-ES" dirty="0" err="1"/>
              <a:t>auxiliary</a:t>
            </a:r>
            <a:r>
              <a:rPr lang="ca-ES" dirty="0"/>
              <a:t>:</a:t>
            </a:r>
          </a:p>
        </p:txBody>
      </p:sp>
      <p:sp>
        <p:nvSpPr>
          <p:cNvPr id="5" name="Marcador de número de diapositiva 4">
            <a:extLst>
              <a:ext uri="{FF2B5EF4-FFF2-40B4-BE49-F238E27FC236}">
                <a16:creationId xmlns:a16="http://schemas.microsoft.com/office/drawing/2014/main" id="{8A1D9DBD-E7AB-447F-9036-43B15B675883}"/>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8" name="Imagen 7">
            <a:extLst>
              <a:ext uri="{FF2B5EF4-FFF2-40B4-BE49-F238E27FC236}">
                <a16:creationId xmlns:a16="http://schemas.microsoft.com/office/drawing/2014/main" id="{576A0ED5-5A0C-4C94-B374-DCEBB3210D70}"/>
              </a:ext>
            </a:extLst>
          </p:cNvPr>
          <p:cNvPicPr>
            <a:picLocks noChangeAspect="1"/>
          </p:cNvPicPr>
          <p:nvPr/>
        </p:nvPicPr>
        <p:blipFill>
          <a:blip r:embed="rId2"/>
          <a:stretch>
            <a:fillRect/>
          </a:stretch>
        </p:blipFill>
        <p:spPr>
          <a:xfrm>
            <a:off x="1456874" y="5226049"/>
            <a:ext cx="6448425" cy="657225"/>
          </a:xfrm>
          <a:prstGeom prst="rect">
            <a:avLst/>
          </a:prstGeom>
        </p:spPr>
      </p:pic>
    </p:spTree>
    <p:extLst>
      <p:ext uri="{BB962C8B-B14F-4D97-AF65-F5344CB8AC3E}">
        <p14:creationId xmlns:p14="http://schemas.microsoft.com/office/powerpoint/2010/main" val="322231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17D9E-6FF3-4DEC-B66B-4C4A67852DA8}"/>
              </a:ext>
            </a:extLst>
          </p:cNvPr>
          <p:cNvSpPr>
            <a:spLocks noGrp="1"/>
          </p:cNvSpPr>
          <p:nvPr>
            <p:ph type="title"/>
          </p:nvPr>
        </p:nvSpPr>
        <p:spPr>
          <a:xfrm>
            <a:off x="1141412" y="324904"/>
            <a:ext cx="9905998" cy="1478570"/>
          </a:xfrm>
        </p:spPr>
        <p:txBody>
          <a:bodyPr/>
          <a:lstStyle/>
          <a:p>
            <a:r>
              <a:rPr lang="es-ES" dirty="0"/>
              <a:t>HTTP</a:t>
            </a:r>
          </a:p>
        </p:txBody>
      </p:sp>
      <p:sp>
        <p:nvSpPr>
          <p:cNvPr id="3" name="Marcador de contenido 2">
            <a:extLst>
              <a:ext uri="{FF2B5EF4-FFF2-40B4-BE49-F238E27FC236}">
                <a16:creationId xmlns:a16="http://schemas.microsoft.com/office/drawing/2014/main" id="{5628A1BB-9EDB-429D-8509-6F5E96ACF131}"/>
              </a:ext>
            </a:extLst>
          </p:cNvPr>
          <p:cNvSpPr>
            <a:spLocks noGrp="1"/>
          </p:cNvSpPr>
          <p:nvPr>
            <p:ph idx="1"/>
          </p:nvPr>
        </p:nvSpPr>
        <p:spPr>
          <a:xfrm>
            <a:off x="1141412" y="1363501"/>
            <a:ext cx="9905999" cy="3541714"/>
          </a:xfrm>
        </p:spPr>
        <p:txBody>
          <a:bodyPr>
            <a:normAutofit fontScale="92500" lnSpcReduction="20000"/>
          </a:bodyPr>
          <a:lstStyle/>
          <a:p>
            <a:r>
              <a:rPr lang="ca-ES" dirty="0"/>
              <a:t>Al navegar per les url´s carregant per HTTP (Hyper Text Transfer Protocol) la IP de la màquina vulnerable(192.168.229.130), observem que en una de elles podem trobar un indici de possible vulnerabilitat:</a:t>
            </a:r>
          </a:p>
          <a:p>
            <a:r>
              <a:rPr lang="ca-ES" dirty="0"/>
              <a:t>Busquem informació al voltant dels continguts de les carpetes cgi-bin en les pàgines web i la seua relació amb les vulnerabilitats i comprovem que tenen un peculiar relació que s’abordarà per detectar el possible exploit que ens faci controlar la màquina remota. </a:t>
            </a:r>
          </a:p>
          <a:p>
            <a:pPr marL="0" indent="0">
              <a:buNone/>
            </a:pPr>
            <a:br>
              <a:rPr lang="ca-ES" dirty="0"/>
            </a:br>
            <a:endParaRPr lang="es-ES" dirty="0"/>
          </a:p>
        </p:txBody>
      </p:sp>
      <p:sp>
        <p:nvSpPr>
          <p:cNvPr id="5" name="Marcador de número de diapositiva 4">
            <a:extLst>
              <a:ext uri="{FF2B5EF4-FFF2-40B4-BE49-F238E27FC236}">
                <a16:creationId xmlns:a16="http://schemas.microsoft.com/office/drawing/2014/main" id="{8003185C-E594-4704-A50D-B35E035FBD23}"/>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4" name="Imagen 3">
            <a:extLst>
              <a:ext uri="{FF2B5EF4-FFF2-40B4-BE49-F238E27FC236}">
                <a16:creationId xmlns:a16="http://schemas.microsoft.com/office/drawing/2014/main" id="{73573862-0E7E-4C2F-9851-236F957A650A}"/>
              </a:ext>
            </a:extLst>
          </p:cNvPr>
          <p:cNvPicPr>
            <a:picLocks noChangeAspect="1"/>
          </p:cNvPicPr>
          <p:nvPr/>
        </p:nvPicPr>
        <p:blipFill>
          <a:blip r:embed="rId2"/>
          <a:stretch>
            <a:fillRect/>
          </a:stretch>
        </p:blipFill>
        <p:spPr>
          <a:xfrm>
            <a:off x="1466675" y="4095749"/>
            <a:ext cx="5181600" cy="2152650"/>
          </a:xfrm>
          <a:prstGeom prst="rect">
            <a:avLst/>
          </a:prstGeom>
        </p:spPr>
      </p:pic>
    </p:spTree>
    <p:extLst>
      <p:ext uri="{BB962C8B-B14F-4D97-AF65-F5344CB8AC3E}">
        <p14:creationId xmlns:p14="http://schemas.microsoft.com/office/powerpoint/2010/main" val="2440222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0F2301-711E-4575-896C-B0B8F57CC27E}"/>
              </a:ext>
            </a:extLst>
          </p:cNvPr>
          <p:cNvSpPr>
            <a:spLocks noGrp="1"/>
          </p:cNvSpPr>
          <p:nvPr>
            <p:ph type="title"/>
          </p:nvPr>
        </p:nvSpPr>
        <p:spPr/>
        <p:txBody>
          <a:bodyPr/>
          <a:lstStyle/>
          <a:p>
            <a:r>
              <a:rPr lang="ca-ES" dirty="0"/>
              <a:t>els altres serveis i mètodes de </a:t>
            </a:r>
            <a:r>
              <a:rPr lang="ca-ES" dirty="0" err="1"/>
              <a:t>fingerprinting</a:t>
            </a:r>
            <a:endParaRPr lang="ca-ES" dirty="0"/>
          </a:p>
        </p:txBody>
      </p:sp>
      <p:sp>
        <p:nvSpPr>
          <p:cNvPr id="3" name="Marcador de contenido 2">
            <a:extLst>
              <a:ext uri="{FF2B5EF4-FFF2-40B4-BE49-F238E27FC236}">
                <a16:creationId xmlns:a16="http://schemas.microsoft.com/office/drawing/2014/main" id="{F59E940F-4B56-43D7-973C-0738DC21314F}"/>
              </a:ext>
            </a:extLst>
          </p:cNvPr>
          <p:cNvSpPr>
            <a:spLocks noGrp="1"/>
          </p:cNvSpPr>
          <p:nvPr>
            <p:ph idx="1"/>
          </p:nvPr>
        </p:nvSpPr>
        <p:spPr/>
        <p:txBody>
          <a:bodyPr/>
          <a:lstStyle/>
          <a:p>
            <a:r>
              <a:rPr lang="ca-ES" dirty="0" err="1"/>
              <a:t>Whois</a:t>
            </a:r>
            <a:r>
              <a:rPr lang="ca-ES" dirty="0"/>
              <a:t>.</a:t>
            </a:r>
          </a:p>
          <a:p>
            <a:r>
              <a:rPr lang="ca-ES" dirty="0" err="1"/>
              <a:t>Nessus</a:t>
            </a:r>
            <a:r>
              <a:rPr lang="ca-ES" dirty="0"/>
              <a:t>.</a:t>
            </a:r>
          </a:p>
          <a:p>
            <a:r>
              <a:rPr lang="ca-ES" dirty="0" err="1"/>
              <a:t>Nikto</a:t>
            </a:r>
            <a:r>
              <a:rPr lang="ca-ES" dirty="0"/>
              <a:t>.</a:t>
            </a:r>
          </a:p>
          <a:p>
            <a:r>
              <a:rPr lang="ca-ES" dirty="0" err="1"/>
              <a:t>Owasp</a:t>
            </a:r>
            <a:r>
              <a:rPr lang="ca-ES" dirty="0"/>
              <a:t> </a:t>
            </a:r>
            <a:r>
              <a:rPr lang="ca-ES" dirty="0" err="1"/>
              <a:t>Zap</a:t>
            </a:r>
            <a:endParaRPr lang="ca-ES" dirty="0"/>
          </a:p>
          <a:p>
            <a:r>
              <a:rPr lang="ca-ES" dirty="0" err="1"/>
              <a:t>Dmitry</a:t>
            </a:r>
            <a:r>
              <a:rPr lang="ca-ES" dirty="0"/>
              <a:t>. </a:t>
            </a:r>
          </a:p>
        </p:txBody>
      </p:sp>
      <p:sp>
        <p:nvSpPr>
          <p:cNvPr id="4" name="Marcador de número de diapositiva 3">
            <a:extLst>
              <a:ext uri="{FF2B5EF4-FFF2-40B4-BE49-F238E27FC236}">
                <a16:creationId xmlns:a16="http://schemas.microsoft.com/office/drawing/2014/main" id="{E93CC521-2BCA-487C-A549-F4717C8F8C13}"/>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453980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5531A1-9041-4643-9D55-CC3337C31D26}"/>
              </a:ext>
            </a:extLst>
          </p:cNvPr>
          <p:cNvSpPr>
            <a:spLocks noGrp="1"/>
          </p:cNvSpPr>
          <p:nvPr>
            <p:ph type="title"/>
          </p:nvPr>
        </p:nvSpPr>
        <p:spPr/>
        <p:txBody>
          <a:bodyPr/>
          <a:lstStyle/>
          <a:p>
            <a:r>
              <a:rPr lang="ca-ES" dirty="0"/>
              <a:t>Detecció de l´exploit</a:t>
            </a:r>
          </a:p>
        </p:txBody>
      </p:sp>
      <p:sp>
        <p:nvSpPr>
          <p:cNvPr id="3" name="Marcador de contenido 2">
            <a:extLst>
              <a:ext uri="{FF2B5EF4-FFF2-40B4-BE49-F238E27FC236}">
                <a16:creationId xmlns:a16="http://schemas.microsoft.com/office/drawing/2014/main" id="{1103DBA6-230A-43E3-BD3A-11ACC40777ED}"/>
              </a:ext>
            </a:extLst>
          </p:cNvPr>
          <p:cNvSpPr>
            <a:spLocks noGrp="1"/>
          </p:cNvSpPr>
          <p:nvPr>
            <p:ph idx="1"/>
          </p:nvPr>
        </p:nvSpPr>
        <p:spPr>
          <a:xfrm>
            <a:off x="1006679" y="1804869"/>
            <a:ext cx="10040731" cy="4822433"/>
          </a:xfrm>
        </p:spPr>
        <p:txBody>
          <a:bodyPr>
            <a:normAutofit fontScale="92500" lnSpcReduction="20000"/>
          </a:bodyPr>
          <a:lstStyle/>
          <a:p>
            <a:r>
              <a:rPr lang="ca-ES" dirty="0"/>
              <a:t>Al llarg de la investigació s´han trobat alguns atacs que permeten que mitjançant el cgi-bin es pugin explotar amb èxit alguns problemes en les terminals dels sistemes Unix/Linux, concretament a Bash, el intèrpret de idiomes de comandaments en els sistemes Unix. </a:t>
            </a:r>
          </a:p>
          <a:p>
            <a:r>
              <a:rPr lang="ca-ES" dirty="0"/>
              <a:t>Aquest problema permet que l´usuari pugi escriure comandaments en la finestra de Bash basats en texts que reialment afectaran al comportament del sistema operatiu. </a:t>
            </a:r>
          </a:p>
          <a:p>
            <a:r>
              <a:rPr lang="ca-ES" dirty="0"/>
              <a:t>Aquesta vulnerabilitat es considerada crítica ja que es pot aconseguir el control</a:t>
            </a:r>
            <a:br>
              <a:rPr lang="ca-ES" dirty="0"/>
            </a:br>
            <a:r>
              <a:rPr lang="ca-ES" dirty="0"/>
              <a:t>total d´una computadora si s´empra Bash ja que es de extensa utilització en els</a:t>
            </a:r>
            <a:br>
              <a:rPr lang="ca-ES" dirty="0"/>
            </a:br>
            <a:r>
              <a:rPr lang="ca-ES" dirty="0"/>
              <a:t>sistemes Unix/Linux executats en ordinadors connectats en xarxa, en la majoria</a:t>
            </a:r>
            <a:br>
              <a:rPr lang="ca-ES" dirty="0"/>
            </a:br>
            <a:r>
              <a:rPr lang="ca-ES" dirty="0"/>
              <a:t>dels casos en servidors web. </a:t>
            </a:r>
            <a:br>
              <a:rPr lang="ca-ES" dirty="0"/>
            </a:br>
            <a:br>
              <a:rPr lang="ca-ES" dirty="0"/>
            </a:br>
            <a:br>
              <a:rPr lang="ca-ES" dirty="0"/>
            </a:br>
            <a:endParaRPr lang="ca-ES" dirty="0"/>
          </a:p>
        </p:txBody>
      </p:sp>
      <p:sp>
        <p:nvSpPr>
          <p:cNvPr id="5" name="Marcador de número de diapositiva 4">
            <a:extLst>
              <a:ext uri="{FF2B5EF4-FFF2-40B4-BE49-F238E27FC236}">
                <a16:creationId xmlns:a16="http://schemas.microsoft.com/office/drawing/2014/main" id="{3ED2DCB2-4BEB-4FE7-8794-878307859E9B}"/>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695121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C6F938-E55A-4E46-9E36-077C4B09121E}"/>
              </a:ext>
            </a:extLst>
          </p:cNvPr>
          <p:cNvSpPr>
            <a:spLocks noGrp="1"/>
          </p:cNvSpPr>
          <p:nvPr>
            <p:ph type="title"/>
          </p:nvPr>
        </p:nvSpPr>
        <p:spPr/>
        <p:txBody>
          <a:bodyPr/>
          <a:lstStyle/>
          <a:p>
            <a:r>
              <a:rPr lang="ca-ES" dirty="0"/>
              <a:t>Definició de la vulnerabilitat. Shellshock / bash </a:t>
            </a:r>
            <a:r>
              <a:rPr lang="ca-ES" dirty="0" err="1"/>
              <a:t>bug</a:t>
            </a:r>
            <a:endParaRPr lang="ca-ES" dirty="0"/>
          </a:p>
        </p:txBody>
      </p:sp>
      <p:sp>
        <p:nvSpPr>
          <p:cNvPr id="3" name="Marcador de contenido 2">
            <a:extLst>
              <a:ext uri="{FF2B5EF4-FFF2-40B4-BE49-F238E27FC236}">
                <a16:creationId xmlns:a16="http://schemas.microsoft.com/office/drawing/2014/main" id="{41809207-A4D8-41E1-946E-BF0B49D36183}"/>
              </a:ext>
            </a:extLst>
          </p:cNvPr>
          <p:cNvSpPr>
            <a:spLocks noGrp="1"/>
          </p:cNvSpPr>
          <p:nvPr>
            <p:ph idx="1"/>
          </p:nvPr>
        </p:nvSpPr>
        <p:spPr>
          <a:xfrm>
            <a:off x="1141413" y="2097088"/>
            <a:ext cx="9470660" cy="3786186"/>
          </a:xfrm>
        </p:spPr>
        <p:txBody>
          <a:bodyPr>
            <a:normAutofit fontScale="92500"/>
          </a:bodyPr>
          <a:lstStyle/>
          <a:p>
            <a:r>
              <a:rPr lang="ca-ES" dirty="0"/>
              <a:t>Aquest problema permetrà que un atacant pugi prendre</a:t>
            </a:r>
          </a:p>
          <a:p>
            <a:pPr marL="0" indent="0">
              <a:buNone/>
            </a:pPr>
            <a:r>
              <a:rPr lang="ca-ES" dirty="0"/>
              <a:t>el control total de una màquina i canviar els permisos </a:t>
            </a:r>
          </a:p>
          <a:p>
            <a:pPr marL="0" indent="0">
              <a:buNone/>
            </a:pPr>
            <a:r>
              <a:rPr lang="ca-ES" dirty="0"/>
              <a:t>per restringir o donar accés  a determinats usuaris maliciosos.</a:t>
            </a:r>
          </a:p>
          <a:p>
            <a:r>
              <a:rPr lang="ca-ES" dirty="0"/>
              <a:t>. La vulnerabilitat rau en el fet que un atacant pot enganxar codi maliciós a la variable d'entorn, que s'executarà una vegada que es rep la variable.</a:t>
            </a:r>
          </a:p>
          <a:p>
            <a:r>
              <a:rPr lang="ca-ES" dirty="0"/>
              <a:t>Shellsock está a la base de dades de Common Vulnerabilities and Exposures amb el número </a:t>
            </a:r>
            <a:r>
              <a:rPr lang="ca-ES" dirty="0">
                <a:hlinkClick r:id="rId2"/>
              </a:rPr>
              <a:t>CVE-2014-6271</a:t>
            </a:r>
            <a:r>
              <a:rPr lang="ca-ES" dirty="0"/>
              <a:t>.</a:t>
            </a:r>
          </a:p>
        </p:txBody>
      </p:sp>
      <p:sp>
        <p:nvSpPr>
          <p:cNvPr id="4" name="Marcador de número de diapositiva 3">
            <a:extLst>
              <a:ext uri="{FF2B5EF4-FFF2-40B4-BE49-F238E27FC236}">
                <a16:creationId xmlns:a16="http://schemas.microsoft.com/office/drawing/2014/main" id="{7E7BBDF6-E29D-43E2-902F-376AD132564B}"/>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6" name="Imagen 5">
            <a:extLst>
              <a:ext uri="{FF2B5EF4-FFF2-40B4-BE49-F238E27FC236}">
                <a16:creationId xmlns:a16="http://schemas.microsoft.com/office/drawing/2014/main" id="{9E729C4F-4336-4903-B9AB-F1BAD44D1A31}"/>
              </a:ext>
            </a:extLst>
          </p:cNvPr>
          <p:cNvPicPr>
            <a:picLocks noChangeAspect="1"/>
          </p:cNvPicPr>
          <p:nvPr/>
        </p:nvPicPr>
        <p:blipFill>
          <a:blip r:embed="rId3"/>
          <a:stretch>
            <a:fillRect/>
          </a:stretch>
        </p:blipFill>
        <p:spPr>
          <a:xfrm>
            <a:off x="8374509" y="2097088"/>
            <a:ext cx="2237564" cy="1073703"/>
          </a:xfrm>
          <a:prstGeom prst="rect">
            <a:avLst/>
          </a:prstGeom>
        </p:spPr>
      </p:pic>
    </p:spTree>
    <p:extLst>
      <p:ext uri="{BB962C8B-B14F-4D97-AF65-F5344CB8AC3E}">
        <p14:creationId xmlns:p14="http://schemas.microsoft.com/office/powerpoint/2010/main" val="341317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99150-66A0-47B4-B916-E1E7548BCEE4}"/>
              </a:ext>
            </a:extLst>
          </p:cNvPr>
          <p:cNvSpPr>
            <a:spLocks noGrp="1"/>
          </p:cNvSpPr>
          <p:nvPr>
            <p:ph type="title"/>
          </p:nvPr>
        </p:nvSpPr>
        <p:spPr/>
        <p:txBody>
          <a:bodyPr/>
          <a:lstStyle/>
          <a:p>
            <a:r>
              <a:rPr lang="es-ES" dirty="0"/>
              <a:t>Explotació de la vulnerabilitat</a:t>
            </a:r>
            <a:endParaRPr lang="ca-ES" dirty="0"/>
          </a:p>
        </p:txBody>
      </p:sp>
      <p:sp>
        <p:nvSpPr>
          <p:cNvPr id="3" name="Marcador de contenido 2">
            <a:extLst>
              <a:ext uri="{FF2B5EF4-FFF2-40B4-BE49-F238E27FC236}">
                <a16:creationId xmlns:a16="http://schemas.microsoft.com/office/drawing/2014/main" id="{B9CA4C80-B044-4859-A704-42DDF3096DCD}"/>
              </a:ext>
            </a:extLst>
          </p:cNvPr>
          <p:cNvSpPr>
            <a:spLocks noGrp="1"/>
          </p:cNvSpPr>
          <p:nvPr>
            <p:ph idx="1"/>
          </p:nvPr>
        </p:nvSpPr>
        <p:spPr>
          <a:xfrm>
            <a:off x="1141412" y="1888759"/>
            <a:ext cx="9905998" cy="3916421"/>
          </a:xfrm>
        </p:spPr>
        <p:txBody>
          <a:bodyPr>
            <a:noAutofit/>
          </a:bodyPr>
          <a:lstStyle/>
          <a:p>
            <a:r>
              <a:rPr lang="ca-ES" sz="1400" dirty="0"/>
              <a:t>Explotació amb un mòdul del framework Metasploit:</a:t>
            </a:r>
          </a:p>
          <a:p>
            <a:endParaRPr lang="ca-ES" sz="1400" dirty="0"/>
          </a:p>
          <a:p>
            <a:pPr marL="0" indent="0">
              <a:buNone/>
            </a:pPr>
            <a:endParaRPr lang="ca-ES" sz="1400" dirty="0"/>
          </a:p>
          <a:p>
            <a:r>
              <a:rPr lang="ca-ES" sz="1400" dirty="0"/>
              <a:t>Definirem el host (HackersClub) i el targeturi que serà la url explotable, en aquest cas /cgi-bin/vuln.cgi.</a:t>
            </a:r>
          </a:p>
          <a:p>
            <a:r>
              <a:rPr lang="ca-ES" sz="1400" dirty="0"/>
              <a:t>Obtindrem la connexió! Una volta dins, observem que tenim control de la màquina amb l´usuari “hca” amb UID 1000.</a:t>
            </a:r>
          </a:p>
          <a:p>
            <a:r>
              <a:rPr lang="ca-ES" sz="1400" dirty="0"/>
              <a:t>Executem varius comandaments per recavar dades :</a:t>
            </a:r>
          </a:p>
          <a:p>
            <a:pPr lvl="1"/>
            <a:r>
              <a:rPr lang="ca-ES" sz="1400" dirty="0"/>
              <a:t>sysinfo </a:t>
            </a:r>
          </a:p>
          <a:p>
            <a:pPr lvl="1"/>
            <a:r>
              <a:rPr lang="ca-ES" sz="1400" dirty="0"/>
              <a:t>getuid</a:t>
            </a:r>
          </a:p>
          <a:p>
            <a:pPr lvl="1"/>
            <a:r>
              <a:rPr lang="ca-ES" sz="1400" dirty="0"/>
              <a:t>cat /etc/password</a:t>
            </a:r>
          </a:p>
          <a:p>
            <a:pPr lvl="1"/>
            <a:endParaRPr lang="ca-ES" sz="1400" dirty="0"/>
          </a:p>
          <a:p>
            <a:r>
              <a:rPr lang="ca-ES" sz="1400" dirty="0"/>
              <a:t>Ara tenim el control de un usuari de la màquina que té opcions per a fer determinades accions, encara que aquestes son limitades.</a:t>
            </a:r>
          </a:p>
        </p:txBody>
      </p:sp>
      <p:sp>
        <p:nvSpPr>
          <p:cNvPr id="4" name="Marcador de número de diapositiva 3">
            <a:extLst>
              <a:ext uri="{FF2B5EF4-FFF2-40B4-BE49-F238E27FC236}">
                <a16:creationId xmlns:a16="http://schemas.microsoft.com/office/drawing/2014/main" id="{931E3B31-F5AD-4472-89F9-A2BBD2E71C5F}"/>
              </a:ext>
            </a:extLst>
          </p:cNvPr>
          <p:cNvSpPr>
            <a:spLocks noGrp="1"/>
          </p:cNvSpPr>
          <p:nvPr>
            <p:ph type="sldNum" sz="quarter" idx="12"/>
          </p:nvPr>
        </p:nvSpPr>
        <p:spPr/>
        <p:txBody>
          <a:bodyPr/>
          <a:lstStyle/>
          <a:p>
            <a:fld id="{6D22F896-40B5-4ADD-8801-0D06FADFA095}" type="slidenum">
              <a:rPr lang="en-US" smtClean="0"/>
              <a:t>15</a:t>
            </a:fld>
            <a:endParaRPr lang="en-US" dirty="0"/>
          </a:p>
        </p:txBody>
      </p:sp>
      <p:graphicFrame>
        <p:nvGraphicFramePr>
          <p:cNvPr id="5" name="Tabla 4">
            <a:extLst>
              <a:ext uri="{FF2B5EF4-FFF2-40B4-BE49-F238E27FC236}">
                <a16:creationId xmlns:a16="http://schemas.microsoft.com/office/drawing/2014/main" id="{95F166D4-2776-4FC0-B41C-B3223DAFE7F7}"/>
              </a:ext>
            </a:extLst>
          </p:cNvPr>
          <p:cNvGraphicFramePr>
            <a:graphicFrameLocks noGrp="1"/>
          </p:cNvGraphicFramePr>
          <p:nvPr>
            <p:extLst>
              <p:ext uri="{D42A27DB-BD31-4B8C-83A1-F6EECF244321}">
                <p14:modId xmlns:p14="http://schemas.microsoft.com/office/powerpoint/2010/main" val="818863405"/>
              </p:ext>
            </p:extLst>
          </p:nvPr>
        </p:nvGraphicFramePr>
        <p:xfrm>
          <a:off x="1243434" y="2389075"/>
          <a:ext cx="5518092" cy="370840"/>
        </p:xfrm>
        <a:graphic>
          <a:graphicData uri="http://schemas.openxmlformats.org/drawingml/2006/table">
            <a:tbl>
              <a:tblPr firstRow="1" bandRow="1">
                <a:tableStyleId>{5C22544A-7EE6-4342-B048-85BDC9FD1C3A}</a:tableStyleId>
              </a:tblPr>
              <a:tblGrid>
                <a:gridCol w="5518092">
                  <a:extLst>
                    <a:ext uri="{9D8B030D-6E8A-4147-A177-3AD203B41FA5}">
                      <a16:colId xmlns:a16="http://schemas.microsoft.com/office/drawing/2014/main" val="2135498408"/>
                    </a:ext>
                  </a:extLst>
                </a:gridCol>
              </a:tblGrid>
              <a:tr h="370840">
                <a:tc>
                  <a:txBody>
                    <a:bodyPr/>
                    <a:lstStyle/>
                    <a:p>
                      <a:r>
                        <a:rPr lang="es-ES" dirty="0">
                          <a:solidFill>
                            <a:schemeClr val="bg2">
                              <a:lumMod val="50000"/>
                            </a:schemeClr>
                          </a:solidFill>
                        </a:rPr>
                        <a:t>use </a:t>
                      </a:r>
                      <a:r>
                        <a:rPr lang="es-ES" dirty="0" err="1">
                          <a:solidFill>
                            <a:schemeClr val="bg2">
                              <a:lumMod val="50000"/>
                            </a:schemeClr>
                          </a:solidFill>
                        </a:rPr>
                        <a:t>exploit</a:t>
                      </a:r>
                      <a:r>
                        <a:rPr lang="es-ES" dirty="0">
                          <a:solidFill>
                            <a:schemeClr val="bg2">
                              <a:lumMod val="50000"/>
                            </a:schemeClr>
                          </a:solidFill>
                        </a:rPr>
                        <a:t>/multi/http/</a:t>
                      </a:r>
                      <a:r>
                        <a:rPr lang="es-ES" dirty="0" err="1">
                          <a:solidFill>
                            <a:schemeClr val="bg2">
                              <a:lumMod val="50000"/>
                            </a:schemeClr>
                          </a:solidFill>
                        </a:rPr>
                        <a:t>apache_mod_cgi_bash_env_exec</a:t>
                      </a:r>
                      <a:endParaRPr lang="ca-ES" dirty="0">
                        <a:solidFill>
                          <a:schemeClr val="bg2">
                            <a:lumMod val="50000"/>
                          </a:schemeClr>
                        </a:solidFill>
                      </a:endParaRPr>
                    </a:p>
                  </a:txBody>
                  <a:tcPr>
                    <a:solidFill>
                      <a:schemeClr val="tx1"/>
                    </a:solidFill>
                  </a:tcPr>
                </a:tc>
                <a:extLst>
                  <a:ext uri="{0D108BD9-81ED-4DB2-BD59-A6C34878D82A}">
                    <a16:rowId xmlns:a16="http://schemas.microsoft.com/office/drawing/2014/main" val="264544459"/>
                  </a:ext>
                </a:extLst>
              </a:tr>
            </a:tbl>
          </a:graphicData>
        </a:graphic>
      </p:graphicFrame>
    </p:spTree>
    <p:extLst>
      <p:ext uri="{BB962C8B-B14F-4D97-AF65-F5344CB8AC3E}">
        <p14:creationId xmlns:p14="http://schemas.microsoft.com/office/powerpoint/2010/main" val="2664086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01CF9-5CD5-487A-86B3-8E05BADFAFA2}"/>
              </a:ext>
            </a:extLst>
          </p:cNvPr>
          <p:cNvSpPr>
            <a:spLocks noGrp="1"/>
          </p:cNvSpPr>
          <p:nvPr>
            <p:ph type="title"/>
          </p:nvPr>
        </p:nvSpPr>
        <p:spPr/>
        <p:txBody>
          <a:bodyPr/>
          <a:lstStyle/>
          <a:p>
            <a:r>
              <a:rPr lang="es-ES" dirty="0" err="1"/>
              <a:t>automatització</a:t>
            </a:r>
            <a:r>
              <a:rPr lang="es-ES" dirty="0"/>
              <a:t> de </a:t>
            </a:r>
            <a:r>
              <a:rPr lang="es-ES" dirty="0" err="1"/>
              <a:t>exploit</a:t>
            </a:r>
            <a:r>
              <a:rPr lang="es-ES" dirty="0"/>
              <a:t> en </a:t>
            </a:r>
            <a:r>
              <a:rPr lang="es-ES" dirty="0" err="1"/>
              <a:t>metasploit</a:t>
            </a:r>
            <a:endParaRPr lang="es-ES" dirty="0"/>
          </a:p>
        </p:txBody>
      </p:sp>
      <p:sp>
        <p:nvSpPr>
          <p:cNvPr id="5" name="Marcador de número de diapositiva 4">
            <a:extLst>
              <a:ext uri="{FF2B5EF4-FFF2-40B4-BE49-F238E27FC236}">
                <a16:creationId xmlns:a16="http://schemas.microsoft.com/office/drawing/2014/main" id="{F0255A9A-82D5-4312-9F30-83A999344F1E}"/>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8" name="Imagen 7">
            <a:extLst>
              <a:ext uri="{FF2B5EF4-FFF2-40B4-BE49-F238E27FC236}">
                <a16:creationId xmlns:a16="http://schemas.microsoft.com/office/drawing/2014/main" id="{7D0F5929-0E56-44BF-9175-63399E22B36F}"/>
              </a:ext>
            </a:extLst>
          </p:cNvPr>
          <p:cNvPicPr>
            <a:picLocks noChangeAspect="1"/>
          </p:cNvPicPr>
          <p:nvPr/>
        </p:nvPicPr>
        <p:blipFill>
          <a:blip r:embed="rId2"/>
          <a:stretch>
            <a:fillRect/>
          </a:stretch>
        </p:blipFill>
        <p:spPr>
          <a:xfrm>
            <a:off x="10177532" y="845663"/>
            <a:ext cx="968666" cy="964897"/>
          </a:xfrm>
          <a:prstGeom prst="rect">
            <a:avLst/>
          </a:prstGeom>
        </p:spPr>
      </p:pic>
      <p:sp>
        <p:nvSpPr>
          <p:cNvPr id="9" name="Marcador de contenido 2">
            <a:extLst>
              <a:ext uri="{FF2B5EF4-FFF2-40B4-BE49-F238E27FC236}">
                <a16:creationId xmlns:a16="http://schemas.microsoft.com/office/drawing/2014/main" id="{66DBCCA4-FAC3-4480-B629-50771AB15BE6}"/>
              </a:ext>
            </a:extLst>
          </p:cNvPr>
          <p:cNvSpPr txBox="1">
            <a:spLocks/>
          </p:cNvSpPr>
          <p:nvPr/>
        </p:nvSpPr>
        <p:spPr>
          <a:xfrm>
            <a:off x="-376996" y="2734182"/>
            <a:ext cx="9905999" cy="30144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s-ES" dirty="0"/>
          </a:p>
        </p:txBody>
      </p:sp>
      <p:sp>
        <p:nvSpPr>
          <p:cNvPr id="10" name="Marcador de contenido 2">
            <a:extLst>
              <a:ext uri="{FF2B5EF4-FFF2-40B4-BE49-F238E27FC236}">
                <a16:creationId xmlns:a16="http://schemas.microsoft.com/office/drawing/2014/main" id="{C56642C4-A457-4391-95C6-41B8753AEBF9}"/>
              </a:ext>
            </a:extLst>
          </p:cNvPr>
          <p:cNvSpPr txBox="1">
            <a:spLocks/>
          </p:cNvSpPr>
          <p:nvPr/>
        </p:nvSpPr>
        <p:spPr>
          <a:xfrm>
            <a:off x="1141412" y="2599534"/>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s-ES" dirty="0"/>
          </a:p>
        </p:txBody>
      </p:sp>
      <p:sp>
        <p:nvSpPr>
          <p:cNvPr id="11" name="Marcador de contenido 2">
            <a:extLst>
              <a:ext uri="{FF2B5EF4-FFF2-40B4-BE49-F238E27FC236}">
                <a16:creationId xmlns:a16="http://schemas.microsoft.com/office/drawing/2014/main" id="{3DD695F0-27A9-46F3-9223-F778378791EC}"/>
              </a:ext>
            </a:extLst>
          </p:cNvPr>
          <p:cNvSpPr txBox="1">
            <a:spLocks/>
          </p:cNvSpPr>
          <p:nvPr/>
        </p:nvSpPr>
        <p:spPr>
          <a:xfrm>
            <a:off x="1141412" y="1668690"/>
            <a:ext cx="9369613" cy="28298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ca-ES" dirty="0"/>
              <a:t>Script de automatització del exploit amb Python:</a:t>
            </a:r>
          </a:p>
          <a:p>
            <a:pPr marL="0" indent="0">
              <a:buNone/>
            </a:pPr>
            <a:r>
              <a:rPr lang="ca-ES" dirty="0"/>
              <a:t> -u  -&gt; URL vulnerable a la que es realitza el atac.</a:t>
            </a:r>
          </a:p>
          <a:p>
            <a:pPr marL="0" indent="0">
              <a:buNone/>
            </a:pPr>
            <a:r>
              <a:rPr lang="ca-ES" dirty="0"/>
              <a:t>-c -&gt; Comandaments que s´han de executar per a realitzar en la màquina remota.</a:t>
            </a:r>
          </a:p>
          <a:p>
            <a:pPr marL="0" indent="0">
              <a:buNone/>
            </a:pPr>
            <a:endParaRPr lang="es-ES" dirty="0"/>
          </a:p>
        </p:txBody>
      </p:sp>
      <p:pic>
        <p:nvPicPr>
          <p:cNvPr id="3" name="Imagen 2">
            <a:extLst>
              <a:ext uri="{FF2B5EF4-FFF2-40B4-BE49-F238E27FC236}">
                <a16:creationId xmlns:a16="http://schemas.microsoft.com/office/drawing/2014/main" id="{45B97F76-C7F0-492D-9F08-EABC69DC5D48}"/>
              </a:ext>
            </a:extLst>
          </p:cNvPr>
          <p:cNvPicPr>
            <a:picLocks noChangeAspect="1"/>
          </p:cNvPicPr>
          <p:nvPr/>
        </p:nvPicPr>
        <p:blipFill>
          <a:blip r:embed="rId3"/>
          <a:stretch>
            <a:fillRect/>
          </a:stretch>
        </p:blipFill>
        <p:spPr>
          <a:xfrm>
            <a:off x="1141411" y="3840637"/>
            <a:ext cx="9191625" cy="2171700"/>
          </a:xfrm>
          <a:prstGeom prst="rect">
            <a:avLst/>
          </a:prstGeom>
        </p:spPr>
      </p:pic>
    </p:spTree>
    <p:extLst>
      <p:ext uri="{BB962C8B-B14F-4D97-AF65-F5344CB8AC3E}">
        <p14:creationId xmlns:p14="http://schemas.microsoft.com/office/powerpoint/2010/main" val="1764037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01CF9-5CD5-487A-86B3-8E05BADFAFA2}"/>
              </a:ext>
            </a:extLst>
          </p:cNvPr>
          <p:cNvSpPr>
            <a:spLocks noGrp="1"/>
          </p:cNvSpPr>
          <p:nvPr>
            <p:ph type="title"/>
          </p:nvPr>
        </p:nvSpPr>
        <p:spPr/>
        <p:txBody>
          <a:bodyPr/>
          <a:lstStyle/>
          <a:p>
            <a:r>
              <a:rPr lang="es-ES" dirty="0"/>
              <a:t>incorporació de exploit en metasploit 1</a:t>
            </a:r>
          </a:p>
        </p:txBody>
      </p:sp>
      <p:sp>
        <p:nvSpPr>
          <p:cNvPr id="5" name="Marcador de número de diapositiva 4">
            <a:extLst>
              <a:ext uri="{FF2B5EF4-FFF2-40B4-BE49-F238E27FC236}">
                <a16:creationId xmlns:a16="http://schemas.microsoft.com/office/drawing/2014/main" id="{F0255A9A-82D5-4312-9F30-83A999344F1E}"/>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9" name="Marcador de contenido 2">
            <a:extLst>
              <a:ext uri="{FF2B5EF4-FFF2-40B4-BE49-F238E27FC236}">
                <a16:creationId xmlns:a16="http://schemas.microsoft.com/office/drawing/2014/main" id="{66DBCCA4-FAC3-4480-B629-50771AB15BE6}"/>
              </a:ext>
            </a:extLst>
          </p:cNvPr>
          <p:cNvSpPr txBox="1">
            <a:spLocks/>
          </p:cNvSpPr>
          <p:nvPr/>
        </p:nvSpPr>
        <p:spPr>
          <a:xfrm>
            <a:off x="-376996" y="2734182"/>
            <a:ext cx="9905999" cy="30144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s-ES" dirty="0"/>
          </a:p>
        </p:txBody>
      </p:sp>
      <p:sp>
        <p:nvSpPr>
          <p:cNvPr id="10" name="Marcador de contenido 2">
            <a:extLst>
              <a:ext uri="{FF2B5EF4-FFF2-40B4-BE49-F238E27FC236}">
                <a16:creationId xmlns:a16="http://schemas.microsoft.com/office/drawing/2014/main" id="{C56642C4-A457-4391-95C6-41B8753AEBF9}"/>
              </a:ext>
            </a:extLst>
          </p:cNvPr>
          <p:cNvSpPr txBox="1">
            <a:spLocks/>
          </p:cNvSpPr>
          <p:nvPr/>
        </p:nvSpPr>
        <p:spPr>
          <a:xfrm>
            <a:off x="1141412" y="2599534"/>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s-ES" dirty="0"/>
          </a:p>
        </p:txBody>
      </p:sp>
      <p:sp>
        <p:nvSpPr>
          <p:cNvPr id="11" name="Marcador de contenido 2">
            <a:extLst>
              <a:ext uri="{FF2B5EF4-FFF2-40B4-BE49-F238E27FC236}">
                <a16:creationId xmlns:a16="http://schemas.microsoft.com/office/drawing/2014/main" id="{3DD695F0-27A9-46F3-9223-F778378791EC}"/>
              </a:ext>
            </a:extLst>
          </p:cNvPr>
          <p:cNvSpPr txBox="1">
            <a:spLocks/>
          </p:cNvSpPr>
          <p:nvPr/>
        </p:nvSpPr>
        <p:spPr>
          <a:xfrm>
            <a:off x="1141412" y="1668690"/>
            <a:ext cx="9369613" cy="45707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ca-ES" dirty="0"/>
              <a:t>Va ser amb Ruby amb el llenguatge que es va concebre </a:t>
            </a:r>
            <a:r>
              <a:rPr lang="ca-ES" dirty="0" err="1"/>
              <a:t>Metasploit</a:t>
            </a:r>
            <a:r>
              <a:rPr lang="ca-ES" dirty="0"/>
              <a:t>.</a:t>
            </a:r>
          </a:p>
          <a:p>
            <a:r>
              <a:rPr lang="ca-ES" dirty="0"/>
              <a:t>Carpeta de ubicació del mòdul creat :</a:t>
            </a:r>
            <a:br>
              <a:rPr lang="ca-ES" dirty="0"/>
            </a:br>
            <a:endParaRPr lang="ca-ES" dirty="0"/>
          </a:p>
          <a:p>
            <a:r>
              <a:rPr lang="ca-ES" dirty="0"/>
              <a:t> Les parts del arxiu incorporat a metasploit son:</a:t>
            </a:r>
          </a:p>
          <a:p>
            <a:pPr lvl="1">
              <a:buFontTx/>
              <a:buChar char="-"/>
            </a:pPr>
            <a:r>
              <a:rPr lang="ca-ES" dirty="0"/>
              <a:t>Definició de l´usuari avanç de llançar el mòdul.</a:t>
            </a:r>
            <a:br>
              <a:rPr lang="ca-ES" dirty="0"/>
            </a:br>
            <a:r>
              <a:rPr lang="ca-ES" dirty="0"/>
              <a:t>- Codificació en base64 per a que el copiï en un servidor remot.</a:t>
            </a:r>
            <a:br>
              <a:rPr lang="ca-ES" dirty="0"/>
            </a:br>
            <a:r>
              <a:rPr lang="ca-ES" dirty="0"/>
              <a:t>- Transformació en binari i entrega de permisos (</a:t>
            </a:r>
            <a:r>
              <a:rPr lang="ca-ES" dirty="0" err="1"/>
              <a:t>chmod</a:t>
            </a:r>
            <a:r>
              <a:rPr lang="ca-ES" dirty="0"/>
              <a:t> 755).</a:t>
            </a:r>
            <a:br>
              <a:rPr lang="ca-ES" dirty="0"/>
            </a:br>
            <a:r>
              <a:rPr lang="ca-ES" dirty="0"/>
              <a:t>- Llançament del PAYLOAD. </a:t>
            </a:r>
          </a:p>
          <a:p>
            <a:pPr marL="457200" lvl="1" indent="0">
              <a:buNone/>
            </a:pPr>
            <a:endParaRPr lang="es-ES" dirty="0"/>
          </a:p>
          <a:p>
            <a:pPr marL="0" indent="0">
              <a:buNone/>
            </a:pPr>
            <a:endParaRPr lang="es-ES" dirty="0"/>
          </a:p>
        </p:txBody>
      </p:sp>
      <p:pic>
        <p:nvPicPr>
          <p:cNvPr id="12" name="Marcador de contenido 5">
            <a:extLst>
              <a:ext uri="{FF2B5EF4-FFF2-40B4-BE49-F238E27FC236}">
                <a16:creationId xmlns:a16="http://schemas.microsoft.com/office/drawing/2014/main" id="{F482CED6-ED8B-469B-AB77-A58FC65C883B}"/>
              </a:ext>
            </a:extLst>
          </p:cNvPr>
          <p:cNvPicPr>
            <a:picLocks noGrp="1" noChangeAspect="1"/>
          </p:cNvPicPr>
          <p:nvPr>
            <p:ph idx="1"/>
          </p:nvPr>
        </p:nvPicPr>
        <p:blipFill>
          <a:blip r:embed="rId2"/>
          <a:stretch>
            <a:fillRect/>
          </a:stretch>
        </p:blipFill>
        <p:spPr>
          <a:xfrm>
            <a:off x="10182493" y="845663"/>
            <a:ext cx="958743" cy="832777"/>
          </a:xfrm>
        </p:spPr>
      </p:pic>
      <p:graphicFrame>
        <p:nvGraphicFramePr>
          <p:cNvPr id="4" name="Tabla 3">
            <a:extLst>
              <a:ext uri="{FF2B5EF4-FFF2-40B4-BE49-F238E27FC236}">
                <a16:creationId xmlns:a16="http://schemas.microsoft.com/office/drawing/2014/main" id="{DDA44DA5-5E02-4493-935E-407F96168154}"/>
              </a:ext>
            </a:extLst>
          </p:cNvPr>
          <p:cNvGraphicFramePr>
            <a:graphicFrameLocks noGrp="1"/>
          </p:cNvGraphicFramePr>
          <p:nvPr>
            <p:extLst>
              <p:ext uri="{D42A27DB-BD31-4B8C-83A1-F6EECF244321}">
                <p14:modId xmlns:p14="http://schemas.microsoft.com/office/powerpoint/2010/main" val="3050711103"/>
              </p:ext>
            </p:extLst>
          </p:nvPr>
        </p:nvGraphicFramePr>
        <p:xfrm>
          <a:off x="1293769" y="2791740"/>
          <a:ext cx="6063376" cy="370840"/>
        </p:xfrm>
        <a:graphic>
          <a:graphicData uri="http://schemas.openxmlformats.org/drawingml/2006/table">
            <a:tbl>
              <a:tblPr firstRow="1" bandRow="1">
                <a:tableStyleId>{5C22544A-7EE6-4342-B048-85BDC9FD1C3A}</a:tableStyleId>
              </a:tblPr>
              <a:tblGrid>
                <a:gridCol w="6063376">
                  <a:extLst>
                    <a:ext uri="{9D8B030D-6E8A-4147-A177-3AD203B41FA5}">
                      <a16:colId xmlns:a16="http://schemas.microsoft.com/office/drawing/2014/main" val="413035533"/>
                    </a:ext>
                  </a:extLst>
                </a:gridCol>
              </a:tblGrid>
              <a:tr h="370840">
                <a:tc>
                  <a:txBody>
                    <a:bodyPr/>
                    <a:lstStyle/>
                    <a:p>
                      <a:r>
                        <a:rPr lang="es-ES" dirty="0">
                          <a:solidFill>
                            <a:schemeClr val="bg2">
                              <a:lumMod val="50000"/>
                            </a:schemeClr>
                          </a:solidFill>
                        </a:rPr>
                        <a:t>/</a:t>
                      </a:r>
                      <a:r>
                        <a:rPr lang="es-ES" dirty="0" err="1">
                          <a:solidFill>
                            <a:schemeClr val="bg2">
                              <a:lumMod val="50000"/>
                            </a:schemeClr>
                          </a:solidFill>
                        </a:rPr>
                        <a:t>usr</a:t>
                      </a:r>
                      <a:r>
                        <a:rPr lang="es-ES" dirty="0">
                          <a:solidFill>
                            <a:schemeClr val="bg2">
                              <a:lumMod val="50000"/>
                            </a:schemeClr>
                          </a:solidFill>
                        </a:rPr>
                        <a:t>/share/</a:t>
                      </a:r>
                      <a:r>
                        <a:rPr lang="es-ES" dirty="0" err="1">
                          <a:solidFill>
                            <a:schemeClr val="bg2">
                              <a:lumMod val="50000"/>
                            </a:schemeClr>
                          </a:solidFill>
                        </a:rPr>
                        <a:t>metasploit-framework</a:t>
                      </a:r>
                      <a:r>
                        <a:rPr lang="es-ES" dirty="0">
                          <a:solidFill>
                            <a:schemeClr val="bg2">
                              <a:lumMod val="50000"/>
                            </a:schemeClr>
                          </a:solidFill>
                        </a:rPr>
                        <a:t>/modules/</a:t>
                      </a:r>
                      <a:r>
                        <a:rPr lang="es-ES" dirty="0" err="1">
                          <a:solidFill>
                            <a:schemeClr val="bg2">
                              <a:lumMod val="50000"/>
                            </a:schemeClr>
                          </a:solidFill>
                        </a:rPr>
                        <a:t>exploits</a:t>
                      </a:r>
                      <a:r>
                        <a:rPr lang="es-ES" dirty="0">
                          <a:solidFill>
                            <a:schemeClr val="bg2">
                              <a:lumMod val="50000"/>
                            </a:schemeClr>
                          </a:solidFill>
                        </a:rPr>
                        <a:t>/multi/http</a:t>
                      </a:r>
                      <a:endParaRPr lang="ca-ES" dirty="0">
                        <a:solidFill>
                          <a:schemeClr val="bg2">
                            <a:lumMod val="50000"/>
                          </a:schemeClr>
                        </a:solidFill>
                      </a:endParaRPr>
                    </a:p>
                  </a:txBody>
                  <a:tcPr>
                    <a:solidFill>
                      <a:schemeClr val="tx1"/>
                    </a:solidFill>
                  </a:tcPr>
                </a:tc>
                <a:extLst>
                  <a:ext uri="{0D108BD9-81ED-4DB2-BD59-A6C34878D82A}">
                    <a16:rowId xmlns:a16="http://schemas.microsoft.com/office/drawing/2014/main" val="2715904819"/>
                  </a:ext>
                </a:extLst>
              </a:tr>
            </a:tbl>
          </a:graphicData>
        </a:graphic>
      </p:graphicFrame>
    </p:spTree>
    <p:extLst>
      <p:ext uri="{BB962C8B-B14F-4D97-AF65-F5344CB8AC3E}">
        <p14:creationId xmlns:p14="http://schemas.microsoft.com/office/powerpoint/2010/main" val="73325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01CF9-5CD5-487A-86B3-8E05BADFAFA2}"/>
              </a:ext>
            </a:extLst>
          </p:cNvPr>
          <p:cNvSpPr>
            <a:spLocks noGrp="1"/>
          </p:cNvSpPr>
          <p:nvPr>
            <p:ph type="title"/>
          </p:nvPr>
        </p:nvSpPr>
        <p:spPr/>
        <p:txBody>
          <a:bodyPr/>
          <a:lstStyle/>
          <a:p>
            <a:r>
              <a:rPr lang="es-ES" dirty="0" err="1"/>
              <a:t>incorporació</a:t>
            </a:r>
            <a:r>
              <a:rPr lang="es-ES" dirty="0"/>
              <a:t> de </a:t>
            </a:r>
            <a:r>
              <a:rPr lang="es-ES" dirty="0" err="1"/>
              <a:t>exploit</a:t>
            </a:r>
            <a:r>
              <a:rPr lang="es-ES" dirty="0"/>
              <a:t> en </a:t>
            </a:r>
            <a:r>
              <a:rPr lang="es-ES" dirty="0" err="1"/>
              <a:t>metasploit</a:t>
            </a:r>
            <a:r>
              <a:rPr lang="es-ES" dirty="0"/>
              <a:t> 2</a:t>
            </a:r>
          </a:p>
        </p:txBody>
      </p:sp>
      <p:sp>
        <p:nvSpPr>
          <p:cNvPr id="5" name="Marcador de número de diapositiva 4">
            <a:extLst>
              <a:ext uri="{FF2B5EF4-FFF2-40B4-BE49-F238E27FC236}">
                <a16:creationId xmlns:a16="http://schemas.microsoft.com/office/drawing/2014/main" id="{F0255A9A-82D5-4312-9F30-83A999344F1E}"/>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9" name="Marcador de contenido 2">
            <a:extLst>
              <a:ext uri="{FF2B5EF4-FFF2-40B4-BE49-F238E27FC236}">
                <a16:creationId xmlns:a16="http://schemas.microsoft.com/office/drawing/2014/main" id="{66DBCCA4-FAC3-4480-B629-50771AB15BE6}"/>
              </a:ext>
            </a:extLst>
          </p:cNvPr>
          <p:cNvSpPr txBox="1">
            <a:spLocks/>
          </p:cNvSpPr>
          <p:nvPr/>
        </p:nvSpPr>
        <p:spPr>
          <a:xfrm>
            <a:off x="-553165" y="2868829"/>
            <a:ext cx="9905999" cy="30144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s-ES" dirty="0"/>
          </a:p>
        </p:txBody>
      </p:sp>
      <p:sp>
        <p:nvSpPr>
          <p:cNvPr id="10" name="Marcador de contenido 2">
            <a:extLst>
              <a:ext uri="{FF2B5EF4-FFF2-40B4-BE49-F238E27FC236}">
                <a16:creationId xmlns:a16="http://schemas.microsoft.com/office/drawing/2014/main" id="{C56642C4-A457-4391-95C6-41B8753AEBF9}"/>
              </a:ext>
            </a:extLst>
          </p:cNvPr>
          <p:cNvSpPr txBox="1">
            <a:spLocks/>
          </p:cNvSpPr>
          <p:nvPr/>
        </p:nvSpPr>
        <p:spPr>
          <a:xfrm>
            <a:off x="1141412" y="2599534"/>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s-ES" dirty="0"/>
          </a:p>
        </p:txBody>
      </p:sp>
      <p:sp>
        <p:nvSpPr>
          <p:cNvPr id="11" name="Marcador de contenido 2">
            <a:extLst>
              <a:ext uri="{FF2B5EF4-FFF2-40B4-BE49-F238E27FC236}">
                <a16:creationId xmlns:a16="http://schemas.microsoft.com/office/drawing/2014/main" id="{3DD695F0-27A9-46F3-9223-F778378791EC}"/>
              </a:ext>
            </a:extLst>
          </p:cNvPr>
          <p:cNvSpPr txBox="1">
            <a:spLocks/>
          </p:cNvSpPr>
          <p:nvPr/>
        </p:nvSpPr>
        <p:spPr>
          <a:xfrm>
            <a:off x="1141412" y="1604654"/>
            <a:ext cx="9369613" cy="45707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ca-ES" dirty="0"/>
              <a:t>Definició de paràmetres a introduir en el mòdul shellshock:</a:t>
            </a:r>
          </a:p>
          <a:p>
            <a:endParaRPr lang="ca-ES" dirty="0"/>
          </a:p>
          <a:p>
            <a:endParaRPr lang="ca-ES" dirty="0"/>
          </a:p>
          <a:p>
            <a:endParaRPr lang="ca-ES" dirty="0"/>
          </a:p>
          <a:p>
            <a:r>
              <a:rPr lang="ca-ES" dirty="0"/>
              <a:t>Com observem s´estableix la sessió i podem observar que podem obtenir el arxiu passwd i moure´ns per les carpetes de hackersClub(192.168.229.130):</a:t>
            </a:r>
          </a:p>
          <a:p>
            <a:pPr marL="0" indent="0">
              <a:buNone/>
            </a:pPr>
            <a:br>
              <a:rPr lang="pt-BR" dirty="0"/>
            </a:br>
            <a:endParaRPr lang="es-ES" dirty="0"/>
          </a:p>
          <a:p>
            <a:pPr marL="0" indent="0">
              <a:buNone/>
            </a:pPr>
            <a:endParaRPr lang="es-ES" dirty="0"/>
          </a:p>
          <a:p>
            <a:pPr marL="0" indent="0">
              <a:buNone/>
            </a:pPr>
            <a:endParaRPr lang="es-ES" dirty="0"/>
          </a:p>
        </p:txBody>
      </p:sp>
      <p:pic>
        <p:nvPicPr>
          <p:cNvPr id="12" name="Marcador de contenido 5">
            <a:extLst>
              <a:ext uri="{FF2B5EF4-FFF2-40B4-BE49-F238E27FC236}">
                <a16:creationId xmlns:a16="http://schemas.microsoft.com/office/drawing/2014/main" id="{F482CED6-ED8B-469B-AB77-A58FC65C883B}"/>
              </a:ext>
            </a:extLst>
          </p:cNvPr>
          <p:cNvPicPr>
            <a:picLocks noGrp="1" noChangeAspect="1"/>
          </p:cNvPicPr>
          <p:nvPr>
            <p:ph idx="1"/>
          </p:nvPr>
        </p:nvPicPr>
        <p:blipFill>
          <a:blip r:embed="rId2"/>
          <a:stretch>
            <a:fillRect/>
          </a:stretch>
        </p:blipFill>
        <p:spPr>
          <a:xfrm>
            <a:off x="10182493" y="845663"/>
            <a:ext cx="958743" cy="832777"/>
          </a:xfrm>
        </p:spPr>
      </p:pic>
      <p:pic>
        <p:nvPicPr>
          <p:cNvPr id="3" name="Imagen 2">
            <a:extLst>
              <a:ext uri="{FF2B5EF4-FFF2-40B4-BE49-F238E27FC236}">
                <a16:creationId xmlns:a16="http://schemas.microsoft.com/office/drawing/2014/main" id="{64DF2D28-C8A9-4400-BE8C-5CDB4E335F83}"/>
              </a:ext>
            </a:extLst>
          </p:cNvPr>
          <p:cNvPicPr>
            <a:picLocks noChangeAspect="1"/>
          </p:cNvPicPr>
          <p:nvPr/>
        </p:nvPicPr>
        <p:blipFill>
          <a:blip r:embed="rId3"/>
          <a:stretch>
            <a:fillRect/>
          </a:stretch>
        </p:blipFill>
        <p:spPr>
          <a:xfrm>
            <a:off x="3116355" y="2356419"/>
            <a:ext cx="5419725" cy="1343025"/>
          </a:xfrm>
          <a:prstGeom prst="rect">
            <a:avLst/>
          </a:prstGeom>
        </p:spPr>
      </p:pic>
      <p:pic>
        <p:nvPicPr>
          <p:cNvPr id="7" name="Imagen 6">
            <a:extLst>
              <a:ext uri="{FF2B5EF4-FFF2-40B4-BE49-F238E27FC236}">
                <a16:creationId xmlns:a16="http://schemas.microsoft.com/office/drawing/2014/main" id="{799420A5-D4FD-4AFA-A8F3-355FDC6AD3B7}"/>
              </a:ext>
            </a:extLst>
          </p:cNvPr>
          <p:cNvPicPr>
            <a:picLocks noChangeAspect="1"/>
          </p:cNvPicPr>
          <p:nvPr/>
        </p:nvPicPr>
        <p:blipFill>
          <a:blip r:embed="rId4"/>
          <a:stretch>
            <a:fillRect/>
          </a:stretch>
        </p:blipFill>
        <p:spPr>
          <a:xfrm>
            <a:off x="3116355" y="5018051"/>
            <a:ext cx="5417671" cy="1269283"/>
          </a:xfrm>
          <a:prstGeom prst="rect">
            <a:avLst/>
          </a:prstGeom>
        </p:spPr>
      </p:pic>
    </p:spTree>
    <p:extLst>
      <p:ext uri="{BB962C8B-B14F-4D97-AF65-F5344CB8AC3E}">
        <p14:creationId xmlns:p14="http://schemas.microsoft.com/office/powerpoint/2010/main" val="2149924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13AFB6-9289-46AE-9559-4A32AFD2EBCD}"/>
              </a:ext>
            </a:extLst>
          </p:cNvPr>
          <p:cNvSpPr>
            <a:spLocks noGrp="1"/>
          </p:cNvSpPr>
          <p:nvPr>
            <p:ph type="title"/>
          </p:nvPr>
        </p:nvSpPr>
        <p:spPr/>
        <p:txBody>
          <a:bodyPr/>
          <a:lstStyle/>
          <a:p>
            <a:r>
              <a:rPr lang="es-ES" dirty="0"/>
              <a:t>Solucions a </a:t>
            </a:r>
            <a:r>
              <a:rPr lang="es-ES" dirty="0" err="1"/>
              <a:t>l´exploit</a:t>
            </a:r>
            <a:endParaRPr lang="es-ES" dirty="0"/>
          </a:p>
        </p:txBody>
      </p:sp>
      <p:sp>
        <p:nvSpPr>
          <p:cNvPr id="3" name="Marcador de contenido 2">
            <a:extLst>
              <a:ext uri="{FF2B5EF4-FFF2-40B4-BE49-F238E27FC236}">
                <a16:creationId xmlns:a16="http://schemas.microsoft.com/office/drawing/2014/main" id="{0C48F83A-911B-43A1-A73F-7B0EB19E6075}"/>
              </a:ext>
            </a:extLst>
          </p:cNvPr>
          <p:cNvSpPr>
            <a:spLocks noGrp="1"/>
          </p:cNvSpPr>
          <p:nvPr>
            <p:ph idx="1"/>
          </p:nvPr>
        </p:nvSpPr>
        <p:spPr/>
        <p:txBody>
          <a:bodyPr>
            <a:normAutofit fontScale="70000" lnSpcReduction="20000"/>
          </a:bodyPr>
          <a:lstStyle/>
          <a:p>
            <a:pPr marL="457200" indent="-457200">
              <a:buFont typeface="+mj-lt"/>
              <a:buAutoNum type="arabicPeriod"/>
            </a:pPr>
            <a:r>
              <a:rPr lang="ca-ES" dirty="0"/>
              <a:t>Codificar entrades de l´usuari.</a:t>
            </a:r>
          </a:p>
          <a:p>
            <a:pPr marL="0" indent="0">
              <a:buNone/>
            </a:pPr>
            <a:r>
              <a:rPr lang="ca-ES" dirty="0"/>
              <a:t>2. Supervisar registres per obtenir proves d´execució d´ordres amb èxit o intentat. (Logs).</a:t>
            </a:r>
          </a:p>
          <a:p>
            <a:pPr marL="0" indent="0">
              <a:buNone/>
            </a:pPr>
            <a:r>
              <a:rPr lang="ca-ES" dirty="0"/>
              <a:t>3. Regles de seguretat mod_mig. Regles mod_security que es poden emprar per rebutjar peticions HTTP amb contingut amb Bash.</a:t>
            </a:r>
          </a:p>
          <a:p>
            <a:pPr marL="0" indent="0">
              <a:buNone/>
            </a:pPr>
            <a:r>
              <a:rPr lang="ca-ES" dirty="0"/>
              <a:t>4. Regles amb IPTables.</a:t>
            </a:r>
          </a:p>
          <a:p>
            <a:pPr marL="0" indent="0">
              <a:buNone/>
            </a:pPr>
            <a:r>
              <a:rPr lang="ca-ES" dirty="0"/>
              <a:t>5. Mitigacions basades en el sistema.</a:t>
            </a:r>
          </a:p>
          <a:p>
            <a:pPr marL="0" indent="0">
              <a:buNone/>
            </a:pPr>
            <a:r>
              <a:rPr lang="ca-ES" dirty="0"/>
              <a:t>6. LD_PRELOAD. Variable de sessió vinculada al temps d´execució.</a:t>
            </a:r>
          </a:p>
          <a:p>
            <a:pPr marL="0" indent="0">
              <a:buNone/>
            </a:pPr>
            <a:r>
              <a:rPr lang="ca-ES" dirty="0"/>
              <a:t>7. systemtap. Emprar el mode privilegiat amb el bash debuginfo. </a:t>
            </a:r>
          </a:p>
          <a:p>
            <a:pPr marL="0" indent="0">
              <a:buNone/>
            </a:pPr>
            <a:r>
              <a:rPr lang="ca-ES" dirty="0"/>
              <a:t>8. Explorador CrowdStrike Shellshock. </a:t>
            </a:r>
          </a:p>
        </p:txBody>
      </p:sp>
      <p:sp>
        <p:nvSpPr>
          <p:cNvPr id="5" name="Marcador de número de diapositiva 4">
            <a:extLst>
              <a:ext uri="{FF2B5EF4-FFF2-40B4-BE49-F238E27FC236}">
                <a16:creationId xmlns:a16="http://schemas.microsoft.com/office/drawing/2014/main" id="{E19FE7B8-9A64-4A6D-8173-DFD8A0FB4A9F}"/>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47983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C3CE9-87BD-4795-AA80-C3D93686E374}"/>
              </a:ext>
            </a:extLst>
          </p:cNvPr>
          <p:cNvSpPr>
            <a:spLocks noGrp="1"/>
          </p:cNvSpPr>
          <p:nvPr>
            <p:ph type="title"/>
          </p:nvPr>
        </p:nvSpPr>
        <p:spPr/>
        <p:txBody>
          <a:bodyPr/>
          <a:lstStyle/>
          <a:p>
            <a:r>
              <a:rPr lang="ca-ES" dirty="0"/>
              <a:t>INTRODUCCIÓ</a:t>
            </a:r>
          </a:p>
        </p:txBody>
      </p:sp>
      <p:sp>
        <p:nvSpPr>
          <p:cNvPr id="3" name="Marcador de contenido 2">
            <a:extLst>
              <a:ext uri="{FF2B5EF4-FFF2-40B4-BE49-F238E27FC236}">
                <a16:creationId xmlns:a16="http://schemas.microsoft.com/office/drawing/2014/main" id="{23582FA4-B2EC-485F-9960-BD75ACF0FA5E}"/>
              </a:ext>
            </a:extLst>
          </p:cNvPr>
          <p:cNvSpPr>
            <a:spLocks noGrp="1"/>
          </p:cNvSpPr>
          <p:nvPr>
            <p:ph idx="1"/>
          </p:nvPr>
        </p:nvSpPr>
        <p:spPr/>
        <p:txBody>
          <a:bodyPr>
            <a:normAutofit fontScale="92500" lnSpcReduction="20000"/>
          </a:bodyPr>
          <a:lstStyle/>
          <a:p>
            <a:r>
              <a:rPr lang="ca-ES" dirty="0"/>
              <a:t>El número de màquines i dispositius que s´utilitzen augmenta a mesura que passa el temps i com a conseqüència directa augmenten les vulnerabilitats.</a:t>
            </a:r>
          </a:p>
          <a:p>
            <a:r>
              <a:rPr lang="ca-ES" dirty="0"/>
              <a:t>Els recursos de auditories ens permeten fer una recerca del que volen fer aquells que volen usurpar la nostra informació.</a:t>
            </a:r>
          </a:p>
          <a:p>
            <a:r>
              <a:rPr lang="ca-ES" dirty="0"/>
              <a:t>Ací entra en joc Kali Linux, una distribució que pretén explorar les tècniques de hacking existents i buscar tot tipus de possibles amenaces.</a:t>
            </a:r>
          </a:p>
          <a:p>
            <a:r>
              <a:rPr lang="ca-ES" dirty="0"/>
              <a:t>Aquest sistema pensat per a les probes de penetració en sistemes operatius i detecció de possibles vulnerabilitats en ells ens dona il·limitades opcions de descobrir noves febleses en els sistemes més emprats (Windows, Linux, iOS, Android, OS X)</a:t>
            </a:r>
          </a:p>
          <a:p>
            <a:endParaRPr lang="ca-ES" dirty="0"/>
          </a:p>
          <a:p>
            <a:endParaRPr lang="ca-ES" dirty="0"/>
          </a:p>
          <a:p>
            <a:endParaRPr lang="ca-ES" dirty="0"/>
          </a:p>
          <a:p>
            <a:endParaRPr lang="es-ES" dirty="0"/>
          </a:p>
          <a:p>
            <a:endParaRPr lang="es-ES" dirty="0"/>
          </a:p>
        </p:txBody>
      </p:sp>
      <p:sp>
        <p:nvSpPr>
          <p:cNvPr id="5" name="Marcador de número de diapositiva 4">
            <a:extLst>
              <a:ext uri="{FF2B5EF4-FFF2-40B4-BE49-F238E27FC236}">
                <a16:creationId xmlns:a16="http://schemas.microsoft.com/office/drawing/2014/main" id="{0A115E97-C414-414D-96DE-47B7A03569D3}"/>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509256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D45EB-03B1-4F38-B946-CD6ECD755BF6}"/>
              </a:ext>
            </a:extLst>
          </p:cNvPr>
          <p:cNvSpPr>
            <a:spLocks noGrp="1"/>
          </p:cNvSpPr>
          <p:nvPr>
            <p:ph type="title"/>
          </p:nvPr>
        </p:nvSpPr>
        <p:spPr>
          <a:xfrm>
            <a:off x="1142999" y="618518"/>
            <a:ext cx="9754299" cy="1008946"/>
          </a:xfrm>
        </p:spPr>
        <p:txBody>
          <a:bodyPr/>
          <a:lstStyle/>
          <a:p>
            <a:r>
              <a:rPr lang="ca-ES" dirty="0"/>
              <a:t>Escalar privilegis a administrador 1</a:t>
            </a:r>
          </a:p>
        </p:txBody>
      </p:sp>
      <p:sp>
        <p:nvSpPr>
          <p:cNvPr id="3" name="Marcador de contenido 2">
            <a:extLst>
              <a:ext uri="{FF2B5EF4-FFF2-40B4-BE49-F238E27FC236}">
                <a16:creationId xmlns:a16="http://schemas.microsoft.com/office/drawing/2014/main" id="{75AAFF1E-2BBC-4D2F-845A-604A94708063}"/>
              </a:ext>
            </a:extLst>
          </p:cNvPr>
          <p:cNvSpPr>
            <a:spLocks noGrp="1"/>
          </p:cNvSpPr>
          <p:nvPr>
            <p:ph idx="1"/>
          </p:nvPr>
        </p:nvSpPr>
        <p:spPr>
          <a:xfrm>
            <a:off x="1143000" y="1469310"/>
            <a:ext cx="9905999" cy="4770172"/>
          </a:xfrm>
        </p:spPr>
        <p:txBody>
          <a:bodyPr>
            <a:normAutofit/>
          </a:bodyPr>
          <a:lstStyle/>
          <a:p>
            <a:r>
              <a:rPr lang="ca-ES" dirty="0"/>
              <a:t>Establiment de connexió a la </a:t>
            </a:r>
            <a:r>
              <a:rPr lang="ca-ES" dirty="0" err="1"/>
              <a:t>máquina</a:t>
            </a:r>
            <a:r>
              <a:rPr lang="ca-ES" dirty="0"/>
              <a:t> remota 192.168.229.130 (</a:t>
            </a:r>
            <a:r>
              <a:rPr lang="ca-ES" dirty="0" err="1"/>
              <a:t>hackersClub</a:t>
            </a:r>
            <a:r>
              <a:rPr lang="ca-ES" dirty="0"/>
              <a:t>) amb  </a:t>
            </a:r>
            <a:r>
              <a:rPr lang="ca-ES" dirty="0" err="1"/>
              <a:t>l´exploit</a:t>
            </a:r>
            <a:r>
              <a:rPr lang="ca-ES" dirty="0"/>
              <a:t> </a:t>
            </a:r>
            <a:r>
              <a:rPr lang="ca-ES" dirty="0" err="1"/>
              <a:t>Shellshock</a:t>
            </a:r>
            <a:r>
              <a:rPr lang="ca-ES" dirty="0"/>
              <a:t> incorporat al </a:t>
            </a:r>
            <a:r>
              <a:rPr lang="ca-ES" dirty="0" err="1"/>
              <a:t>framework</a:t>
            </a:r>
            <a:r>
              <a:rPr lang="ca-ES" dirty="0"/>
              <a:t> </a:t>
            </a:r>
            <a:r>
              <a:rPr lang="ca-ES" dirty="0" err="1"/>
              <a:t>Metasploit</a:t>
            </a:r>
            <a:r>
              <a:rPr lang="ca-ES" dirty="0"/>
              <a:t>:</a:t>
            </a:r>
          </a:p>
          <a:p>
            <a:endParaRPr lang="ca-ES" dirty="0"/>
          </a:p>
          <a:p>
            <a:r>
              <a:rPr lang="ca-ES" dirty="0"/>
              <a:t>Establirem tots els paràmetres necessaris per a aconseguir el control remot de la màquina com son TARGET, TARGETURI, RHOST, FULL i COMMAND i procedirem de nou a la execució de el comandament exploit, i ara ja tindrem el control de la màquina de nou, però ens falta escalar a privilegis de usuari </a:t>
            </a:r>
            <a:r>
              <a:rPr lang="ca-ES" dirty="0" err="1"/>
              <a:t>root</a:t>
            </a:r>
            <a:r>
              <a:rPr lang="ca-ES" dirty="0"/>
              <a:t>. </a:t>
            </a:r>
            <a:br>
              <a:rPr lang="ca-ES" dirty="0"/>
            </a:br>
            <a:endParaRPr lang="es-ES" dirty="0"/>
          </a:p>
          <a:p>
            <a:pPr marL="0" indent="0">
              <a:buNone/>
            </a:pPr>
            <a:endParaRPr lang="ca-ES" dirty="0"/>
          </a:p>
        </p:txBody>
      </p:sp>
      <p:sp>
        <p:nvSpPr>
          <p:cNvPr id="4" name="Marcador de número de diapositiva 3">
            <a:extLst>
              <a:ext uri="{FF2B5EF4-FFF2-40B4-BE49-F238E27FC236}">
                <a16:creationId xmlns:a16="http://schemas.microsoft.com/office/drawing/2014/main" id="{377CD024-A2FB-4800-82FE-369332C1CA48}"/>
              </a:ext>
            </a:extLst>
          </p:cNvPr>
          <p:cNvSpPr>
            <a:spLocks noGrp="1"/>
          </p:cNvSpPr>
          <p:nvPr>
            <p:ph type="sldNum" sz="quarter" idx="12"/>
          </p:nvPr>
        </p:nvSpPr>
        <p:spPr/>
        <p:txBody>
          <a:bodyPr/>
          <a:lstStyle/>
          <a:p>
            <a:fld id="{6D22F896-40B5-4ADD-8801-0D06FADFA095}" type="slidenum">
              <a:rPr lang="en-US" smtClean="0"/>
              <a:t>20</a:t>
            </a:fld>
            <a:endParaRPr lang="en-US" dirty="0"/>
          </a:p>
        </p:txBody>
      </p:sp>
      <p:graphicFrame>
        <p:nvGraphicFramePr>
          <p:cNvPr id="5" name="Tabla 4">
            <a:extLst>
              <a:ext uri="{FF2B5EF4-FFF2-40B4-BE49-F238E27FC236}">
                <a16:creationId xmlns:a16="http://schemas.microsoft.com/office/drawing/2014/main" id="{147B7E95-93D9-42DD-803E-5FA84E627E91}"/>
              </a:ext>
            </a:extLst>
          </p:cNvPr>
          <p:cNvGraphicFramePr>
            <a:graphicFrameLocks noGrp="1"/>
          </p:cNvGraphicFramePr>
          <p:nvPr>
            <p:extLst>
              <p:ext uri="{D42A27DB-BD31-4B8C-83A1-F6EECF244321}">
                <p14:modId xmlns:p14="http://schemas.microsoft.com/office/powerpoint/2010/main" val="1786419325"/>
              </p:ext>
            </p:extLst>
          </p:nvPr>
        </p:nvGraphicFramePr>
        <p:xfrm>
          <a:off x="4410744" y="2478256"/>
          <a:ext cx="3370510" cy="370840"/>
        </p:xfrm>
        <a:graphic>
          <a:graphicData uri="http://schemas.openxmlformats.org/drawingml/2006/table">
            <a:tbl>
              <a:tblPr firstRow="1" bandRow="1">
                <a:tableStyleId>{5C22544A-7EE6-4342-B048-85BDC9FD1C3A}</a:tableStyleId>
              </a:tblPr>
              <a:tblGrid>
                <a:gridCol w="3370510">
                  <a:extLst>
                    <a:ext uri="{9D8B030D-6E8A-4147-A177-3AD203B41FA5}">
                      <a16:colId xmlns:a16="http://schemas.microsoft.com/office/drawing/2014/main" val="2990822711"/>
                    </a:ext>
                  </a:extLst>
                </a:gridCol>
              </a:tblGrid>
              <a:tr h="370840">
                <a:tc>
                  <a:txBody>
                    <a:bodyPr/>
                    <a:lstStyle/>
                    <a:p>
                      <a:r>
                        <a:rPr lang="es-ES" dirty="0">
                          <a:solidFill>
                            <a:schemeClr val="bg2"/>
                          </a:solidFill>
                        </a:rPr>
                        <a:t>use </a:t>
                      </a:r>
                      <a:r>
                        <a:rPr lang="es-ES" dirty="0" err="1">
                          <a:solidFill>
                            <a:schemeClr val="bg2"/>
                          </a:solidFill>
                        </a:rPr>
                        <a:t>exploit</a:t>
                      </a:r>
                      <a:r>
                        <a:rPr lang="es-ES" dirty="0">
                          <a:solidFill>
                            <a:schemeClr val="bg2"/>
                          </a:solidFill>
                        </a:rPr>
                        <a:t>/multi/http/</a:t>
                      </a:r>
                      <a:r>
                        <a:rPr lang="es-ES" dirty="0" err="1">
                          <a:solidFill>
                            <a:schemeClr val="bg2"/>
                          </a:solidFill>
                        </a:rPr>
                        <a:t>shellshock</a:t>
                      </a:r>
                      <a:endParaRPr lang="ca-ES" dirty="0">
                        <a:solidFill>
                          <a:schemeClr val="bg2"/>
                        </a:solidFill>
                      </a:endParaRPr>
                    </a:p>
                  </a:txBody>
                  <a:tcPr>
                    <a:solidFill>
                      <a:schemeClr val="tx1"/>
                    </a:solidFill>
                  </a:tcPr>
                </a:tc>
                <a:extLst>
                  <a:ext uri="{0D108BD9-81ED-4DB2-BD59-A6C34878D82A}">
                    <a16:rowId xmlns:a16="http://schemas.microsoft.com/office/drawing/2014/main" val="1154614427"/>
                  </a:ext>
                </a:extLst>
              </a:tr>
            </a:tbl>
          </a:graphicData>
        </a:graphic>
      </p:graphicFrame>
    </p:spTree>
    <p:extLst>
      <p:ext uri="{BB962C8B-B14F-4D97-AF65-F5344CB8AC3E}">
        <p14:creationId xmlns:p14="http://schemas.microsoft.com/office/powerpoint/2010/main" val="204968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D45EB-03B1-4F38-B946-CD6ECD755BF6}"/>
              </a:ext>
            </a:extLst>
          </p:cNvPr>
          <p:cNvSpPr>
            <a:spLocks noGrp="1"/>
          </p:cNvSpPr>
          <p:nvPr>
            <p:ph type="title"/>
          </p:nvPr>
        </p:nvSpPr>
        <p:spPr>
          <a:xfrm>
            <a:off x="905979" y="459607"/>
            <a:ext cx="9755886" cy="1008946"/>
          </a:xfrm>
        </p:spPr>
        <p:txBody>
          <a:bodyPr/>
          <a:lstStyle/>
          <a:p>
            <a:r>
              <a:rPr lang="es-ES" dirty="0"/>
              <a:t>Escalar </a:t>
            </a:r>
            <a:r>
              <a:rPr lang="es-ES" dirty="0" err="1"/>
              <a:t>privilegis</a:t>
            </a:r>
            <a:r>
              <a:rPr lang="es-ES" dirty="0"/>
              <a:t> a administrador 2</a:t>
            </a:r>
            <a:endParaRPr lang="ca-ES" dirty="0"/>
          </a:p>
        </p:txBody>
      </p:sp>
      <p:sp>
        <p:nvSpPr>
          <p:cNvPr id="3" name="Marcador de contenido 2">
            <a:extLst>
              <a:ext uri="{FF2B5EF4-FFF2-40B4-BE49-F238E27FC236}">
                <a16:creationId xmlns:a16="http://schemas.microsoft.com/office/drawing/2014/main" id="{75AAFF1E-2BBC-4D2F-845A-604A94708063}"/>
              </a:ext>
            </a:extLst>
          </p:cNvPr>
          <p:cNvSpPr>
            <a:spLocks noGrp="1"/>
          </p:cNvSpPr>
          <p:nvPr>
            <p:ph idx="1"/>
          </p:nvPr>
        </p:nvSpPr>
        <p:spPr>
          <a:xfrm>
            <a:off x="790662" y="1645478"/>
            <a:ext cx="11113316" cy="4871369"/>
          </a:xfrm>
        </p:spPr>
        <p:txBody>
          <a:bodyPr>
            <a:normAutofit fontScale="55000" lnSpcReduction="20000"/>
          </a:bodyPr>
          <a:lstStyle/>
          <a:p>
            <a:r>
              <a:rPr lang="ca-ES" dirty="0"/>
              <a:t>Execució del Shell una volta s´ha pres el control de la màquina remota amb shellshock, ens aprofitarem de la debilitat de la seua configuració per a enviar fer-nos usuaris amb privilegis root, una volta dins del meterpreter teclegem:</a:t>
            </a:r>
            <a:br>
              <a:rPr lang="ca-ES" dirty="0"/>
            </a:br>
            <a:endParaRPr lang="ca-ES" dirty="0"/>
          </a:p>
          <a:p>
            <a:r>
              <a:rPr lang="ca-ES" dirty="0"/>
              <a:t>Una volta, controlat el Shell, podem executar :</a:t>
            </a:r>
          </a:p>
          <a:p>
            <a:pPr marL="0" indent="0">
              <a:buNone/>
            </a:pPr>
            <a:endParaRPr lang="ca-ES" dirty="0"/>
          </a:p>
          <a:p>
            <a:r>
              <a:rPr lang="ca-ES" dirty="0"/>
              <a:t>Amb whoami, comprovem el usuari que té el control que no es root en aquest cas, al executar el bin/bash s´enganya a la màquina a causa de la vulnerabilitat i amb un /bin/bash es </a:t>
            </a:r>
            <a:r>
              <a:rPr lang="ca-ES" dirty="0" err="1"/>
              <a:t>pré</a:t>
            </a:r>
            <a:r>
              <a:rPr lang="ca-ES" dirty="0"/>
              <a:t> control root sobre la màquina com es pot comprovar amb id o whoami i esborrem un arxiu amb privilegis </a:t>
            </a:r>
            <a:r>
              <a:rPr lang="ca-ES" dirty="0" err="1"/>
              <a:t>root</a:t>
            </a:r>
            <a:r>
              <a:rPr lang="ca-ES" dirty="0"/>
              <a:t> per a fer la prova, en aquest cas el favicon.ico, que no podríem </a:t>
            </a:r>
            <a:r>
              <a:rPr lang="ca-ES" dirty="0" err="1"/>
              <a:t>borrar</a:t>
            </a:r>
            <a:r>
              <a:rPr lang="ca-ES" dirty="0"/>
              <a:t> sense privilegis </a:t>
            </a:r>
            <a:r>
              <a:rPr lang="ca-ES" dirty="0" err="1"/>
              <a:t>root</a:t>
            </a:r>
            <a:r>
              <a:rPr lang="ca-ES" dirty="0"/>
              <a:t>:</a:t>
            </a:r>
          </a:p>
          <a:p>
            <a:endParaRPr lang="ca-ES" dirty="0"/>
          </a:p>
          <a:p>
            <a:endParaRPr lang="ca-ES" dirty="0"/>
          </a:p>
          <a:p>
            <a:endParaRPr lang="ca-ES" dirty="0"/>
          </a:p>
          <a:p>
            <a:endParaRPr lang="ca-ES" dirty="0"/>
          </a:p>
          <a:p>
            <a:pPr marL="0" indent="0">
              <a:buNone/>
            </a:pPr>
            <a:endParaRPr lang="ca-ES" dirty="0"/>
          </a:p>
          <a:p>
            <a:r>
              <a:rPr lang="ca-ES" dirty="0"/>
              <a:t>El problema succeeix per declarar #!/bin/</a:t>
            </a:r>
            <a:r>
              <a:rPr lang="ca-ES" dirty="0" err="1"/>
              <a:t>bash</a:t>
            </a:r>
            <a:r>
              <a:rPr lang="ca-ES" dirty="0"/>
              <a:t> al inici de un arxiu de configuració com aquest es vulnerable escala als màxims</a:t>
            </a:r>
            <a:br>
              <a:rPr lang="ca-ES" dirty="0"/>
            </a:br>
            <a:r>
              <a:rPr lang="ca-ES" dirty="0"/>
              <a:t>privilegis el usuari de l´atacant i deixa en evidència al administrador del sistema. </a:t>
            </a:r>
            <a:br>
              <a:rPr lang="ca-ES" dirty="0"/>
            </a:br>
            <a:br>
              <a:rPr lang="ca-ES" dirty="0"/>
            </a:br>
            <a:endParaRPr lang="ca-ES" dirty="0"/>
          </a:p>
        </p:txBody>
      </p:sp>
      <p:sp>
        <p:nvSpPr>
          <p:cNvPr id="4" name="Marcador de número de diapositiva 3">
            <a:extLst>
              <a:ext uri="{FF2B5EF4-FFF2-40B4-BE49-F238E27FC236}">
                <a16:creationId xmlns:a16="http://schemas.microsoft.com/office/drawing/2014/main" id="{377CD024-A2FB-4800-82FE-369332C1CA48}"/>
              </a:ext>
            </a:extLst>
          </p:cNvPr>
          <p:cNvSpPr>
            <a:spLocks noGrp="1"/>
          </p:cNvSpPr>
          <p:nvPr>
            <p:ph type="sldNum" sz="quarter" idx="12"/>
          </p:nvPr>
        </p:nvSpPr>
        <p:spPr/>
        <p:txBody>
          <a:bodyPr/>
          <a:lstStyle/>
          <a:p>
            <a:fld id="{6D22F896-40B5-4ADD-8801-0D06FADFA095}" type="slidenum">
              <a:rPr lang="en-US" smtClean="0"/>
              <a:t>21</a:t>
            </a:fld>
            <a:endParaRPr lang="en-US" dirty="0"/>
          </a:p>
        </p:txBody>
      </p:sp>
      <p:pic>
        <p:nvPicPr>
          <p:cNvPr id="6" name="Imagen 5">
            <a:extLst>
              <a:ext uri="{FF2B5EF4-FFF2-40B4-BE49-F238E27FC236}">
                <a16:creationId xmlns:a16="http://schemas.microsoft.com/office/drawing/2014/main" id="{7AFF255E-8061-432D-B7C9-59D3D96F6B9E}"/>
              </a:ext>
            </a:extLst>
          </p:cNvPr>
          <p:cNvPicPr>
            <a:picLocks noChangeAspect="1"/>
          </p:cNvPicPr>
          <p:nvPr/>
        </p:nvPicPr>
        <p:blipFill>
          <a:blip r:embed="rId2"/>
          <a:stretch>
            <a:fillRect/>
          </a:stretch>
        </p:blipFill>
        <p:spPr>
          <a:xfrm>
            <a:off x="1099394" y="3777845"/>
            <a:ext cx="3165795" cy="1573748"/>
          </a:xfrm>
          <a:prstGeom prst="rect">
            <a:avLst/>
          </a:prstGeom>
        </p:spPr>
      </p:pic>
      <p:pic>
        <p:nvPicPr>
          <p:cNvPr id="7" name="Imagen 6">
            <a:extLst>
              <a:ext uri="{FF2B5EF4-FFF2-40B4-BE49-F238E27FC236}">
                <a16:creationId xmlns:a16="http://schemas.microsoft.com/office/drawing/2014/main" id="{A185551F-27BA-4EB2-9464-938037C9D082}"/>
              </a:ext>
            </a:extLst>
          </p:cNvPr>
          <p:cNvPicPr>
            <a:picLocks noChangeAspect="1"/>
          </p:cNvPicPr>
          <p:nvPr/>
        </p:nvPicPr>
        <p:blipFill>
          <a:blip r:embed="rId3"/>
          <a:stretch>
            <a:fillRect/>
          </a:stretch>
        </p:blipFill>
        <p:spPr>
          <a:xfrm>
            <a:off x="1099394" y="2745274"/>
            <a:ext cx="1568305" cy="170296"/>
          </a:xfrm>
          <a:prstGeom prst="rect">
            <a:avLst/>
          </a:prstGeom>
        </p:spPr>
      </p:pic>
    </p:spTree>
    <p:extLst>
      <p:ext uri="{BB962C8B-B14F-4D97-AF65-F5344CB8AC3E}">
        <p14:creationId xmlns:p14="http://schemas.microsoft.com/office/powerpoint/2010/main" val="2746663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59ACE-1FE0-4F8C-B3BD-E531B30EA44A}"/>
              </a:ext>
            </a:extLst>
          </p:cNvPr>
          <p:cNvSpPr>
            <a:spLocks noGrp="1"/>
          </p:cNvSpPr>
          <p:nvPr>
            <p:ph type="title"/>
          </p:nvPr>
        </p:nvSpPr>
        <p:spPr/>
        <p:txBody>
          <a:bodyPr/>
          <a:lstStyle/>
          <a:p>
            <a:r>
              <a:rPr lang="es-ES" dirty="0" err="1"/>
              <a:t>Dirty</a:t>
            </a:r>
            <a:r>
              <a:rPr lang="es-ES" dirty="0"/>
              <a:t> </a:t>
            </a:r>
            <a:r>
              <a:rPr lang="es-ES" dirty="0" err="1"/>
              <a:t>cow</a:t>
            </a:r>
            <a:r>
              <a:rPr lang="es-ES" dirty="0"/>
              <a:t>. </a:t>
            </a:r>
            <a:r>
              <a:rPr lang="es-ES" dirty="0" err="1"/>
              <a:t>explicació</a:t>
            </a:r>
            <a:endParaRPr lang="es-ES" dirty="0"/>
          </a:p>
        </p:txBody>
      </p:sp>
      <p:pic>
        <p:nvPicPr>
          <p:cNvPr id="6" name="Marcador de contenido 5">
            <a:extLst>
              <a:ext uri="{FF2B5EF4-FFF2-40B4-BE49-F238E27FC236}">
                <a16:creationId xmlns:a16="http://schemas.microsoft.com/office/drawing/2014/main" id="{87C06D4C-692C-40E5-8861-6AA6BC937954}"/>
              </a:ext>
            </a:extLst>
          </p:cNvPr>
          <p:cNvPicPr>
            <a:picLocks noGrp="1" noChangeAspect="1"/>
          </p:cNvPicPr>
          <p:nvPr>
            <p:ph idx="1"/>
          </p:nvPr>
        </p:nvPicPr>
        <p:blipFill>
          <a:blip r:embed="rId2"/>
          <a:stretch>
            <a:fillRect/>
          </a:stretch>
        </p:blipFill>
        <p:spPr>
          <a:xfrm>
            <a:off x="9567959" y="199710"/>
            <a:ext cx="1327051" cy="1520077"/>
          </a:xfrm>
        </p:spPr>
      </p:pic>
      <p:sp>
        <p:nvSpPr>
          <p:cNvPr id="5" name="Marcador de número de diapositiva 4">
            <a:extLst>
              <a:ext uri="{FF2B5EF4-FFF2-40B4-BE49-F238E27FC236}">
                <a16:creationId xmlns:a16="http://schemas.microsoft.com/office/drawing/2014/main" id="{3E6D8EC7-E84D-40D9-993D-981D085D4397}"/>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7" name="Marcador de contenido 2">
            <a:extLst>
              <a:ext uri="{FF2B5EF4-FFF2-40B4-BE49-F238E27FC236}">
                <a16:creationId xmlns:a16="http://schemas.microsoft.com/office/drawing/2014/main" id="{F38EB0A3-95CE-4EF3-98F0-8B8235A68CC6}"/>
              </a:ext>
            </a:extLst>
          </p:cNvPr>
          <p:cNvSpPr txBox="1">
            <a:spLocks/>
          </p:cNvSpPr>
          <p:nvPr/>
        </p:nvSpPr>
        <p:spPr>
          <a:xfrm>
            <a:off x="1141412" y="22494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s-ES" dirty="0"/>
          </a:p>
        </p:txBody>
      </p:sp>
      <p:sp>
        <p:nvSpPr>
          <p:cNvPr id="8" name="Marcador de contenido 2">
            <a:extLst>
              <a:ext uri="{FF2B5EF4-FFF2-40B4-BE49-F238E27FC236}">
                <a16:creationId xmlns:a16="http://schemas.microsoft.com/office/drawing/2014/main" id="{90CA007A-7600-406F-B047-0F05D2625104}"/>
              </a:ext>
            </a:extLst>
          </p:cNvPr>
          <p:cNvSpPr txBox="1">
            <a:spLocks/>
          </p:cNvSpPr>
          <p:nvPr/>
        </p:nvSpPr>
        <p:spPr>
          <a:xfrm>
            <a:off x="1293812" y="24018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s-ES" dirty="0"/>
          </a:p>
        </p:txBody>
      </p:sp>
      <p:sp>
        <p:nvSpPr>
          <p:cNvPr id="9" name="Rectángulo 8">
            <a:extLst>
              <a:ext uri="{FF2B5EF4-FFF2-40B4-BE49-F238E27FC236}">
                <a16:creationId xmlns:a16="http://schemas.microsoft.com/office/drawing/2014/main" id="{859777B1-7C59-4E65-B01C-E0FFA18D2B8D}"/>
              </a:ext>
            </a:extLst>
          </p:cNvPr>
          <p:cNvSpPr/>
          <p:nvPr/>
        </p:nvSpPr>
        <p:spPr>
          <a:xfrm>
            <a:off x="832068" y="1828800"/>
            <a:ext cx="9905998" cy="7571303"/>
          </a:xfrm>
          <a:prstGeom prst="rect">
            <a:avLst/>
          </a:prstGeom>
        </p:spPr>
        <p:txBody>
          <a:bodyPr wrap="square">
            <a:spAutoFit/>
          </a:bodyPr>
          <a:lstStyle/>
          <a:p>
            <a:pPr marL="285750" indent="-285750">
              <a:buFont typeface="Arial" panose="020B0604020202020204" pitchFamily="34" charset="0"/>
              <a:buChar char="•"/>
            </a:pPr>
            <a:r>
              <a:rPr lang="ca-ES" dirty="0">
                <a:ea typeface="Century Gothic" panose="020B0502020202020204" pitchFamily="34" charset="0"/>
                <a:cs typeface="Tahoma" panose="020B0604030504040204" pitchFamily="34" charset="0"/>
              </a:rPr>
              <a:t>Aquesta vulnerabilitat afecta al control sobre els privilegis de una màquina local o remota per un problema dins de un determinat sistema (En el nostre cas Tiny Linux) a nivell de memòria que permet que es pugi prendre el control del sistema amb els privilegis màxims (</a:t>
            </a:r>
            <a:r>
              <a:rPr lang="ca-ES" dirty="0" err="1">
                <a:ea typeface="Century Gothic" panose="020B0502020202020204" pitchFamily="34" charset="0"/>
                <a:cs typeface="Tahoma" panose="020B0604030504040204" pitchFamily="34" charset="0"/>
              </a:rPr>
              <a:t>root</a:t>
            </a:r>
            <a:r>
              <a:rPr lang="ca-ES" dirty="0">
                <a:ea typeface="Century Gothic" panose="020B0502020202020204" pitchFamily="34" charset="0"/>
                <a:cs typeface="Tahoma" panose="020B0604030504040204" pitchFamily="34" charset="0"/>
              </a:rPr>
              <a:t> o administrador).</a:t>
            </a:r>
          </a:p>
          <a:p>
            <a:endParaRPr lang="ca-ES" dirty="0">
              <a:ea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r>
              <a:rPr lang="ca-ES" dirty="0"/>
              <a:t>El usuari que pren el control de una determinada màquina amb el control de eixa vulnerabilitat pot canviar els privilegis canviant-los de sols lectura a escriptura/lectura. </a:t>
            </a:r>
          </a:p>
          <a:p>
            <a:endParaRPr lang="ca-ES" dirty="0"/>
          </a:p>
          <a:p>
            <a:pPr marL="285750" indent="-285750">
              <a:buFont typeface="Arial" panose="020B0604020202020204" pitchFamily="34" charset="0"/>
              <a:buChar char="•"/>
            </a:pPr>
            <a:r>
              <a:rPr lang="ca-ES" dirty="0"/>
              <a:t>Sorgeix de una funcionalitat de memòria interna anomenada </a:t>
            </a:r>
            <a:r>
              <a:rPr lang="ca-ES" dirty="0" err="1"/>
              <a:t>Copy</a:t>
            </a:r>
            <a:r>
              <a:rPr lang="ca-ES" dirty="0"/>
              <a:t> On </a:t>
            </a:r>
            <a:r>
              <a:rPr lang="ca-ES" dirty="0" err="1"/>
              <a:t>Write</a:t>
            </a:r>
            <a:r>
              <a:rPr lang="ca-ES" dirty="0"/>
              <a:t>(COW), concebuda com a funcionalitat per al rendiment de les màquines, les operacions que fan una còpia de una secció determinada de memòria no obtenen la seva pròpia còpia a no ser que facin canvis en aquesta memòria.</a:t>
            </a:r>
          </a:p>
          <a:p>
            <a:pPr marL="285750" indent="-285750">
              <a:buFont typeface="Arial" panose="020B0604020202020204" pitchFamily="34" charset="0"/>
              <a:buChar char="•"/>
            </a:pPr>
            <a:endParaRPr lang="ca-ES" dirty="0"/>
          </a:p>
          <a:p>
            <a:pPr marL="285750" indent="-285750">
              <a:buFont typeface="Arial" panose="020B0604020202020204" pitchFamily="34" charset="0"/>
              <a:buChar char="•"/>
            </a:pPr>
            <a:r>
              <a:rPr lang="ca-ES" dirty="0"/>
              <a:t>Aprofita el forat de seguretat que s’ocasiona en el nucli, per poder escriure la informació del usuari amb màxims privilegis en la còpia del nucli per lo tant per a qualsevol funció s´enregistra com a que es usuari </a:t>
            </a:r>
            <a:r>
              <a:rPr lang="ca-ES" dirty="0" err="1"/>
              <a:t>root</a:t>
            </a:r>
            <a:r>
              <a:rPr lang="ca-ES" dirty="0"/>
              <a:t> (o administrador) i pot tindre el control total sobre la màquina a explotar.</a:t>
            </a:r>
          </a:p>
          <a:p>
            <a:pPr marL="285750" indent="-285750">
              <a:buFont typeface="Arial" panose="020B0604020202020204" pitchFamily="34" charset="0"/>
              <a:buChar char="•"/>
            </a:pPr>
            <a:endParaRPr lang="ca-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ca-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ca-ES" dirty="0"/>
          </a:p>
        </p:txBody>
      </p:sp>
    </p:spTree>
    <p:extLst>
      <p:ext uri="{BB962C8B-B14F-4D97-AF65-F5344CB8AC3E}">
        <p14:creationId xmlns:p14="http://schemas.microsoft.com/office/powerpoint/2010/main" val="110044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59ACE-1FE0-4F8C-B3BD-E531B30EA44A}"/>
              </a:ext>
            </a:extLst>
          </p:cNvPr>
          <p:cNvSpPr>
            <a:spLocks noGrp="1"/>
          </p:cNvSpPr>
          <p:nvPr>
            <p:ph type="title"/>
          </p:nvPr>
        </p:nvSpPr>
        <p:spPr/>
        <p:txBody>
          <a:bodyPr/>
          <a:lstStyle/>
          <a:p>
            <a:r>
              <a:rPr lang="es-ES" dirty="0" err="1"/>
              <a:t>Dirty</a:t>
            </a:r>
            <a:r>
              <a:rPr lang="es-ES" dirty="0"/>
              <a:t> </a:t>
            </a:r>
            <a:r>
              <a:rPr lang="es-ES" dirty="0" err="1"/>
              <a:t>cow</a:t>
            </a:r>
            <a:r>
              <a:rPr lang="es-ES" dirty="0"/>
              <a:t>. </a:t>
            </a:r>
            <a:r>
              <a:rPr lang="es-ES" dirty="0" err="1"/>
              <a:t>Explotació</a:t>
            </a:r>
            <a:r>
              <a:rPr lang="es-ES" dirty="0"/>
              <a:t> de</a:t>
            </a:r>
            <a:br>
              <a:rPr lang="es-ES" dirty="0"/>
            </a:br>
            <a:r>
              <a:rPr lang="es-ES" dirty="0" err="1"/>
              <a:t>vulnerabilitat</a:t>
            </a:r>
            <a:r>
              <a:rPr lang="es-ES" dirty="0"/>
              <a:t> 1</a:t>
            </a:r>
          </a:p>
        </p:txBody>
      </p:sp>
      <p:pic>
        <p:nvPicPr>
          <p:cNvPr id="6" name="Marcador de contenido 5">
            <a:extLst>
              <a:ext uri="{FF2B5EF4-FFF2-40B4-BE49-F238E27FC236}">
                <a16:creationId xmlns:a16="http://schemas.microsoft.com/office/drawing/2014/main" id="{87C06D4C-692C-40E5-8861-6AA6BC937954}"/>
              </a:ext>
            </a:extLst>
          </p:cNvPr>
          <p:cNvPicPr>
            <a:picLocks noGrp="1" noChangeAspect="1"/>
          </p:cNvPicPr>
          <p:nvPr>
            <p:ph idx="1"/>
          </p:nvPr>
        </p:nvPicPr>
        <p:blipFill>
          <a:blip r:embed="rId2"/>
          <a:stretch>
            <a:fillRect/>
          </a:stretch>
        </p:blipFill>
        <p:spPr>
          <a:xfrm>
            <a:off x="9567959" y="199710"/>
            <a:ext cx="1327051" cy="1520077"/>
          </a:xfrm>
        </p:spPr>
      </p:pic>
      <p:sp>
        <p:nvSpPr>
          <p:cNvPr id="5" name="Marcador de número de diapositiva 4">
            <a:extLst>
              <a:ext uri="{FF2B5EF4-FFF2-40B4-BE49-F238E27FC236}">
                <a16:creationId xmlns:a16="http://schemas.microsoft.com/office/drawing/2014/main" id="{3E6D8EC7-E84D-40D9-993D-981D085D4397}"/>
              </a:ext>
            </a:extLst>
          </p:cNvPr>
          <p:cNvSpPr>
            <a:spLocks noGrp="1"/>
          </p:cNvSpPr>
          <p:nvPr>
            <p:ph type="sldNum" sz="quarter" idx="12"/>
          </p:nvPr>
        </p:nvSpPr>
        <p:spPr/>
        <p:txBody>
          <a:bodyPr/>
          <a:lstStyle/>
          <a:p>
            <a:fld id="{6D22F896-40B5-4ADD-8801-0D06FADFA095}" type="slidenum">
              <a:rPr lang="en-US" smtClean="0"/>
              <a:t>23</a:t>
            </a:fld>
            <a:endParaRPr lang="en-US" dirty="0"/>
          </a:p>
        </p:txBody>
      </p:sp>
      <p:sp>
        <p:nvSpPr>
          <p:cNvPr id="7" name="Marcador de contenido 2">
            <a:extLst>
              <a:ext uri="{FF2B5EF4-FFF2-40B4-BE49-F238E27FC236}">
                <a16:creationId xmlns:a16="http://schemas.microsoft.com/office/drawing/2014/main" id="{F38EB0A3-95CE-4EF3-98F0-8B8235A68CC6}"/>
              </a:ext>
            </a:extLst>
          </p:cNvPr>
          <p:cNvSpPr txBox="1">
            <a:spLocks/>
          </p:cNvSpPr>
          <p:nvPr/>
        </p:nvSpPr>
        <p:spPr>
          <a:xfrm>
            <a:off x="1141412" y="22494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s-ES" dirty="0"/>
          </a:p>
        </p:txBody>
      </p:sp>
      <p:sp>
        <p:nvSpPr>
          <p:cNvPr id="8" name="Marcador de contenido 2">
            <a:extLst>
              <a:ext uri="{FF2B5EF4-FFF2-40B4-BE49-F238E27FC236}">
                <a16:creationId xmlns:a16="http://schemas.microsoft.com/office/drawing/2014/main" id="{90CA007A-7600-406F-B047-0F05D2625104}"/>
              </a:ext>
            </a:extLst>
          </p:cNvPr>
          <p:cNvSpPr txBox="1">
            <a:spLocks/>
          </p:cNvSpPr>
          <p:nvPr/>
        </p:nvSpPr>
        <p:spPr>
          <a:xfrm>
            <a:off x="1141412" y="2401886"/>
            <a:ext cx="10058399" cy="40828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ca-ES" dirty="0"/>
              <a:t>Prova de explotació de la vulnerabilitat en una màquina Linux </a:t>
            </a:r>
            <a:r>
              <a:rPr lang="ca-ES" dirty="0" err="1"/>
              <a:t>Ubuntu</a:t>
            </a:r>
            <a:r>
              <a:rPr lang="ca-ES" dirty="0"/>
              <a:t> 32 bits (proba local)</a:t>
            </a:r>
          </a:p>
          <a:p>
            <a:r>
              <a:rPr lang="ca-ES" dirty="0"/>
              <a:t>Es descarrega el arxiu C amb el codi de </a:t>
            </a:r>
            <a:r>
              <a:rPr lang="ca-ES" dirty="0" err="1"/>
              <a:t>dirtyCow</a:t>
            </a:r>
            <a:r>
              <a:rPr lang="ca-ES" dirty="0"/>
              <a:t>:</a:t>
            </a:r>
          </a:p>
          <a:p>
            <a:endParaRPr lang="ca-ES" dirty="0"/>
          </a:p>
          <a:p>
            <a:r>
              <a:rPr lang="ca-ES" dirty="0"/>
              <a:t>Compilació del arxiu C </a:t>
            </a:r>
            <a:r>
              <a:rPr lang="es-ES" dirty="0"/>
              <a:t>:</a:t>
            </a:r>
          </a:p>
          <a:p>
            <a:endParaRPr lang="es-ES" dirty="0"/>
          </a:p>
          <a:p>
            <a:endParaRPr lang="es-ES" dirty="0"/>
          </a:p>
          <a:p>
            <a:pPr marL="0" indent="0">
              <a:buNone/>
            </a:pPr>
            <a:endParaRPr lang="es-ES" dirty="0"/>
          </a:p>
          <a:p>
            <a:endParaRPr lang="es-ES" dirty="0"/>
          </a:p>
          <a:p>
            <a:endParaRPr lang="es-ES" dirty="0"/>
          </a:p>
        </p:txBody>
      </p:sp>
      <p:sp>
        <p:nvSpPr>
          <p:cNvPr id="9" name="Rectángulo 8">
            <a:extLst>
              <a:ext uri="{FF2B5EF4-FFF2-40B4-BE49-F238E27FC236}">
                <a16:creationId xmlns:a16="http://schemas.microsoft.com/office/drawing/2014/main" id="{859777B1-7C59-4E65-B01C-E0FFA18D2B8D}"/>
              </a:ext>
            </a:extLst>
          </p:cNvPr>
          <p:cNvSpPr/>
          <p:nvPr/>
        </p:nvSpPr>
        <p:spPr>
          <a:xfrm>
            <a:off x="832068" y="1828800"/>
            <a:ext cx="9905998" cy="2862322"/>
          </a:xfrm>
          <a:prstGeom prst="rect">
            <a:avLst/>
          </a:prstGeom>
        </p:spPr>
        <p:txBody>
          <a:bodyPr wrap="square">
            <a:spAutoFit/>
          </a:bodyPr>
          <a:lstStyle/>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ca-ES" dirty="0"/>
          </a:p>
        </p:txBody>
      </p:sp>
      <p:graphicFrame>
        <p:nvGraphicFramePr>
          <p:cNvPr id="3" name="Tabla 2">
            <a:extLst>
              <a:ext uri="{FF2B5EF4-FFF2-40B4-BE49-F238E27FC236}">
                <a16:creationId xmlns:a16="http://schemas.microsoft.com/office/drawing/2014/main" id="{1E630566-804E-4415-B6B9-9F316AFF4B90}"/>
              </a:ext>
            </a:extLst>
          </p:cNvPr>
          <p:cNvGraphicFramePr>
            <a:graphicFrameLocks noGrp="1"/>
          </p:cNvGraphicFramePr>
          <p:nvPr>
            <p:extLst>
              <p:ext uri="{D42A27DB-BD31-4B8C-83A1-F6EECF244321}">
                <p14:modId xmlns:p14="http://schemas.microsoft.com/office/powerpoint/2010/main" val="2578143004"/>
              </p:ext>
            </p:extLst>
          </p:nvPr>
        </p:nvGraphicFramePr>
        <p:xfrm>
          <a:off x="1604163" y="3907173"/>
          <a:ext cx="5148976" cy="370840"/>
        </p:xfrm>
        <a:graphic>
          <a:graphicData uri="http://schemas.openxmlformats.org/drawingml/2006/table">
            <a:tbl>
              <a:tblPr firstRow="1" bandRow="1">
                <a:tableStyleId>{5C22544A-7EE6-4342-B048-85BDC9FD1C3A}</a:tableStyleId>
              </a:tblPr>
              <a:tblGrid>
                <a:gridCol w="5148976">
                  <a:extLst>
                    <a:ext uri="{9D8B030D-6E8A-4147-A177-3AD203B41FA5}">
                      <a16:colId xmlns:a16="http://schemas.microsoft.com/office/drawing/2014/main" val="4291931841"/>
                    </a:ext>
                  </a:extLst>
                </a:gridCol>
              </a:tblGrid>
              <a:tr h="370840">
                <a:tc>
                  <a:txBody>
                    <a:bodyPr/>
                    <a:lstStyle/>
                    <a:p>
                      <a:r>
                        <a:rPr lang="es-ES" dirty="0" err="1">
                          <a:solidFill>
                            <a:schemeClr val="bg2">
                              <a:lumMod val="50000"/>
                            </a:schemeClr>
                          </a:solidFill>
                        </a:rPr>
                        <a:t>wget</a:t>
                      </a:r>
                      <a:r>
                        <a:rPr lang="es-ES" dirty="0">
                          <a:solidFill>
                            <a:schemeClr val="bg2">
                              <a:lumMod val="50000"/>
                            </a:schemeClr>
                          </a:solidFill>
                        </a:rPr>
                        <a:t> https://www.exploit-db.com/download/40839</a:t>
                      </a:r>
                      <a:endParaRPr lang="ca-ES" dirty="0">
                        <a:solidFill>
                          <a:srgbClr val="002060"/>
                        </a:solidFill>
                      </a:endParaRPr>
                    </a:p>
                  </a:txBody>
                  <a:tcPr>
                    <a:solidFill>
                      <a:schemeClr val="tx1"/>
                    </a:solidFill>
                  </a:tcPr>
                </a:tc>
                <a:extLst>
                  <a:ext uri="{0D108BD9-81ED-4DB2-BD59-A6C34878D82A}">
                    <a16:rowId xmlns:a16="http://schemas.microsoft.com/office/drawing/2014/main" val="1528126284"/>
                  </a:ext>
                </a:extLst>
              </a:tr>
            </a:tbl>
          </a:graphicData>
        </a:graphic>
      </p:graphicFrame>
      <p:graphicFrame>
        <p:nvGraphicFramePr>
          <p:cNvPr id="4" name="Tabla 3">
            <a:extLst>
              <a:ext uri="{FF2B5EF4-FFF2-40B4-BE49-F238E27FC236}">
                <a16:creationId xmlns:a16="http://schemas.microsoft.com/office/drawing/2014/main" id="{89DE4BFD-C696-465D-B774-29B0B1E57B85}"/>
              </a:ext>
            </a:extLst>
          </p:cNvPr>
          <p:cNvGraphicFramePr>
            <a:graphicFrameLocks noGrp="1"/>
          </p:cNvGraphicFramePr>
          <p:nvPr>
            <p:extLst>
              <p:ext uri="{D42A27DB-BD31-4B8C-83A1-F6EECF244321}">
                <p14:modId xmlns:p14="http://schemas.microsoft.com/office/powerpoint/2010/main" val="2600816737"/>
              </p:ext>
            </p:extLst>
          </p:nvPr>
        </p:nvGraphicFramePr>
        <p:xfrm>
          <a:off x="1604163" y="5318409"/>
          <a:ext cx="4075184" cy="370840"/>
        </p:xfrm>
        <a:graphic>
          <a:graphicData uri="http://schemas.openxmlformats.org/drawingml/2006/table">
            <a:tbl>
              <a:tblPr firstRow="1" bandRow="1">
                <a:tableStyleId>{5C22544A-7EE6-4342-B048-85BDC9FD1C3A}</a:tableStyleId>
              </a:tblPr>
              <a:tblGrid>
                <a:gridCol w="4075184">
                  <a:extLst>
                    <a:ext uri="{9D8B030D-6E8A-4147-A177-3AD203B41FA5}">
                      <a16:colId xmlns:a16="http://schemas.microsoft.com/office/drawing/2014/main" val="1708086780"/>
                    </a:ext>
                  </a:extLst>
                </a:gridCol>
              </a:tblGrid>
              <a:tr h="370840">
                <a:tc>
                  <a:txBody>
                    <a:bodyPr/>
                    <a:lstStyle/>
                    <a:p>
                      <a:r>
                        <a:rPr lang="es-ES" dirty="0" err="1">
                          <a:solidFill>
                            <a:srgbClr val="002060"/>
                          </a:solidFill>
                        </a:rPr>
                        <a:t>gcc</a:t>
                      </a:r>
                      <a:r>
                        <a:rPr lang="es-ES" dirty="0">
                          <a:solidFill>
                            <a:srgbClr val="002060"/>
                          </a:solidFill>
                        </a:rPr>
                        <a:t> –</a:t>
                      </a:r>
                      <a:r>
                        <a:rPr lang="es-ES" dirty="0" err="1">
                          <a:solidFill>
                            <a:srgbClr val="002060"/>
                          </a:solidFill>
                        </a:rPr>
                        <a:t>pthread</a:t>
                      </a:r>
                      <a:r>
                        <a:rPr lang="es-ES" dirty="0">
                          <a:solidFill>
                            <a:srgbClr val="002060"/>
                          </a:solidFill>
                        </a:rPr>
                        <a:t> 40839.c –o </a:t>
                      </a:r>
                      <a:r>
                        <a:rPr lang="es-ES" dirty="0" err="1">
                          <a:solidFill>
                            <a:srgbClr val="002060"/>
                          </a:solidFill>
                        </a:rPr>
                        <a:t>dirtyCow</a:t>
                      </a:r>
                      <a:r>
                        <a:rPr lang="es-ES" dirty="0">
                          <a:solidFill>
                            <a:srgbClr val="002060"/>
                          </a:solidFill>
                        </a:rPr>
                        <a:t> -</a:t>
                      </a:r>
                      <a:r>
                        <a:rPr lang="es-ES" dirty="0" err="1">
                          <a:solidFill>
                            <a:srgbClr val="002060"/>
                          </a:solidFill>
                        </a:rPr>
                        <a:t>crypt</a:t>
                      </a:r>
                      <a:endParaRPr lang="ca-ES" dirty="0">
                        <a:solidFill>
                          <a:srgbClr val="002060"/>
                        </a:solidFill>
                      </a:endParaRPr>
                    </a:p>
                  </a:txBody>
                  <a:tcPr>
                    <a:solidFill>
                      <a:schemeClr val="tx1"/>
                    </a:solidFill>
                  </a:tcPr>
                </a:tc>
                <a:extLst>
                  <a:ext uri="{0D108BD9-81ED-4DB2-BD59-A6C34878D82A}">
                    <a16:rowId xmlns:a16="http://schemas.microsoft.com/office/drawing/2014/main" val="2088348938"/>
                  </a:ext>
                </a:extLst>
              </a:tr>
            </a:tbl>
          </a:graphicData>
        </a:graphic>
      </p:graphicFrame>
    </p:spTree>
    <p:extLst>
      <p:ext uri="{BB962C8B-B14F-4D97-AF65-F5344CB8AC3E}">
        <p14:creationId xmlns:p14="http://schemas.microsoft.com/office/powerpoint/2010/main" val="1721705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59ACE-1FE0-4F8C-B3BD-E531B30EA44A}"/>
              </a:ext>
            </a:extLst>
          </p:cNvPr>
          <p:cNvSpPr>
            <a:spLocks noGrp="1"/>
          </p:cNvSpPr>
          <p:nvPr>
            <p:ph type="title"/>
          </p:nvPr>
        </p:nvSpPr>
        <p:spPr>
          <a:xfrm>
            <a:off x="1141411" y="123109"/>
            <a:ext cx="9905998" cy="1478570"/>
          </a:xfrm>
        </p:spPr>
        <p:txBody>
          <a:bodyPr/>
          <a:lstStyle/>
          <a:p>
            <a:r>
              <a:rPr lang="es-ES" dirty="0" err="1"/>
              <a:t>Dirty</a:t>
            </a:r>
            <a:r>
              <a:rPr lang="es-ES" dirty="0"/>
              <a:t> </a:t>
            </a:r>
            <a:r>
              <a:rPr lang="es-ES" dirty="0" err="1"/>
              <a:t>cow</a:t>
            </a:r>
            <a:r>
              <a:rPr lang="es-ES" dirty="0"/>
              <a:t>. </a:t>
            </a:r>
            <a:r>
              <a:rPr lang="es-ES" dirty="0" err="1"/>
              <a:t>Explotació</a:t>
            </a:r>
            <a:r>
              <a:rPr lang="es-ES" dirty="0"/>
              <a:t> de</a:t>
            </a:r>
            <a:br>
              <a:rPr lang="es-ES" dirty="0"/>
            </a:br>
            <a:r>
              <a:rPr lang="es-ES" dirty="0" err="1"/>
              <a:t>vulnerabilitat</a:t>
            </a:r>
            <a:r>
              <a:rPr lang="es-ES" dirty="0"/>
              <a:t> 1</a:t>
            </a:r>
          </a:p>
        </p:txBody>
      </p:sp>
      <p:pic>
        <p:nvPicPr>
          <p:cNvPr id="6" name="Marcador de contenido 5">
            <a:extLst>
              <a:ext uri="{FF2B5EF4-FFF2-40B4-BE49-F238E27FC236}">
                <a16:creationId xmlns:a16="http://schemas.microsoft.com/office/drawing/2014/main" id="{87C06D4C-692C-40E5-8861-6AA6BC937954}"/>
              </a:ext>
            </a:extLst>
          </p:cNvPr>
          <p:cNvPicPr>
            <a:picLocks noGrp="1" noChangeAspect="1"/>
          </p:cNvPicPr>
          <p:nvPr>
            <p:ph idx="1"/>
          </p:nvPr>
        </p:nvPicPr>
        <p:blipFill>
          <a:blip r:embed="rId2"/>
          <a:stretch>
            <a:fillRect/>
          </a:stretch>
        </p:blipFill>
        <p:spPr>
          <a:xfrm>
            <a:off x="9567959" y="199710"/>
            <a:ext cx="1327051" cy="1520077"/>
          </a:xfrm>
        </p:spPr>
      </p:pic>
      <p:sp>
        <p:nvSpPr>
          <p:cNvPr id="5" name="Marcador de número de diapositiva 4">
            <a:extLst>
              <a:ext uri="{FF2B5EF4-FFF2-40B4-BE49-F238E27FC236}">
                <a16:creationId xmlns:a16="http://schemas.microsoft.com/office/drawing/2014/main" id="{3E6D8EC7-E84D-40D9-993D-981D085D4397}"/>
              </a:ext>
            </a:extLst>
          </p:cNvPr>
          <p:cNvSpPr>
            <a:spLocks noGrp="1"/>
          </p:cNvSpPr>
          <p:nvPr>
            <p:ph type="sldNum" sz="quarter" idx="12"/>
          </p:nvPr>
        </p:nvSpPr>
        <p:spPr/>
        <p:txBody>
          <a:bodyPr/>
          <a:lstStyle/>
          <a:p>
            <a:fld id="{6D22F896-40B5-4ADD-8801-0D06FADFA095}" type="slidenum">
              <a:rPr lang="en-US" smtClean="0"/>
              <a:t>24</a:t>
            </a:fld>
            <a:endParaRPr lang="en-US" dirty="0"/>
          </a:p>
        </p:txBody>
      </p:sp>
      <p:sp>
        <p:nvSpPr>
          <p:cNvPr id="7" name="Marcador de contenido 2">
            <a:extLst>
              <a:ext uri="{FF2B5EF4-FFF2-40B4-BE49-F238E27FC236}">
                <a16:creationId xmlns:a16="http://schemas.microsoft.com/office/drawing/2014/main" id="{F38EB0A3-95CE-4EF3-98F0-8B8235A68CC6}"/>
              </a:ext>
            </a:extLst>
          </p:cNvPr>
          <p:cNvSpPr txBox="1">
            <a:spLocks/>
          </p:cNvSpPr>
          <p:nvPr/>
        </p:nvSpPr>
        <p:spPr>
          <a:xfrm>
            <a:off x="1141412" y="22494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s-ES" dirty="0"/>
          </a:p>
        </p:txBody>
      </p:sp>
      <p:sp>
        <p:nvSpPr>
          <p:cNvPr id="8" name="Marcador de contenido 2">
            <a:extLst>
              <a:ext uri="{FF2B5EF4-FFF2-40B4-BE49-F238E27FC236}">
                <a16:creationId xmlns:a16="http://schemas.microsoft.com/office/drawing/2014/main" id="{90CA007A-7600-406F-B047-0F05D2625104}"/>
              </a:ext>
            </a:extLst>
          </p:cNvPr>
          <p:cNvSpPr txBox="1">
            <a:spLocks/>
          </p:cNvSpPr>
          <p:nvPr/>
        </p:nvSpPr>
        <p:spPr>
          <a:xfrm>
            <a:off x="748017" y="2071463"/>
            <a:ext cx="10299392" cy="513057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ca-ES" dirty="0"/>
              <a:t>Proba de explotació de la vulnerabilitat en una màquina Linux Ubuntu 32 bits (</a:t>
            </a:r>
            <a:r>
              <a:rPr lang="ca-ES" b="1" dirty="0"/>
              <a:t>explotació local</a:t>
            </a:r>
            <a:r>
              <a:rPr lang="ca-ES" dirty="0"/>
              <a:t>)</a:t>
            </a:r>
          </a:p>
          <a:p>
            <a:r>
              <a:rPr lang="ca-ES" dirty="0"/>
              <a:t>Es descarrega el arxiu C amb el codi de dirtyCow:</a:t>
            </a:r>
          </a:p>
          <a:p>
            <a:endParaRPr lang="ca-ES" dirty="0"/>
          </a:p>
          <a:p>
            <a:r>
              <a:rPr lang="ca-ES" dirty="0"/>
              <a:t>Compilació del arxiu C :</a:t>
            </a:r>
          </a:p>
          <a:p>
            <a:endParaRPr lang="ca-ES" dirty="0"/>
          </a:p>
          <a:p>
            <a:r>
              <a:rPr lang="ca-ES" dirty="0"/>
              <a:t>Al executar la vulnerabilitat deuríem de aconseguir els privilegis del “finestra”(usuari del arxiu C que deu obtenir privilegis </a:t>
            </a:r>
            <a:r>
              <a:rPr lang="ca-ES" dirty="0" err="1"/>
              <a:t>root</a:t>
            </a:r>
            <a:r>
              <a:rPr lang="ca-ES" dirty="0"/>
              <a:t>). Execució amb :</a:t>
            </a:r>
          </a:p>
          <a:p>
            <a:endParaRPr lang="ca-ES" dirty="0"/>
          </a:p>
          <a:p>
            <a:r>
              <a:rPr lang="ca-ES" dirty="0"/>
              <a:t>No obtinc resultat exitós, si </a:t>
            </a:r>
            <a:r>
              <a:rPr lang="ca-ES" dirty="0" err="1"/>
              <a:t>tractara</a:t>
            </a:r>
            <a:r>
              <a:rPr lang="ca-ES" dirty="0"/>
              <a:t> la mateixa opció amb una màquina amb </a:t>
            </a:r>
            <a:r>
              <a:rPr lang="ca-ES" dirty="0" err="1"/>
              <a:t>Kernel</a:t>
            </a:r>
            <a:r>
              <a:rPr lang="ca-ES" dirty="0"/>
              <a:t> amb la versió 3.9 o inferior probablement el resultat seria exitós però en aquest cas no puc aconseguir explotar l´escalada de privilegis. </a:t>
            </a:r>
            <a:br>
              <a:rPr lang="ca-ES" dirty="0"/>
            </a:br>
            <a:endParaRPr lang="ca-ES" dirty="0"/>
          </a:p>
          <a:p>
            <a:pPr marL="0" indent="0">
              <a:buNone/>
            </a:pPr>
            <a:endParaRPr lang="es-ES" dirty="0"/>
          </a:p>
          <a:p>
            <a:pPr marL="0" indent="0">
              <a:buNone/>
            </a:pPr>
            <a:endParaRPr lang="es-ES" dirty="0"/>
          </a:p>
          <a:p>
            <a:endParaRPr lang="es-ES" dirty="0"/>
          </a:p>
          <a:p>
            <a:pPr marL="0" indent="0">
              <a:buNone/>
            </a:pPr>
            <a:endParaRPr lang="es-ES" dirty="0"/>
          </a:p>
          <a:p>
            <a:endParaRPr lang="es-ES" dirty="0"/>
          </a:p>
          <a:p>
            <a:endParaRPr lang="es-ES" dirty="0"/>
          </a:p>
        </p:txBody>
      </p:sp>
      <p:graphicFrame>
        <p:nvGraphicFramePr>
          <p:cNvPr id="3" name="Tabla 2">
            <a:extLst>
              <a:ext uri="{FF2B5EF4-FFF2-40B4-BE49-F238E27FC236}">
                <a16:creationId xmlns:a16="http://schemas.microsoft.com/office/drawing/2014/main" id="{1E630566-804E-4415-B6B9-9F316AFF4B90}"/>
              </a:ext>
            </a:extLst>
          </p:cNvPr>
          <p:cNvGraphicFramePr>
            <a:graphicFrameLocks noGrp="1"/>
          </p:cNvGraphicFramePr>
          <p:nvPr>
            <p:extLst>
              <p:ext uri="{D42A27DB-BD31-4B8C-83A1-F6EECF244321}">
                <p14:modId xmlns:p14="http://schemas.microsoft.com/office/powerpoint/2010/main" val="558535100"/>
              </p:ext>
            </p:extLst>
          </p:nvPr>
        </p:nvGraphicFramePr>
        <p:xfrm>
          <a:off x="856185" y="2981971"/>
          <a:ext cx="5148976" cy="402299"/>
        </p:xfrm>
        <a:graphic>
          <a:graphicData uri="http://schemas.openxmlformats.org/drawingml/2006/table">
            <a:tbl>
              <a:tblPr firstRow="1" bandRow="1">
                <a:tableStyleId>{5C22544A-7EE6-4342-B048-85BDC9FD1C3A}</a:tableStyleId>
              </a:tblPr>
              <a:tblGrid>
                <a:gridCol w="5148976">
                  <a:extLst>
                    <a:ext uri="{9D8B030D-6E8A-4147-A177-3AD203B41FA5}">
                      <a16:colId xmlns:a16="http://schemas.microsoft.com/office/drawing/2014/main" val="4291931841"/>
                    </a:ext>
                  </a:extLst>
                </a:gridCol>
              </a:tblGrid>
              <a:tr h="402299">
                <a:tc>
                  <a:txBody>
                    <a:bodyPr/>
                    <a:lstStyle/>
                    <a:p>
                      <a:r>
                        <a:rPr lang="es-ES" dirty="0">
                          <a:solidFill>
                            <a:schemeClr val="bg2">
                              <a:lumMod val="50000"/>
                            </a:schemeClr>
                          </a:solidFill>
                        </a:rPr>
                        <a:t>wget https://www.exploit-db.com/download/40839</a:t>
                      </a:r>
                      <a:endParaRPr lang="ca-ES" dirty="0">
                        <a:solidFill>
                          <a:srgbClr val="002060"/>
                        </a:solidFill>
                      </a:endParaRPr>
                    </a:p>
                  </a:txBody>
                  <a:tcPr>
                    <a:solidFill>
                      <a:schemeClr val="tx1"/>
                    </a:solidFill>
                  </a:tcPr>
                </a:tc>
                <a:extLst>
                  <a:ext uri="{0D108BD9-81ED-4DB2-BD59-A6C34878D82A}">
                    <a16:rowId xmlns:a16="http://schemas.microsoft.com/office/drawing/2014/main" val="1528126284"/>
                  </a:ext>
                </a:extLst>
              </a:tr>
            </a:tbl>
          </a:graphicData>
        </a:graphic>
      </p:graphicFrame>
      <p:graphicFrame>
        <p:nvGraphicFramePr>
          <p:cNvPr id="4" name="Tabla 3">
            <a:extLst>
              <a:ext uri="{FF2B5EF4-FFF2-40B4-BE49-F238E27FC236}">
                <a16:creationId xmlns:a16="http://schemas.microsoft.com/office/drawing/2014/main" id="{89DE4BFD-C696-465D-B774-29B0B1E57B85}"/>
              </a:ext>
            </a:extLst>
          </p:cNvPr>
          <p:cNvGraphicFramePr>
            <a:graphicFrameLocks noGrp="1"/>
          </p:cNvGraphicFramePr>
          <p:nvPr>
            <p:extLst>
              <p:ext uri="{D42A27DB-BD31-4B8C-83A1-F6EECF244321}">
                <p14:modId xmlns:p14="http://schemas.microsoft.com/office/powerpoint/2010/main" val="3876085791"/>
              </p:ext>
            </p:extLst>
          </p:nvPr>
        </p:nvGraphicFramePr>
        <p:xfrm>
          <a:off x="856185" y="3930420"/>
          <a:ext cx="4075184" cy="370840"/>
        </p:xfrm>
        <a:graphic>
          <a:graphicData uri="http://schemas.openxmlformats.org/drawingml/2006/table">
            <a:tbl>
              <a:tblPr firstRow="1" bandRow="1">
                <a:tableStyleId>{5C22544A-7EE6-4342-B048-85BDC9FD1C3A}</a:tableStyleId>
              </a:tblPr>
              <a:tblGrid>
                <a:gridCol w="4075184">
                  <a:extLst>
                    <a:ext uri="{9D8B030D-6E8A-4147-A177-3AD203B41FA5}">
                      <a16:colId xmlns:a16="http://schemas.microsoft.com/office/drawing/2014/main" val="1708086780"/>
                    </a:ext>
                  </a:extLst>
                </a:gridCol>
              </a:tblGrid>
              <a:tr h="370840">
                <a:tc>
                  <a:txBody>
                    <a:bodyPr/>
                    <a:lstStyle/>
                    <a:p>
                      <a:r>
                        <a:rPr lang="es-ES" dirty="0">
                          <a:solidFill>
                            <a:srgbClr val="002060"/>
                          </a:solidFill>
                        </a:rPr>
                        <a:t>gcc –pthread 40839.c –o dirtyCow -crypt</a:t>
                      </a:r>
                      <a:endParaRPr lang="ca-ES" dirty="0">
                        <a:solidFill>
                          <a:srgbClr val="002060"/>
                        </a:solidFill>
                      </a:endParaRPr>
                    </a:p>
                  </a:txBody>
                  <a:tcPr>
                    <a:solidFill>
                      <a:schemeClr val="tx1"/>
                    </a:solidFill>
                  </a:tcPr>
                </a:tc>
                <a:extLst>
                  <a:ext uri="{0D108BD9-81ED-4DB2-BD59-A6C34878D82A}">
                    <a16:rowId xmlns:a16="http://schemas.microsoft.com/office/drawing/2014/main" val="2088348938"/>
                  </a:ext>
                </a:extLst>
              </a:tr>
            </a:tbl>
          </a:graphicData>
        </a:graphic>
      </p:graphicFrame>
      <p:graphicFrame>
        <p:nvGraphicFramePr>
          <p:cNvPr id="10" name="Tabla 9">
            <a:extLst>
              <a:ext uri="{FF2B5EF4-FFF2-40B4-BE49-F238E27FC236}">
                <a16:creationId xmlns:a16="http://schemas.microsoft.com/office/drawing/2014/main" id="{B1DB7085-DF00-4AFA-8845-87946B79632F}"/>
              </a:ext>
            </a:extLst>
          </p:cNvPr>
          <p:cNvGraphicFramePr>
            <a:graphicFrameLocks noGrp="1"/>
          </p:cNvGraphicFramePr>
          <p:nvPr>
            <p:extLst>
              <p:ext uri="{D42A27DB-BD31-4B8C-83A1-F6EECF244321}">
                <p14:modId xmlns:p14="http://schemas.microsoft.com/office/powerpoint/2010/main" val="4003438408"/>
              </p:ext>
            </p:extLst>
          </p:nvPr>
        </p:nvGraphicFramePr>
        <p:xfrm>
          <a:off x="864574" y="5258608"/>
          <a:ext cx="771089" cy="370840"/>
        </p:xfrm>
        <a:graphic>
          <a:graphicData uri="http://schemas.openxmlformats.org/drawingml/2006/table">
            <a:tbl>
              <a:tblPr firstRow="1" bandRow="1">
                <a:tableStyleId>{5C22544A-7EE6-4342-B048-85BDC9FD1C3A}</a:tableStyleId>
              </a:tblPr>
              <a:tblGrid>
                <a:gridCol w="771089">
                  <a:extLst>
                    <a:ext uri="{9D8B030D-6E8A-4147-A177-3AD203B41FA5}">
                      <a16:colId xmlns:a16="http://schemas.microsoft.com/office/drawing/2014/main" val="3525150820"/>
                    </a:ext>
                  </a:extLst>
                </a:gridCol>
              </a:tblGrid>
              <a:tr h="370840">
                <a:tc>
                  <a:txBody>
                    <a:bodyPr/>
                    <a:lstStyle/>
                    <a:p>
                      <a:r>
                        <a:rPr lang="es-ES" dirty="0">
                          <a:solidFill>
                            <a:schemeClr val="bg2"/>
                          </a:solidFill>
                        </a:rPr>
                        <a:t>./dirty</a:t>
                      </a:r>
                      <a:endParaRPr lang="ca-ES" dirty="0">
                        <a:solidFill>
                          <a:schemeClr val="bg2"/>
                        </a:solidFill>
                      </a:endParaRPr>
                    </a:p>
                  </a:txBody>
                  <a:tcPr>
                    <a:solidFill>
                      <a:schemeClr val="tx1"/>
                    </a:solidFill>
                  </a:tcPr>
                </a:tc>
                <a:extLst>
                  <a:ext uri="{0D108BD9-81ED-4DB2-BD59-A6C34878D82A}">
                    <a16:rowId xmlns:a16="http://schemas.microsoft.com/office/drawing/2014/main" val="2496070972"/>
                  </a:ext>
                </a:extLst>
              </a:tr>
            </a:tbl>
          </a:graphicData>
        </a:graphic>
      </p:graphicFrame>
    </p:spTree>
    <p:extLst>
      <p:ext uri="{BB962C8B-B14F-4D97-AF65-F5344CB8AC3E}">
        <p14:creationId xmlns:p14="http://schemas.microsoft.com/office/powerpoint/2010/main" val="3487349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59ACE-1FE0-4F8C-B3BD-E531B30EA44A}"/>
              </a:ext>
            </a:extLst>
          </p:cNvPr>
          <p:cNvSpPr>
            <a:spLocks noGrp="1"/>
          </p:cNvSpPr>
          <p:nvPr>
            <p:ph type="title"/>
          </p:nvPr>
        </p:nvSpPr>
        <p:spPr>
          <a:xfrm>
            <a:off x="1141411" y="123109"/>
            <a:ext cx="9905998" cy="1478570"/>
          </a:xfrm>
        </p:spPr>
        <p:txBody>
          <a:bodyPr/>
          <a:lstStyle/>
          <a:p>
            <a:r>
              <a:rPr lang="es-ES" dirty="0" err="1"/>
              <a:t>Dirty</a:t>
            </a:r>
            <a:r>
              <a:rPr lang="es-ES" dirty="0"/>
              <a:t> </a:t>
            </a:r>
            <a:r>
              <a:rPr lang="es-ES" dirty="0" err="1"/>
              <a:t>cow</a:t>
            </a:r>
            <a:r>
              <a:rPr lang="es-ES" dirty="0"/>
              <a:t>. </a:t>
            </a:r>
            <a:r>
              <a:rPr lang="es-ES" dirty="0" err="1"/>
              <a:t>Explotació</a:t>
            </a:r>
            <a:r>
              <a:rPr lang="es-ES" dirty="0"/>
              <a:t> de</a:t>
            </a:r>
            <a:br>
              <a:rPr lang="es-ES" dirty="0"/>
            </a:br>
            <a:r>
              <a:rPr lang="es-ES" dirty="0" err="1"/>
              <a:t>vulnerabilitat</a:t>
            </a:r>
            <a:r>
              <a:rPr lang="es-ES" dirty="0"/>
              <a:t> 2</a:t>
            </a:r>
          </a:p>
        </p:txBody>
      </p:sp>
      <p:pic>
        <p:nvPicPr>
          <p:cNvPr id="6" name="Marcador de contenido 5">
            <a:extLst>
              <a:ext uri="{FF2B5EF4-FFF2-40B4-BE49-F238E27FC236}">
                <a16:creationId xmlns:a16="http://schemas.microsoft.com/office/drawing/2014/main" id="{87C06D4C-692C-40E5-8861-6AA6BC937954}"/>
              </a:ext>
            </a:extLst>
          </p:cNvPr>
          <p:cNvPicPr>
            <a:picLocks noGrp="1" noChangeAspect="1"/>
          </p:cNvPicPr>
          <p:nvPr>
            <p:ph idx="1"/>
          </p:nvPr>
        </p:nvPicPr>
        <p:blipFill>
          <a:blip r:embed="rId2"/>
          <a:stretch>
            <a:fillRect/>
          </a:stretch>
        </p:blipFill>
        <p:spPr>
          <a:xfrm>
            <a:off x="9567959" y="199710"/>
            <a:ext cx="1327051" cy="1520077"/>
          </a:xfrm>
        </p:spPr>
      </p:pic>
      <p:sp>
        <p:nvSpPr>
          <p:cNvPr id="5" name="Marcador de número de diapositiva 4">
            <a:extLst>
              <a:ext uri="{FF2B5EF4-FFF2-40B4-BE49-F238E27FC236}">
                <a16:creationId xmlns:a16="http://schemas.microsoft.com/office/drawing/2014/main" id="{3E6D8EC7-E84D-40D9-993D-981D085D4397}"/>
              </a:ext>
            </a:extLst>
          </p:cNvPr>
          <p:cNvSpPr>
            <a:spLocks noGrp="1"/>
          </p:cNvSpPr>
          <p:nvPr>
            <p:ph type="sldNum" sz="quarter" idx="12"/>
          </p:nvPr>
        </p:nvSpPr>
        <p:spPr/>
        <p:txBody>
          <a:bodyPr/>
          <a:lstStyle/>
          <a:p>
            <a:fld id="{6D22F896-40B5-4ADD-8801-0D06FADFA095}" type="slidenum">
              <a:rPr lang="en-US" smtClean="0"/>
              <a:t>25</a:t>
            </a:fld>
            <a:endParaRPr lang="en-US" dirty="0"/>
          </a:p>
        </p:txBody>
      </p:sp>
      <p:sp>
        <p:nvSpPr>
          <p:cNvPr id="7" name="Marcador de contenido 2">
            <a:extLst>
              <a:ext uri="{FF2B5EF4-FFF2-40B4-BE49-F238E27FC236}">
                <a16:creationId xmlns:a16="http://schemas.microsoft.com/office/drawing/2014/main" id="{F38EB0A3-95CE-4EF3-98F0-8B8235A68CC6}"/>
              </a:ext>
            </a:extLst>
          </p:cNvPr>
          <p:cNvSpPr txBox="1">
            <a:spLocks/>
          </p:cNvSpPr>
          <p:nvPr/>
        </p:nvSpPr>
        <p:spPr>
          <a:xfrm>
            <a:off x="1141412" y="22494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s-ES" dirty="0"/>
          </a:p>
        </p:txBody>
      </p:sp>
      <p:sp>
        <p:nvSpPr>
          <p:cNvPr id="8" name="Marcador de contenido 2">
            <a:extLst>
              <a:ext uri="{FF2B5EF4-FFF2-40B4-BE49-F238E27FC236}">
                <a16:creationId xmlns:a16="http://schemas.microsoft.com/office/drawing/2014/main" id="{90CA007A-7600-406F-B047-0F05D2625104}"/>
              </a:ext>
            </a:extLst>
          </p:cNvPr>
          <p:cNvSpPr txBox="1">
            <a:spLocks/>
          </p:cNvSpPr>
          <p:nvPr/>
        </p:nvSpPr>
        <p:spPr>
          <a:xfrm>
            <a:off x="1201023" y="1601679"/>
            <a:ext cx="10299392" cy="513057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ca-ES" dirty="0"/>
              <a:t>Provarem a explotar la vulnerabilitat de forma </a:t>
            </a:r>
            <a:r>
              <a:rPr lang="ca-ES" b="1" dirty="0"/>
              <a:t>remota</a:t>
            </a:r>
            <a:r>
              <a:rPr lang="ca-ES" dirty="0"/>
              <a:t> des de la màquina de Kali(192.168.229.142) cap a la màquina hackersClub (192.168.229.130).</a:t>
            </a:r>
          </a:p>
          <a:p>
            <a:r>
              <a:rPr lang="ca-ES" dirty="0"/>
              <a:t>Establim la sessió aprofitant la vulnerabilitat ShellShock amb la màquina remota amb el mòdul  exploit/multi/http/apache_mod_cgi_bash_env_exec i comprovem la sessió que serà “sessio 1”</a:t>
            </a:r>
          </a:p>
          <a:p>
            <a:r>
              <a:rPr lang="ca-ES" dirty="0"/>
              <a:t>Després amb el mòdul trobat en Metasploit de dirtyCow establim el exploit:</a:t>
            </a:r>
          </a:p>
          <a:p>
            <a:endParaRPr lang="ca-ES" dirty="0"/>
          </a:p>
          <a:p>
            <a:r>
              <a:rPr lang="ca-ES" dirty="0"/>
              <a:t>Després l´explotem establint la sessió amb “set sesión 1” i generarà un fitxer C </a:t>
            </a:r>
          </a:p>
          <a:p>
            <a:pPr marL="0" indent="0">
              <a:buNone/>
            </a:pPr>
            <a:r>
              <a:rPr lang="ca-ES" dirty="0"/>
              <a:t>a la màquina remota en la carpeta de temporals /</a:t>
            </a:r>
            <a:r>
              <a:rPr lang="ca-ES" dirty="0" err="1"/>
              <a:t>temp</a:t>
            </a:r>
            <a:r>
              <a:rPr lang="ca-ES" dirty="0"/>
              <a:t> de </a:t>
            </a:r>
            <a:r>
              <a:rPr lang="ca-ES" dirty="0" err="1"/>
              <a:t>hackersClub</a:t>
            </a:r>
            <a:r>
              <a:rPr lang="ca-ES" dirty="0"/>
              <a:t>.</a:t>
            </a:r>
          </a:p>
          <a:p>
            <a:pPr marL="0" indent="0">
              <a:buNone/>
            </a:pPr>
            <a:endParaRPr lang="ca-ES" dirty="0"/>
          </a:p>
          <a:p>
            <a:pPr marL="0" indent="0">
              <a:buNone/>
            </a:pPr>
            <a:endParaRPr lang="es-ES" dirty="0"/>
          </a:p>
          <a:p>
            <a:endParaRPr lang="es-ES" dirty="0"/>
          </a:p>
          <a:p>
            <a:pPr marL="0" indent="0">
              <a:buNone/>
            </a:pPr>
            <a:endParaRPr lang="es-ES" dirty="0"/>
          </a:p>
          <a:p>
            <a:endParaRPr lang="es-ES" dirty="0"/>
          </a:p>
          <a:p>
            <a:endParaRPr lang="es-ES" dirty="0"/>
          </a:p>
        </p:txBody>
      </p:sp>
      <p:graphicFrame>
        <p:nvGraphicFramePr>
          <p:cNvPr id="9" name="Tabla 8">
            <a:extLst>
              <a:ext uri="{FF2B5EF4-FFF2-40B4-BE49-F238E27FC236}">
                <a16:creationId xmlns:a16="http://schemas.microsoft.com/office/drawing/2014/main" id="{5710EB8D-2F63-427D-B29C-62D94D442387}"/>
              </a:ext>
            </a:extLst>
          </p:cNvPr>
          <p:cNvGraphicFramePr>
            <a:graphicFrameLocks noGrp="1"/>
          </p:cNvGraphicFramePr>
          <p:nvPr>
            <p:extLst>
              <p:ext uri="{D42A27DB-BD31-4B8C-83A1-F6EECF244321}">
                <p14:modId xmlns:p14="http://schemas.microsoft.com/office/powerpoint/2010/main" val="668805463"/>
              </p:ext>
            </p:extLst>
          </p:nvPr>
        </p:nvGraphicFramePr>
        <p:xfrm>
          <a:off x="1310547" y="4670881"/>
          <a:ext cx="3303398" cy="370840"/>
        </p:xfrm>
        <a:graphic>
          <a:graphicData uri="http://schemas.openxmlformats.org/drawingml/2006/table">
            <a:tbl>
              <a:tblPr firstRow="1" bandRow="1">
                <a:tableStyleId>{5C22544A-7EE6-4342-B048-85BDC9FD1C3A}</a:tableStyleId>
              </a:tblPr>
              <a:tblGrid>
                <a:gridCol w="3303398">
                  <a:extLst>
                    <a:ext uri="{9D8B030D-6E8A-4147-A177-3AD203B41FA5}">
                      <a16:colId xmlns:a16="http://schemas.microsoft.com/office/drawing/2014/main" val="497436439"/>
                    </a:ext>
                  </a:extLst>
                </a:gridCol>
              </a:tblGrid>
              <a:tr h="370840">
                <a:tc>
                  <a:txBody>
                    <a:bodyPr/>
                    <a:lstStyle/>
                    <a:p>
                      <a:r>
                        <a:rPr lang="es-ES" dirty="0">
                          <a:solidFill>
                            <a:schemeClr val="bg2"/>
                          </a:solidFill>
                        </a:rPr>
                        <a:t>use </a:t>
                      </a:r>
                      <a:r>
                        <a:rPr lang="es-ES" dirty="0" err="1">
                          <a:solidFill>
                            <a:schemeClr val="bg2"/>
                          </a:solidFill>
                        </a:rPr>
                        <a:t>exploit</a:t>
                      </a:r>
                      <a:r>
                        <a:rPr lang="es-ES" dirty="0">
                          <a:solidFill>
                            <a:schemeClr val="bg2"/>
                          </a:solidFill>
                        </a:rPr>
                        <a:t>/Linux/local/</a:t>
                      </a:r>
                      <a:r>
                        <a:rPr lang="es-ES" dirty="0" err="1">
                          <a:solidFill>
                            <a:schemeClr val="bg2"/>
                          </a:solidFill>
                        </a:rPr>
                        <a:t>dirtycow</a:t>
                      </a:r>
                      <a:endParaRPr lang="ca-ES" dirty="0">
                        <a:solidFill>
                          <a:schemeClr val="bg2"/>
                        </a:solidFill>
                      </a:endParaRPr>
                    </a:p>
                  </a:txBody>
                  <a:tcPr>
                    <a:solidFill>
                      <a:schemeClr val="tx1"/>
                    </a:solidFill>
                  </a:tcPr>
                </a:tc>
                <a:extLst>
                  <a:ext uri="{0D108BD9-81ED-4DB2-BD59-A6C34878D82A}">
                    <a16:rowId xmlns:a16="http://schemas.microsoft.com/office/drawing/2014/main" val="1950093925"/>
                  </a:ext>
                </a:extLst>
              </a:tr>
            </a:tbl>
          </a:graphicData>
        </a:graphic>
      </p:graphicFrame>
    </p:spTree>
    <p:extLst>
      <p:ext uri="{BB962C8B-B14F-4D97-AF65-F5344CB8AC3E}">
        <p14:creationId xmlns:p14="http://schemas.microsoft.com/office/powerpoint/2010/main" val="3285908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59ACE-1FE0-4F8C-B3BD-E531B30EA44A}"/>
              </a:ext>
            </a:extLst>
          </p:cNvPr>
          <p:cNvSpPr>
            <a:spLocks noGrp="1"/>
          </p:cNvSpPr>
          <p:nvPr>
            <p:ph type="title"/>
          </p:nvPr>
        </p:nvSpPr>
        <p:spPr>
          <a:xfrm>
            <a:off x="1141411" y="123109"/>
            <a:ext cx="9905998" cy="1478570"/>
          </a:xfrm>
        </p:spPr>
        <p:txBody>
          <a:bodyPr/>
          <a:lstStyle/>
          <a:p>
            <a:r>
              <a:rPr lang="es-ES" dirty="0" err="1"/>
              <a:t>Dirty</a:t>
            </a:r>
            <a:r>
              <a:rPr lang="es-ES" dirty="0"/>
              <a:t> </a:t>
            </a:r>
            <a:r>
              <a:rPr lang="es-ES" dirty="0" err="1"/>
              <a:t>cow</a:t>
            </a:r>
            <a:r>
              <a:rPr lang="es-ES" dirty="0"/>
              <a:t>. </a:t>
            </a:r>
            <a:r>
              <a:rPr lang="es-ES" dirty="0" err="1"/>
              <a:t>Explotació</a:t>
            </a:r>
            <a:r>
              <a:rPr lang="es-ES" dirty="0"/>
              <a:t> de</a:t>
            </a:r>
            <a:br>
              <a:rPr lang="es-ES" dirty="0"/>
            </a:br>
            <a:r>
              <a:rPr lang="es-ES" dirty="0" err="1"/>
              <a:t>vulnerabilitat</a:t>
            </a:r>
            <a:r>
              <a:rPr lang="es-ES" dirty="0"/>
              <a:t> 3</a:t>
            </a:r>
          </a:p>
        </p:txBody>
      </p:sp>
      <p:pic>
        <p:nvPicPr>
          <p:cNvPr id="6" name="Marcador de contenido 5">
            <a:extLst>
              <a:ext uri="{FF2B5EF4-FFF2-40B4-BE49-F238E27FC236}">
                <a16:creationId xmlns:a16="http://schemas.microsoft.com/office/drawing/2014/main" id="{87C06D4C-692C-40E5-8861-6AA6BC937954}"/>
              </a:ext>
            </a:extLst>
          </p:cNvPr>
          <p:cNvPicPr>
            <a:picLocks noGrp="1" noChangeAspect="1"/>
          </p:cNvPicPr>
          <p:nvPr>
            <p:ph idx="1"/>
          </p:nvPr>
        </p:nvPicPr>
        <p:blipFill>
          <a:blip r:embed="rId2"/>
          <a:stretch>
            <a:fillRect/>
          </a:stretch>
        </p:blipFill>
        <p:spPr>
          <a:xfrm>
            <a:off x="9567959" y="199710"/>
            <a:ext cx="1327051" cy="1520077"/>
          </a:xfrm>
        </p:spPr>
      </p:pic>
      <p:sp>
        <p:nvSpPr>
          <p:cNvPr id="5" name="Marcador de número de diapositiva 4">
            <a:extLst>
              <a:ext uri="{FF2B5EF4-FFF2-40B4-BE49-F238E27FC236}">
                <a16:creationId xmlns:a16="http://schemas.microsoft.com/office/drawing/2014/main" id="{3E6D8EC7-E84D-40D9-993D-981D085D4397}"/>
              </a:ext>
            </a:extLst>
          </p:cNvPr>
          <p:cNvSpPr>
            <a:spLocks noGrp="1"/>
          </p:cNvSpPr>
          <p:nvPr>
            <p:ph type="sldNum" sz="quarter" idx="12"/>
          </p:nvPr>
        </p:nvSpPr>
        <p:spPr/>
        <p:txBody>
          <a:bodyPr/>
          <a:lstStyle/>
          <a:p>
            <a:fld id="{6D22F896-40B5-4ADD-8801-0D06FADFA095}" type="slidenum">
              <a:rPr lang="en-US" smtClean="0"/>
              <a:t>26</a:t>
            </a:fld>
            <a:endParaRPr lang="en-US" dirty="0"/>
          </a:p>
        </p:txBody>
      </p:sp>
      <p:sp>
        <p:nvSpPr>
          <p:cNvPr id="7" name="Marcador de contenido 2">
            <a:extLst>
              <a:ext uri="{FF2B5EF4-FFF2-40B4-BE49-F238E27FC236}">
                <a16:creationId xmlns:a16="http://schemas.microsoft.com/office/drawing/2014/main" id="{F38EB0A3-95CE-4EF3-98F0-8B8235A68CC6}"/>
              </a:ext>
            </a:extLst>
          </p:cNvPr>
          <p:cNvSpPr txBox="1">
            <a:spLocks/>
          </p:cNvSpPr>
          <p:nvPr/>
        </p:nvSpPr>
        <p:spPr>
          <a:xfrm>
            <a:off x="1084978" y="1857702"/>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s-ES" dirty="0"/>
          </a:p>
        </p:txBody>
      </p:sp>
      <p:sp>
        <p:nvSpPr>
          <p:cNvPr id="8" name="Marcador de contenido 2">
            <a:extLst>
              <a:ext uri="{FF2B5EF4-FFF2-40B4-BE49-F238E27FC236}">
                <a16:creationId xmlns:a16="http://schemas.microsoft.com/office/drawing/2014/main" id="{90CA007A-7600-406F-B047-0F05D2625104}"/>
              </a:ext>
            </a:extLst>
          </p:cNvPr>
          <p:cNvSpPr txBox="1">
            <a:spLocks/>
          </p:cNvSpPr>
          <p:nvPr/>
        </p:nvSpPr>
        <p:spPr>
          <a:xfrm>
            <a:off x="1084978" y="1791734"/>
            <a:ext cx="10299392" cy="513057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ca-ES" dirty="0"/>
              <a:t>Tampoc serà exitosa la explotació remota amb la màquina 192.168.229.130, </a:t>
            </a:r>
          </a:p>
          <a:p>
            <a:pPr marL="0" indent="0">
              <a:buNone/>
            </a:pPr>
            <a:r>
              <a:rPr lang="ca-ES" dirty="0"/>
              <a:t>possiblement les 3 raons principals son:</a:t>
            </a:r>
          </a:p>
          <a:p>
            <a:pPr marL="457200" indent="-457200">
              <a:buFont typeface="+mj-lt"/>
              <a:buAutoNum type="arabicPeriod"/>
            </a:pPr>
            <a:r>
              <a:rPr lang="ca-ES" dirty="0"/>
              <a:t>No té </a:t>
            </a:r>
            <a:r>
              <a:rPr lang="ca-ES" b="1" dirty="0"/>
              <a:t>compilador</a:t>
            </a:r>
            <a:r>
              <a:rPr lang="ca-ES" dirty="0"/>
              <a:t> </a:t>
            </a:r>
            <a:r>
              <a:rPr lang="ca-ES" b="1" dirty="0"/>
              <a:t>gcc</a:t>
            </a:r>
            <a:r>
              <a:rPr lang="ca-ES" dirty="0"/>
              <a:t> la màquina remota i no hi ha cap forma de que es pugi</a:t>
            </a:r>
            <a:br>
              <a:rPr lang="ca-ES" dirty="0"/>
            </a:br>
            <a:r>
              <a:rPr lang="ca-ES" dirty="0"/>
              <a:t>executar el arxiu C en la mateixa, si mitjançant el comandament “upload”</a:t>
            </a:r>
            <a:br>
              <a:rPr lang="ca-ES" dirty="0"/>
            </a:br>
            <a:r>
              <a:rPr lang="ca-ES" dirty="0"/>
              <a:t>traspassem a la màquina un arxiu pre compilat tampoc ens dona la opció de</a:t>
            </a:r>
            <a:br>
              <a:rPr lang="ca-ES" dirty="0"/>
            </a:br>
            <a:r>
              <a:rPr lang="ca-ES" dirty="0"/>
              <a:t>executar-lo exitosament. </a:t>
            </a:r>
          </a:p>
          <a:p>
            <a:pPr marL="457200" indent="-457200">
              <a:buFont typeface="+mj-lt"/>
              <a:buAutoNum type="arabicPeriod"/>
            </a:pPr>
            <a:r>
              <a:rPr lang="ca-ES" dirty="0"/>
              <a:t>Podem trobar </a:t>
            </a:r>
            <a:r>
              <a:rPr lang="ca-ES" b="1" dirty="0"/>
              <a:t>arxius bash </a:t>
            </a:r>
            <a:r>
              <a:rPr lang="ca-ES" dirty="0"/>
              <a:t>pre compilats que si que funcionen de dirtyCow en la</a:t>
            </a:r>
            <a:br>
              <a:rPr lang="ca-ES" dirty="0"/>
            </a:br>
            <a:r>
              <a:rPr lang="ca-ES" dirty="0"/>
              <a:t>xarxa però al fer un “upload” cap a la màquina vulnerable i executar-lo tampoc</a:t>
            </a:r>
            <a:br>
              <a:rPr lang="ca-ES" dirty="0"/>
            </a:br>
            <a:r>
              <a:rPr lang="ca-ES" dirty="0"/>
              <a:t>l´executa amb èxit, el problema es que utilitza una condició de carrera per</a:t>
            </a:r>
            <a:br>
              <a:rPr lang="ca-ES" dirty="0"/>
            </a:br>
            <a:r>
              <a:rPr lang="ca-ES" dirty="0"/>
              <a:t>explotar el codi defectuós. </a:t>
            </a:r>
          </a:p>
          <a:p>
            <a:pPr marL="457200" indent="-457200">
              <a:buFont typeface="+mj-lt"/>
              <a:buAutoNum type="arabicPeriod"/>
            </a:pPr>
            <a:r>
              <a:rPr lang="ca-ES" dirty="0"/>
              <a:t>La principal raó es </a:t>
            </a:r>
            <a:r>
              <a:rPr lang="ca-ES" b="1" dirty="0"/>
              <a:t>la versió de Kerne</a:t>
            </a:r>
            <a:r>
              <a:rPr lang="ca-ES" dirty="0"/>
              <a:t>l que es més recent i suposadament</a:t>
            </a:r>
            <a:br>
              <a:rPr lang="ca-ES" dirty="0"/>
            </a:br>
            <a:r>
              <a:rPr lang="ca-ES" dirty="0"/>
              <a:t>protegida front a atacs com aquest que afecta a versions menors (2.2 a 3.9). </a:t>
            </a:r>
            <a:br>
              <a:rPr lang="ca-ES" dirty="0"/>
            </a:br>
            <a:br>
              <a:rPr lang="ca-ES" dirty="0"/>
            </a:br>
            <a:br>
              <a:rPr lang="ca-ES" dirty="0"/>
            </a:br>
            <a:endParaRPr lang="es-ES" dirty="0"/>
          </a:p>
          <a:p>
            <a:pPr marL="0" indent="0">
              <a:buNone/>
            </a:pPr>
            <a:endParaRPr lang="es-ES" dirty="0"/>
          </a:p>
          <a:p>
            <a:endParaRPr lang="es-ES" dirty="0"/>
          </a:p>
          <a:p>
            <a:pPr marL="0" indent="0">
              <a:buNone/>
            </a:pPr>
            <a:endParaRPr lang="es-ES" dirty="0"/>
          </a:p>
          <a:p>
            <a:endParaRPr lang="es-ES" dirty="0"/>
          </a:p>
          <a:p>
            <a:endParaRPr lang="es-ES" dirty="0"/>
          </a:p>
        </p:txBody>
      </p:sp>
      <p:pic>
        <p:nvPicPr>
          <p:cNvPr id="3" name="Imagen 2">
            <a:extLst>
              <a:ext uri="{FF2B5EF4-FFF2-40B4-BE49-F238E27FC236}">
                <a16:creationId xmlns:a16="http://schemas.microsoft.com/office/drawing/2014/main" id="{2F8943AB-09CA-47A2-B310-428CFCCE2B78}"/>
              </a:ext>
            </a:extLst>
          </p:cNvPr>
          <p:cNvPicPr>
            <a:picLocks noChangeAspect="1"/>
          </p:cNvPicPr>
          <p:nvPr/>
        </p:nvPicPr>
        <p:blipFill>
          <a:blip r:embed="rId3"/>
          <a:stretch>
            <a:fillRect/>
          </a:stretch>
        </p:blipFill>
        <p:spPr>
          <a:xfrm>
            <a:off x="1634235" y="5963685"/>
            <a:ext cx="3017897" cy="647317"/>
          </a:xfrm>
          <a:prstGeom prst="rect">
            <a:avLst/>
          </a:prstGeom>
        </p:spPr>
      </p:pic>
    </p:spTree>
    <p:extLst>
      <p:ext uri="{BB962C8B-B14F-4D97-AF65-F5344CB8AC3E}">
        <p14:creationId xmlns:p14="http://schemas.microsoft.com/office/powerpoint/2010/main" val="2408561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59ACE-1FE0-4F8C-B3BD-E531B30EA44A}"/>
              </a:ext>
            </a:extLst>
          </p:cNvPr>
          <p:cNvSpPr>
            <a:spLocks noGrp="1"/>
          </p:cNvSpPr>
          <p:nvPr>
            <p:ph type="title"/>
          </p:nvPr>
        </p:nvSpPr>
        <p:spPr/>
        <p:txBody>
          <a:bodyPr/>
          <a:lstStyle/>
          <a:p>
            <a:r>
              <a:rPr lang="es-ES" dirty="0"/>
              <a:t>Dirty cow. mitigacions</a:t>
            </a:r>
          </a:p>
        </p:txBody>
      </p:sp>
      <p:pic>
        <p:nvPicPr>
          <p:cNvPr id="6" name="Marcador de contenido 5">
            <a:extLst>
              <a:ext uri="{FF2B5EF4-FFF2-40B4-BE49-F238E27FC236}">
                <a16:creationId xmlns:a16="http://schemas.microsoft.com/office/drawing/2014/main" id="{87C06D4C-692C-40E5-8861-6AA6BC937954}"/>
              </a:ext>
            </a:extLst>
          </p:cNvPr>
          <p:cNvPicPr>
            <a:picLocks noGrp="1" noChangeAspect="1"/>
          </p:cNvPicPr>
          <p:nvPr>
            <p:ph idx="1"/>
          </p:nvPr>
        </p:nvPicPr>
        <p:blipFill>
          <a:blip r:embed="rId2"/>
          <a:stretch>
            <a:fillRect/>
          </a:stretch>
        </p:blipFill>
        <p:spPr>
          <a:xfrm>
            <a:off x="9567959" y="199710"/>
            <a:ext cx="1327051" cy="1520077"/>
          </a:xfrm>
        </p:spPr>
      </p:pic>
      <p:sp>
        <p:nvSpPr>
          <p:cNvPr id="5" name="Marcador de número de diapositiva 4">
            <a:extLst>
              <a:ext uri="{FF2B5EF4-FFF2-40B4-BE49-F238E27FC236}">
                <a16:creationId xmlns:a16="http://schemas.microsoft.com/office/drawing/2014/main" id="{3E6D8EC7-E84D-40D9-993D-981D085D4397}"/>
              </a:ext>
            </a:extLst>
          </p:cNvPr>
          <p:cNvSpPr>
            <a:spLocks noGrp="1"/>
          </p:cNvSpPr>
          <p:nvPr>
            <p:ph type="sldNum" sz="quarter" idx="12"/>
          </p:nvPr>
        </p:nvSpPr>
        <p:spPr/>
        <p:txBody>
          <a:bodyPr/>
          <a:lstStyle/>
          <a:p>
            <a:fld id="{6D22F896-40B5-4ADD-8801-0D06FADFA095}" type="slidenum">
              <a:rPr lang="en-US" smtClean="0"/>
              <a:t>27</a:t>
            </a:fld>
            <a:endParaRPr lang="en-US" dirty="0"/>
          </a:p>
        </p:txBody>
      </p:sp>
      <p:sp>
        <p:nvSpPr>
          <p:cNvPr id="7" name="Marcador de contenido 2">
            <a:extLst>
              <a:ext uri="{FF2B5EF4-FFF2-40B4-BE49-F238E27FC236}">
                <a16:creationId xmlns:a16="http://schemas.microsoft.com/office/drawing/2014/main" id="{F38EB0A3-95CE-4EF3-98F0-8B8235A68CC6}"/>
              </a:ext>
            </a:extLst>
          </p:cNvPr>
          <p:cNvSpPr txBox="1">
            <a:spLocks/>
          </p:cNvSpPr>
          <p:nvPr/>
        </p:nvSpPr>
        <p:spPr>
          <a:xfrm>
            <a:off x="1141412" y="22494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s-ES" dirty="0"/>
          </a:p>
        </p:txBody>
      </p:sp>
      <p:sp>
        <p:nvSpPr>
          <p:cNvPr id="8" name="Marcador de contenido 2">
            <a:extLst>
              <a:ext uri="{FF2B5EF4-FFF2-40B4-BE49-F238E27FC236}">
                <a16:creationId xmlns:a16="http://schemas.microsoft.com/office/drawing/2014/main" id="{90CA007A-7600-406F-B047-0F05D2625104}"/>
              </a:ext>
            </a:extLst>
          </p:cNvPr>
          <p:cNvSpPr txBox="1">
            <a:spLocks/>
          </p:cNvSpPr>
          <p:nvPr/>
        </p:nvSpPr>
        <p:spPr>
          <a:xfrm>
            <a:off x="1293812" y="24018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s-ES" dirty="0"/>
          </a:p>
        </p:txBody>
      </p:sp>
      <p:sp>
        <p:nvSpPr>
          <p:cNvPr id="9" name="Rectángulo 8">
            <a:extLst>
              <a:ext uri="{FF2B5EF4-FFF2-40B4-BE49-F238E27FC236}">
                <a16:creationId xmlns:a16="http://schemas.microsoft.com/office/drawing/2014/main" id="{859777B1-7C59-4E65-B01C-E0FFA18D2B8D}"/>
              </a:ext>
            </a:extLst>
          </p:cNvPr>
          <p:cNvSpPr/>
          <p:nvPr/>
        </p:nvSpPr>
        <p:spPr>
          <a:xfrm>
            <a:off x="1141412" y="2061435"/>
            <a:ext cx="9253215" cy="6463308"/>
          </a:xfrm>
          <a:prstGeom prst="rect">
            <a:avLst/>
          </a:prstGeom>
        </p:spPr>
        <p:txBody>
          <a:bodyPr wrap="square">
            <a:spAutoFit/>
          </a:bodyPr>
          <a:lstStyle/>
          <a:p>
            <a:pPr marL="285750" indent="-285750">
              <a:buFont typeface="Arial" panose="020B0604020202020204" pitchFamily="34" charset="0"/>
              <a:buChar char="•"/>
            </a:pPr>
            <a:r>
              <a:rPr lang="ca-ES" dirty="0">
                <a:latin typeface="+mj-lt"/>
              </a:rPr>
              <a:t>Per a sistemes </a:t>
            </a:r>
            <a:r>
              <a:rPr lang="ca-ES" b="1" dirty="0">
                <a:latin typeface="+mj-lt"/>
              </a:rPr>
              <a:t>Linux</a:t>
            </a:r>
            <a:r>
              <a:rPr lang="ca-ES" dirty="0">
                <a:latin typeface="+mj-lt"/>
              </a:rPr>
              <a:t>, la forma més senzilla de solucionar els sistemes amb nuclis  Kernel, es aplicar el més aviat possible una actualització a través de terminal en aquests sistemes amb els comandaments que permeten la actualització dels paquets dels sistemes.</a:t>
            </a:r>
          </a:p>
          <a:p>
            <a:endParaRPr lang="ca-ES" dirty="0">
              <a:latin typeface="+mj-lt"/>
            </a:endParaRPr>
          </a:p>
          <a:p>
            <a:pPr marL="285750" indent="-285750">
              <a:buFont typeface="Arial" panose="020B0604020202020204" pitchFamily="34" charset="0"/>
              <a:buChar char="•"/>
            </a:pPr>
            <a:r>
              <a:rPr lang="ca-ES" dirty="0">
                <a:latin typeface="+mj-lt"/>
                <a:cs typeface="Tahoma" panose="020B0604030504040204" pitchFamily="34" charset="0"/>
              </a:rPr>
              <a:t>En sistemes </a:t>
            </a:r>
            <a:r>
              <a:rPr lang="ca-ES" b="1" dirty="0">
                <a:latin typeface="+mj-lt"/>
                <a:cs typeface="Tahoma" panose="020B0604030504040204" pitchFamily="34" charset="0"/>
              </a:rPr>
              <a:t>Android</a:t>
            </a:r>
            <a:r>
              <a:rPr lang="ca-ES" dirty="0">
                <a:latin typeface="+mj-lt"/>
                <a:cs typeface="Tahoma" panose="020B0604030504040204" pitchFamily="34" charset="0"/>
              </a:rPr>
              <a:t>, no ens hem de </a:t>
            </a:r>
            <a:r>
              <a:rPr lang="ca-ES" dirty="0">
                <a:latin typeface="+mj-lt"/>
              </a:rPr>
              <a:t>fiar i dèiem evitar la descarrega e instal·lació d´aplicacions des de tendes no oficials o allotjaments no oficials de .apk´s ja que fins a estar solucionat al llarg de 2016 s'arribaren a comptabilitzar 1200 aplicacions infectades que explotaven la vulnerabilitat. </a:t>
            </a:r>
          </a:p>
          <a:p>
            <a:pPr marL="285750" indent="-285750">
              <a:buFont typeface="Arial" panose="020B0604020202020204" pitchFamily="34" charset="0"/>
              <a:buChar char="•"/>
            </a:pPr>
            <a:endParaRPr lang="ca-ES" dirty="0">
              <a:latin typeface="+mj-lt"/>
              <a:cs typeface="Tahoma" panose="020B0604030504040204" pitchFamily="34" charset="0"/>
            </a:endParaRPr>
          </a:p>
          <a:p>
            <a:pPr marL="285750" indent="-285750">
              <a:buFont typeface="Arial" panose="020B0604020202020204" pitchFamily="34" charset="0"/>
              <a:buChar char="•"/>
            </a:pPr>
            <a:r>
              <a:rPr lang="ca-ES" dirty="0">
                <a:latin typeface="+mj-lt"/>
              </a:rPr>
              <a:t>En sistemes </a:t>
            </a:r>
            <a:r>
              <a:rPr lang="ca-ES" b="1" dirty="0">
                <a:latin typeface="+mj-lt"/>
              </a:rPr>
              <a:t>Red Hat Enterprise Linux (REHL)</a:t>
            </a:r>
            <a:r>
              <a:rPr lang="ca-ES" dirty="0">
                <a:latin typeface="+mj-lt"/>
              </a:rPr>
              <a:t> era necessari la instal·lació dels paquets Kernel més recents allà per el 2016 per a poder solucionar la problemàtica.</a:t>
            </a:r>
          </a:p>
          <a:p>
            <a:pPr marL="285750" indent="-285750">
              <a:buFont typeface="Arial" panose="020B0604020202020204" pitchFamily="34" charset="0"/>
              <a:buChar char="•"/>
            </a:pPr>
            <a:endParaRPr lang="ca-ES" dirty="0">
              <a:latin typeface="+mj-lt"/>
              <a:cs typeface="Tahoma" panose="020B0604030504040204" pitchFamily="34" charset="0"/>
            </a:endParaRPr>
          </a:p>
          <a:p>
            <a:pPr marL="285750" indent="-285750">
              <a:buFont typeface="Arial" panose="020B0604020202020204" pitchFamily="34" charset="0"/>
              <a:buChar char="•"/>
            </a:pPr>
            <a:r>
              <a:rPr lang="ca-ES" dirty="0">
                <a:latin typeface="+mj-lt"/>
                <a:cs typeface="Tahoma" panose="020B0604030504040204" pitchFamily="34" charset="0"/>
              </a:rPr>
              <a:t>Llibreria </a:t>
            </a:r>
            <a:r>
              <a:rPr lang="ca-ES" b="1" dirty="0" err="1">
                <a:latin typeface="+mj-lt"/>
                <a:cs typeface="Tahoma" panose="020B0604030504040204" pitchFamily="34" charset="0"/>
              </a:rPr>
              <a:t>systemtap</a:t>
            </a:r>
            <a:r>
              <a:rPr lang="ca-ES" dirty="0">
                <a:latin typeface="+mj-lt"/>
                <a:cs typeface="Tahoma" panose="020B0604030504040204" pitchFamily="34" charset="0"/>
              </a:rPr>
              <a:t> per a prevenir la execució de ordres per terminal </a:t>
            </a:r>
            <a:r>
              <a:rPr lang="ca-ES" dirty="0" err="1">
                <a:latin typeface="+mj-lt"/>
                <a:cs typeface="Tahoma" panose="020B0604030504040204" pitchFamily="34" charset="0"/>
              </a:rPr>
              <a:t>Bash</a:t>
            </a:r>
            <a:r>
              <a:rPr lang="ca-ES" dirty="0">
                <a:latin typeface="+mj-lt"/>
                <a:cs typeface="Tahoma" panose="020B0604030504040204" pitchFamily="34" charset="0"/>
              </a:rPr>
              <a:t> si no es tenen el </a:t>
            </a:r>
            <a:r>
              <a:rPr lang="ca-ES" dirty="0" err="1">
                <a:latin typeface="+mj-lt"/>
                <a:cs typeface="Tahoma" panose="020B0604030504040204" pitchFamily="34" charset="0"/>
              </a:rPr>
              <a:t>máxim</a:t>
            </a:r>
            <a:r>
              <a:rPr lang="ca-ES" dirty="0">
                <a:latin typeface="+mj-lt"/>
                <a:cs typeface="Tahoma" panose="020B0604030504040204" pitchFamily="34" charset="0"/>
              </a:rPr>
              <a:t> de privilegis.</a:t>
            </a: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es-ES" dirty="0">
              <a:latin typeface="Century Gothic" panose="020B0502020202020204" pitchFamily="34" charset="0"/>
              <a:cs typeface="Tahoma" panose="020B0604030504040204" pitchFamily="34" charset="0"/>
            </a:endParaRPr>
          </a:p>
          <a:p>
            <a:pPr marL="285750" indent="-285750">
              <a:buFont typeface="Arial" panose="020B0604020202020204" pitchFamily="34" charset="0"/>
              <a:buChar char="•"/>
            </a:pPr>
            <a:endParaRPr lang="ca-ES" dirty="0"/>
          </a:p>
        </p:txBody>
      </p:sp>
    </p:spTree>
    <p:extLst>
      <p:ext uri="{BB962C8B-B14F-4D97-AF65-F5344CB8AC3E}">
        <p14:creationId xmlns:p14="http://schemas.microsoft.com/office/powerpoint/2010/main" val="3718947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6B1C8F-CA1C-4DE2-92A4-4A24ECD9482A}"/>
              </a:ext>
            </a:extLst>
          </p:cNvPr>
          <p:cNvSpPr>
            <a:spLocks noGrp="1"/>
          </p:cNvSpPr>
          <p:nvPr>
            <p:ph type="title"/>
          </p:nvPr>
        </p:nvSpPr>
        <p:spPr/>
        <p:txBody>
          <a:bodyPr/>
          <a:lstStyle/>
          <a:p>
            <a:r>
              <a:rPr lang="es-ES" dirty="0" err="1"/>
              <a:t>Dep</a:t>
            </a:r>
            <a:r>
              <a:rPr lang="es-ES" dirty="0"/>
              <a:t> (PREVENCIÓ DE EXECUCIÓ DE DADES)</a:t>
            </a:r>
          </a:p>
        </p:txBody>
      </p:sp>
      <p:sp>
        <p:nvSpPr>
          <p:cNvPr id="3" name="Marcador de contenido 2">
            <a:extLst>
              <a:ext uri="{FF2B5EF4-FFF2-40B4-BE49-F238E27FC236}">
                <a16:creationId xmlns:a16="http://schemas.microsoft.com/office/drawing/2014/main" id="{A8D57FAA-04F1-4927-94E7-7E104B9F15F7}"/>
              </a:ext>
            </a:extLst>
          </p:cNvPr>
          <p:cNvSpPr>
            <a:spLocks noGrp="1"/>
          </p:cNvSpPr>
          <p:nvPr>
            <p:ph idx="1"/>
          </p:nvPr>
        </p:nvSpPr>
        <p:spPr>
          <a:xfrm>
            <a:off x="1015578" y="1658143"/>
            <a:ext cx="10150169" cy="4834936"/>
          </a:xfrm>
        </p:spPr>
        <p:txBody>
          <a:bodyPr>
            <a:normAutofit fontScale="92500" lnSpcReduction="20000"/>
          </a:bodyPr>
          <a:lstStyle/>
          <a:p>
            <a:r>
              <a:rPr lang="ca-ES" dirty="0"/>
              <a:t>El </a:t>
            </a:r>
            <a:r>
              <a:rPr lang="ca-ES" b="1" dirty="0"/>
              <a:t>DEP</a:t>
            </a:r>
            <a:r>
              <a:rPr lang="ca-ES" dirty="0"/>
              <a:t> és una característica de seguretat dins d´un sistema operatiu que evita que les aplicacions executin el codi font des de una ubicació de memòria que no existeix i per lo tant no es executable. </a:t>
            </a:r>
          </a:p>
          <a:p>
            <a:r>
              <a:rPr lang="ca-ES" dirty="0"/>
              <a:t>Mitiga els problemes de les ubicacions de memòria escanejant rutinàriament els munts de memòria (HEAP´s) i les piles per a accions de càrrega de dades a la memòria.</a:t>
            </a:r>
          </a:p>
          <a:p>
            <a:r>
              <a:rPr lang="ca-ES" dirty="0"/>
              <a:t>El mecanisme DEP implementat per maquinari utilitza la CPU per marcar totes les ubicacions de la memòria que es marquen amb un valor d'atribut per no executar-se. Quan es detecta una anormalitat en aquestes ubicacions en termes d'execució de codi, s'envia una excepció al mecanisme de seguretat OS principal. </a:t>
            </a:r>
          </a:p>
          <a:p>
            <a:r>
              <a:rPr lang="ca-ES" dirty="0"/>
              <a:t>En determinats casos, la prevenció de la execució de dades pot desencadenar que el programari afectat es marqui com a permès i això condueix a un possible atac si l´aplicació no es rigorosa al validar les dades.</a:t>
            </a:r>
          </a:p>
        </p:txBody>
      </p:sp>
      <p:sp>
        <p:nvSpPr>
          <p:cNvPr id="5" name="Marcador de número de diapositiva 4">
            <a:extLst>
              <a:ext uri="{FF2B5EF4-FFF2-40B4-BE49-F238E27FC236}">
                <a16:creationId xmlns:a16="http://schemas.microsoft.com/office/drawing/2014/main" id="{1A5C3619-FA1D-45C6-BCB5-0721B4E83FE1}"/>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1465860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A8756C-992A-4D7C-BCD9-522E2DB61EA4}"/>
              </a:ext>
            </a:extLst>
          </p:cNvPr>
          <p:cNvSpPr>
            <a:spLocks noGrp="1"/>
          </p:cNvSpPr>
          <p:nvPr>
            <p:ph type="title"/>
          </p:nvPr>
        </p:nvSpPr>
        <p:spPr/>
        <p:txBody>
          <a:bodyPr/>
          <a:lstStyle/>
          <a:p>
            <a:r>
              <a:rPr lang="es-ES" dirty="0" err="1"/>
              <a:t>Aslr</a:t>
            </a:r>
            <a:r>
              <a:rPr lang="es-ES" dirty="0"/>
              <a:t> (distribución de </a:t>
            </a:r>
            <a:r>
              <a:rPr lang="es-ES" dirty="0" err="1"/>
              <a:t>l´espai</a:t>
            </a:r>
            <a:r>
              <a:rPr lang="es-ES" dirty="0"/>
              <a:t> </a:t>
            </a:r>
            <a:r>
              <a:rPr lang="es-ES" dirty="0" err="1"/>
              <a:t>d´adreçes</a:t>
            </a:r>
            <a:r>
              <a:rPr lang="es-ES" dirty="0"/>
              <a:t> </a:t>
            </a:r>
            <a:r>
              <a:rPr lang="es-ES" dirty="0" err="1"/>
              <a:t>aleatòries</a:t>
            </a:r>
            <a:r>
              <a:rPr lang="es-ES" dirty="0"/>
              <a:t>)</a:t>
            </a:r>
          </a:p>
        </p:txBody>
      </p:sp>
      <p:sp>
        <p:nvSpPr>
          <p:cNvPr id="3" name="Marcador de contenido 2">
            <a:extLst>
              <a:ext uri="{FF2B5EF4-FFF2-40B4-BE49-F238E27FC236}">
                <a16:creationId xmlns:a16="http://schemas.microsoft.com/office/drawing/2014/main" id="{09BF8C8E-21B3-4E9D-8A3C-E646C6784CE8}"/>
              </a:ext>
            </a:extLst>
          </p:cNvPr>
          <p:cNvSpPr>
            <a:spLocks noGrp="1"/>
          </p:cNvSpPr>
          <p:nvPr>
            <p:ph idx="1"/>
          </p:nvPr>
        </p:nvSpPr>
        <p:spPr>
          <a:xfrm>
            <a:off x="989900" y="1962862"/>
            <a:ext cx="10057510" cy="4285537"/>
          </a:xfrm>
        </p:spPr>
        <p:txBody>
          <a:bodyPr>
            <a:normAutofit fontScale="70000" lnSpcReduction="20000"/>
          </a:bodyPr>
          <a:lstStyle/>
          <a:p>
            <a:r>
              <a:rPr lang="ca-ES" dirty="0"/>
              <a:t>El  </a:t>
            </a:r>
            <a:r>
              <a:rPr lang="ca-ES" b="1" dirty="0"/>
              <a:t>ASLR (distribució de l´espai d’adreces aleatòries)</a:t>
            </a:r>
            <a:r>
              <a:rPr lang="ca-ES" dirty="0"/>
              <a:t> es una tecnologia emprada per a evitar que un shellcode es realitza correctament en una màquina determinada. El que fa es compensar aleatòriament la ubicació de mòduls i certes estructures que es troben dins de la memòria.</a:t>
            </a:r>
          </a:p>
          <a:p>
            <a:r>
              <a:rPr lang="ca-ES" dirty="0"/>
              <a:t>El objectiu que té el </a:t>
            </a:r>
            <a:r>
              <a:rPr lang="ca-ES" b="1" dirty="0"/>
              <a:t>ASLR</a:t>
            </a:r>
            <a:r>
              <a:rPr lang="ca-ES" dirty="0"/>
              <a:t> és el de introduir aleatorietat en les adreces que s´empren per a una funció o tasca determinada. El que produïa que una classe de tècniques d´explotar fracassi amb una probabilitat quasi quantificable i permet aconseguir detectar-les ja que els intents fallits fracassaran per vulnerar la funció atacada.</a:t>
            </a:r>
          </a:p>
          <a:p>
            <a:r>
              <a:rPr lang="ca-ES" b="1" dirty="0"/>
              <a:t>ASLR</a:t>
            </a:r>
            <a:r>
              <a:rPr lang="ca-ES" dirty="0"/>
              <a:t> basa en la baixa probabilitat que un atacant admeti les ubicacions d'àrees situades a l'atzar. La seguretat augmenta, augmentant l'espai de cerca. D'aquesta manera, l'assignació de l'aleatorització de l'espai és més eficaç quan hi ha més entropia en les compensacions aleatòries. </a:t>
            </a:r>
          </a:p>
          <a:p>
            <a:r>
              <a:rPr lang="ca-ES" dirty="0"/>
              <a:t>L'últim conjunt d'efectes secundaris de </a:t>
            </a:r>
            <a:r>
              <a:rPr lang="ca-ES" b="1" dirty="0"/>
              <a:t>l'ASLR</a:t>
            </a:r>
            <a:r>
              <a:rPr lang="ca-ES" dirty="0"/>
              <a:t> és la fragmentació de l'espai d'adreces i l'esgotament de la piscina d'entropia, que es la aleatorietat recollida per un sistema operatiu o aplicació per al seu ús en funcions que requereixen dades aleatòries. Atès que l'aleatorització canvia tot el rang de la memòria, també canviarà aleatòriament els buits entre ells (que eren constants abans).</a:t>
            </a:r>
          </a:p>
          <a:p>
            <a:endParaRPr lang="ca-ES" dirty="0"/>
          </a:p>
          <a:p>
            <a:endParaRPr lang="ca-ES" dirty="0"/>
          </a:p>
          <a:p>
            <a:endParaRPr lang="es-ES" dirty="0"/>
          </a:p>
        </p:txBody>
      </p:sp>
      <p:sp>
        <p:nvSpPr>
          <p:cNvPr id="5" name="Marcador de número de diapositiva 4">
            <a:extLst>
              <a:ext uri="{FF2B5EF4-FFF2-40B4-BE49-F238E27FC236}">
                <a16:creationId xmlns:a16="http://schemas.microsoft.com/office/drawing/2014/main" id="{D2847650-BE6D-471D-8041-5556AB963B3B}"/>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33219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7D857-2037-4278-8E86-799718D29BD3}"/>
              </a:ext>
            </a:extLst>
          </p:cNvPr>
          <p:cNvSpPr>
            <a:spLocks noGrp="1"/>
          </p:cNvSpPr>
          <p:nvPr>
            <p:ph type="title"/>
          </p:nvPr>
        </p:nvSpPr>
        <p:spPr/>
        <p:txBody>
          <a:bodyPr/>
          <a:lstStyle/>
          <a:p>
            <a:r>
              <a:rPr lang="es-ES" dirty="0"/>
              <a:t>ESCENARI de EXPLOTACIÓ</a:t>
            </a:r>
          </a:p>
        </p:txBody>
      </p:sp>
      <p:sp>
        <p:nvSpPr>
          <p:cNvPr id="3" name="Marcador de contenido 2">
            <a:extLst>
              <a:ext uri="{FF2B5EF4-FFF2-40B4-BE49-F238E27FC236}">
                <a16:creationId xmlns:a16="http://schemas.microsoft.com/office/drawing/2014/main" id="{A17DF533-33F2-4878-BEBD-24BDA6A5E360}"/>
              </a:ext>
            </a:extLst>
          </p:cNvPr>
          <p:cNvSpPr>
            <a:spLocks noGrp="1"/>
          </p:cNvSpPr>
          <p:nvPr>
            <p:ph idx="1"/>
          </p:nvPr>
        </p:nvSpPr>
        <p:spPr>
          <a:xfrm>
            <a:off x="910406" y="2240665"/>
            <a:ext cx="9905999" cy="3541714"/>
          </a:xfrm>
        </p:spPr>
        <p:txBody>
          <a:bodyPr>
            <a:normAutofit fontScale="25000" lnSpcReduction="20000"/>
          </a:bodyPr>
          <a:lstStyle/>
          <a:p>
            <a:r>
              <a:rPr lang="ca-ES" sz="6400" dirty="0"/>
              <a:t>Per a saber la situació de cada màquina dins de</a:t>
            </a:r>
          </a:p>
          <a:p>
            <a:pPr marL="0" indent="0">
              <a:buNone/>
            </a:pPr>
            <a:r>
              <a:rPr lang="ca-ES" sz="6400" dirty="0"/>
              <a:t>la situació creada per a les màquines a explotar es </a:t>
            </a:r>
          </a:p>
          <a:p>
            <a:pPr marL="0" indent="0">
              <a:buNone/>
            </a:pPr>
            <a:r>
              <a:rPr lang="ca-ES" sz="6400" dirty="0"/>
              <a:t>pot saber consultant les IP´s de cadascuna de les</a:t>
            </a:r>
          </a:p>
          <a:p>
            <a:pPr marL="0" indent="0">
              <a:buNone/>
            </a:pPr>
            <a:r>
              <a:rPr lang="ca-ES" sz="6400" dirty="0"/>
              <a:t>màquines emprades :</a:t>
            </a:r>
          </a:p>
          <a:p>
            <a:pPr marL="0" indent="0">
              <a:buNone/>
            </a:pPr>
            <a:r>
              <a:rPr lang="ca-ES" sz="6400" dirty="0"/>
              <a:t>1.Máquina vulnerable. (tinyLinux HackersClub)</a:t>
            </a:r>
          </a:p>
          <a:p>
            <a:pPr marL="0" indent="0">
              <a:buNone/>
            </a:pPr>
            <a:r>
              <a:rPr lang="ca-ES" sz="6400" dirty="0"/>
              <a:t>2. Màquina de pentesting (Kali Linux 2018.3)</a:t>
            </a:r>
          </a:p>
          <a:p>
            <a:pPr marL="0" indent="0">
              <a:buNone/>
            </a:pPr>
            <a:r>
              <a:rPr lang="ca-ES" sz="6400" dirty="0"/>
              <a:t>3. Màquina Auxiliar. (Ubuntu 16.04 32 bits)</a:t>
            </a:r>
          </a:p>
          <a:p>
            <a:pPr marL="0" indent="0">
              <a:buNone/>
            </a:pPr>
            <a:r>
              <a:rPr lang="ca-ES" sz="6400" dirty="0"/>
              <a:t>4. Màquina amfitrió (Windows 10)</a:t>
            </a:r>
          </a:p>
          <a:p>
            <a:endParaRPr lang="ca-ES" dirty="0"/>
          </a:p>
          <a:p>
            <a:endParaRPr lang="ca-ES" dirty="0"/>
          </a:p>
          <a:p>
            <a:endParaRPr lang="ca-ES" dirty="0"/>
          </a:p>
          <a:p>
            <a:pPr marL="0" indent="0">
              <a:buNone/>
            </a:pPr>
            <a:br>
              <a:rPr lang="ca-ES" dirty="0"/>
            </a:br>
            <a:endParaRPr lang="ca-ES" dirty="0"/>
          </a:p>
        </p:txBody>
      </p:sp>
      <p:pic>
        <p:nvPicPr>
          <p:cNvPr id="5" name="Imagen 4">
            <a:extLst>
              <a:ext uri="{FF2B5EF4-FFF2-40B4-BE49-F238E27FC236}">
                <a16:creationId xmlns:a16="http://schemas.microsoft.com/office/drawing/2014/main" id="{FE030767-9DDB-4250-80AB-C4765E678847}"/>
              </a:ext>
            </a:extLst>
          </p:cNvPr>
          <p:cNvPicPr>
            <a:picLocks noChangeAspect="1"/>
          </p:cNvPicPr>
          <p:nvPr/>
        </p:nvPicPr>
        <p:blipFill>
          <a:blip r:embed="rId2"/>
          <a:stretch>
            <a:fillRect/>
          </a:stretch>
        </p:blipFill>
        <p:spPr>
          <a:xfrm>
            <a:off x="5310753" y="1791895"/>
            <a:ext cx="5871410" cy="3880988"/>
          </a:xfrm>
          <a:prstGeom prst="rect">
            <a:avLst/>
          </a:prstGeom>
        </p:spPr>
      </p:pic>
      <p:sp>
        <p:nvSpPr>
          <p:cNvPr id="7" name="Marcador de número de diapositiva 6">
            <a:extLst>
              <a:ext uri="{FF2B5EF4-FFF2-40B4-BE49-F238E27FC236}">
                <a16:creationId xmlns:a16="http://schemas.microsoft.com/office/drawing/2014/main" id="{B56CD50F-B8A1-4613-A08B-A998032C5FE6}"/>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081546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ADDA1E-FB1D-4092-8404-B140EF7B829D}"/>
              </a:ext>
            </a:extLst>
          </p:cNvPr>
          <p:cNvSpPr>
            <a:spLocks noGrp="1"/>
          </p:cNvSpPr>
          <p:nvPr>
            <p:ph type="title"/>
          </p:nvPr>
        </p:nvSpPr>
        <p:spPr/>
        <p:txBody>
          <a:bodyPr/>
          <a:lstStyle/>
          <a:p>
            <a:r>
              <a:rPr lang="es-ES" dirty="0"/>
              <a:t>Dep+aslr</a:t>
            </a:r>
          </a:p>
        </p:txBody>
      </p:sp>
      <p:sp>
        <p:nvSpPr>
          <p:cNvPr id="3" name="Marcador de contenido 2">
            <a:extLst>
              <a:ext uri="{FF2B5EF4-FFF2-40B4-BE49-F238E27FC236}">
                <a16:creationId xmlns:a16="http://schemas.microsoft.com/office/drawing/2014/main" id="{6C0DE730-8DD4-4FB1-AD18-C102351008B8}"/>
              </a:ext>
            </a:extLst>
          </p:cNvPr>
          <p:cNvSpPr>
            <a:spLocks noGrp="1"/>
          </p:cNvSpPr>
          <p:nvPr>
            <p:ph idx="1"/>
          </p:nvPr>
        </p:nvSpPr>
        <p:spPr>
          <a:xfrm>
            <a:off x="905629" y="1611923"/>
            <a:ext cx="10141781" cy="4075812"/>
          </a:xfrm>
        </p:spPr>
        <p:txBody>
          <a:bodyPr>
            <a:normAutofit fontScale="85000" lnSpcReduction="20000"/>
          </a:bodyPr>
          <a:lstStyle/>
          <a:p>
            <a:r>
              <a:rPr lang="ca-ES" dirty="0"/>
              <a:t>Si s´empren en conjunt les tècniques </a:t>
            </a:r>
            <a:r>
              <a:rPr lang="ca-ES" b="1" dirty="0"/>
              <a:t>DEP i ASLR</a:t>
            </a:r>
            <a:r>
              <a:rPr lang="ca-ES" dirty="0"/>
              <a:t>, es té molt en compte en l´actualitat en les tècniques de superació (bypass) que volen anular DEP +  ASLR s´estan  centrant en mètodes que tracten de passar per alt el ASLR. </a:t>
            </a:r>
          </a:p>
          <a:p>
            <a:r>
              <a:rPr lang="ca-ES" dirty="0"/>
              <a:t>Ara mateix hi ha tècniques que permeten superar la combinació ASLR + DEP en el context de certs dominis d´aplicació, com poden ser els navegadors i aplicacions remotes de tercers.</a:t>
            </a:r>
          </a:p>
          <a:p>
            <a:r>
              <a:rPr lang="ca-ES" dirty="0"/>
              <a:t>Tot i que hi existeixen alguns exploits amb la capacitat de passar per alt la combinació DEP + ASLR, a dia de hui, la gran majoria d´exploits no tenen res a fer contra aquesta combinació, es dirigeixen estrictament a aplicacions i plataformes que no permeten aquestes mitigacions. </a:t>
            </a:r>
          </a:p>
          <a:p>
            <a:r>
              <a:rPr lang="ca-ES" dirty="0"/>
              <a:t>Podem concloure que usades en combinació son més potents que si s´empren per separat, per a defensar aquesta postura predomina la efectivitat de ASLR que ix reforçada amb el suport de ASLR.</a:t>
            </a:r>
          </a:p>
          <a:p>
            <a:endParaRPr lang="es-ES" dirty="0"/>
          </a:p>
        </p:txBody>
      </p:sp>
      <p:sp>
        <p:nvSpPr>
          <p:cNvPr id="5" name="Marcador de número de diapositiva 4">
            <a:extLst>
              <a:ext uri="{FF2B5EF4-FFF2-40B4-BE49-F238E27FC236}">
                <a16:creationId xmlns:a16="http://schemas.microsoft.com/office/drawing/2014/main" id="{3BFC1D41-1748-4EA1-AAFF-BE504680434D}"/>
              </a:ext>
            </a:extLst>
          </p:cNvPr>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797575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ADDA1E-FB1D-4092-8404-B140EF7B829D}"/>
              </a:ext>
            </a:extLst>
          </p:cNvPr>
          <p:cNvSpPr>
            <a:spLocks noGrp="1"/>
          </p:cNvSpPr>
          <p:nvPr>
            <p:ph type="title"/>
          </p:nvPr>
        </p:nvSpPr>
        <p:spPr/>
        <p:txBody>
          <a:bodyPr/>
          <a:lstStyle/>
          <a:p>
            <a:r>
              <a:rPr lang="ca-ES" dirty="0"/>
              <a:t>Mitigacions per a protecció en les màquines</a:t>
            </a:r>
          </a:p>
        </p:txBody>
      </p:sp>
      <p:sp>
        <p:nvSpPr>
          <p:cNvPr id="3" name="Marcador de contenido 2">
            <a:extLst>
              <a:ext uri="{FF2B5EF4-FFF2-40B4-BE49-F238E27FC236}">
                <a16:creationId xmlns:a16="http://schemas.microsoft.com/office/drawing/2014/main" id="{6C0DE730-8DD4-4FB1-AD18-C102351008B8}"/>
              </a:ext>
            </a:extLst>
          </p:cNvPr>
          <p:cNvSpPr>
            <a:spLocks noGrp="1"/>
          </p:cNvSpPr>
          <p:nvPr>
            <p:ph idx="1"/>
          </p:nvPr>
        </p:nvSpPr>
        <p:spPr/>
        <p:txBody>
          <a:bodyPr>
            <a:normAutofit fontScale="70000" lnSpcReduction="20000"/>
          </a:bodyPr>
          <a:lstStyle/>
          <a:p>
            <a:r>
              <a:rPr lang="ca-ES" dirty="0"/>
              <a:t>Els mètodes més efectius per a realitzar les mitigacions en tots els sistemes Linux seran actualitzar al màxim la paqueteria de la distribució en concret de Linux que es vulgui protegir (Exemple: sudo apt-get update).</a:t>
            </a:r>
          </a:p>
          <a:p>
            <a:r>
              <a:rPr lang="ca-ES" dirty="0"/>
              <a:t>Es podria emprar el </a:t>
            </a:r>
            <a:r>
              <a:rPr lang="ca-ES" b="1" dirty="0"/>
              <a:t>systemtap</a:t>
            </a:r>
            <a:r>
              <a:rPr lang="ca-ES" dirty="0"/>
              <a:t> com a manera preventiva per a mitigar els possibles intents de atacar mitjançant el us de les terminals, s´ha de tenir en compte que en aquest cas, en la màquina tindrem que descarregar el paquet de l´enllaç de paqueteria de tinylinux. </a:t>
            </a:r>
          </a:p>
          <a:p>
            <a:r>
              <a:rPr lang="ca-ES" dirty="0"/>
              <a:t>Es poden emprar tot tipus de ferramentes de monitoratge per a fer un control de tot tipus de peticions del servidor, i també seria possible detectar que es el que pot ser afectat amb la lectura de logs. (Tipus </a:t>
            </a:r>
            <a:r>
              <a:rPr lang="ca-ES" dirty="0" err="1"/>
              <a:t>Icinga</a:t>
            </a:r>
            <a:r>
              <a:rPr lang="ca-ES" dirty="0"/>
              <a:t> o </a:t>
            </a:r>
            <a:r>
              <a:rPr lang="ca-ES" dirty="0" err="1"/>
              <a:t>Kibana</a:t>
            </a:r>
            <a:r>
              <a:rPr lang="ca-ES" dirty="0"/>
              <a:t>).</a:t>
            </a:r>
          </a:p>
          <a:p>
            <a:r>
              <a:rPr lang="ca-ES" dirty="0"/>
              <a:t>Scripts que faran de protecció davant la explotació de les condicions de carrera en la memòria (</a:t>
            </a:r>
            <a:r>
              <a:rPr lang="ca-ES" dirty="0" err="1"/>
              <a:t>race</a:t>
            </a:r>
            <a:r>
              <a:rPr lang="ca-ES" dirty="0"/>
              <a:t> </a:t>
            </a:r>
            <a:r>
              <a:rPr lang="ca-ES" dirty="0" err="1"/>
              <a:t>condition</a:t>
            </a:r>
            <a:r>
              <a:rPr lang="ca-ES" dirty="0"/>
              <a:t>).</a:t>
            </a:r>
          </a:p>
        </p:txBody>
      </p:sp>
      <p:sp>
        <p:nvSpPr>
          <p:cNvPr id="5" name="Marcador de número de diapositiva 4">
            <a:extLst>
              <a:ext uri="{FF2B5EF4-FFF2-40B4-BE49-F238E27FC236}">
                <a16:creationId xmlns:a16="http://schemas.microsoft.com/office/drawing/2014/main" id="{870D3D3E-1ED4-4F27-9A4F-B0A34D8C6B55}"/>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2432716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ADDA1E-FB1D-4092-8404-B140EF7B829D}"/>
              </a:ext>
            </a:extLst>
          </p:cNvPr>
          <p:cNvSpPr>
            <a:spLocks noGrp="1"/>
          </p:cNvSpPr>
          <p:nvPr>
            <p:ph type="title"/>
          </p:nvPr>
        </p:nvSpPr>
        <p:spPr/>
        <p:txBody>
          <a:bodyPr/>
          <a:lstStyle/>
          <a:p>
            <a:r>
              <a:rPr lang="es-ES" dirty="0" err="1"/>
              <a:t>conclusions</a:t>
            </a:r>
            <a:endParaRPr lang="es-ES" dirty="0"/>
          </a:p>
        </p:txBody>
      </p:sp>
      <p:sp>
        <p:nvSpPr>
          <p:cNvPr id="3" name="Marcador de contenido 2">
            <a:extLst>
              <a:ext uri="{FF2B5EF4-FFF2-40B4-BE49-F238E27FC236}">
                <a16:creationId xmlns:a16="http://schemas.microsoft.com/office/drawing/2014/main" id="{6C0DE730-8DD4-4FB1-AD18-C102351008B8}"/>
              </a:ext>
            </a:extLst>
          </p:cNvPr>
          <p:cNvSpPr>
            <a:spLocks noGrp="1"/>
          </p:cNvSpPr>
          <p:nvPr>
            <p:ph idx="1"/>
          </p:nvPr>
        </p:nvSpPr>
        <p:spPr>
          <a:xfrm>
            <a:off x="1141413" y="1692915"/>
            <a:ext cx="10150170" cy="4594532"/>
          </a:xfrm>
        </p:spPr>
        <p:txBody>
          <a:bodyPr>
            <a:normAutofit fontScale="70000" lnSpcReduction="20000"/>
          </a:bodyPr>
          <a:lstStyle/>
          <a:p>
            <a:pPr marL="0" indent="0">
              <a:buNone/>
            </a:pPr>
            <a:r>
              <a:rPr lang="ca-ES" dirty="0"/>
              <a:t>Els mètodes més efectius de pal·liar vulnerabilitats seran:</a:t>
            </a:r>
          </a:p>
          <a:p>
            <a:r>
              <a:rPr lang="ca-ES" dirty="0"/>
              <a:t>Desplegar el màxim número de </a:t>
            </a:r>
            <a:r>
              <a:rPr lang="ca-ES" b="1" dirty="0"/>
              <a:t>mecanismes a nivell de software </a:t>
            </a:r>
            <a:r>
              <a:rPr lang="ca-ES" dirty="0"/>
              <a:t>que ens permeten protegir-nos de totes les vulnerabilitats que ja han sigut detectades.</a:t>
            </a:r>
          </a:p>
          <a:p>
            <a:r>
              <a:rPr lang="ca-ES" dirty="0"/>
              <a:t>El </a:t>
            </a:r>
            <a:r>
              <a:rPr lang="ca-ES" b="1" dirty="0"/>
              <a:t>debugging</a:t>
            </a:r>
            <a:r>
              <a:rPr lang="ca-ES" dirty="0"/>
              <a:t> del codi deu ser una pràctica cada volta més estesa per a permetre la exploració de errors com els tractats en aquesta memòria.</a:t>
            </a:r>
          </a:p>
          <a:p>
            <a:r>
              <a:rPr lang="ca-ES" dirty="0"/>
              <a:t>Constància amb la pràctica de </a:t>
            </a:r>
            <a:r>
              <a:rPr lang="ca-ES" b="1" dirty="0"/>
              <a:t>tests de penetració</a:t>
            </a:r>
            <a:r>
              <a:rPr lang="ca-ES" dirty="0"/>
              <a:t>.</a:t>
            </a:r>
          </a:p>
          <a:p>
            <a:r>
              <a:rPr lang="ca-ES" dirty="0"/>
              <a:t>Explotar al màxim els recursos que ens ofereix </a:t>
            </a:r>
            <a:r>
              <a:rPr lang="ca-ES" b="1" dirty="0"/>
              <a:t>Kale</a:t>
            </a:r>
            <a:r>
              <a:rPr lang="ca-ES" dirty="0"/>
              <a:t>, es una distribució Linux dedicada a potenciar les auditories de seguretat i la seua comunitat es cada volta més gran.</a:t>
            </a:r>
          </a:p>
          <a:p>
            <a:r>
              <a:rPr lang="ca-ES" dirty="0"/>
              <a:t>Explotació </a:t>
            </a:r>
            <a:r>
              <a:rPr lang="ca-ES" b="1" dirty="0"/>
              <a:t>de tècniques de fingerprinting i detecció de vulnerabilitats </a:t>
            </a:r>
            <a:r>
              <a:rPr lang="ca-ES" dirty="0"/>
              <a:t>en els sistemes que permeti fer-nos un mapa mental de totes les variacions i versions de vulnerabilitats que poden ser explotades.</a:t>
            </a:r>
          </a:p>
          <a:p>
            <a:r>
              <a:rPr lang="ca-ES" dirty="0"/>
              <a:t>Informar el màxim possible </a:t>
            </a:r>
            <a:r>
              <a:rPr lang="ca-ES" b="1" dirty="0"/>
              <a:t>els administradors de sistemes </a:t>
            </a:r>
            <a:r>
              <a:rPr lang="ca-ES" dirty="0"/>
              <a:t>de tot arreu amb comunitats amplies per tardar el mínim possible en començar a treballar en solucions que poden servir per a tots els que fan la administració de màquines  </a:t>
            </a:r>
          </a:p>
          <a:p>
            <a:pPr marL="0" indent="0">
              <a:buNone/>
            </a:pPr>
            <a:endParaRPr lang="es-ES" dirty="0"/>
          </a:p>
        </p:txBody>
      </p:sp>
      <p:sp>
        <p:nvSpPr>
          <p:cNvPr id="5" name="Marcador de número de diapositiva 4">
            <a:extLst>
              <a:ext uri="{FF2B5EF4-FFF2-40B4-BE49-F238E27FC236}">
                <a16:creationId xmlns:a16="http://schemas.microsoft.com/office/drawing/2014/main" id="{7C6FEFAA-E63E-4239-BCF2-388474041A28}"/>
              </a:ext>
            </a:extLst>
          </p:cNvPr>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1857653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557B3-BA1B-418C-A972-6E05120D6DAD}"/>
              </a:ext>
            </a:extLst>
          </p:cNvPr>
          <p:cNvSpPr>
            <a:spLocks noGrp="1"/>
          </p:cNvSpPr>
          <p:nvPr>
            <p:ph type="title"/>
          </p:nvPr>
        </p:nvSpPr>
        <p:spPr>
          <a:xfrm>
            <a:off x="1141413" y="770917"/>
            <a:ext cx="9905998" cy="1478570"/>
          </a:xfrm>
        </p:spPr>
        <p:txBody>
          <a:bodyPr/>
          <a:lstStyle/>
          <a:p>
            <a:r>
              <a:rPr lang="ca-ES" dirty="0"/>
              <a:t>Anàlisis de vulnerabilitats i </a:t>
            </a:r>
            <a:r>
              <a:rPr lang="ca-ES" dirty="0" err="1"/>
              <a:t>fingerprinting</a:t>
            </a:r>
            <a:endParaRPr lang="ca-ES" dirty="0"/>
          </a:p>
        </p:txBody>
      </p:sp>
      <p:sp>
        <p:nvSpPr>
          <p:cNvPr id="3" name="Marcador de contenido 2">
            <a:extLst>
              <a:ext uri="{FF2B5EF4-FFF2-40B4-BE49-F238E27FC236}">
                <a16:creationId xmlns:a16="http://schemas.microsoft.com/office/drawing/2014/main" id="{39DB6F9B-0711-42EA-B835-6EB8E49BCCD9}"/>
              </a:ext>
            </a:extLst>
          </p:cNvPr>
          <p:cNvSpPr>
            <a:spLocks noGrp="1"/>
          </p:cNvSpPr>
          <p:nvPr>
            <p:ph idx="1"/>
          </p:nvPr>
        </p:nvSpPr>
        <p:spPr>
          <a:xfrm>
            <a:off x="1045159" y="2374615"/>
            <a:ext cx="9905999" cy="3541714"/>
          </a:xfrm>
        </p:spPr>
        <p:txBody>
          <a:bodyPr>
            <a:normAutofit fontScale="62500" lnSpcReduction="20000"/>
          </a:bodyPr>
          <a:lstStyle/>
          <a:p>
            <a:r>
              <a:rPr lang="ca-ES" sz="2600" dirty="0"/>
              <a:t>A dia de avui, les institucions, organitzacions i empreses tenen la necessitat de</a:t>
            </a:r>
            <a:br>
              <a:rPr lang="ca-ES" sz="2600" dirty="0"/>
            </a:br>
            <a:r>
              <a:rPr lang="ca-ES" sz="2600" dirty="0"/>
              <a:t>fer un anàlisi en profunditat a nivell de seguretat  i el estat de tot el entorn que tenen configurat a nivell de xarxes i sistemes operatius. </a:t>
            </a:r>
          </a:p>
          <a:p>
            <a:r>
              <a:rPr lang="ca-ES" sz="2600" dirty="0"/>
              <a:t>Les funcions dels auditors encarregats de dur a terme aquest tipus d’anàlisi seran</a:t>
            </a:r>
            <a:br>
              <a:rPr lang="ca-ES" sz="2600" dirty="0"/>
            </a:br>
            <a:r>
              <a:rPr lang="ca-ES" sz="2600" dirty="0"/>
              <a:t>les de poder obtindré el màxim d´informació amb totes les probes que dugin a</a:t>
            </a:r>
            <a:br>
              <a:rPr lang="ca-ES" sz="2600" dirty="0"/>
            </a:br>
            <a:r>
              <a:rPr lang="ca-ES" sz="2600" dirty="0"/>
              <a:t>terme sobre els </a:t>
            </a:r>
            <a:r>
              <a:rPr lang="ca-ES" sz="2600" b="1" dirty="0"/>
              <a:t>sistemes objectius (targets).</a:t>
            </a:r>
          </a:p>
          <a:p>
            <a:r>
              <a:rPr lang="ca-ES" sz="2600" b="1" dirty="0"/>
              <a:t>El fingerprinting </a:t>
            </a:r>
            <a:r>
              <a:rPr lang="ca-ES" sz="2600" dirty="0"/>
              <a:t>es</a:t>
            </a:r>
            <a:r>
              <a:rPr lang="ca-ES" sz="2600" b="1" dirty="0"/>
              <a:t> </a:t>
            </a:r>
            <a:r>
              <a:rPr lang="ca-ES" sz="2600" dirty="0"/>
              <a:t>el procés en que es recopila la informació que permet identificar el sistema operatiu, versió i el</a:t>
            </a:r>
            <a:br>
              <a:rPr lang="ca-ES" sz="2600" dirty="0"/>
            </a:br>
            <a:r>
              <a:rPr lang="ca-ES" sz="2600" dirty="0"/>
              <a:t>màxim de dades possibles del sistema objectiu.</a:t>
            </a:r>
          </a:p>
          <a:p>
            <a:r>
              <a:rPr lang="ca-ES" sz="2600" dirty="0"/>
              <a:t>El sistema operatiu que conté tot aquest tipus de funcionalitats per analitzar a</a:t>
            </a:r>
            <a:br>
              <a:rPr lang="ca-ES" sz="2600" dirty="0"/>
            </a:br>
            <a:r>
              <a:rPr lang="ca-ES" sz="2600" dirty="0"/>
              <a:t>fons les vulnerabilitats de un sistema a auditar i que té la potència suficient per</a:t>
            </a:r>
            <a:br>
              <a:rPr lang="ca-ES" sz="2600" dirty="0"/>
            </a:br>
            <a:r>
              <a:rPr lang="ca-ES" sz="2600" dirty="0"/>
              <a:t>explotar aquestes característiques es el </a:t>
            </a:r>
            <a:r>
              <a:rPr lang="ca-ES" sz="2600" b="1" dirty="0"/>
              <a:t>Kali Linux</a:t>
            </a:r>
            <a:r>
              <a:rPr lang="ca-ES" sz="2600" dirty="0"/>
              <a:t>. </a:t>
            </a:r>
            <a:br>
              <a:rPr lang="ca-ES" dirty="0"/>
            </a:br>
            <a:endParaRPr lang="ca-ES" dirty="0"/>
          </a:p>
        </p:txBody>
      </p:sp>
      <p:sp>
        <p:nvSpPr>
          <p:cNvPr id="7" name="Marcador de número de diapositiva 6">
            <a:extLst>
              <a:ext uri="{FF2B5EF4-FFF2-40B4-BE49-F238E27FC236}">
                <a16:creationId xmlns:a16="http://schemas.microsoft.com/office/drawing/2014/main" id="{458F066E-6C27-4E23-BBA5-D4154574C41C}"/>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15791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C3CE9-87BD-4795-AA80-C3D93686E374}"/>
              </a:ext>
            </a:extLst>
          </p:cNvPr>
          <p:cNvSpPr>
            <a:spLocks noGrp="1"/>
          </p:cNvSpPr>
          <p:nvPr>
            <p:ph type="title"/>
          </p:nvPr>
        </p:nvSpPr>
        <p:spPr/>
        <p:txBody>
          <a:bodyPr/>
          <a:lstStyle/>
          <a:p>
            <a:r>
              <a:rPr lang="ca-ES" dirty="0"/>
              <a:t>Kali linux</a:t>
            </a:r>
          </a:p>
        </p:txBody>
      </p:sp>
      <p:sp>
        <p:nvSpPr>
          <p:cNvPr id="3" name="Marcador de contenido 2">
            <a:extLst>
              <a:ext uri="{FF2B5EF4-FFF2-40B4-BE49-F238E27FC236}">
                <a16:creationId xmlns:a16="http://schemas.microsoft.com/office/drawing/2014/main" id="{23582FA4-B2EC-485F-9960-BD75ACF0FA5E}"/>
              </a:ext>
            </a:extLst>
          </p:cNvPr>
          <p:cNvSpPr>
            <a:spLocks noGrp="1"/>
          </p:cNvSpPr>
          <p:nvPr>
            <p:ph idx="1"/>
          </p:nvPr>
        </p:nvSpPr>
        <p:spPr>
          <a:xfrm>
            <a:off x="1141412" y="2669205"/>
            <a:ext cx="9905999" cy="3541714"/>
          </a:xfrm>
        </p:spPr>
        <p:txBody>
          <a:bodyPr>
            <a:normAutofit fontScale="85000" lnSpcReduction="20000"/>
          </a:bodyPr>
          <a:lstStyle/>
          <a:p>
            <a:r>
              <a:rPr lang="ca-ES" b="1" dirty="0"/>
              <a:t>Kali Linux </a:t>
            </a:r>
            <a:r>
              <a:rPr lang="ca-ES" dirty="0"/>
              <a:t>es el sistema GNU/Linux especialitzat en la tasca de dur a terme</a:t>
            </a:r>
            <a:br>
              <a:rPr lang="ca-ES" dirty="0"/>
            </a:br>
            <a:r>
              <a:rPr lang="ca-ES" dirty="0"/>
              <a:t>auditories amb funcionalitat de tasques de protecció de seguretat mitjançant</a:t>
            </a:r>
            <a:br>
              <a:rPr lang="ca-ES" dirty="0"/>
            </a:br>
            <a:r>
              <a:rPr lang="ca-ES" dirty="0"/>
              <a:t>els tests de penetració i l’anàlisi de fingerprinting. </a:t>
            </a:r>
          </a:p>
          <a:p>
            <a:r>
              <a:rPr lang="ca-ES" b="1" dirty="0"/>
              <a:t>Kali </a:t>
            </a:r>
            <a:r>
              <a:rPr lang="ca-ES" dirty="0"/>
              <a:t>compta amb més de 300 ferramentes per a fer un rigorosos anàlisis de les</a:t>
            </a:r>
            <a:br>
              <a:rPr lang="ca-ES" dirty="0"/>
            </a:br>
            <a:r>
              <a:rPr lang="ca-ES" dirty="0"/>
              <a:t>màquines a explotar o protegir.</a:t>
            </a:r>
          </a:p>
          <a:p>
            <a:r>
              <a:rPr lang="ca-ES" dirty="0"/>
              <a:t> El </a:t>
            </a:r>
            <a:r>
              <a:rPr lang="ca-ES" b="1" dirty="0"/>
              <a:t>fingerprinting passiu </a:t>
            </a:r>
            <a:r>
              <a:rPr lang="ca-ES" dirty="0"/>
              <a:t>no deixarà rastreig del sistema objectiu.</a:t>
            </a:r>
          </a:p>
          <a:p>
            <a:r>
              <a:rPr lang="ca-ES" dirty="0"/>
              <a:t>El </a:t>
            </a:r>
            <a:r>
              <a:rPr lang="ca-ES" b="1" dirty="0"/>
              <a:t>fingerprinting actiu </a:t>
            </a:r>
            <a:r>
              <a:rPr lang="ca-ES" dirty="0"/>
              <a:t>serà més precís a l´hora de identificar vulnerabilitats però també despertarà més sospites al ser més invasiu i directe.</a:t>
            </a:r>
            <a:br>
              <a:rPr lang="ca-ES" dirty="0"/>
            </a:br>
            <a:br>
              <a:rPr lang="ca-ES" dirty="0"/>
            </a:br>
            <a:endParaRPr lang="es-ES" dirty="0"/>
          </a:p>
          <a:p>
            <a:endParaRPr lang="es-ES" dirty="0"/>
          </a:p>
          <a:p>
            <a:endParaRPr lang="es-ES" dirty="0"/>
          </a:p>
          <a:p>
            <a:endParaRPr lang="es-ES" dirty="0"/>
          </a:p>
          <a:p>
            <a:endParaRPr lang="es-ES" dirty="0"/>
          </a:p>
          <a:p>
            <a:endParaRPr lang="es-ES" dirty="0"/>
          </a:p>
        </p:txBody>
      </p:sp>
      <p:pic>
        <p:nvPicPr>
          <p:cNvPr id="6" name="Imagen 5">
            <a:extLst>
              <a:ext uri="{FF2B5EF4-FFF2-40B4-BE49-F238E27FC236}">
                <a16:creationId xmlns:a16="http://schemas.microsoft.com/office/drawing/2014/main" id="{6D99447E-B601-49B9-B88E-162171575549}"/>
              </a:ext>
            </a:extLst>
          </p:cNvPr>
          <p:cNvPicPr>
            <a:picLocks noChangeAspect="1"/>
          </p:cNvPicPr>
          <p:nvPr/>
        </p:nvPicPr>
        <p:blipFill>
          <a:blip r:embed="rId2"/>
          <a:stretch>
            <a:fillRect/>
          </a:stretch>
        </p:blipFill>
        <p:spPr>
          <a:xfrm>
            <a:off x="8829093" y="730957"/>
            <a:ext cx="2465594" cy="1253692"/>
          </a:xfrm>
          <a:prstGeom prst="rect">
            <a:avLst/>
          </a:prstGeom>
        </p:spPr>
      </p:pic>
      <p:sp>
        <p:nvSpPr>
          <p:cNvPr id="8" name="Marcador de número de diapositiva 7">
            <a:extLst>
              <a:ext uri="{FF2B5EF4-FFF2-40B4-BE49-F238E27FC236}">
                <a16:creationId xmlns:a16="http://schemas.microsoft.com/office/drawing/2014/main" id="{AA02CE07-A8B1-47F5-97A3-29E0627813FA}"/>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29516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B237C-A3AD-4004-B161-20CA7655A6AE}"/>
              </a:ext>
            </a:extLst>
          </p:cNvPr>
          <p:cNvSpPr>
            <a:spLocks noGrp="1"/>
          </p:cNvSpPr>
          <p:nvPr>
            <p:ph type="title"/>
          </p:nvPr>
        </p:nvSpPr>
        <p:spPr/>
        <p:txBody>
          <a:bodyPr/>
          <a:lstStyle/>
          <a:p>
            <a:r>
              <a:rPr lang="es-ES" dirty="0" err="1"/>
              <a:t>nmap</a:t>
            </a:r>
            <a:endParaRPr lang="ca-ES" dirty="0"/>
          </a:p>
        </p:txBody>
      </p:sp>
      <p:sp>
        <p:nvSpPr>
          <p:cNvPr id="3" name="Marcador de contenido 2">
            <a:extLst>
              <a:ext uri="{FF2B5EF4-FFF2-40B4-BE49-F238E27FC236}">
                <a16:creationId xmlns:a16="http://schemas.microsoft.com/office/drawing/2014/main" id="{7C6137A6-A948-41CD-A827-3CE71A563FFD}"/>
              </a:ext>
            </a:extLst>
          </p:cNvPr>
          <p:cNvSpPr>
            <a:spLocks noGrp="1"/>
          </p:cNvSpPr>
          <p:nvPr>
            <p:ph idx="1"/>
          </p:nvPr>
        </p:nvSpPr>
        <p:spPr/>
        <p:txBody>
          <a:bodyPr>
            <a:normAutofit/>
          </a:bodyPr>
          <a:lstStyle/>
          <a:p>
            <a:r>
              <a:rPr lang="ca-ES" b="1" dirty="0"/>
              <a:t>Nmap </a:t>
            </a:r>
            <a:r>
              <a:rPr lang="ca-ES" dirty="0"/>
              <a:t>(abreviatura de Network Mapper) és una eina lliure de codi obert per a l'escaneig de vulnerabilitats i el descobriment de la xarxa. Busquen programes o servicis que pugin ser emprats en cada sistema objectiu analitzat. En aquest anàlisis distingim dos tipus de exploració amb NMAP:</a:t>
            </a:r>
          </a:p>
          <a:p>
            <a:pPr lvl="1"/>
            <a:r>
              <a:rPr lang="ca-ES" dirty="0"/>
              <a:t>OS FINGERPRINTING.</a:t>
            </a:r>
          </a:p>
          <a:p>
            <a:pPr lvl="1"/>
            <a:r>
              <a:rPr lang="ca-ES" dirty="0"/>
              <a:t>SCRIPT FOR SCAN VULNERABILITIES.</a:t>
            </a:r>
            <a:br>
              <a:rPr lang="ca-ES" dirty="0"/>
            </a:br>
            <a:endParaRPr lang="ca-ES" dirty="0"/>
          </a:p>
        </p:txBody>
      </p:sp>
      <p:pic>
        <p:nvPicPr>
          <p:cNvPr id="6" name="Imagen 5">
            <a:extLst>
              <a:ext uri="{FF2B5EF4-FFF2-40B4-BE49-F238E27FC236}">
                <a16:creationId xmlns:a16="http://schemas.microsoft.com/office/drawing/2014/main" id="{EFF89CC6-55A4-42C2-8D75-F26D10EE1952}"/>
              </a:ext>
            </a:extLst>
          </p:cNvPr>
          <p:cNvPicPr>
            <a:picLocks noChangeAspect="1"/>
          </p:cNvPicPr>
          <p:nvPr/>
        </p:nvPicPr>
        <p:blipFill>
          <a:blip r:embed="rId2"/>
          <a:stretch>
            <a:fillRect/>
          </a:stretch>
        </p:blipFill>
        <p:spPr>
          <a:xfrm>
            <a:off x="8664763" y="0"/>
            <a:ext cx="2601185" cy="2601185"/>
          </a:xfrm>
          <a:prstGeom prst="rect">
            <a:avLst/>
          </a:prstGeom>
        </p:spPr>
      </p:pic>
      <p:sp>
        <p:nvSpPr>
          <p:cNvPr id="8" name="Marcador de número de diapositiva 7">
            <a:extLst>
              <a:ext uri="{FF2B5EF4-FFF2-40B4-BE49-F238E27FC236}">
                <a16:creationId xmlns:a16="http://schemas.microsoft.com/office/drawing/2014/main" id="{7FCA1B13-9698-40A5-AA4D-CAD8122CE50A}"/>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02783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DE05F-8EDD-441A-992E-859E9804EC64}"/>
              </a:ext>
            </a:extLst>
          </p:cNvPr>
          <p:cNvSpPr>
            <a:spLocks noGrp="1"/>
          </p:cNvSpPr>
          <p:nvPr>
            <p:ph type="title"/>
          </p:nvPr>
        </p:nvSpPr>
        <p:spPr/>
        <p:txBody>
          <a:bodyPr/>
          <a:lstStyle/>
          <a:p>
            <a:r>
              <a:rPr lang="es-ES" dirty="0"/>
              <a:t>NMAP. Script for scan vulnerabilities</a:t>
            </a:r>
            <a:endParaRPr lang="ca-ES" dirty="0"/>
          </a:p>
        </p:txBody>
      </p:sp>
      <p:graphicFrame>
        <p:nvGraphicFramePr>
          <p:cNvPr id="4" name="Marcador de contenido 3">
            <a:extLst>
              <a:ext uri="{FF2B5EF4-FFF2-40B4-BE49-F238E27FC236}">
                <a16:creationId xmlns:a16="http://schemas.microsoft.com/office/drawing/2014/main" id="{05CFD3D8-8669-4807-B6AD-DF04AF9BD96A}"/>
              </a:ext>
            </a:extLst>
          </p:cNvPr>
          <p:cNvGraphicFramePr>
            <a:graphicFrameLocks noGrp="1"/>
          </p:cNvGraphicFramePr>
          <p:nvPr>
            <p:ph idx="1"/>
            <p:extLst>
              <p:ext uri="{D42A27DB-BD31-4B8C-83A1-F6EECF244321}">
                <p14:modId xmlns:p14="http://schemas.microsoft.com/office/powerpoint/2010/main" val="1423948243"/>
              </p:ext>
            </p:extLst>
          </p:nvPr>
        </p:nvGraphicFramePr>
        <p:xfrm>
          <a:off x="1256916" y="3021791"/>
          <a:ext cx="3919855" cy="370840"/>
        </p:xfrm>
        <a:graphic>
          <a:graphicData uri="http://schemas.openxmlformats.org/drawingml/2006/table">
            <a:tbl>
              <a:tblPr firstRow="1" bandRow="1">
                <a:tableStyleId>{5C22544A-7EE6-4342-B048-85BDC9FD1C3A}</a:tableStyleId>
              </a:tblPr>
              <a:tblGrid>
                <a:gridCol w="3919855">
                  <a:extLst>
                    <a:ext uri="{9D8B030D-6E8A-4147-A177-3AD203B41FA5}">
                      <a16:colId xmlns:a16="http://schemas.microsoft.com/office/drawing/2014/main" val="3913749797"/>
                    </a:ext>
                  </a:extLst>
                </a:gridCol>
              </a:tblGrid>
              <a:tr h="370840">
                <a:tc>
                  <a:txBody>
                    <a:bodyPr/>
                    <a:lstStyle/>
                    <a:p>
                      <a:r>
                        <a:rPr lang="ca-ES" sz="1800" b="1" kern="1200" dirty="0" err="1">
                          <a:solidFill>
                            <a:schemeClr val="bg2"/>
                          </a:solidFill>
                          <a:effectLst/>
                          <a:latin typeface="+mn-lt"/>
                          <a:ea typeface="+mn-ea"/>
                          <a:cs typeface="+mn-cs"/>
                        </a:rPr>
                        <a:t>nmap</a:t>
                      </a:r>
                      <a:r>
                        <a:rPr lang="ca-ES" sz="1800" b="1" kern="1200" dirty="0">
                          <a:solidFill>
                            <a:schemeClr val="bg2"/>
                          </a:solidFill>
                          <a:effectLst/>
                          <a:latin typeface="+mn-lt"/>
                          <a:ea typeface="+mn-ea"/>
                          <a:cs typeface="+mn-cs"/>
                        </a:rPr>
                        <a:t> -O –A 192.168.229.130</a:t>
                      </a:r>
                      <a:endParaRPr lang="ca-ES" dirty="0">
                        <a:solidFill>
                          <a:schemeClr val="bg2"/>
                        </a:solidFill>
                      </a:endParaRPr>
                    </a:p>
                  </a:txBody>
                  <a:tcPr>
                    <a:solidFill>
                      <a:schemeClr val="tx1"/>
                    </a:solidFill>
                  </a:tcPr>
                </a:tc>
                <a:extLst>
                  <a:ext uri="{0D108BD9-81ED-4DB2-BD59-A6C34878D82A}">
                    <a16:rowId xmlns:a16="http://schemas.microsoft.com/office/drawing/2014/main" val="2744044468"/>
                  </a:ext>
                </a:extLst>
              </a:tr>
            </a:tbl>
          </a:graphicData>
        </a:graphic>
      </p:graphicFrame>
      <p:sp>
        <p:nvSpPr>
          <p:cNvPr id="5" name="Marcador de contenido 2">
            <a:extLst>
              <a:ext uri="{FF2B5EF4-FFF2-40B4-BE49-F238E27FC236}">
                <a16:creationId xmlns:a16="http://schemas.microsoft.com/office/drawing/2014/main" id="{88B5837E-8638-4FCC-AAB1-6E84C88EA645}"/>
              </a:ext>
            </a:extLst>
          </p:cNvPr>
          <p:cNvSpPr txBox="1">
            <a:spLocks/>
          </p:cNvSpPr>
          <p:nvPr/>
        </p:nvSpPr>
        <p:spPr>
          <a:xfrm>
            <a:off x="1141413" y="1713025"/>
            <a:ext cx="10158558" cy="1027846"/>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ca-ES" sz="8800" dirty="0"/>
              <a:t>Opció per a executar </a:t>
            </a:r>
            <a:r>
              <a:rPr lang="ca-ES" sz="8800" b="1" dirty="0"/>
              <a:t>scripts</a:t>
            </a:r>
            <a:r>
              <a:rPr lang="ca-ES" sz="8800" dirty="0"/>
              <a:t> </a:t>
            </a:r>
            <a:r>
              <a:rPr lang="ca-ES" sz="8800" dirty="0" err="1"/>
              <a:t>pre</a:t>
            </a:r>
            <a:r>
              <a:rPr lang="ca-ES" sz="8800" dirty="0"/>
              <a:t> definits dels que disposa NMAP per a obtindré dades, amb aquesta opció executa i compila un script cridat </a:t>
            </a:r>
            <a:r>
              <a:rPr lang="ca-ES" sz="8800" b="1" dirty="0"/>
              <a:t>vuln </a:t>
            </a:r>
            <a:r>
              <a:rPr lang="ca-ES" sz="8800" dirty="0"/>
              <a:t>per a saber informació en profunditat de les febleses de les que disposa la màquina investigada. </a:t>
            </a:r>
            <a:br>
              <a:rPr lang="ca-ES" sz="8800" dirty="0"/>
            </a:br>
            <a:r>
              <a:rPr lang="ca-ES" sz="8800" dirty="0"/>
              <a:t> </a:t>
            </a:r>
          </a:p>
          <a:p>
            <a:endParaRPr lang="es-ES" dirty="0"/>
          </a:p>
        </p:txBody>
      </p:sp>
      <p:sp>
        <p:nvSpPr>
          <p:cNvPr id="6" name="Marcador de contenido 2">
            <a:extLst>
              <a:ext uri="{FF2B5EF4-FFF2-40B4-BE49-F238E27FC236}">
                <a16:creationId xmlns:a16="http://schemas.microsoft.com/office/drawing/2014/main" id="{18ED2201-A08A-474F-BB0E-00FFFC4A24D7}"/>
              </a:ext>
            </a:extLst>
          </p:cNvPr>
          <p:cNvSpPr txBox="1">
            <a:spLocks/>
          </p:cNvSpPr>
          <p:nvPr/>
        </p:nvSpPr>
        <p:spPr>
          <a:xfrm>
            <a:off x="1141413" y="3686774"/>
            <a:ext cx="10052768" cy="229632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ca-ES" dirty="0"/>
              <a:t>-O = detecció del </a:t>
            </a:r>
            <a:r>
              <a:rPr lang="ca-ES"/>
              <a:t>sistema operatiu.</a:t>
            </a:r>
            <a:endParaRPr lang="ca-ES" dirty="0"/>
          </a:p>
          <a:p>
            <a:pPr marL="0" indent="0">
              <a:buNone/>
            </a:pPr>
            <a:r>
              <a:rPr lang="ca-ES" dirty="0"/>
              <a:t>-A activa la detecció del sistema operatiu i les seues versions anteriors.</a:t>
            </a:r>
            <a:endParaRPr lang="es-ES" dirty="0"/>
          </a:p>
          <a:p>
            <a:pPr marL="0" indent="0">
              <a:buNone/>
            </a:pPr>
            <a:endParaRPr lang="es-ES" dirty="0"/>
          </a:p>
          <a:p>
            <a:pPr marL="0" indent="0">
              <a:buNone/>
            </a:pPr>
            <a:endParaRPr lang="es-ES" dirty="0"/>
          </a:p>
          <a:p>
            <a:endParaRPr lang="es-ES" dirty="0"/>
          </a:p>
        </p:txBody>
      </p:sp>
      <p:sp>
        <p:nvSpPr>
          <p:cNvPr id="8" name="Marcador de número de diapositiva 7">
            <a:extLst>
              <a:ext uri="{FF2B5EF4-FFF2-40B4-BE49-F238E27FC236}">
                <a16:creationId xmlns:a16="http://schemas.microsoft.com/office/drawing/2014/main" id="{B6B6B29E-032A-4650-9352-B1923685E722}"/>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64246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DE05F-8EDD-441A-992E-859E9804EC64}"/>
              </a:ext>
            </a:extLst>
          </p:cNvPr>
          <p:cNvSpPr>
            <a:spLocks noGrp="1"/>
          </p:cNvSpPr>
          <p:nvPr>
            <p:ph type="title"/>
          </p:nvPr>
        </p:nvSpPr>
        <p:spPr/>
        <p:txBody>
          <a:bodyPr/>
          <a:lstStyle/>
          <a:p>
            <a:r>
              <a:rPr lang="es-ES" dirty="0"/>
              <a:t>NMAP. Script for scan vulnerabilities</a:t>
            </a:r>
            <a:endParaRPr lang="ca-ES" dirty="0"/>
          </a:p>
        </p:txBody>
      </p:sp>
      <p:graphicFrame>
        <p:nvGraphicFramePr>
          <p:cNvPr id="4" name="Marcador de contenido 3">
            <a:extLst>
              <a:ext uri="{FF2B5EF4-FFF2-40B4-BE49-F238E27FC236}">
                <a16:creationId xmlns:a16="http://schemas.microsoft.com/office/drawing/2014/main" id="{05CFD3D8-8669-4807-B6AD-DF04AF9BD96A}"/>
              </a:ext>
            </a:extLst>
          </p:cNvPr>
          <p:cNvGraphicFramePr>
            <a:graphicFrameLocks noGrp="1"/>
          </p:cNvGraphicFramePr>
          <p:nvPr>
            <p:ph idx="1"/>
            <p:extLst/>
          </p:nvPr>
        </p:nvGraphicFramePr>
        <p:xfrm>
          <a:off x="1256916" y="3021791"/>
          <a:ext cx="4162106" cy="370840"/>
        </p:xfrm>
        <a:graphic>
          <a:graphicData uri="http://schemas.openxmlformats.org/drawingml/2006/table">
            <a:tbl>
              <a:tblPr firstRow="1" bandRow="1">
                <a:tableStyleId>{5C22544A-7EE6-4342-B048-85BDC9FD1C3A}</a:tableStyleId>
              </a:tblPr>
              <a:tblGrid>
                <a:gridCol w="4162106">
                  <a:extLst>
                    <a:ext uri="{9D8B030D-6E8A-4147-A177-3AD203B41FA5}">
                      <a16:colId xmlns:a16="http://schemas.microsoft.com/office/drawing/2014/main" val="3913749797"/>
                    </a:ext>
                  </a:extLst>
                </a:gridCol>
              </a:tblGrid>
              <a:tr h="370840">
                <a:tc>
                  <a:txBody>
                    <a:bodyPr/>
                    <a:lstStyle/>
                    <a:p>
                      <a:r>
                        <a:rPr lang="es-ES" dirty="0" err="1">
                          <a:solidFill>
                            <a:schemeClr val="bg2">
                              <a:lumMod val="50000"/>
                            </a:schemeClr>
                          </a:solidFill>
                        </a:rPr>
                        <a:t>Nmap</a:t>
                      </a:r>
                      <a:r>
                        <a:rPr lang="es-ES" dirty="0">
                          <a:solidFill>
                            <a:schemeClr val="bg2">
                              <a:lumMod val="50000"/>
                            </a:schemeClr>
                          </a:solidFill>
                        </a:rPr>
                        <a:t> –n –</a:t>
                      </a:r>
                      <a:r>
                        <a:rPr lang="es-ES" dirty="0" err="1">
                          <a:solidFill>
                            <a:schemeClr val="bg2">
                              <a:lumMod val="50000"/>
                            </a:schemeClr>
                          </a:solidFill>
                        </a:rPr>
                        <a:t>Pn</a:t>
                      </a:r>
                      <a:r>
                        <a:rPr lang="es-ES" dirty="0">
                          <a:solidFill>
                            <a:schemeClr val="bg2">
                              <a:lumMod val="50000"/>
                            </a:schemeClr>
                          </a:solidFill>
                        </a:rPr>
                        <a:t> --script 192.168.229.130</a:t>
                      </a:r>
                      <a:endParaRPr lang="ca-ES" dirty="0">
                        <a:solidFill>
                          <a:schemeClr val="bg2">
                            <a:lumMod val="50000"/>
                          </a:schemeClr>
                        </a:solidFill>
                      </a:endParaRPr>
                    </a:p>
                  </a:txBody>
                  <a:tcPr>
                    <a:solidFill>
                      <a:schemeClr val="tx1"/>
                    </a:solidFill>
                  </a:tcPr>
                </a:tc>
                <a:extLst>
                  <a:ext uri="{0D108BD9-81ED-4DB2-BD59-A6C34878D82A}">
                    <a16:rowId xmlns:a16="http://schemas.microsoft.com/office/drawing/2014/main" val="2744044468"/>
                  </a:ext>
                </a:extLst>
              </a:tr>
            </a:tbl>
          </a:graphicData>
        </a:graphic>
      </p:graphicFrame>
      <p:sp>
        <p:nvSpPr>
          <p:cNvPr id="5" name="Marcador de contenido 2">
            <a:extLst>
              <a:ext uri="{FF2B5EF4-FFF2-40B4-BE49-F238E27FC236}">
                <a16:creationId xmlns:a16="http://schemas.microsoft.com/office/drawing/2014/main" id="{88B5837E-8638-4FCC-AAB1-6E84C88EA645}"/>
              </a:ext>
            </a:extLst>
          </p:cNvPr>
          <p:cNvSpPr txBox="1">
            <a:spLocks/>
          </p:cNvSpPr>
          <p:nvPr/>
        </p:nvSpPr>
        <p:spPr>
          <a:xfrm>
            <a:off x="1141413" y="1728641"/>
            <a:ext cx="10052768" cy="1564169"/>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ca-ES" sz="6800" dirty="0"/>
              <a:t>Opció per a executar </a:t>
            </a:r>
            <a:r>
              <a:rPr lang="ca-ES" sz="6800" b="1" dirty="0"/>
              <a:t>scripts</a:t>
            </a:r>
            <a:r>
              <a:rPr lang="ca-ES" sz="6800" dirty="0"/>
              <a:t> </a:t>
            </a:r>
            <a:r>
              <a:rPr lang="ca-ES" sz="6800" dirty="0" err="1"/>
              <a:t>pre</a:t>
            </a:r>
            <a:r>
              <a:rPr lang="ca-ES" sz="6800" dirty="0"/>
              <a:t> definits dels que disposa NMAP per a obtindré dades, amb aquesta opció executa i compila un script cridat </a:t>
            </a:r>
            <a:r>
              <a:rPr lang="ca-ES" sz="6800" b="1" dirty="0"/>
              <a:t>vuln </a:t>
            </a:r>
            <a:r>
              <a:rPr lang="ca-ES" sz="6800" dirty="0"/>
              <a:t>per a saber informació en profunditat de les febleses de les que disposa la màquina investigada. </a:t>
            </a:r>
            <a:br>
              <a:rPr lang="ca-ES" sz="4800" dirty="0"/>
            </a:br>
            <a:r>
              <a:rPr lang="ca-ES" sz="4800" dirty="0"/>
              <a:t> </a:t>
            </a:r>
            <a:endParaRPr lang="ca-ES" dirty="0"/>
          </a:p>
          <a:p>
            <a:endParaRPr lang="ca-ES" dirty="0"/>
          </a:p>
          <a:p>
            <a:endParaRPr lang="ca-ES" dirty="0"/>
          </a:p>
          <a:p>
            <a:endParaRPr lang="es-ES" dirty="0"/>
          </a:p>
        </p:txBody>
      </p:sp>
      <p:sp>
        <p:nvSpPr>
          <p:cNvPr id="6" name="Marcador de contenido 2">
            <a:extLst>
              <a:ext uri="{FF2B5EF4-FFF2-40B4-BE49-F238E27FC236}">
                <a16:creationId xmlns:a16="http://schemas.microsoft.com/office/drawing/2014/main" id="{18ED2201-A08A-474F-BB0E-00FFFC4A24D7}"/>
              </a:ext>
            </a:extLst>
          </p:cNvPr>
          <p:cNvSpPr txBox="1">
            <a:spLocks/>
          </p:cNvSpPr>
          <p:nvPr/>
        </p:nvSpPr>
        <p:spPr>
          <a:xfrm>
            <a:off x="1141413" y="3686774"/>
            <a:ext cx="10052768" cy="22963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ca-ES" dirty="0"/>
              <a:t>-n en la cridada no intenta solucionar el </a:t>
            </a:r>
            <a:r>
              <a:rPr lang="ca-ES" b="1" dirty="0"/>
              <a:t>DNS(Domain Name Server) </a:t>
            </a:r>
            <a:r>
              <a:rPr lang="ca-ES" dirty="0"/>
              <a:t>ja que es realitza l´exploració contra una IP i no necessitem resoldre el nom del servidor al domini. </a:t>
            </a:r>
            <a:br>
              <a:rPr lang="ca-ES" dirty="0"/>
            </a:br>
            <a:r>
              <a:rPr lang="ca-ES" dirty="0"/>
              <a:t>-Pn no tracta de fer ping a la màquina vulnerable, per estalviar en temps</a:t>
            </a:r>
            <a:br>
              <a:rPr lang="ca-ES" dirty="0"/>
            </a:br>
            <a:r>
              <a:rPr lang="ca-ES" dirty="0"/>
              <a:t>d´execució sense enviar-li paquets i fent que es ralentís la cridada. </a:t>
            </a:r>
          </a:p>
          <a:p>
            <a:pPr marL="0" indent="0">
              <a:buNone/>
            </a:pPr>
            <a:r>
              <a:rPr lang="ca-ES" dirty="0"/>
              <a:t>--script = vuln Recerca de vulnerabilitats amb identificació CVE Common Vulnerabilities and Exposures (CVE)</a:t>
            </a:r>
          </a:p>
          <a:p>
            <a:pPr marL="0" indent="0">
              <a:buNone/>
            </a:pPr>
            <a:endParaRPr lang="es-ES" dirty="0"/>
          </a:p>
          <a:p>
            <a:pPr marL="0" indent="0">
              <a:buNone/>
            </a:pPr>
            <a:endParaRPr lang="es-ES" dirty="0"/>
          </a:p>
          <a:p>
            <a:pPr marL="0" indent="0">
              <a:buNone/>
            </a:pPr>
            <a:endParaRPr lang="es-ES" dirty="0"/>
          </a:p>
          <a:p>
            <a:endParaRPr lang="es-ES" dirty="0"/>
          </a:p>
        </p:txBody>
      </p:sp>
      <p:sp>
        <p:nvSpPr>
          <p:cNvPr id="8" name="Marcador de número de diapositiva 7">
            <a:extLst>
              <a:ext uri="{FF2B5EF4-FFF2-40B4-BE49-F238E27FC236}">
                <a16:creationId xmlns:a16="http://schemas.microsoft.com/office/drawing/2014/main" id="{B6B6B29E-032A-4650-9352-B1923685E722}"/>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01767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FD9C3-C80A-43F9-821D-DD0706C9991A}"/>
              </a:ext>
            </a:extLst>
          </p:cNvPr>
          <p:cNvSpPr>
            <a:spLocks noGrp="1"/>
          </p:cNvSpPr>
          <p:nvPr>
            <p:ph type="title"/>
          </p:nvPr>
        </p:nvSpPr>
        <p:spPr/>
        <p:txBody>
          <a:bodyPr/>
          <a:lstStyle/>
          <a:p>
            <a:r>
              <a:rPr lang="es-ES" dirty="0" err="1"/>
              <a:t>Nessus</a:t>
            </a:r>
            <a:endParaRPr lang="es-ES" dirty="0"/>
          </a:p>
        </p:txBody>
      </p:sp>
      <p:pic>
        <p:nvPicPr>
          <p:cNvPr id="6" name="Marcador de contenido 5">
            <a:extLst>
              <a:ext uri="{FF2B5EF4-FFF2-40B4-BE49-F238E27FC236}">
                <a16:creationId xmlns:a16="http://schemas.microsoft.com/office/drawing/2014/main" id="{8580125A-0C58-4A74-B47F-F230C41FB2F1}"/>
              </a:ext>
            </a:extLst>
          </p:cNvPr>
          <p:cNvPicPr>
            <a:picLocks noGrp="1" noChangeAspect="1"/>
          </p:cNvPicPr>
          <p:nvPr>
            <p:ph idx="1"/>
          </p:nvPr>
        </p:nvPicPr>
        <p:blipFill>
          <a:blip r:embed="rId2"/>
          <a:stretch>
            <a:fillRect/>
          </a:stretch>
        </p:blipFill>
        <p:spPr>
          <a:xfrm>
            <a:off x="7777388" y="636062"/>
            <a:ext cx="2649935" cy="1040810"/>
          </a:xfrm>
        </p:spPr>
      </p:pic>
      <p:sp>
        <p:nvSpPr>
          <p:cNvPr id="4" name="Marcador de número de diapositiva 3">
            <a:extLst>
              <a:ext uri="{FF2B5EF4-FFF2-40B4-BE49-F238E27FC236}">
                <a16:creationId xmlns:a16="http://schemas.microsoft.com/office/drawing/2014/main" id="{C37E2BFC-F70E-433A-AF04-35F88620044F}"/>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7" name="Rectángulo 6">
            <a:extLst>
              <a:ext uri="{FF2B5EF4-FFF2-40B4-BE49-F238E27FC236}">
                <a16:creationId xmlns:a16="http://schemas.microsoft.com/office/drawing/2014/main" id="{146F550D-6FF0-4343-8A04-28A22CB9C0F0}"/>
              </a:ext>
            </a:extLst>
          </p:cNvPr>
          <p:cNvSpPr/>
          <p:nvPr/>
        </p:nvSpPr>
        <p:spPr>
          <a:xfrm>
            <a:off x="857077" y="1687354"/>
            <a:ext cx="9905998" cy="4893647"/>
          </a:xfrm>
          <a:prstGeom prst="rect">
            <a:avLst/>
          </a:prstGeom>
        </p:spPr>
        <p:txBody>
          <a:bodyPr wrap="square">
            <a:spAutoFit/>
          </a:bodyPr>
          <a:lstStyle/>
          <a:p>
            <a:pPr marL="285750" indent="-285750">
              <a:buFont typeface="Arial" panose="020B0604020202020204" pitchFamily="34" charset="0"/>
              <a:buChar char="•"/>
            </a:pPr>
            <a:r>
              <a:rPr lang="ca-ES" dirty="0" err="1"/>
              <a:t>Nessus</a:t>
            </a:r>
            <a:r>
              <a:rPr lang="ca-ES" dirty="0"/>
              <a:t> es un escàner potent de vulnerabilitats de el que es denomina un </a:t>
            </a:r>
            <a:r>
              <a:rPr lang="ca-ES" dirty="0" err="1"/>
              <a:t>target</a:t>
            </a:r>
            <a:r>
              <a:rPr lang="ca-ES" dirty="0"/>
              <a:t> (direcció, host o IP) , es un dels softwares més flexibles del món en quant a el anàlisis robust de les característiques dels hosts</a:t>
            </a:r>
          </a:p>
          <a:p>
            <a:endParaRPr lang="ca-ES" dirty="0"/>
          </a:p>
          <a:p>
            <a:pPr marL="285750" indent="-285750">
              <a:buFont typeface="Arial" panose="020B0604020202020204" pitchFamily="34" charset="0"/>
              <a:buChar char="•"/>
            </a:pPr>
            <a:r>
              <a:rPr lang="ca-ES" dirty="0"/>
              <a:t>Té un gran repertori de funcionalitats com son descobrir xarxes actives properes al host analitzat, polítiques d’auditoria i escaneig consistent de vulnerabilitats.</a:t>
            </a:r>
          </a:p>
          <a:p>
            <a:pPr marL="285750" indent="-285750">
              <a:buFont typeface="Arial" panose="020B0604020202020204" pitchFamily="34" charset="0"/>
              <a:buChar char="•"/>
            </a:pPr>
            <a:endParaRPr lang="ca-ES" sz="1100" dirty="0"/>
          </a:p>
          <a:p>
            <a:pPr marL="285750" indent="-285750">
              <a:buFont typeface="Arial" panose="020B0604020202020204" pitchFamily="34" charset="0"/>
              <a:buChar char="•"/>
            </a:pPr>
            <a:endParaRPr lang="ca-ES" sz="1100" dirty="0"/>
          </a:p>
          <a:p>
            <a:pPr marL="285750" indent="-285750">
              <a:buFont typeface="Arial" panose="020B0604020202020204" pitchFamily="34" charset="0"/>
              <a:buChar char="•"/>
            </a:pPr>
            <a:r>
              <a:rPr lang="ca-ES" dirty="0"/>
              <a:t>Executarem la </a:t>
            </a:r>
            <a:r>
              <a:rPr lang="ca-ES" dirty="0" err="1"/>
              <a:t>webApp</a:t>
            </a:r>
            <a:r>
              <a:rPr lang="ca-ES" dirty="0"/>
              <a:t> de </a:t>
            </a:r>
            <a:r>
              <a:rPr lang="ca-ES" dirty="0" err="1"/>
              <a:t>Nessus</a:t>
            </a:r>
            <a:r>
              <a:rPr lang="ca-ES" dirty="0"/>
              <a:t> una volta fet tot el procés de instal·lació des de :</a:t>
            </a:r>
          </a:p>
          <a:p>
            <a:pPr marL="285750" indent="-285750">
              <a:buFont typeface="Arial" panose="020B0604020202020204" pitchFamily="34" charset="0"/>
              <a:buChar char="•"/>
            </a:pPr>
            <a:endParaRPr lang="ca-ES" sz="1100" dirty="0"/>
          </a:p>
          <a:p>
            <a:endParaRPr lang="ca-ES" sz="1100" dirty="0"/>
          </a:p>
          <a:p>
            <a:endParaRPr lang="ca-ES" sz="1100" dirty="0"/>
          </a:p>
          <a:p>
            <a:pPr marL="285750" indent="-285750">
              <a:buFont typeface="Arial" panose="020B0604020202020204" pitchFamily="34" charset="0"/>
              <a:buChar char="•"/>
            </a:pPr>
            <a:r>
              <a:rPr lang="ca-ES" dirty="0"/>
              <a:t>Un resum de les categories de les vulnerabilitats es el que classifica els servicis web en 4 diferents:</a:t>
            </a:r>
            <a:endParaRPr lang="ca-ES" sz="1100" dirty="0"/>
          </a:p>
          <a:p>
            <a:endParaRPr lang="ca-ES" sz="1100" dirty="0"/>
          </a:p>
          <a:p>
            <a:endParaRPr lang="ca-ES" sz="1100" dirty="0"/>
          </a:p>
          <a:p>
            <a:endParaRPr lang="ca-ES" sz="1100" dirty="0"/>
          </a:p>
          <a:p>
            <a:pPr marL="171450" indent="-171450">
              <a:buFont typeface="Arial" panose="020B0604020202020204" pitchFamily="34" charset="0"/>
              <a:buChar char="•"/>
            </a:pPr>
            <a:endParaRPr lang="ca-ES" sz="1100" dirty="0"/>
          </a:p>
          <a:p>
            <a:endParaRPr lang="ca-ES" sz="1100" dirty="0"/>
          </a:p>
          <a:p>
            <a:pPr marL="285750" indent="-285750">
              <a:buFont typeface="Arial" panose="020B0604020202020204" pitchFamily="34" charset="0"/>
              <a:buChar char="•"/>
            </a:pPr>
            <a:r>
              <a:rPr lang="ca-ES" dirty="0"/>
              <a:t>Amb factor risc mig la vulnerabilitat “HTTP TRACE / TRACK </a:t>
            </a:r>
            <a:r>
              <a:rPr lang="ca-ES" dirty="0" err="1"/>
              <a:t>Methods</a:t>
            </a:r>
            <a:r>
              <a:rPr lang="ca-ES" dirty="0"/>
              <a:t> </a:t>
            </a:r>
            <a:r>
              <a:rPr lang="ca-ES" dirty="0" err="1"/>
              <a:t>Allowed</a:t>
            </a:r>
            <a:r>
              <a:rPr lang="ca-ES" dirty="0"/>
              <a:t>” ja ha sigut analitzada prèviament en la nostra auditoria i tracta de que la vulnerabilitat </a:t>
            </a:r>
            <a:r>
              <a:rPr lang="ca-ES" dirty="0" err="1"/>
              <a:t>expossada</a:t>
            </a:r>
            <a:r>
              <a:rPr lang="ca-ES" dirty="0"/>
              <a:t> tingui present la capçalera TRACE que permet pràctiques de </a:t>
            </a:r>
            <a:r>
              <a:rPr lang="ca-ES" dirty="0" err="1"/>
              <a:t>hacking</a:t>
            </a:r>
            <a:r>
              <a:rPr lang="ca-ES" dirty="0"/>
              <a:t> XST.</a:t>
            </a:r>
            <a:endParaRPr lang="es-ES" dirty="0"/>
          </a:p>
          <a:p>
            <a:br>
              <a:rPr lang="ca-ES" sz="1100" dirty="0"/>
            </a:br>
            <a:r>
              <a:rPr lang="ca-ES" sz="1100" dirty="0"/>
              <a:t> </a:t>
            </a:r>
            <a:endParaRPr lang="ca-ES" dirty="0"/>
          </a:p>
        </p:txBody>
      </p:sp>
      <p:pic>
        <p:nvPicPr>
          <p:cNvPr id="8" name="Imagen 7">
            <a:extLst>
              <a:ext uri="{FF2B5EF4-FFF2-40B4-BE49-F238E27FC236}">
                <a16:creationId xmlns:a16="http://schemas.microsoft.com/office/drawing/2014/main" id="{8E18A917-0062-44C0-B19A-49F3A357EFE6}"/>
              </a:ext>
            </a:extLst>
          </p:cNvPr>
          <p:cNvPicPr>
            <a:picLocks noChangeAspect="1"/>
          </p:cNvPicPr>
          <p:nvPr/>
        </p:nvPicPr>
        <p:blipFill>
          <a:blip r:embed="rId3"/>
          <a:stretch>
            <a:fillRect/>
          </a:stretch>
        </p:blipFill>
        <p:spPr>
          <a:xfrm>
            <a:off x="1231968" y="4760913"/>
            <a:ext cx="2362530" cy="285790"/>
          </a:xfrm>
          <a:prstGeom prst="rect">
            <a:avLst/>
          </a:prstGeom>
        </p:spPr>
      </p:pic>
      <p:graphicFrame>
        <p:nvGraphicFramePr>
          <p:cNvPr id="11" name="Tabla 10">
            <a:extLst>
              <a:ext uri="{FF2B5EF4-FFF2-40B4-BE49-F238E27FC236}">
                <a16:creationId xmlns:a16="http://schemas.microsoft.com/office/drawing/2014/main" id="{F08A2B8D-066D-4388-8450-F6E6A10A8380}"/>
              </a:ext>
            </a:extLst>
          </p:cNvPr>
          <p:cNvGraphicFramePr>
            <a:graphicFrameLocks noGrp="1"/>
          </p:cNvGraphicFramePr>
          <p:nvPr>
            <p:extLst>
              <p:ext uri="{D42A27DB-BD31-4B8C-83A1-F6EECF244321}">
                <p14:modId xmlns:p14="http://schemas.microsoft.com/office/powerpoint/2010/main" val="2710856295"/>
              </p:ext>
            </p:extLst>
          </p:nvPr>
        </p:nvGraphicFramePr>
        <p:xfrm>
          <a:off x="1231968" y="3763337"/>
          <a:ext cx="1801769" cy="370840"/>
        </p:xfrm>
        <a:graphic>
          <a:graphicData uri="http://schemas.openxmlformats.org/drawingml/2006/table">
            <a:tbl>
              <a:tblPr firstRow="1" bandRow="1">
                <a:tableStyleId>{5C22544A-7EE6-4342-B048-85BDC9FD1C3A}</a:tableStyleId>
              </a:tblPr>
              <a:tblGrid>
                <a:gridCol w="1801769">
                  <a:extLst>
                    <a:ext uri="{9D8B030D-6E8A-4147-A177-3AD203B41FA5}">
                      <a16:colId xmlns:a16="http://schemas.microsoft.com/office/drawing/2014/main" val="1476257582"/>
                    </a:ext>
                  </a:extLst>
                </a:gridCol>
              </a:tblGrid>
              <a:tr h="370840">
                <a:tc>
                  <a:txBody>
                    <a:bodyPr/>
                    <a:lstStyle/>
                    <a:p>
                      <a:r>
                        <a:rPr lang="es-ES" dirty="0">
                          <a:solidFill>
                            <a:schemeClr val="bg2"/>
                          </a:solidFill>
                        </a:rPr>
                        <a:t>https://kali:8834</a:t>
                      </a:r>
                    </a:p>
                  </a:txBody>
                  <a:tcPr>
                    <a:solidFill>
                      <a:schemeClr val="tx1"/>
                    </a:solidFill>
                  </a:tcPr>
                </a:tc>
                <a:extLst>
                  <a:ext uri="{0D108BD9-81ED-4DB2-BD59-A6C34878D82A}">
                    <a16:rowId xmlns:a16="http://schemas.microsoft.com/office/drawing/2014/main" val="2241616000"/>
                  </a:ext>
                </a:extLst>
              </a:tr>
            </a:tbl>
          </a:graphicData>
        </a:graphic>
      </p:graphicFrame>
    </p:spTree>
    <p:extLst>
      <p:ext uri="{BB962C8B-B14F-4D97-AF65-F5344CB8AC3E}">
        <p14:creationId xmlns:p14="http://schemas.microsoft.com/office/powerpoint/2010/main" val="11921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1123</TotalTime>
  <Words>3154</Words>
  <Application>Microsoft Office PowerPoint</Application>
  <PresentationFormat>Panorámica</PresentationFormat>
  <Paragraphs>304</Paragraphs>
  <Slides>32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Arial</vt:lpstr>
      <vt:lpstr>Calibri</vt:lpstr>
      <vt:lpstr>Century Gothic</vt:lpstr>
      <vt:lpstr>Tw Cen MT</vt:lpstr>
      <vt:lpstr>Circuito</vt:lpstr>
      <vt:lpstr>Presentació - TFM  vulnerabilitats en Sistemes Operatius </vt:lpstr>
      <vt:lpstr>INTRODUCCIÓ</vt:lpstr>
      <vt:lpstr>ESCENARI de EXPLOTACIÓ</vt:lpstr>
      <vt:lpstr>Anàlisis de vulnerabilitats i fingerprinting</vt:lpstr>
      <vt:lpstr>Kali linux</vt:lpstr>
      <vt:lpstr>nmap</vt:lpstr>
      <vt:lpstr>NMAP. Script for scan vulnerabilities</vt:lpstr>
      <vt:lpstr>NMAP. Script for scan vulnerabilities</vt:lpstr>
      <vt:lpstr>Nessus</vt:lpstr>
      <vt:lpstr>SSH</vt:lpstr>
      <vt:lpstr>HTTP</vt:lpstr>
      <vt:lpstr>els altres serveis i mètodes de fingerprinting</vt:lpstr>
      <vt:lpstr>Detecció de l´exploit</vt:lpstr>
      <vt:lpstr>Definició de la vulnerabilitat. Shellshock / bash bug</vt:lpstr>
      <vt:lpstr>Explotació de la vulnerabilitat</vt:lpstr>
      <vt:lpstr>automatització de exploit en metasploit</vt:lpstr>
      <vt:lpstr>incorporació de exploit en metasploit 1</vt:lpstr>
      <vt:lpstr>incorporació de exploit en metasploit 2</vt:lpstr>
      <vt:lpstr>Solucions a l´exploit</vt:lpstr>
      <vt:lpstr>Escalar privilegis a administrador 1</vt:lpstr>
      <vt:lpstr>Escalar privilegis a administrador 2</vt:lpstr>
      <vt:lpstr>Dirty cow. explicació</vt:lpstr>
      <vt:lpstr>Dirty cow. Explotació de vulnerabilitat 1</vt:lpstr>
      <vt:lpstr>Dirty cow. Explotació de vulnerabilitat 1</vt:lpstr>
      <vt:lpstr>Dirty cow. Explotació de vulnerabilitat 2</vt:lpstr>
      <vt:lpstr>Dirty cow. Explotació de vulnerabilitat 3</vt:lpstr>
      <vt:lpstr>Dirty cow. mitigacions</vt:lpstr>
      <vt:lpstr>Dep (PREVENCIÓ DE EXECUCIÓ DE DADES)</vt:lpstr>
      <vt:lpstr>Aslr (distribución de l´espai d´adreçes aleatòries)</vt:lpstr>
      <vt:lpstr>Dep+aslr</vt:lpstr>
      <vt:lpstr>Mitigacions per a protecció en les màquines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TFM - Vulnerabilitats en Sistemes Operatius </dc:title>
  <dc:creator>Josep Escrivá Morató</dc:creator>
  <cp:lastModifiedBy>Josep Escriva</cp:lastModifiedBy>
  <cp:revision>76</cp:revision>
  <dcterms:created xsi:type="dcterms:W3CDTF">2019-01-07T06:36:10Z</dcterms:created>
  <dcterms:modified xsi:type="dcterms:W3CDTF">2019-01-10T17:08:47Z</dcterms:modified>
</cp:coreProperties>
</file>