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789DF5-0DA3-4829-97C1-082E3EB6CA62}">
  <a:tblStyle styleId="{6D789DF5-0DA3-4829-97C1-082E3EB6CA6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25e546d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725e546de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25e546d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725e546de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25e546de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725e546de7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25e546de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725e546de7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25e546de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725e546de7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25e546d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725e546de7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25e546d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725e546de7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25e546de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725e546de7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25e546de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725e546de7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25e546de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725e546de7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25e546de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725e546de7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25e546d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725e546de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25e546de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725e546de7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25e546de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725e546de7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5e546de7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5e546de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25e546de7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25e546de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5e546de7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5e546de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25e546de7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25e546de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25e546de7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725e546de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25e546de7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25e546de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25e546de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725e546de7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25e546de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725e546de7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25e546d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725e546de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25e546de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725e546de7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5e546de7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5e546de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25e546de7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25e546de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5e546de7_0_228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725e546de7_0_228:notes"/>
          <p:cNvSpPr/>
          <p:nvPr>
            <p:ph idx="2" type="sldImg"/>
          </p:nvPr>
        </p:nvSpPr>
        <p:spPr>
          <a:xfrm>
            <a:off x="1714635" y="685799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25e546de7_0_236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725e546de7_0_236:notes"/>
          <p:cNvSpPr/>
          <p:nvPr>
            <p:ph idx="2" type="sldImg"/>
          </p:nvPr>
        </p:nvSpPr>
        <p:spPr>
          <a:xfrm>
            <a:off x="1714635" y="685799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25e546de7_0_242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725e546de7_0_242:notes"/>
          <p:cNvSpPr/>
          <p:nvPr>
            <p:ph idx="2" type="sldImg"/>
          </p:nvPr>
        </p:nvSpPr>
        <p:spPr>
          <a:xfrm>
            <a:off x="1714635" y="685799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725e546de7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725e546de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25e546de7_0_3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725e546de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25e546d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725e546de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25e546d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725e546de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25e546d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725e546de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25e546d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725e546de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25e546d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725e546de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25e546d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725e546de7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505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685800" y="3398520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24250" y="2514750"/>
            <a:ext cx="5867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533250" y="533550"/>
            <a:ext cx="5867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>
              <a:spcBef>
                <a:spcPts val="480"/>
              </a:spcBef>
              <a:spcAft>
                <a:spcPts val="0"/>
              </a:spcAft>
              <a:buSzPts val="2040"/>
              <a:buChar char="•"/>
              <a:defRPr/>
            </a:lvl1pPr>
            <a:lvl2pPr indent="-336550" lvl="1" marL="914400" rtl="0">
              <a:spcBef>
                <a:spcPts val="400"/>
              </a:spcBef>
              <a:spcAft>
                <a:spcPts val="0"/>
              </a:spcAft>
              <a:buSzPts val="1700"/>
              <a:buChar char="•"/>
              <a:defRPr/>
            </a:lvl2pPr>
            <a:lvl3pPr indent="-331469" lvl="2" marL="1371600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30200" lvl="3" marL="1828800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5pPr>
            <a:lvl6pPr indent="-311150" lvl="5" marL="27432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6pPr>
            <a:lvl7pPr indent="-311150" lvl="6" marL="32004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7pPr>
            <a:lvl8pPr indent="-311150" lvl="7" marL="36576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8pPr>
            <a:lvl9pPr indent="-311150" lvl="8" marL="4114800" rtl="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2362200"/>
            <a:ext cx="77724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462686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731520" y="4599432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75488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75488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4" name="Google Shape;54;p7"/>
          <p:cNvCxnSpPr/>
          <p:nvPr/>
        </p:nvCxnSpPr>
        <p:spPr>
          <a:xfrm rot="5400000">
            <a:off x="2217794" y="4045740"/>
            <a:ext cx="47091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792080"/>
            <a:ext cx="213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2971800" y="792080"/>
            <a:ext cx="5715000" cy="5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1" y="2130552"/>
            <a:ext cx="21396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7" name="Google Shape;67;p9"/>
          <p:cNvCxnSpPr/>
          <p:nvPr/>
        </p:nvCxnSpPr>
        <p:spPr>
          <a:xfrm rot="5400000">
            <a:off x="-13102" y="3580280"/>
            <a:ext cx="55779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792480"/>
            <a:ext cx="21426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2858610" y="838201"/>
            <a:ext cx="5904300" cy="5500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0"/>
              </a:srgbClr>
            </a:outerShdw>
          </a:effectLst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2133600"/>
            <a:ext cx="21396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786"/>
            <a:ext cx="9144000" cy="22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8" y="465611"/>
            <a:ext cx="852930" cy="5400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iegomariano.com/shell-script-um-guia-basic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85800" y="3505200"/>
            <a:ext cx="6910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/>
              <a:t>S088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Char char="-"/>
            </a:pPr>
            <a:r>
              <a:rPr lang="pt-BR"/>
              <a:t>Shell script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Alguns comandos importantes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98945" lvl="0" marL="182880" rtl="0" algn="just">
              <a:spcBef>
                <a:spcPts val="0"/>
              </a:spcBef>
              <a:spcAft>
                <a:spcPts val="0"/>
              </a:spcAft>
              <a:buSzPts val="2140"/>
              <a:buChar char="•"/>
            </a:pPr>
            <a:r>
              <a:rPr b="1" lang="pt-BR" sz="2500"/>
              <a:t>echo</a:t>
            </a:r>
            <a:r>
              <a:rPr lang="pt-BR" sz="2500"/>
              <a:t> - tem por objetivo imprimir mensagens no dispositivo de saída padrão, no caso o monitor. Abaixo algumas opções:</a:t>
            </a:r>
            <a:endParaRPr sz="2500"/>
          </a:p>
          <a:p>
            <a:pPr indent="-197326" lvl="1" marL="457200" rtl="0" algn="just">
              <a:spcBef>
                <a:spcPts val="370"/>
              </a:spcBef>
              <a:spcAft>
                <a:spcPts val="0"/>
              </a:spcAft>
              <a:buSzPts val="1800"/>
              <a:buChar char="•"/>
            </a:pPr>
            <a:r>
              <a:rPr lang="pt-BR" sz="2100"/>
              <a:t>-e Ativa a interpretação de caracteres de escape (n)</a:t>
            </a:r>
            <a:endParaRPr sz="2100"/>
          </a:p>
          <a:p>
            <a:pPr indent="-196945" lvl="2" marL="731520" rtl="0" algn="just">
              <a:spcBef>
                <a:spcPts val="333"/>
              </a:spcBef>
              <a:spcAft>
                <a:spcPts val="0"/>
              </a:spcAft>
              <a:buSzPts val="1720"/>
              <a:buChar char="•"/>
            </a:pPr>
            <a:r>
              <a:rPr lang="pt-BR" sz="1900"/>
              <a:t>\n - nova linha</a:t>
            </a:r>
            <a:endParaRPr sz="1900"/>
          </a:p>
          <a:p>
            <a:pPr indent="-196945" lvl="2" marL="731520" rtl="0" algn="just">
              <a:spcBef>
                <a:spcPts val="333"/>
              </a:spcBef>
              <a:spcAft>
                <a:spcPts val="0"/>
              </a:spcAft>
              <a:buSzPts val="1720"/>
              <a:buChar char="•"/>
            </a:pPr>
            <a:r>
              <a:rPr lang="pt-BR" sz="1900"/>
              <a:t>\t – tab</a:t>
            </a:r>
            <a:endParaRPr sz="1900"/>
          </a:p>
          <a:p>
            <a:pPr indent="-196945" lvl="2" marL="731520" rtl="0" algn="just">
              <a:spcBef>
                <a:spcPts val="333"/>
              </a:spcBef>
              <a:spcAft>
                <a:spcPts val="0"/>
              </a:spcAft>
              <a:buSzPts val="1720"/>
              <a:buChar char="•"/>
            </a:pPr>
            <a:r>
              <a:rPr lang="pt-BR" sz="1900"/>
              <a:t>\a alerta (beep)</a:t>
            </a:r>
            <a:endParaRPr sz="1900"/>
          </a:p>
          <a:p>
            <a:pPr indent="-197326" lvl="1" marL="457200" rtl="0" algn="just">
              <a:spcBef>
                <a:spcPts val="370"/>
              </a:spcBef>
              <a:spcAft>
                <a:spcPts val="0"/>
              </a:spcAft>
              <a:buSzPts val="1800"/>
              <a:buChar char="•"/>
            </a:pPr>
            <a:r>
              <a:rPr lang="pt-BR" sz="2100"/>
              <a:t>-n Exibe a mensagem sem pular linha</a:t>
            </a:r>
            <a:endParaRPr sz="2100"/>
          </a:p>
          <a:p>
            <a:pPr indent="0" lvl="1" marL="274320" rtl="0" algn="just">
              <a:spcBef>
                <a:spcPts val="37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100"/>
          </a:p>
          <a:p>
            <a:pPr indent="-198945" lvl="0" marL="182880" rtl="0" algn="just">
              <a:spcBef>
                <a:spcPts val="444"/>
              </a:spcBef>
              <a:spcAft>
                <a:spcPts val="0"/>
              </a:spcAft>
              <a:buSzPts val="2140"/>
              <a:buChar char="•"/>
            </a:pPr>
            <a:r>
              <a:rPr b="1" lang="pt-BR" sz="2500"/>
              <a:t>read</a:t>
            </a:r>
            <a:r>
              <a:rPr lang="pt-BR" sz="2500"/>
              <a:t> - Permite que o usuário forneça informações via teclado (é necessário pressionar ENTER para finalizar a leitura). Algumas opções:</a:t>
            </a:r>
            <a:endParaRPr sz="2500"/>
          </a:p>
          <a:p>
            <a:pPr indent="-197326" lvl="1" marL="457200" rtl="0" algn="just">
              <a:spcBef>
                <a:spcPts val="370"/>
              </a:spcBef>
              <a:spcAft>
                <a:spcPts val="0"/>
              </a:spcAft>
              <a:buSzPts val="1800"/>
              <a:buChar char="•"/>
            </a:pPr>
            <a:r>
              <a:rPr lang="pt-BR" sz="2100"/>
              <a:t>-s não  exibe os caracteres que estão sendo fornecidos</a:t>
            </a:r>
            <a:endParaRPr sz="2100"/>
          </a:p>
          <a:p>
            <a:pPr indent="-197326" lvl="1" marL="457200" rtl="0" algn="just">
              <a:spcBef>
                <a:spcPts val="370"/>
              </a:spcBef>
              <a:spcAft>
                <a:spcPts val="0"/>
              </a:spcAft>
              <a:buSzPts val="1800"/>
              <a:buChar char="•"/>
            </a:pPr>
            <a:r>
              <a:rPr lang="pt-BR" sz="2100"/>
              <a:t>-t seg   aguarda N segundos para que o usuário entre com algum dado</a:t>
            </a:r>
            <a:endParaRPr sz="2100"/>
          </a:p>
          <a:p>
            <a:pPr indent="-197326" lvl="1" marL="457200" rtl="0" algn="just">
              <a:spcBef>
                <a:spcPts val="370"/>
              </a:spcBef>
              <a:spcAft>
                <a:spcPts val="0"/>
              </a:spcAft>
              <a:buSzPts val="1800"/>
              <a:buChar char="•"/>
            </a:pPr>
            <a:r>
              <a:rPr lang="pt-BR" sz="2100"/>
              <a:t>-n N   após ler N caracteres o read e encerrado sem que precise pressionar ENTER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Nas linguagens de programação as variáveis possuem uma função semelhante com as variáveis da matemática, ou seja, armazenam valores para que possam ser recuperados posteriormente.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São muitos os valores que lidamos na programação e eles variam muito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Por isto é que  existem as variáveis, elas podem assumir qualquer valor numéricos ou alfanuméricos a qualquer  momento.</a:t>
            </a:r>
            <a:endParaRPr/>
          </a:p>
          <a:p>
            <a:pPr indent="-182880" lvl="0" marL="182880" rtl="0" algn="just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Portanto, variável é um nome com um valor dentro dela que fica armazenado na memória  para ser usado quando preciso. (</a:t>
            </a:r>
            <a:r>
              <a:rPr lang="pt-BR"/>
              <a:t>seu nome nunca começa com número</a:t>
            </a:r>
            <a:r>
              <a:rPr lang="pt-BR"/>
              <a:t>).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722630" y="22225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6813550" y="2636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332230" y="263525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6228079" y="339597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0" y="1524000"/>
            <a:ext cx="91440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8455" lvl="0" marL="457200" rtl="0" algn="l">
              <a:spcBef>
                <a:spcPts val="360"/>
              </a:spcBef>
              <a:spcAft>
                <a:spcPts val="0"/>
              </a:spcAft>
              <a:buSzPts val="1730"/>
              <a:buChar char="•"/>
            </a:pPr>
            <a:r>
              <a:rPr lang="pt-BR" sz="2600"/>
              <a:t>Para confundir menos, é recomendado escrever as variáveis com letras maiúsculas  (não se pode escrevê-las com acento)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2600"/>
              <a:t>Valor:</a:t>
            </a:r>
            <a:endParaRPr sz="2600"/>
          </a:p>
          <a:p>
            <a:pPr indent="-338455" lvl="0" marL="457200" rtl="0" algn="l">
              <a:spcBef>
                <a:spcPts val="360"/>
              </a:spcBef>
              <a:spcAft>
                <a:spcPts val="0"/>
              </a:spcAft>
              <a:buSzPts val="1730"/>
              <a:buChar char="•"/>
            </a:pPr>
            <a:r>
              <a:rPr lang="pt-BR" sz="2600"/>
              <a:t>Numérico → Números armazenados (para fazermos contas)  </a:t>
            </a:r>
            <a:endParaRPr sz="2600"/>
          </a:p>
          <a:p>
            <a:pPr indent="-338455" lvl="0" marL="457200" rtl="0" algn="l"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pt-BR" sz="2600"/>
              <a:t>Alfanuméricos → Podem ser números, textos ou os dois juntos, o importante saber é que sempre será considerado como um texto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98850" y="1600200"/>
            <a:ext cx="89463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Um script que necessite colher o nome de alunos, mas a cada rodada o nome será diferente, então eu posso criar a variável ALUNO que armazenará este valor dentro dela.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98850" y="2916200"/>
            <a:ext cx="8946300" cy="358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o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símbolo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“$” antes da variável, prevalece o valor que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está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dentro dela.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Exemplo: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Dentro da variável “FAZER” tenho este valor → “mkdir programa”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68370" rtl="0" algn="l">
              <a:spcBef>
                <a:spcPts val="965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script digito uma linha assim: $FAZER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68370" rtl="0" algn="l">
              <a:spcBef>
                <a:spcPts val="965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vai acontecer ???</a:t>
            </a:r>
            <a:endParaRPr sz="2000"/>
          </a:p>
          <a:p>
            <a:pPr indent="0" lvl="0" marL="0" marR="1692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shell vai dar o comando “mkdir programa” criando o diretório pedido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692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causa do simbolo ele considera o conteúdo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26750" y="12142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-250" y="859750"/>
            <a:ext cx="69546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 de como pegar os dados para a variável: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se preocupe em decorar estes comandos, procure entender o raciocínio.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Você mesmo dá o valor dentro do script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-250" y="2497500"/>
            <a:ext cx="9144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Aqui ao invés de chamar de variável, podemos chamá-la  de constante, já que o valor </a:t>
            </a:r>
            <a:r>
              <a:rPr lang="pt-BR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Jonatan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muda, a não ser  que você crie outra linha modificando este valor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-250" y="3420782"/>
            <a:ext cx="3934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Recebendo o valor digitado pelo usuário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-250" y="4646825"/>
            <a:ext cx="91440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Onde “read” é o comando para que o usuário  digite o valor da variável em questão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-250" y="5159517"/>
            <a:ext cx="3627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Pegando o valor de um arquivo-texto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-250" y="6242700"/>
            <a:ext cx="90825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valor da variável será o resultado do comando dentro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parênteses, neste caso mostra o conteúdo do arquivo matricula.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56676" y="283407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3679088" y="3259494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6676" y="2072070"/>
            <a:ext cx="3620400" cy="337200"/>
          </a:xfrm>
          <a:prstGeom prst="rect">
            <a:avLst/>
          </a:prstGeom>
          <a:solidFill>
            <a:srgbClr val="98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=”Jonatan”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56676" y="601707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3679088" y="6442501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201" y="5717000"/>
            <a:ext cx="3620400" cy="337200"/>
          </a:xfrm>
          <a:prstGeom prst="rect">
            <a:avLst/>
          </a:prstGeom>
          <a:solidFill>
            <a:srgbClr val="98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=$(cat /etc/matricula)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5068090" y="4209443"/>
            <a:ext cx="31929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-12700" lvl="0" marL="12700" marR="50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Linux é case sensitive, ou seja,  se escreveu determinada variável  em maiúscula, você não pode  mudar para minúscula no meio do  Script, porque ele reconhece como  outra palavra.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56676" y="4484516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3679088" y="5062001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56676" y="3798716"/>
            <a:ext cx="3620400" cy="637500"/>
          </a:xfrm>
          <a:prstGeom prst="rect">
            <a:avLst/>
          </a:prstGeom>
          <a:solidFill>
            <a:srgbClr val="98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0" lvl="0" marL="0" marR="51498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“Digite o nome do aluno”  read </a:t>
            </a:r>
            <a:r>
              <a:rPr lang="pt-BR" sz="1800">
                <a:solidFill>
                  <a:srgbClr val="007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-14425" y="228600"/>
            <a:ext cx="7826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pt-BR"/>
              <a:t>Operadores lógicos de comparação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4150" y="1219200"/>
            <a:ext cx="8970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Os operadores lógicos de comparação mostram ao shell uma condição a ser testada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resultado do teste pode ser verdadeiro ou falso, este resultado é usado por vários comandos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mais importantes é o IF.</a:t>
            </a:r>
            <a:endParaRPr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179976" y="3250950"/>
            <a:ext cx="8667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podemos entender como </a:t>
            </a:r>
            <a:r>
              <a:rPr b="1" lang="pt-B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verdadeiro </a:t>
            </a:r>
            <a:r>
              <a:rPr lang="pt-B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1" lang="pt-BR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falso?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79975" y="3805875"/>
            <a:ext cx="8865000" cy="2972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120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frase abaixo, por mais óbvia que seja, ela é verdadeira: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206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é menor que 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também é verdadeira: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nome camila é diferente do nome Julia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24218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fim, esta é falsa: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224218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é diferente de 50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pt-BR"/>
              <a:t>Operadores lógicos de comparação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630" lvl="0" marL="182880" rtl="0" algn="just">
              <a:spcBef>
                <a:spcPts val="0"/>
              </a:spcBef>
              <a:spcAft>
                <a:spcPts val="0"/>
              </a:spcAft>
              <a:buSzPts val="2540"/>
              <a:buChar char="•"/>
            </a:pPr>
            <a:r>
              <a:rPr lang="pt-BR" sz="2900"/>
              <a:t>O conteúdo desses comparadores podem ser numéricos ou Alfanuméricos</a:t>
            </a:r>
            <a:endParaRPr sz="2900"/>
          </a:p>
          <a:p>
            <a:pPr indent="-214630" lvl="0" marL="182880" rtl="0" algn="just">
              <a:spcBef>
                <a:spcPts val="0"/>
              </a:spcBef>
              <a:spcAft>
                <a:spcPts val="0"/>
              </a:spcAft>
              <a:buSzPts val="2540"/>
              <a:buChar char="•"/>
            </a:pPr>
            <a:r>
              <a:rPr lang="pt-BR" sz="2900"/>
              <a:t>Exemplo: se lidar com números de cadastros de funcionários, considerá-los Alfanuméricos porque além de não ter conta, eu só vou ler como se fosse um texto,</a:t>
            </a:r>
            <a:endParaRPr sz="2900"/>
          </a:p>
          <a:p>
            <a:pPr indent="-214630" lvl="0" marL="182880" rtl="0" algn="just">
              <a:spcBef>
                <a:spcPts val="0"/>
              </a:spcBef>
              <a:spcAft>
                <a:spcPts val="0"/>
              </a:spcAft>
              <a:buSzPts val="2540"/>
              <a:buChar char="•"/>
            </a:pPr>
            <a:r>
              <a:rPr lang="pt-BR" sz="2900"/>
              <a:t>Já o valor numérico pode ser quantidade, comparação (1 menor que 2), cálculos etc. </a:t>
            </a:r>
            <a:endParaRPr sz="2900"/>
          </a:p>
          <a:p>
            <a:pPr indent="-214630" lvl="0" marL="182880" rtl="0" algn="just">
              <a:spcBef>
                <a:spcPts val="0"/>
              </a:spcBef>
              <a:spcAft>
                <a:spcPts val="0"/>
              </a:spcAft>
              <a:buSzPts val="2540"/>
              <a:buChar char="•"/>
            </a:pPr>
            <a:r>
              <a:rPr lang="pt-BR" sz="2900"/>
              <a:t>Nunca poderemos confundir estas duas categorias.</a:t>
            </a:r>
            <a:endParaRPr sz="2900"/>
          </a:p>
          <a:p>
            <a:pPr indent="-53339" lvl="0" marL="182880" rtl="0" algn="just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6475" y="21417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Comparadores Numéricos</a:t>
            </a:r>
            <a:endParaRPr/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235697" y="1204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{6D789DF5-0DA3-4829-97C1-082E3EB6CA62}</a:tableStyleId>
              </a:tblPr>
              <a:tblGrid>
                <a:gridCol w="1663275"/>
                <a:gridCol w="7149925"/>
              </a:tblGrid>
              <a:tr h="430300"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-lt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menor que (Less Than)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-gt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maior que (Greater Than)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00"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-le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menor ou igual (Less Equal)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-ge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maior ou igual (Greater Equal)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3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-eq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igual (EQual)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1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-ne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 é diferente (Not Equal)</a:t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30"/>
          <p:cNvSpPr txBox="1"/>
          <p:nvPr/>
        </p:nvSpPr>
        <p:spPr>
          <a:xfrm>
            <a:off x="235700" y="3955175"/>
            <a:ext cx="88131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Exemplificando: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6797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Supondo que a variável </a:t>
            </a: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 o valor de </a:t>
            </a: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</a:t>
            </a:r>
            <a:r>
              <a:rPr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 o valor de </a:t>
            </a:r>
            <a:r>
              <a:rPr b="1" lang="pt-B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2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210550" y="4604950"/>
            <a:ext cx="88635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[ $A </a:t>
            </a:r>
            <a:r>
              <a:rPr b="1"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-lt </a:t>
            </a: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$B ]; then </a:t>
            </a:r>
            <a:r>
              <a:rPr lang="pt-B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 A </a:t>
            </a:r>
            <a:r>
              <a:rPr lang="pt-BR" sz="2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menor que</a:t>
            </a:r>
            <a:r>
              <a:rPr lang="pt-BR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então faça o comando)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comando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comando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-18550" y="14827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Comparadores Alfanuméricos</a:t>
            </a:r>
            <a:endParaRPr/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61803" y="1215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{6D789DF5-0DA3-4829-97C1-082E3EB6CA62}</a:tableStyleId>
              </a:tblPr>
              <a:tblGrid>
                <a:gridCol w="1725675"/>
                <a:gridCol w="7418325"/>
              </a:tblGrid>
              <a:tr h="387250">
                <a:tc>
                  <a:txBody>
                    <a:bodyPr/>
                    <a:lstStyle/>
                    <a:p>
                      <a:pPr indent="0" lvl="0" marL="2876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Texto é igual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50">
                <a:tc>
                  <a:txBody>
                    <a:bodyPr/>
                    <a:lstStyle/>
                    <a:p>
                      <a:pPr indent="0" lvl="0" marL="262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!=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Texto é diferente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250">
                <a:tc>
                  <a:txBody>
                    <a:bodyPr/>
                    <a:lstStyle/>
                    <a:p>
                      <a:pPr indent="0" lvl="0" marL="2673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Texto não nulo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250">
                <a:tc>
                  <a:txBody>
                    <a:bodyPr/>
                    <a:lstStyle/>
                    <a:p>
                      <a:pPr indent="0" lvl="0" marL="2717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-z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Texto é nulo</a:t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31"/>
          <p:cNvSpPr txBox="1"/>
          <p:nvPr/>
        </p:nvSpPr>
        <p:spPr>
          <a:xfrm>
            <a:off x="76200" y="3231750"/>
            <a:ext cx="91440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Suponhamos que 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 a palavra “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noite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e 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 a palavra “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então: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86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Aqui ele não executa o comando, porque A não é igual a B.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12700" marR="4553585" rtl="0" algn="l">
              <a:spcBef>
                <a:spcPts val="65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[ $A 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$B ]; then comando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Aqui ele executa o comando, já que A é diferente de B.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12700" marR="4502785" rtl="0" algn="l">
              <a:spcBef>
                <a:spcPts val="65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[ $A </a:t>
            </a:r>
            <a:r>
              <a:rPr b="1"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!= </a:t>
            </a: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$B ]; then comando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5080" rtl="0" algn="just">
              <a:spcBef>
                <a:spcPts val="919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o “-n” ele executará o comando caso a variável tenha algum valor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o “-z”, só  executará se a variável estiver vazia.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pt-BR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Eles também funcionam se a variável conter apenas números. 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Condicionais - IF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86500" y="1433375"/>
            <a:ext cx="89709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457200" rtl="0" algn="just">
              <a:spcBef>
                <a:spcPts val="0"/>
              </a:spcBef>
              <a:spcAft>
                <a:spcPts val="0"/>
              </a:spcAft>
              <a:buSzPts val="2230"/>
              <a:buChar char="•"/>
            </a:pPr>
            <a:r>
              <a:rPr lang="pt-BR" sz="3100"/>
              <a:t>No inglês “if” significa “se”</a:t>
            </a:r>
            <a:endParaRPr sz="3100"/>
          </a:p>
          <a:p>
            <a:pPr indent="-370205" lvl="0" marL="457200" rtl="0" algn="just">
              <a:spcBef>
                <a:spcPts val="0"/>
              </a:spcBef>
              <a:spcAft>
                <a:spcPts val="0"/>
              </a:spcAft>
              <a:buSzPts val="2230"/>
              <a:buChar char="•"/>
            </a:pPr>
            <a:r>
              <a:rPr lang="pt-BR" sz="3100"/>
              <a:t>SE a condição for satisfeita o comando é executado</a:t>
            </a:r>
            <a:endParaRPr sz="3100"/>
          </a:p>
          <a:p>
            <a:pPr indent="-370205" lvl="0" marL="457200" rtl="0" algn="just">
              <a:spcBef>
                <a:spcPts val="0"/>
              </a:spcBef>
              <a:spcAft>
                <a:spcPts val="0"/>
              </a:spcAft>
              <a:buSzPts val="2230"/>
              <a:buChar char="•"/>
            </a:pPr>
            <a:r>
              <a:rPr lang="pt-BR" sz="3100"/>
              <a:t>Se o teste de comparação acusou verdadeiro ele executa  o comando que está dentro do if, o teste acusando falso ele pula este if e segue com o script.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O que é Shell Script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Script é um arquivo com várias instruções, que são executadas pelo shell, que é o interpretador de comandos. 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Com ele podemos automatizar muitas tarefas no Linux criando grandes facilidades.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Condicionais - IF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472" y="1524000"/>
            <a:ext cx="9465873" cy="51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Condicionais - else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550" y="1945675"/>
            <a:ext cx="9144000" cy="3152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75" y="1779375"/>
            <a:ext cx="8933050" cy="3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0" y="1678450"/>
            <a:ext cx="8887900" cy="42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5" y="1544600"/>
            <a:ext cx="8777650" cy="4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0" y="1779375"/>
            <a:ext cx="8920200" cy="3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75" y="1554900"/>
            <a:ext cx="8656650" cy="45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0" y="762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325" y="762000"/>
            <a:ext cx="5050075" cy="62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Fazendo loops com o “for” 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1930" lvl="0" marL="182880" rtl="0" algn="just">
              <a:spcBef>
                <a:spcPts val="0"/>
              </a:spcBef>
              <a:spcAft>
                <a:spcPts val="0"/>
              </a:spcAft>
              <a:buSzPts val="2340"/>
              <a:buChar char="•"/>
            </a:pPr>
            <a:r>
              <a:rPr lang="pt-BR" sz="2700"/>
              <a:t>Podemos deixar um script independente, que fique ali de “prontidão” vigiando as situações e executando comandos de acordo com o que acontece, sem precisar de nenhum gatilho humano, o tempo que for, como se fosse uma sentinela.</a:t>
            </a:r>
            <a:endParaRPr sz="2700"/>
          </a:p>
          <a:p>
            <a:pPr indent="-201930" lvl="0" marL="182880" rtl="0" algn="just">
              <a:spcBef>
                <a:spcPts val="480"/>
              </a:spcBef>
              <a:spcAft>
                <a:spcPts val="0"/>
              </a:spcAft>
              <a:buSzPts val="2340"/>
              <a:buChar char="•"/>
            </a:pPr>
            <a:r>
              <a:rPr lang="pt-BR" sz="2700"/>
              <a:t>Isto é possível com o “for”, ele é um dos comandos que possibilita a inserção de loops em  scripts</a:t>
            </a:r>
            <a:endParaRPr sz="2700"/>
          </a:p>
          <a:p>
            <a:pPr indent="-201930" lvl="0" marL="182880" rtl="0" algn="just">
              <a:spcBef>
                <a:spcPts val="480"/>
              </a:spcBef>
              <a:spcAft>
                <a:spcPts val="0"/>
              </a:spcAft>
              <a:buSzPts val="2340"/>
              <a:buChar char="•"/>
            </a:pPr>
            <a:r>
              <a:rPr lang="pt-BR" sz="2700"/>
              <a:t>A sua tradução é “para”, ou seja, </a:t>
            </a:r>
            <a:r>
              <a:rPr b="1" lang="pt-BR" sz="2700"/>
              <a:t>para</a:t>
            </a:r>
            <a:r>
              <a:rPr lang="pt-BR" sz="2700"/>
              <a:t> determinada condição </a:t>
            </a:r>
            <a:r>
              <a:rPr b="1" lang="pt-BR" sz="2700"/>
              <a:t>faça</a:t>
            </a:r>
            <a:r>
              <a:rPr lang="pt-BR" sz="2700"/>
              <a:t> o comando enquanto ela  for verdadeira.</a:t>
            </a:r>
            <a:endParaRPr sz="2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Fazendo loops com o “for” 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 rotWithShape="1">
          <a:blip r:embed="rId3">
            <a:alphaModFix/>
          </a:blip>
          <a:srcRect b="0" l="25920" r="0" t="0"/>
          <a:stretch/>
        </p:blipFill>
        <p:spPr>
          <a:xfrm>
            <a:off x="5" y="1524225"/>
            <a:ext cx="9144025" cy="41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Onde escrever os scripts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Uma função interessante em alguns editores de texto no Linux, é que eles facilitam a visualização e escrita de scripts, colorindo os comandos e suas estruturas, recomendo o gedit ou pluma. 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Para que esta função seja ativada geralmente é necessário colocar no começo do script #!/bin/bash ou #!/bin/sh e salvar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Esta linha especifica o interpretador de comandos, caso não tenha, o shell executa o padrão.</a:t>
            </a:r>
            <a:endParaRPr/>
          </a:p>
          <a:p>
            <a:pPr indent="-150495" lvl="0" marL="182880" rtl="0" algn="just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nome dessa linha é shebang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Fazendo loops com o “for” </a:t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50391" l="0" r="0" t="0"/>
          <a:stretch/>
        </p:blipFill>
        <p:spPr>
          <a:xfrm>
            <a:off x="390750" y="1684799"/>
            <a:ext cx="8672150" cy="34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0" y="1447200"/>
            <a:ext cx="7836600" cy="52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0" y="98675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125" y="864975"/>
            <a:ext cx="6474650" cy="6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457200" y="533400"/>
            <a:ext cx="8229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5">
            <a:sp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Parâmetros</a:t>
            </a:r>
            <a:endParaRPr sz="4100"/>
          </a:p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7620000" y="18288"/>
            <a:ext cx="106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3" name="Google Shape;323;p46"/>
          <p:cNvSpPr txBox="1"/>
          <p:nvPr/>
        </p:nvSpPr>
        <p:spPr>
          <a:xfrm>
            <a:off x="641924" y="1374919"/>
            <a:ext cx="10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•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6"/>
          <p:cNvSpPr txBox="1"/>
          <p:nvPr/>
        </p:nvSpPr>
        <p:spPr>
          <a:xfrm>
            <a:off x="0" y="1321000"/>
            <a:ext cx="9144000" cy="21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sp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Os scripts podem receber dados diretamente via linha de comando.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just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As  variáveis  passadas  na  linha  do  comando  são  definidas automaticamente, como $1 para o primeiro parâmetro, $2 para o segundo e assim por diante.</a:t>
            </a:r>
            <a:endParaRPr sz="2800"/>
          </a:p>
        </p:txBody>
      </p:sp>
      <p:sp>
        <p:nvSpPr>
          <p:cNvPr id="325" name="Google Shape;325;p46"/>
          <p:cNvSpPr txBox="1"/>
          <p:nvPr/>
        </p:nvSpPr>
        <p:spPr>
          <a:xfrm>
            <a:off x="294500" y="3789500"/>
            <a:ext cx="87735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Arial"/>
                <a:ea typeface="Arial"/>
                <a:cs typeface="Arial"/>
                <a:sym typeface="Arial"/>
              </a:rPr>
              <a:t>$@ ou $* - Todos os parâmetros a partir de $1.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Arial"/>
                <a:ea typeface="Arial"/>
                <a:cs typeface="Arial"/>
                <a:sym typeface="Arial"/>
              </a:rPr>
              <a:t>$# - O número de parâmetros passados.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Arial"/>
                <a:ea typeface="Arial"/>
                <a:cs typeface="Arial"/>
                <a:sym typeface="Arial"/>
              </a:rPr>
              <a:t>$$ - Pid do processo atual.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latin typeface="Arial"/>
                <a:ea typeface="Arial"/>
                <a:cs typeface="Arial"/>
                <a:sym typeface="Arial"/>
              </a:rPr>
              <a:t>$0 - O nome do script.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457200" y="533400"/>
            <a:ext cx="8229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5">
            <a:spAutoFit/>
          </a:bodyPr>
          <a:lstStyle/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</a:t>
            </a:r>
            <a:endParaRPr/>
          </a:p>
        </p:txBody>
      </p:sp>
      <p:sp>
        <p:nvSpPr>
          <p:cNvPr id="331" name="Google Shape;331;p47"/>
          <p:cNvSpPr txBox="1"/>
          <p:nvPr/>
        </p:nvSpPr>
        <p:spPr>
          <a:xfrm>
            <a:off x="152325" y="1938225"/>
            <a:ext cx="91440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# argumentos - mostra o valor das variáveis especiais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3314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echo "O nome deste script é: $0"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3314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echo "Recebidos $# argumentos: $*"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74800" rtl="0" algn="l">
              <a:lnSpc>
                <a:spcPct val="120888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echo "O primeiro argumento recebido foi: $1"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74800" rtl="0" algn="l">
              <a:lnSpc>
                <a:spcPct val="120888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echo "O segundo argumento recebido foi: $2"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76200" y="6096300"/>
            <a:ext cx="8991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50">
            <a:spAutoFit/>
          </a:bodyPr>
          <a:lstStyle/>
          <a:p>
            <a:pPr indent="0" lvl="0" marL="0" marR="1574800" rtl="0" algn="l">
              <a:lnSpc>
                <a:spcPct val="120888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aluno@ubuntu $ </a:t>
            </a: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sh param.sh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457200" y="533400"/>
            <a:ext cx="8229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5">
            <a:spAutoFit/>
          </a:bodyPr>
          <a:lstStyle/>
          <a:p>
            <a:pPr indent="0" lvl="0" marL="50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Aritméticas</a:t>
            </a:r>
            <a:endParaRPr/>
          </a:p>
        </p:txBody>
      </p:sp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7620000" y="18288"/>
            <a:ext cx="106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9" name="Google Shape;339;p48"/>
          <p:cNvSpPr txBox="1"/>
          <p:nvPr/>
        </p:nvSpPr>
        <p:spPr>
          <a:xfrm>
            <a:off x="160650" y="1277800"/>
            <a:ext cx="8493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25">
            <a:spAutoFit/>
          </a:bodyPr>
          <a:lstStyle/>
          <a:p>
            <a:pPr indent="-361950" lvl="0" marL="457200" marR="0" rtl="0" algn="l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shell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pode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executar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matemáticas.	</a:t>
            </a:r>
            <a:endParaRPr sz="2100"/>
          </a:p>
          <a:p>
            <a:pPr indent="-361950" lvl="0" marL="457200" marR="0" rtl="0" algn="l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Para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isso</a:t>
            </a:r>
            <a:r>
              <a:rPr lang="pt-BR" sz="2100"/>
              <a:t> </a:t>
            </a:r>
            <a:r>
              <a:rPr lang="pt-BR" sz="2100">
                <a:latin typeface="Arial"/>
                <a:ea typeface="Arial"/>
                <a:cs typeface="Arial"/>
                <a:sym typeface="Arial"/>
              </a:rPr>
              <a:t>basta utilizar o bloco $((…))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85400"/>
            <a:ext cx="7116440" cy="47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Shell Script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</a:t>
            </a:r>
            <a:endParaRPr/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https://diegomariano.com/shell-script-um-guia-basico/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https://imasters.com.br/desenvolvimento/bash-for-loop-primeiro-passo-na-automacao-no-linux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Programando em shell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 shell é um interpretador de comandos e temos a opção de entrar com uma sequência de comandos sempre que desejarmos realizar uma tarefa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Ou, podemos colocar tal sequência dentro um arquivo e chamar este arquivo sempre que necessário. </a:t>
            </a:r>
            <a:endParaRPr/>
          </a:p>
          <a:p>
            <a:pPr indent="-182880" lvl="0" marL="182880" rtl="0" algn="just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pt-BR"/>
              <a:t>E assim temos o shell script ilustrado pela Listagem 1.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26" y="4510226"/>
            <a:ext cx="9293824" cy="11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Principais comandos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182880" rtl="0" algn="just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pt-BR" sz="3000"/>
              <a:t>Qualquer comando do terminal podemos usar na escrita dos nossos scripts:</a:t>
            </a:r>
            <a:endParaRPr sz="3000"/>
          </a:p>
          <a:p>
            <a:pPr indent="-253365" lvl="1" marL="457200" rtl="0" algn="just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pt-BR" sz="2600"/>
              <a:t>comandos criados por você mesmo (colocando o script dentro de /bin)</a:t>
            </a:r>
            <a:endParaRPr sz="2600"/>
          </a:p>
          <a:p>
            <a:pPr indent="-253365" lvl="1" marL="457200" rtl="0" algn="just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pt-BR" sz="2600"/>
              <a:t>programas de terceiros e que tem seus comandos no terminal (exemplo: nmap)</a:t>
            </a:r>
            <a:endParaRPr sz="2600"/>
          </a:p>
          <a:p>
            <a:pPr indent="-253365" lvl="1" marL="457200" rtl="0" algn="just"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pt-BR" sz="2600"/>
              <a:t>e principalmente alguns comandos do shell que são muito usados em scripts e pouco conhecidos no terminal. 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533400"/>
            <a:ext cx="82296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Principais comandos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94476" y="2132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{6D789DF5-0DA3-4829-97C1-082E3EB6CA62}</a:tableStyleId>
              </a:tblPr>
              <a:tblGrid>
                <a:gridCol w="1058900"/>
                <a:gridCol w="4288875"/>
                <a:gridCol w="3559525"/>
              </a:tblGrid>
              <a:tr h="360975">
                <a:tc>
                  <a:txBody>
                    <a:bodyPr/>
                    <a:lstStyle/>
                    <a:p>
                      <a:pPr indent="0" lvl="0" marL="73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Sintaxe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Exibe o texto na tela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“texto a ser mostrado”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sleep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Dá um tempo antes de seguir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sleep segundos </a:t>
                      </a: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exemplo: </a:t>
                      </a: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Sleep 1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7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Recebe o valor de uma variável (próxima aula)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 variável </a:t>
                      </a: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exemplo: </a:t>
                      </a: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 dados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7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Escreve num arquivo texto </a:t>
                      </a:r>
                      <a:r>
                        <a:rPr i="1" lang="pt-BR" sz="1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(apagando o que estava lá)</a:t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“texto” &gt; /home/luiz/arquivo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7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&gt;&gt;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Escreve num arquivo texto </a:t>
                      </a:r>
                      <a:r>
                        <a:rPr i="1" lang="pt-BR" sz="14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(na ultima linha)</a:t>
                      </a:r>
                      <a:endParaRPr sz="1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“texto” &gt;&gt; /home/luiz/arquivo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7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Roda o comando em 2º plano e continua o script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 </a:t>
                      </a:r>
                      <a:r>
                        <a:rPr lang="pt-BR" sz="17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Sai do script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97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touch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Cria arquivos texto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touch arquivo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1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Comenta tudo depois deste simbolo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Comentário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7185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Principais comandos</a:t>
            </a:r>
            <a:endParaRPr/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65168" y="1219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{6D789DF5-0DA3-4829-97C1-082E3EB6CA62}</a:tableStyleId>
              </a:tblPr>
              <a:tblGrid>
                <a:gridCol w="1045550"/>
                <a:gridCol w="2897325"/>
                <a:gridCol w="5070775"/>
              </a:tblGrid>
              <a:tr h="327125">
                <a:tc gridSpan="3"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Diretórios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BFBF"/>
                    </a:solidFill>
                  </a:tcPr>
                </a:tc>
                <a:tc hMerge="1"/>
                <a:tc hMerge="1"/>
              </a:tr>
              <a:tr h="327125">
                <a:tc>
                  <a:txBody>
                    <a:bodyPr/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286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Sintaxe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 -rf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 -rf +diretório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Deleta arquivos/pastas e tudo que estiver dentro (cuidado)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pwd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pwd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Mostra em qual diretório estamos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chmod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chmod 777 arquivo_ou_pasta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Muda as permissões, 777 = permissão total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chown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chown user:grupo arq_ou_diret.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Muda o proprietário de arquivos e pastas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cd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cd diretório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Entra em diretórios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 gridSpan="3"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Usuários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BFBF"/>
                    </a:solidFill>
                  </a:tcPr>
                </a:tc>
                <a:tc hMerge="1"/>
                <a:tc hMerge="1"/>
              </a:tr>
              <a:tr h="327125">
                <a:tc>
                  <a:txBody>
                    <a:bodyPr/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286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Sintaxe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useradd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useradd luiz -g alunos </a:t>
                      </a:r>
                      <a:r>
                        <a:rPr lang="pt-BR" sz="17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(no grupo)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Adiciona um usuário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userdel usuário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Deleta usuário e seus arquivos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groupdel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groupdel grupo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Deleta um grupo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groups nome_usuario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Mostra os grupos do usuário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addgroup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addgroup usuario grupo ou addgroup nomedogrupo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9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Cria um grupo ou adiciona um usuário ao grupo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sudo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sudo comando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Executa comandos como root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125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whoami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whoami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 com qual usuário você esta logado</a:t>
                      </a:r>
                      <a:endParaRPr sz="2000"/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4125" y="28625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Principais comandos</a:t>
            </a:r>
            <a:endParaRPr/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36" y="12769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{6D789DF5-0DA3-4829-97C1-082E3EB6CA62}</a:tableStyleId>
              </a:tblPr>
              <a:tblGrid>
                <a:gridCol w="1060700"/>
                <a:gridCol w="2939200"/>
                <a:gridCol w="5144100"/>
              </a:tblGrid>
              <a:tr h="328300">
                <a:tc gridSpan="3"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BFBF"/>
                    </a:solidFill>
                  </a:tcPr>
                </a:tc>
                <a:tc hMerge="1"/>
                <a:tc hMerge="1"/>
              </a:tr>
              <a:tr h="328300">
                <a:tc>
                  <a:txBody>
                    <a:bodyPr/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286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Sintaxe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ifconfig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ifconfig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Mostra as interfaces de rede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hostname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hostname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Mostra ou muda o nome de seu computador na rede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ping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Ping ip_desejado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Dispara pacotes para outro pc, para testar conexões etc</a:t>
                      </a:r>
                      <a:endParaRPr sz="1900"/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 gridSpan="3"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BFBF"/>
                    </a:solidFill>
                  </a:tcPr>
                </a:tc>
                <a:tc hMerge="1"/>
                <a:tc hMerge="1"/>
              </a:tr>
              <a:tr h="328300">
                <a:tc>
                  <a:txBody>
                    <a:bodyPr/>
                    <a:lstStyle/>
                    <a:p>
                      <a:pPr indent="0" lvl="0" marL="65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286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Sintaxe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killall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Killall nome_do_programa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Mata um processo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whatis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Whatis +nome do programa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Descreve o que faz o comando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 arquivo1 arquivo2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 2 arquivos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 -elf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Mostra os programas que estão rodando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 arquivo_texto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Mostra o conteúdo de um arquivo de texto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grep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 | grep palavra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Filtra a saída do comando, mostra a linha da palavra pedida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ln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ln -s arquivo_original atalho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Cria atalho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 arquivo destino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Copia um arquivo ou diretório (-R para diretórios)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apt-get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apt-get nome_programa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Instala aplicativos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00"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 +nome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Procura por arquivos e diretórios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25" y="10707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pt-BR"/>
              <a:t>Principais comandos</a:t>
            </a:r>
            <a:endParaRPr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28" y="12541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{6D789DF5-0DA3-4829-97C1-082E3EB6CA62}</a:tableStyleId>
              </a:tblPr>
              <a:tblGrid>
                <a:gridCol w="3726825"/>
                <a:gridCol w="2500250"/>
                <a:gridCol w="2916950"/>
              </a:tblGrid>
              <a:tr h="3304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Compactação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 hMerge="1"/>
                <a:tc hMerge="1"/>
              </a:tr>
              <a:tr h="328750">
                <a:tc gridSpan="3"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Tar.gz (A melhor em tempo vs compactação)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BFBF"/>
                    </a:solidFill>
                  </a:tcPr>
                </a:tc>
                <a:tc hMerge="1"/>
                <a:tc hMerge="1"/>
              </a:tr>
              <a:tr h="330450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 -zcf novo.tar.gz pasta_ou_arquivo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3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Compactar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z=zip c=compact f=file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450"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 -zxf pasta_ou_arquivo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4195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Descompactar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x=extrair z=zip f=file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 gridSpan="3"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 (Apenas junta)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BFBF"/>
                    </a:solidFill>
                  </a:tcPr>
                </a:tc>
                <a:tc hMerge="1"/>
                <a:tc hMerge="1"/>
              </a:tr>
              <a:tr h="330450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 -cf arquivo_novo.tar arquivo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Apenas juntar os arquivos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-c comprimir -f file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450"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 -xf arquivo.tar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Extrair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-x extrair -f file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BFBF"/>
                    </a:solidFill>
                  </a:tcPr>
                </a:tc>
                <a:tc hMerge="1"/>
                <a:tc hMerge="1"/>
              </a:tr>
              <a:tr h="330450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rar a novo.rar arquivo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Compacta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= Adiciona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450"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unrar arquivo.rar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Descompacta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 gridSpan="3"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Tar.xz (Compacta mais)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FBFBF"/>
                    </a:solidFill>
                  </a:tcPr>
                </a:tc>
                <a:tc hMerge="1"/>
                <a:tc hMerge="1"/>
              </a:tr>
              <a:tr h="330450"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 -Jcf arquivo_novo.tar.xz arquivo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Compactar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-J = xz -c cria -f files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450">
                <a:tc>
                  <a:txBody>
                    <a:bodyPr/>
                    <a:lstStyle/>
                    <a:p>
                      <a:pPr indent="0" lvl="0" marL="35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 -Jxf arquivo.tar.xz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Descompactar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-x extrai -P preserva permissões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4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