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h3BI9cMQbTFDFV48dKnEkTQ62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customschemas.google.com/relationships/presentationmetadata" Target="meta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24997c3f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24997c3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24997c3f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24997c3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4997c3f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24997c3f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24997c3f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24997c3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4997c3f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4997c3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24997c3f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24997c3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24997c3f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24997c3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4997c3f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24997c3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fdefe24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fdefe2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24997c3f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24997c3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3006e2df9_1_14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43006e2df9_1_14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2fdefe24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2fdefe2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24997c3fe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24997c3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2fdefe24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2fdefe2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24997c3fe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24997c3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2fdefe24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2fdefe2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2fdefe249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2fdefe2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fdefe24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2fdefe2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24997c3f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24997c3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24997c3f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24997c3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4997c3f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4997c3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006e2df9_1_2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3006e2df9_1_2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24997c3fe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24997c3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2fdefe249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2fdefe2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2fdefe249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2fdefe2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2fdefe24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2fdefe2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2fdefe249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2fdefe24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fdefe249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fdefe2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4997c3fe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24997c3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24997c3fe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24997c3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4997c3f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4997c3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24997c3f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24997c3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3006e2df9_1_20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43006e2df9_1_20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24997c3f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24997c3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2fdefe249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2fdefe2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2fdefe24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42fdefe24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24997c3fe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124997c3f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42fdefe249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42fdefe24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2fdefe249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2fdefe2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42fdefe249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42fdefe24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011577e9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011577e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11577e9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11577e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011577e9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4011577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006e2df9_1_26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43006e2df9_1_26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011577e9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4011577e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42fdefe249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42fdefe24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2fdefe249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2fdefe24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011577e9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011577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011577e9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011577e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011577e9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4011577e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4011577e9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4011577e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011577e9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011577e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011577e9c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4011577e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011577e9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4011577e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4997c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124997c3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4011577e9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4011577e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2fdefe2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42fdefe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42fdefe24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42fdefe2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011577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4011577e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43006e2df9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43006e2df9_1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2fdefe24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42fdefe2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fdefe24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fdefe2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fdefe24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fdefe2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2fdefe24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2fdefe2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006e2df9_1_15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43006e2df9_1_156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3006e2df9_1_1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43006e2df9_1_15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006e2df9_1_1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3006e2df9_1_162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43006e2df9_1_162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3006e2df9_1_16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006e2df9_1_168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006e2df9_1_17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43006e2df9_1_170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43006e2df9_1_170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43006e2df9_1_170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006e2df9_1_17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43006e2df9_1_175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143006e2df9_1_17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143006e2df9_1_17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006e2df9_1_18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43006e2df9_1_180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43006e2df9_1_1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43006e2df9_1_180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006e2df9_1_18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43006e2df9_1_185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143006e2df9_1_185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3006e2df9_1_18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43006e2df9_1_189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g143006e2df9_1_189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143006e2df9_1_189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g143006e2df9_1_189"/>
          <p:cNvSpPr txBox="1"/>
          <p:nvPr>
            <p:ph idx="4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006e2df9_1_19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43006e2df9_1_195"/>
          <p:cNvSpPr txBox="1"/>
          <p:nvPr>
            <p:ph idx="1" type="body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g143006e2df9_1_195"/>
          <p:cNvSpPr txBox="1"/>
          <p:nvPr>
            <p:ph idx="2" type="body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143006e2df9_1_195"/>
          <p:cNvSpPr txBox="1"/>
          <p:nvPr>
            <p:ph idx="3" type="body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143006e2df9_1_195"/>
          <p:cNvSpPr txBox="1"/>
          <p:nvPr>
            <p:ph idx="4" type="body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143006e2df9_1_195"/>
          <p:cNvSpPr txBox="1"/>
          <p:nvPr>
            <p:ph idx="5" type="body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g143006e2df9_1_195"/>
          <p:cNvSpPr txBox="1"/>
          <p:nvPr>
            <p:ph idx="6" type="body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3" name="Google Shape;33;p1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0" name="Google Shape;50;p14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1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1137240" cy="720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006e2df9_1_149"/>
          <p:cNvSpPr/>
          <p:nvPr/>
        </p:nvSpPr>
        <p:spPr>
          <a:xfrm>
            <a:off x="0" y="220680"/>
            <a:ext cx="9143400" cy="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43006e2df9_1_149"/>
          <p:cNvSpPr/>
          <p:nvPr/>
        </p:nvSpPr>
        <p:spPr>
          <a:xfrm>
            <a:off x="0" y="0"/>
            <a:ext cx="9143400" cy="3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143006e2df9_1_1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0" y="465480"/>
            <a:ext cx="1136520" cy="7192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43006e2df9_1_14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g143006e2df9_1_14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rive.google.com/file/d/19WRIxDXJAhS9bQA-6T4wyS4KqyAUG7jF/view?usp=sharing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eveloper.ibm.com/articles/l-linuxboo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685800" y="3505200"/>
            <a:ext cx="6910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/>
              <a:t>S088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24997c3fe_0_6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</p:txBody>
      </p:sp>
      <p:pic>
        <p:nvPicPr>
          <p:cNvPr id="201" name="Google Shape;201;g2124997c3fe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5" y="1524000"/>
            <a:ext cx="3431450" cy="2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124997c3fe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25" y="3382100"/>
            <a:ext cx="6065625" cy="3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24997c3fe_0_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</p:txBody>
      </p:sp>
      <p:pic>
        <p:nvPicPr>
          <p:cNvPr id="208" name="Google Shape;208;g2124997c3f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42125" cy="4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24997c3fe_0_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</p:txBody>
      </p:sp>
      <p:sp>
        <p:nvSpPr>
          <p:cNvPr id="214" name="Google Shape;214;g2124997c3fe_0_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Sistema Básico de Entrada/Saída (BIOS) inicializa o hardware, incluindo a tela e o teclado, e testa a memória principal.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processo também é chamado de POST (Power On Self Test).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software do BIOS é armazenado em um chip ROM na placa-mãe.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Depois disso, o restante do processo de inicialização é totalmente controlado pelo sistema operacional.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24997c3fe_0_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</p:txBody>
      </p:sp>
      <p:sp>
        <p:nvSpPr>
          <p:cNvPr id="220" name="Google Shape;220;g2124997c3fe_0_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BIOS  - Basic Input/Output System (Sistema Básico de Entrada/Saída)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 e testa componentes de hardware do sistema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verifica os registradores da CPU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verifica a integridade do próprio código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verifica componentes como timers, controladores de interrupção, DMA.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 e verifica a memória principal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carrega o bootloader (copia de um disco para a memória)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reside em uma memória ROM (read only memory)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124997c3f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25" y="363425"/>
            <a:ext cx="4894375" cy="6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4997c3fe_0_28"/>
          <p:cNvSpPr txBox="1"/>
          <p:nvPr>
            <p:ph type="title"/>
          </p:nvPr>
        </p:nvSpPr>
        <p:spPr>
          <a:xfrm>
            <a:off x="3810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 -&gt; boot loader</a:t>
            </a:r>
            <a:endParaRPr/>
          </a:p>
        </p:txBody>
      </p:sp>
      <p:sp>
        <p:nvSpPr>
          <p:cNvPr id="231" name="Google Shape;231;g2124997c3fe_0_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Após a conclusão do POST, o controle do sistema passa do BIOS para o </a:t>
            </a:r>
            <a:r>
              <a:rPr lang="pt-BR"/>
              <a:t>boot loader</a:t>
            </a:r>
            <a:r>
              <a:rPr lang="pt-BR"/>
              <a:t>, o </a:t>
            </a:r>
            <a:r>
              <a:rPr b="1" lang="pt-BR"/>
              <a:t>boot loader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</a:t>
            </a:r>
            <a:r>
              <a:rPr lang="pt-BR"/>
              <a:t>boot loader</a:t>
            </a:r>
            <a:r>
              <a:rPr lang="pt-BR"/>
              <a:t> geralmente é armazenado em um dos discos rígidos do sistema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Até este estágio, a máquina não acessa nenhuma mídia de armazenamento em massa.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informações de data, hora e periféricos mais importantes são carregadas a partir dos valores do </a:t>
            </a:r>
            <a:r>
              <a:rPr b="1" lang="pt-BR"/>
              <a:t>CMOS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24997c3fe_0_47"/>
          <p:cNvSpPr txBox="1"/>
          <p:nvPr>
            <p:ph type="title"/>
          </p:nvPr>
        </p:nvSpPr>
        <p:spPr>
          <a:xfrm>
            <a:off x="3810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MBR</a:t>
            </a:r>
            <a:endParaRPr/>
          </a:p>
        </p:txBody>
      </p:sp>
      <p:sp>
        <p:nvSpPr>
          <p:cNvPr id="237" name="Google Shape;237;g2124997c3fe_0_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registro mestre de inicialização (MBR) é um setor especial no disco que contém o código do </a:t>
            </a:r>
            <a:r>
              <a:rPr lang="pt-BR"/>
              <a:t>boot loader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o BIOS carrega o MBR, ele transfere o controle para o código do boot loader armazenado no MBR.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24997c3fe_0_34"/>
          <p:cNvSpPr txBox="1"/>
          <p:nvPr>
            <p:ph type="title"/>
          </p:nvPr>
        </p:nvSpPr>
        <p:spPr>
          <a:xfrm>
            <a:off x="3810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MBR</a:t>
            </a:r>
            <a:endParaRPr/>
          </a:p>
        </p:txBody>
      </p:sp>
      <p:pic>
        <p:nvPicPr>
          <p:cNvPr id="243" name="Google Shape;243;g2124997c3fe_0_34"/>
          <p:cNvPicPr preferRelativeResize="0"/>
          <p:nvPr/>
        </p:nvPicPr>
        <p:blipFill rotWithShape="1">
          <a:blip r:embed="rId3">
            <a:alphaModFix/>
          </a:blip>
          <a:srcRect b="23687" l="0" r="0" t="0"/>
          <a:stretch/>
        </p:blipFill>
        <p:spPr>
          <a:xfrm>
            <a:off x="978900" y="1623675"/>
            <a:ext cx="6934200" cy="37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124997c3fe_0_34"/>
          <p:cNvSpPr txBox="1"/>
          <p:nvPr/>
        </p:nvSpPr>
        <p:spPr>
          <a:xfrm>
            <a:off x="1503475" y="5539150"/>
            <a:ext cx="1644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br>
              <a:rPr lang="pt-BR"/>
            </a:br>
            <a:r>
              <a:rPr lang="pt-BR"/>
              <a:t>Procura pelo Boot Loader e o carrega na 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fdefe249_0_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UEFI</a:t>
            </a:r>
            <a:endParaRPr/>
          </a:p>
        </p:txBody>
      </p:sp>
      <p:pic>
        <p:nvPicPr>
          <p:cNvPr id="250" name="Google Shape;250;g142fdefe24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38" y="1392725"/>
            <a:ext cx="7359324" cy="52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24997c3fe_0_7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UEFI</a:t>
            </a:r>
            <a:endParaRPr/>
          </a:p>
        </p:txBody>
      </p:sp>
      <p:pic>
        <p:nvPicPr>
          <p:cNvPr id="256" name="Google Shape;256;g2124997c3fe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382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3006e2df9_1_144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43006e2df9_1_144"/>
          <p:cNvSpPr/>
          <p:nvPr/>
        </p:nvSpPr>
        <p:spPr>
          <a:xfrm>
            <a:off x="148025" y="1600200"/>
            <a:ext cx="85383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92934"/>
              </a:buClr>
              <a:buSzPts val="3200"/>
              <a:buChar char="●"/>
            </a:pPr>
            <a:r>
              <a:rPr lang="pt-BR" sz="3200">
                <a:solidFill>
                  <a:srgbClr val="292934"/>
                </a:solidFill>
              </a:rPr>
              <a:t>É o conjunto de programas que gerenciam recursos, processadores, armazenamento, dispositivos de entrada e saída e dados da máquina e seus periféricos. </a:t>
            </a:r>
            <a:endParaRPr sz="3200">
              <a:solidFill>
                <a:srgbClr val="292934"/>
              </a:solidFill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3200"/>
              <a:buChar char="●"/>
            </a:pPr>
            <a:r>
              <a:rPr lang="pt-BR" sz="3200">
                <a:solidFill>
                  <a:srgbClr val="292934"/>
                </a:solidFill>
              </a:rPr>
              <a:t>O sistema que faz comunicação entre o hardware e os demais softwares.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3200"/>
              <a:buFont typeface="Arial"/>
              <a:buChar char="●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Programa que está entre o usuário e a máquina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2fdefe249_0_6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UEFI</a:t>
            </a:r>
            <a:endParaRPr/>
          </a:p>
        </p:txBody>
      </p:sp>
      <p:sp>
        <p:nvSpPr>
          <p:cNvPr id="262" name="Google Shape;262;g142fdefe249_0_6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Unified Extensible Firmware Interface (Interface Unificada de Firmware Extensível)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Evolução da BIOS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Capacidade de usar discos grandes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Arquitetura independente de CPU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Drivers independentes de CPU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Ambiente pré-SO flexível, incluindo capacidade de rede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Design modular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24997c3fe_0_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UEFI</a:t>
            </a:r>
            <a:endParaRPr/>
          </a:p>
        </p:txBody>
      </p:sp>
      <p:sp>
        <p:nvSpPr>
          <p:cNvPr id="268" name="Google Shape;268;g2124997c3fe_0_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Guarda as informações de boot em um arquivo .efi, em vez da ROM.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Esse arquivo fica numa partição especial no disco chamada EFI System Partition (ESP).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Nessa partição está o </a:t>
            </a:r>
            <a:r>
              <a:rPr b="1" lang="pt-BR"/>
              <a:t>bootloader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2fdefe249_0_16"/>
          <p:cNvSpPr txBox="1"/>
          <p:nvPr>
            <p:ph type="title"/>
          </p:nvPr>
        </p:nvSpPr>
        <p:spPr>
          <a:xfrm>
            <a:off x="503800" y="108315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Grand Unified Bootloader (GRUB) </a:t>
            </a:r>
            <a:endParaRPr/>
          </a:p>
        </p:txBody>
      </p:sp>
      <p:pic>
        <p:nvPicPr>
          <p:cNvPr id="274" name="Google Shape;274;g142fdefe24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00" y="2016475"/>
            <a:ext cx="5972600" cy="4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24997c3fe_0_77"/>
          <p:cNvSpPr txBox="1"/>
          <p:nvPr>
            <p:ph type="title"/>
          </p:nvPr>
        </p:nvSpPr>
        <p:spPr>
          <a:xfrm>
            <a:off x="503800" y="108315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Grand Unified Bootloader (GRUB) </a:t>
            </a:r>
            <a:endParaRPr/>
          </a:p>
        </p:txBody>
      </p:sp>
      <p:sp>
        <p:nvSpPr>
          <p:cNvPr id="280" name="Google Shape;280;g2124997c3fe_0_77"/>
          <p:cNvSpPr txBox="1"/>
          <p:nvPr>
            <p:ph idx="1" type="body"/>
          </p:nvPr>
        </p:nvSpPr>
        <p:spPr>
          <a:xfrm>
            <a:off x="457200" y="2022000"/>
            <a:ext cx="8229600" cy="44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“</a:t>
            </a:r>
            <a:r>
              <a:rPr lang="pt-BR"/>
              <a:t>boot loader</a:t>
            </a:r>
            <a:r>
              <a:rPr lang="pt-BR"/>
              <a:t> unificado”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Primeiro software do SO Linux que é carregado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é executado antes do Sistema Operacional ser inicializado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Missão: carregar o Kernel na memória e rodá-lo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o GRUB que controla como (parâmetros) seu Linux vai inicializar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Versão atual é GRUB2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outros bootloaders: u-boot, redboot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2fdefe249_0_25"/>
          <p:cNvSpPr txBox="1"/>
          <p:nvPr>
            <p:ph type="title"/>
          </p:nvPr>
        </p:nvSpPr>
        <p:spPr>
          <a:xfrm>
            <a:off x="503800" y="108315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Grand Unified Bootloader (GRUB) </a:t>
            </a:r>
            <a:endParaRPr/>
          </a:p>
        </p:txBody>
      </p:sp>
      <p:sp>
        <p:nvSpPr>
          <p:cNvPr id="286" name="Google Shape;286;g142fdefe249_0_25"/>
          <p:cNvSpPr txBox="1"/>
          <p:nvPr>
            <p:ph idx="1" type="body"/>
          </p:nvPr>
        </p:nvSpPr>
        <p:spPr>
          <a:xfrm>
            <a:off x="457200" y="2022000"/>
            <a:ext cx="8229600" cy="44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</a:t>
            </a:r>
            <a:r>
              <a:rPr lang="pt-BR"/>
              <a:t> firmware (BIOS/UEFI) lê o GRUB do disco.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pode estar localizado: </a:t>
            </a:r>
            <a:endParaRPr/>
          </a:p>
          <a:p>
            <a:pPr indent="-325755" lvl="1" marL="13716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Master Boot Record (MBR) ou;</a:t>
            </a:r>
            <a:endParaRPr/>
          </a:p>
          <a:p>
            <a:pPr indent="-325755" lvl="1" marL="13716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na EFI System Partition (ESP), dependendo do sistema.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2fdefe249_0_79"/>
          <p:cNvSpPr txBox="1"/>
          <p:nvPr>
            <p:ph type="title"/>
          </p:nvPr>
        </p:nvSpPr>
        <p:spPr>
          <a:xfrm>
            <a:off x="457200" y="33165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GRUB - MBR</a:t>
            </a:r>
            <a:endParaRPr/>
          </a:p>
        </p:txBody>
      </p:sp>
      <p:pic>
        <p:nvPicPr>
          <p:cNvPr id="292" name="Google Shape;292;g142fdefe24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27" y="1295402"/>
            <a:ext cx="5402921" cy="52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42fdefe249_0_79"/>
          <p:cNvSpPr txBox="1"/>
          <p:nvPr/>
        </p:nvSpPr>
        <p:spPr>
          <a:xfrm>
            <a:off x="3474588" y="1105350"/>
            <a:ext cx="21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Master Boot Record (MBR)</a:t>
            </a:r>
            <a:endParaRPr/>
          </a:p>
        </p:txBody>
      </p:sp>
      <p:sp>
        <p:nvSpPr>
          <p:cNvPr id="294" name="Google Shape;294;g142fdefe249_0_79"/>
          <p:cNvSpPr/>
          <p:nvPr/>
        </p:nvSpPr>
        <p:spPr>
          <a:xfrm>
            <a:off x="4572000" y="1603475"/>
            <a:ext cx="4308900" cy="2380500"/>
          </a:xfrm>
          <a:prstGeom prst="leftArrowCallout">
            <a:avLst>
              <a:gd fmla="val 4659" name="adj1"/>
              <a:gd fmla="val 10102" name="adj2"/>
              <a:gd fmla="val 10358" name="adj3"/>
              <a:gd fmla="val 82729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Estágio 1 do bootloader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Missão: localizar a partição ativa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Nessa partição estará o estágio 2 do bootloader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2fdefe249_0_8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GRUB - MBR</a:t>
            </a:r>
            <a:endParaRPr/>
          </a:p>
        </p:txBody>
      </p:sp>
      <p:sp>
        <p:nvSpPr>
          <p:cNvPr id="300" name="Google Shape;300;g142fdefe249_0_8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Estágio 1.5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Antes do estágio 2 do bootloader há o estágio "1.5"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Contém código para 'entender' diferentes Sistemas de Arquivos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Ou seja, para ler o Kernel de diferentes tipos de dispositivos (cd, ssd, flash drive, etc).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Estágio 2: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mostra opções de Kernel identificadas no disco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permite mudar opções </a:t>
            </a:r>
            <a:r>
              <a:rPr lang="pt-BR"/>
              <a:t>de inicialização</a:t>
            </a:r>
            <a:r>
              <a:rPr lang="pt-BR"/>
              <a:t> do kernel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Carrega o Kernel do disco para a memória e passa o controle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24997c3fe_0_8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GRUB - ESP</a:t>
            </a:r>
            <a:endParaRPr/>
          </a:p>
        </p:txBody>
      </p:sp>
      <p:sp>
        <p:nvSpPr>
          <p:cNvPr id="306" name="Google Shape;306;g2124997c3fe_0_8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sistemas baseados em UEFI, o conceito de "partição ativa" não é usado como em sistemas baseados em BIOS/MBR.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vez disso, o firmware UEFI lê o boot loader (GRUB) diretamente da EFI System Partition (ESP), que é uma partição especialmente formatada que contém arquivos e configurações relacionados ao boot.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24997c3fe_0_9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GRUB - ESP</a:t>
            </a:r>
            <a:endParaRPr/>
          </a:p>
        </p:txBody>
      </p:sp>
      <p:sp>
        <p:nvSpPr>
          <p:cNvPr id="312" name="Google Shape;312;g2124997c3fe_0_9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Gerenciador de Inicialização procura </a:t>
            </a:r>
            <a:r>
              <a:rPr b="1" lang="pt-BR"/>
              <a:t>boot loaders</a:t>
            </a:r>
            <a:r>
              <a:rPr lang="pt-BR"/>
              <a:t> no ESP e apresenta uma lista de opções de inicialização para o usuário, que pode incluir diferentes sistemas operacionais, kernels ou opções de recuperação.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normalmente é instalado como um boot loader para Linux no ESP.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24997c3fe_0_9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GRUB - ESP</a:t>
            </a:r>
            <a:endParaRPr/>
          </a:p>
        </p:txBody>
      </p:sp>
      <p:sp>
        <p:nvSpPr>
          <p:cNvPr id="318" name="Google Shape;318;g2124997c3fe_0_9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o usuário seleciona a opção de inicialização do Linux no menu de inicialização do UEFI, o firmware carrega o GRUB diretamente do ESP para a RAM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então lê seu arquivo de configuração e exibe o menu GRUB, permitindo que o usuário selecione qual kernel ou sistema operacional inicializar.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então carrega o kernel do Linux, que inicializa o sistema e inicia o processo de inicialização normalmente.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006e2df9_1_25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43006e2df9_1_25"/>
          <p:cNvSpPr/>
          <p:nvPr/>
        </p:nvSpPr>
        <p:spPr>
          <a:xfrm>
            <a:off x="457200" y="1600200"/>
            <a:ext cx="82290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2159" lvl="0" marL="1828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72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Divisão em camadas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43006e2df9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50" y="2234850"/>
            <a:ext cx="3040875" cy="4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2124997c3fe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00" y="1474175"/>
            <a:ext cx="8839201" cy="49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2fdefe249_0_7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</a:t>
            </a:r>
            <a:endParaRPr/>
          </a:p>
        </p:txBody>
      </p:sp>
      <p:sp>
        <p:nvSpPr>
          <p:cNvPr id="329" name="Google Shape;329;g142fdefe249_0_7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Kernel é compactado em um formato "auto-extraível", ficam no diretório </a:t>
            </a:r>
            <a:r>
              <a:rPr lang="pt-BR"/>
              <a:t>/boot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GRUB carrega o Kernel na memória e começa sua execução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Faz configurações básicas de hardware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auto-descompacta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Carrega o S</a:t>
            </a:r>
            <a:r>
              <a:rPr lang="pt-BR"/>
              <a:t>ystemd e passa o controle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2fdefe249_0_9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</a:t>
            </a:r>
            <a:endParaRPr/>
          </a:p>
        </p:txBody>
      </p:sp>
      <p:pic>
        <p:nvPicPr>
          <p:cNvPr id="335" name="Google Shape;335;g142fdefe249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76" y="1403700"/>
            <a:ext cx="7915450" cy="5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2fdefe249_0_10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</a:t>
            </a:r>
            <a:endParaRPr/>
          </a:p>
        </p:txBody>
      </p:sp>
      <p:sp>
        <p:nvSpPr>
          <p:cNvPr id="341" name="Google Shape;341;g142fdefe249_0_10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Tradicionalmente, o kernel executa o programa /sbin/init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um "link simbólico" para o SystemD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SystemD tem vários </a:t>
            </a:r>
            <a:r>
              <a:rPr b="1" i="1" lang="pt-BR"/>
              <a:t>targets</a:t>
            </a:r>
            <a:r>
              <a:rPr lang="pt-BR"/>
              <a:t> que inicializam vários </a:t>
            </a:r>
            <a:r>
              <a:rPr b="1" i="1" lang="pt-BR"/>
              <a:t>serviços</a:t>
            </a:r>
            <a:endParaRPr b="1"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SystemD possui PID 1, e é mantido até o momento em que o sistema é desligado.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2fdefe249_0_10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</a:t>
            </a:r>
            <a:endParaRPr/>
          </a:p>
        </p:txBody>
      </p:sp>
      <p:pic>
        <p:nvPicPr>
          <p:cNvPr id="347" name="Google Shape;347;g142fdefe249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1953025"/>
            <a:ext cx="8875851" cy="3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2fdefe249_0_1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353" name="Google Shape;353;g142fdefe249_0_1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Prompt de login: Uma vez que o sistema init tenha concluído suas tarefas, o prompt de login é apresentado, permitindo que o usuário faça login e comece a usar o sistema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24997c3fe_0_1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 - Interface Gráfica</a:t>
            </a:r>
            <a:endParaRPr/>
          </a:p>
        </p:txBody>
      </p:sp>
      <p:sp>
        <p:nvSpPr>
          <p:cNvPr id="359" name="Google Shape;359;g2124997c3fe_0_1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t/>
            </a:r>
            <a:endParaRPr/>
          </a:p>
        </p:txBody>
      </p:sp>
      <p:pic>
        <p:nvPicPr>
          <p:cNvPr id="360" name="Google Shape;360;g2124997c3fe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449225"/>
            <a:ext cx="6858001" cy="50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24997c3fe_0_132"/>
          <p:cNvSpPr txBox="1"/>
          <p:nvPr>
            <p:ph type="title"/>
          </p:nvPr>
        </p:nvSpPr>
        <p:spPr>
          <a:xfrm>
            <a:off x="123075" y="152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 - Shell</a:t>
            </a:r>
            <a:endParaRPr/>
          </a:p>
        </p:txBody>
      </p:sp>
      <p:sp>
        <p:nvSpPr>
          <p:cNvPr id="366" name="Google Shape;366;g2124997c3fe_0_132"/>
          <p:cNvSpPr txBox="1"/>
          <p:nvPr>
            <p:ph idx="1" type="body"/>
          </p:nvPr>
        </p:nvSpPr>
        <p:spPr>
          <a:xfrm>
            <a:off x="202225" y="10375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Normalmente, o shell de comando padrão é o bash (GNU Bourne Again Shell ), mas há vários outros shells de comando avançados disponíveis. </a:t>
            </a:r>
            <a:endParaRPr/>
          </a:p>
        </p:txBody>
      </p:sp>
      <p:pic>
        <p:nvPicPr>
          <p:cNvPr id="367" name="Google Shape;367;g2124997c3fe_0_132"/>
          <p:cNvPicPr preferRelativeResize="0"/>
          <p:nvPr/>
        </p:nvPicPr>
        <p:blipFill rotWithShape="1">
          <a:blip r:embed="rId3">
            <a:alphaModFix/>
          </a:blip>
          <a:srcRect b="32350" l="0" r="0" t="0"/>
          <a:stretch/>
        </p:blipFill>
        <p:spPr>
          <a:xfrm>
            <a:off x="362325" y="2192425"/>
            <a:ext cx="8503250" cy="4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24997c3fe_0_1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e Comandos Básicos</a:t>
            </a:r>
            <a:endParaRPr/>
          </a:p>
        </p:txBody>
      </p:sp>
      <p:sp>
        <p:nvSpPr>
          <p:cNvPr id="373" name="Google Shape;373;g2124997c3fe_0_1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24997c3fe_0_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379" name="Google Shape;379;g2124997c3fe_0_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unidade de medida padrão nos computadores é o </a:t>
            </a:r>
            <a:r>
              <a:rPr b="1" lang="pt-BR"/>
              <a:t>bit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um conjunto de 8 bits nós chamamos de </a:t>
            </a:r>
            <a:r>
              <a:rPr b="1" lang="pt-BR"/>
              <a:t>byte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arquivo ou diretório possui um tamanho, que indica o espaço que ele ocupa no disco e isto é medido em bytes.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3006e2df9_1_206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2533C"/>
                </a:solidFill>
              </a:rPr>
              <a:t>Linux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43006e2df9_1_206"/>
          <p:cNvSpPr/>
          <p:nvPr/>
        </p:nvSpPr>
        <p:spPr>
          <a:xfrm>
            <a:off x="74550" y="1600200"/>
            <a:ext cx="9069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Linux é uma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família de Sistemas Operacionais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amplamente usada e fundamental para TI</a:t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Linux é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 tem origem no sistema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UNIX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, tendo muitas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distribuições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atualmente</a:t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Usado para desktops e para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servidores</a:t>
            </a:r>
            <a:endParaRPr b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Possui Interfaces Gráficas e Interfaces de Linha de Comando</a:t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24997c3fe_0_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385" name="Google Shape;385;g2124997c3fe_0_10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byte representa uma letra. Assim, se você criar um arquivo vazio e escrever o nome Linux e salvar o arquivo, este terá o tamanho de 5 bytes.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Espaços em branco e novas linhas também ocupam bytes.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2fdefe249_0_1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391" name="Google Shape;391;g142fdefe249_0_1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Além do byte existem as medidas Kbytes, Mbytes, Gbytes. Os prefixos K (quilo), M (mega), G (giga), T (tera) etc.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"K" significa multiplicar por 10^3, o "M" por 10^6, e assim por diante.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Estas letras servem para facilitar a leitura em arquivos de grande tamanho.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arquivo de 1K é a mesma coisa de um arquivo de 1024 bytes.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2fdefe249_0_1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397" name="Google Shape;397;g142fdefe249_0_1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Arquivos podem ser de </a:t>
            </a:r>
            <a:r>
              <a:rPr lang="pt-BR"/>
              <a:t>texto ou binário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Texto: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Seu conteúdo é compreendido por humanos.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arquivo texto pode ser uma carta, um script, um código fonte escrito pelo programador, arquivo de configuração, etc.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24997c3fe_0_1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403" name="Google Shape;403;g2124997c3fe_0_1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Arquivos podem ser de texto ou binário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Binário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Seu conteúdo somente pode ser entendido por computadores.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Contém caracteres incompreensíveis para pessoas normais.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arquivo binário é gerado através de um arquivo de programa (digitado pela pessoa que o criou, o programador) através de um processo chamado de compilação.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Compilação é basicamente a conversão de um programa em linguagem humana para a linguagem de máquina.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2fdefe249_0_1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409" name="Google Shape;409;g142fdefe249_0_1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é o local utilizado para armazenar conjuntos arquivos para melhor organização e localização.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diretório, como o arquivo, também é "Case Sensitive"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Não podem existir dois arquivos com o mesmo nome em um diretório, ou um sub-diretório com um mesmo nome de um arquivo em um mesmo diretório.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Raíz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principal do sistema.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Dentro dele estão todos os diretórios do sistema.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diretório Raíz é representado por uma "/".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2fdefe249_0_15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415" name="Google Shape;415;g142fdefe249_0_15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atual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onde estamos ao usar um terminal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Identificado por um ponto </a:t>
            </a:r>
            <a:r>
              <a:rPr lang="pt-BR"/>
              <a:t>"."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home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de usuário.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usuário (inclusive o root) possui seu próprio diretório onde poderá armazenar seus programas e arquivos pessoais.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localizado em /home/[nome do usuario]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o usuario "joao" o home será /home/joao.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também é identificado por um ~(til)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42fdefe249_0_1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4011577e9c_0_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Prompt De Comando</a:t>
            </a:r>
            <a:endParaRPr/>
          </a:p>
        </p:txBody>
      </p:sp>
      <p:sp>
        <p:nvSpPr>
          <p:cNvPr id="426" name="Google Shape;426;g14011577e9c_0_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Prompt é a linha mostrada na tela para digitação de comandos que serão passados ao interpretador de comandos para sua execução.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posição onde o comando será digitado é marcado um "traço" piscante na tela chamado de cursor.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prompt do usuário root é identificado por uma "#" (hashtag)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aviso de comando de usuários é identificado pelo símbolo "$".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Isto é padrão em sistemas UNIX.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Exemplos de prompt: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user@server $ _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aluno@ubuntu $ _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root@ubuntu # _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4011577e9c_0_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Prompt</a:t>
            </a:r>
            <a:endParaRPr/>
          </a:p>
        </p:txBody>
      </p:sp>
      <p:sp>
        <p:nvSpPr>
          <p:cNvPr id="432" name="Google Shape;432;g14011577e9c_0_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 </a:t>
            </a:r>
            <a:r>
              <a:rPr lang="pt-BR"/>
              <a:t>comandos já digitados pressionando Seta para cima e Seta para baixo.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tela pode ser rolada para baixo ou para cima segurando a tecla SHIFT e pressionando PGUP ou PGDOWN.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Pressione CTRL+A para mover o cursor para o inicio da linha de comandos.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CTRL+U para apagar o que estiver à esquerda do cursor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011577e9c_0_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Internos</a:t>
            </a:r>
            <a:endParaRPr/>
          </a:p>
        </p:txBody>
      </p:sp>
      <p:sp>
        <p:nvSpPr>
          <p:cNvPr id="438" name="Google Shape;438;g14011577e9c_0_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São comandos que estão localizados dentro do interpretador de comandos (normalmente o Bash) e não no disco.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Eles são carregados na memória RAM do computador junto com o interpretador de comandos.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Exemplos de comandos internos são: cd, exit, echo, bg, fg, source, 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006e2df9_1_266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2533C"/>
                </a:solidFill>
              </a:rPr>
              <a:t>Linux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3006e2df9_1_266"/>
          <p:cNvSpPr/>
          <p:nvPr/>
        </p:nvSpPr>
        <p:spPr>
          <a:xfrm>
            <a:off x="74550" y="1600200"/>
            <a:ext cx="9069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Comandos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executam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programas</a:t>
            </a: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 podem ser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encadeados</a:t>
            </a:r>
            <a:endParaRPr b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Programas em execução são chamados de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processos</a:t>
            </a:r>
            <a:endParaRPr b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Processos especiais que rodam em background são chamados de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serviços</a:t>
            </a:r>
            <a:endParaRPr b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Serviços são essenciais para o sistema, podendo ser controlados por </a:t>
            </a:r>
            <a:r>
              <a:rPr b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gerenciadores de serviços</a:t>
            </a:r>
            <a:endParaRPr b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4011577e9c_0_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Externos</a:t>
            </a:r>
            <a:endParaRPr/>
          </a:p>
        </p:txBody>
      </p:sp>
      <p:sp>
        <p:nvSpPr>
          <p:cNvPr id="444" name="Google Shape;444;g14011577e9c_0_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São comandos que estão localizados no disco.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comandos são procurados no disco usando a ordem do PATH e executados assim que encontrados.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Novas aplicações instaladas em um diretório listado no PATH viram um comando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 de valor de PATH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/usr/local/bin:/usr/sbin:/usr/bin:/sbin:/bin:/usr/games:/usr/local/games:/usr/lib/wsl/lib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42fdefe249_0_1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ls</a:t>
            </a:r>
            <a:endParaRPr/>
          </a:p>
        </p:txBody>
      </p:sp>
      <p:sp>
        <p:nvSpPr>
          <p:cNvPr id="450" name="Google Shape;450;g142fdefe249_0_1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lista o conteúdo do diretório atual: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.</a:t>
            </a:r>
            <a:r>
              <a:rPr lang="pt-BR"/>
              <a:t> é o mesmo que </a:t>
            </a:r>
            <a:r>
              <a:rPr b="1" i="1" lang="pt-BR"/>
              <a:t>ls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~</a:t>
            </a:r>
            <a:r>
              <a:rPr lang="pt-BR"/>
              <a:t> lista conteudo do home do usuario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/</a:t>
            </a:r>
            <a:r>
              <a:rPr lang="pt-BR"/>
              <a:t> lista o conteudo do diretorio raiz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tem varios parametros para configura a lista que imprime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-l</a:t>
            </a:r>
            <a:r>
              <a:rPr lang="pt-BR"/>
              <a:t> lista o conteudo em apenas uma coluna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-t</a:t>
            </a:r>
            <a:r>
              <a:rPr lang="pt-BR"/>
              <a:t> ordena a lista por data de modificação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2fdefe249_0_16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</a:t>
            </a:r>
            <a:endParaRPr/>
          </a:p>
        </p:txBody>
      </p:sp>
      <p:sp>
        <p:nvSpPr>
          <p:cNvPr id="456" name="Google Shape;456;g142fdefe249_0_16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vem de "change directory" ou trocar diretorio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~</a:t>
            </a:r>
            <a:r>
              <a:rPr lang="pt-BR"/>
              <a:t> ou </a:t>
            </a:r>
            <a:r>
              <a:rPr b="1" lang="pt-BR"/>
              <a:t>cd </a:t>
            </a:r>
            <a:r>
              <a:rPr lang="pt-BR"/>
              <a:t>muda o diretorio atual para o home do usuario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batata</a:t>
            </a:r>
            <a:r>
              <a:rPr lang="pt-BR"/>
              <a:t> </a:t>
            </a:r>
            <a:r>
              <a:rPr lang="pt-BR"/>
              <a:t>muda o diretorio atual para o diretorio chamado batata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..</a:t>
            </a:r>
            <a:r>
              <a:rPr lang="pt-BR"/>
              <a:t> muda para o diretorio acima do atual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cd / </a:t>
            </a:r>
            <a:r>
              <a:rPr lang="pt-BR"/>
              <a:t>muda para o diretorio raiz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011577e9c_0_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pwd</a:t>
            </a:r>
            <a:endParaRPr/>
          </a:p>
        </p:txBody>
      </p:sp>
      <p:sp>
        <p:nvSpPr>
          <p:cNvPr id="462" name="Google Shape;462;g14011577e9c_0_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Imprime o </a:t>
            </a:r>
            <a:r>
              <a:rPr b="1" i="1" lang="pt-BR"/>
              <a:t>path </a:t>
            </a:r>
            <a:r>
              <a:rPr lang="pt-BR"/>
              <a:t>completo do </a:t>
            </a:r>
            <a:r>
              <a:rPr lang="pt-BR"/>
              <a:t>diretório</a:t>
            </a:r>
            <a:r>
              <a:rPr lang="pt-BR"/>
              <a:t> atual a partir do root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path </a:t>
            </a:r>
            <a:r>
              <a:rPr lang="pt-BR"/>
              <a:t>é o “caminho” do root até um diretório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011577e9c_0_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coringas / wildcards</a:t>
            </a:r>
            <a:endParaRPr/>
          </a:p>
        </p:txBody>
      </p:sp>
      <p:sp>
        <p:nvSpPr>
          <p:cNvPr id="468" name="Google Shape;468;g14011577e9c_0_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wildcard</a:t>
            </a:r>
            <a:r>
              <a:rPr lang="pt-BR"/>
              <a:t> é um recurso usado para especificar um ou mais arquivos ou diretórios do sistema de uma só vez.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São usados 4 tipos de wildcards no GNU/Linux: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 "*" - Faz referência a um nome completo/restante de um arquivo/diretório.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"?" - Faz referência a uma letra naquela posição.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[a-z][0-9] - Faz referência a caracteres de a até z seguido de um caracter de 0 até 9.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[a,z][1,0] - Faz a referência aos caracteres a e z seguido de um caracter 1 ou 0 naquela posição.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[a-z,1,0] - Faz referência a intervalo de caracteres de a até z ou 1 ou 0 naquela posição.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é "Case Sensitive" assim se você deseja que sejam localizados todos os caracteres alfabéticos você deve usar [a-zA-Z].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caso precedida por um ^, faz referência a qualquer caracter exceto o da expressão. 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Por exemplo [^abc] faz referência a qualquer caracter exceto a, b e c.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011577e9c_0_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wildcard - exemplos</a:t>
            </a:r>
            <a:endParaRPr/>
          </a:p>
        </p:txBody>
      </p:sp>
      <p:sp>
        <p:nvSpPr>
          <p:cNvPr id="474" name="Google Shape;474;g14011577e9c_0_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Vamos dizer que tenha 5 arquivos no diretório /usr/teste: teste1.txt, teste2.txt, teste3.txt, teste4.new e teste5.new.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rm /usr/teste/teste*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*.new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4011577e9c_0_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</a:t>
            </a:r>
            <a:endParaRPr/>
          </a:p>
        </p:txBody>
      </p:sp>
      <p:sp>
        <p:nvSpPr>
          <p:cNvPr id="480" name="Google Shape;480;g14011577e9c_0_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Copia arquivos.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cp [opções] [origem] [destino]</a:t>
            </a:r>
            <a:endParaRPr b="1"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origem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 que será copiado. Podem ser especificados mais de um arquivo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destino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caminho ou nome de arquivo onde será copiado.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o destino for um diretório, os arquivos de origem serão copiados para dentro do diretório.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4011577e9c_0_6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 </a:t>
            </a:r>
            <a:endParaRPr/>
          </a:p>
        </p:txBody>
      </p:sp>
      <p:sp>
        <p:nvSpPr>
          <p:cNvPr id="486" name="Google Shape;486;g14011577e9c_0_6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Move ou renomeia arquivos e diretórios.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processo é semelhante ao do comando cp mas o arquivo de origem é apagado após o término da cópia.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mv [opções] [origem] [destino]</a:t>
            </a:r>
            <a:endParaRPr b="1"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origem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Arquivo/diretório de origem.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destino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Local onde será movido ou novo nome do arquivo/diretório.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011577e9c_0_7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</a:t>
            </a:r>
            <a:r>
              <a:rPr lang="pt-BR"/>
              <a:t>conteúdo</a:t>
            </a:r>
            <a:r>
              <a:rPr lang="pt-BR"/>
              <a:t> de arquivos</a:t>
            </a:r>
            <a:endParaRPr/>
          </a:p>
        </p:txBody>
      </p:sp>
      <p:sp>
        <p:nvSpPr>
          <p:cNvPr id="492" name="Google Shape;492;g14011577e9c_0_7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cat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cat teste.txt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less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less teste.txt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4011577e9c_0_7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rm</a:t>
            </a:r>
            <a:endParaRPr/>
          </a:p>
        </p:txBody>
      </p:sp>
      <p:sp>
        <p:nvSpPr>
          <p:cNvPr id="498" name="Google Shape;498;g14011577e9c_0_78"/>
          <p:cNvSpPr txBox="1"/>
          <p:nvPr>
            <p:ph idx="1" type="body"/>
          </p:nvPr>
        </p:nvSpPr>
        <p:spPr>
          <a:xfrm>
            <a:off x="66975" y="1600200"/>
            <a:ext cx="90771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180"/>
              <a:t>Apaga arquivos. Também pode ser usado para apagar diretórios e sub-diretórios vazios ou que contenham arquivos.</a:t>
            </a:r>
            <a:endParaRPr sz="2180"/>
          </a:p>
          <a:p>
            <a:pPr indent="-328358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71"/>
              <a:buChar char="•"/>
            </a:pPr>
            <a:r>
              <a:rPr b="1" i="1" lang="pt-BR" sz="2180"/>
              <a:t>rm [caminho][arquivo/diretório] [caminho1][arquivo1/diretório1]</a:t>
            </a:r>
            <a:endParaRPr sz="2180"/>
          </a:p>
          <a:p>
            <a:pPr indent="-32835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1"/>
              <a:buChar char="•"/>
            </a:pPr>
            <a:r>
              <a:rPr lang="pt-BR" sz="2180"/>
              <a:t>caminho </a:t>
            </a:r>
            <a:endParaRPr sz="2180"/>
          </a:p>
          <a:p>
            <a:pPr indent="-32835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1"/>
              <a:buChar char="•"/>
            </a:pPr>
            <a:r>
              <a:rPr lang="pt-BR" sz="2180"/>
              <a:t>Localização do arquivo que deseja apagar. Se omitido, assume que o arquivo esteja no diretório atual.</a:t>
            </a:r>
            <a:endParaRPr sz="2180"/>
          </a:p>
          <a:p>
            <a:pPr indent="-32835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1"/>
              <a:buChar char="•"/>
            </a:pPr>
            <a:r>
              <a:rPr lang="pt-BR" sz="2180"/>
              <a:t>arquivo/diretório </a:t>
            </a:r>
            <a:endParaRPr sz="2180"/>
          </a:p>
          <a:p>
            <a:pPr indent="-32835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1"/>
              <a:buChar char="•"/>
            </a:pPr>
            <a:r>
              <a:rPr lang="pt-BR" sz="2180"/>
              <a:t>Arquivo que será apagado.</a:t>
            </a:r>
            <a:endParaRPr sz="21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24997c3fe_0_0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177" name="Google Shape;177;g2124997c3fe_0_0"/>
          <p:cNvSpPr txBox="1"/>
          <p:nvPr>
            <p:ph idx="1" type="subTitle"/>
          </p:nvPr>
        </p:nvSpPr>
        <p:spPr>
          <a:xfrm>
            <a:off x="685800" y="3505200"/>
            <a:ext cx="6910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/>
              <a:t>S088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pt-BR"/>
              <a:t>- Boot do Linux / Instalação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4011577e9c_0_8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rm</a:t>
            </a:r>
            <a:endParaRPr/>
          </a:p>
        </p:txBody>
      </p:sp>
      <p:sp>
        <p:nvSpPr>
          <p:cNvPr id="504" name="Google Shape;504;g14011577e9c_0_8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708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Use com atenção o comando rm, uma vez que os arquivos e diretórios forem apagados, eles não poderão ser mais recuperados.</a:t>
            </a:r>
            <a:endParaRPr sz="2280"/>
          </a:p>
          <a:p>
            <a:pPr indent="-33470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Exemplos: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teste.txt</a:t>
            </a:r>
            <a:endParaRPr b="1" i="1" sz="2280"/>
          </a:p>
          <a:p>
            <a:pPr indent="-334708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o arquivo teste.txt no diretório atual.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*.txt</a:t>
            </a:r>
            <a:endParaRPr b="1" i="1" sz="2280"/>
          </a:p>
          <a:p>
            <a:pPr indent="-334708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todos os arquivos do diretório atual que terminam com .txt.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*.txt teste.novo</a:t>
            </a:r>
            <a:endParaRPr b="1" i="1" sz="2280"/>
          </a:p>
          <a:p>
            <a:pPr indent="-334708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todos os arquivos do diretório atual que terminam com .txt e também o arquivo teste.novo.</a:t>
            </a:r>
            <a:endParaRPr sz="228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2fdefe249_0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</a:t>
            </a:r>
            <a:r>
              <a:rPr i="1" lang="pt-BR"/>
              <a:t>sudo</a:t>
            </a:r>
            <a:endParaRPr i="1"/>
          </a:p>
        </p:txBody>
      </p:sp>
      <p:sp>
        <p:nvSpPr>
          <p:cNvPr id="510" name="Google Shape;510;g142fdefe249_0_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sudo</a:t>
            </a:r>
            <a:r>
              <a:rPr lang="pt-BR"/>
              <a:t> significa </a:t>
            </a:r>
            <a:r>
              <a:rPr i="1" lang="pt-BR"/>
              <a:t>Switch User Do </a:t>
            </a:r>
            <a:r>
              <a:rPr lang="pt-BR"/>
              <a:t>("Trocar Usuário e Fazer")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permite dar comandos como outro usuário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</a:t>
            </a:r>
            <a:r>
              <a:rPr lang="pt-BR"/>
              <a:t>ocê</a:t>
            </a:r>
            <a:r>
              <a:rPr lang="pt-BR"/>
              <a:t> precisa estar no arquivo /etc/sudoers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Maneira segura de administrar o Linux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executa cada comando </a:t>
            </a:r>
            <a:r>
              <a:rPr lang="pt-BR"/>
              <a:t>necessário</a:t>
            </a:r>
            <a:r>
              <a:rPr lang="pt-BR"/>
              <a:t> como root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sudo</a:t>
            </a:r>
            <a:r>
              <a:rPr lang="pt-BR"/>
              <a:t> pede pela sua senha, enquanto o comando </a:t>
            </a:r>
            <a:r>
              <a:rPr b="1" i="1" lang="pt-BR"/>
              <a:t>su</a:t>
            </a:r>
            <a:r>
              <a:rPr lang="pt-BR"/>
              <a:t> pede a senha do usuário para o qual </a:t>
            </a:r>
            <a:r>
              <a:rPr lang="pt-BR"/>
              <a:t>você</a:t>
            </a:r>
            <a:r>
              <a:rPr lang="pt-BR"/>
              <a:t> </a:t>
            </a:r>
            <a:r>
              <a:rPr lang="pt-BR"/>
              <a:t>está</a:t>
            </a:r>
            <a:r>
              <a:rPr lang="pt-BR"/>
              <a:t> trocando.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42fdefe249_0_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</a:t>
            </a:r>
            <a:r>
              <a:rPr i="1" lang="pt-BR"/>
              <a:t>su</a:t>
            </a:r>
            <a:endParaRPr i="1"/>
          </a:p>
        </p:txBody>
      </p:sp>
      <p:sp>
        <p:nvSpPr>
          <p:cNvPr id="516" name="Google Shape;516;g142fdefe249_0_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</a:t>
            </a:r>
            <a:r>
              <a:rPr lang="pt-BR"/>
              <a:t> significa </a:t>
            </a:r>
            <a:r>
              <a:rPr i="1" lang="pt-BR"/>
              <a:t>Switch User</a:t>
            </a:r>
            <a:r>
              <a:rPr lang="pt-BR"/>
              <a:t> (Trocar Usuário)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su neo </a:t>
            </a:r>
            <a:r>
              <a:rPr lang="pt-BR"/>
              <a:t>troca o terminal para o user chamado neo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precisa informar a senha do usuário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su</a:t>
            </a:r>
            <a:r>
              <a:rPr lang="pt-BR"/>
              <a:t> troca para o usuário root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Comando perigoso: acesso total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permite executar</a:t>
            </a:r>
            <a:r>
              <a:rPr b="1" lang="pt-BR"/>
              <a:t> qualquer</a:t>
            </a:r>
            <a:r>
              <a:rPr lang="pt-BR"/>
              <a:t> comando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remover arquivos e diretórios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remover ou alterar usuarios, aplicações, etc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4011577e9c_0_0"/>
          <p:cNvSpPr txBox="1"/>
          <p:nvPr>
            <p:ph type="title"/>
          </p:nvPr>
        </p:nvSpPr>
        <p:spPr>
          <a:xfrm>
            <a:off x="457200" y="8408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Instalação de Sistemas no VirtualBox </a:t>
            </a:r>
            <a:endParaRPr/>
          </a:p>
        </p:txBody>
      </p:sp>
      <p:sp>
        <p:nvSpPr>
          <p:cNvPr id="522" name="Google Shape;522;g14011577e9c_0_0"/>
          <p:cNvSpPr txBox="1"/>
          <p:nvPr>
            <p:ph idx="1" type="body"/>
          </p:nvPr>
        </p:nvSpPr>
        <p:spPr>
          <a:xfrm>
            <a:off x="457200" y="19077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72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Sugestão de Distribuição Linux: Ubuntu MATE devido aos Requisitos de Sistema</a:t>
            </a:r>
            <a:endParaRPr/>
          </a:p>
        </p:txBody>
      </p:sp>
      <p:pic>
        <p:nvPicPr>
          <p:cNvPr id="523" name="Google Shape;523;g14011577e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0243"/>
            <a:ext cx="9144000" cy="260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3006e2df9_1_279"/>
          <p:cNvSpPr txBox="1"/>
          <p:nvPr>
            <p:ph type="title"/>
          </p:nvPr>
        </p:nvSpPr>
        <p:spPr>
          <a:xfrm>
            <a:off x="457200" y="8408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Instalação de Sistemas no VirtualBox </a:t>
            </a:r>
            <a:endParaRPr/>
          </a:p>
        </p:txBody>
      </p:sp>
      <p:sp>
        <p:nvSpPr>
          <p:cNvPr id="529" name="Google Shape;529;g143006e2df9_1_279"/>
          <p:cNvSpPr txBox="1"/>
          <p:nvPr>
            <p:ph idx="1" type="body"/>
          </p:nvPr>
        </p:nvSpPr>
        <p:spPr>
          <a:xfrm>
            <a:off x="457200" y="19077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72"/>
              </a:spcBef>
              <a:spcAft>
                <a:spcPts val="0"/>
              </a:spcAft>
              <a:buSzPts val="1530"/>
              <a:buAutoNum type="arabicPeriod"/>
            </a:pPr>
            <a:r>
              <a:rPr lang="pt-BR"/>
              <a:t>Crie uma máquina nova no VirtualBox: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AutoNum type="alphaLcPeriod"/>
            </a:pPr>
            <a:r>
              <a:rPr lang="pt-BR"/>
              <a:t>2 processadores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AutoNum type="alphaLcPeriod"/>
            </a:pPr>
            <a:r>
              <a:rPr lang="pt-BR"/>
              <a:t>1024 MB de RAM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AutoNum type="alphaLcPeriod"/>
            </a:pPr>
            <a:r>
              <a:rPr lang="pt-BR"/>
              <a:t>15 GB de Disco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pt-BR"/>
              <a:t>Instalar o Ubuntu MATE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AutoNum type="alphaLcPeriod"/>
            </a:pPr>
            <a:r>
              <a:rPr lang="pt-BR"/>
              <a:t>Abrir a ISO do ubuntu MATE no Drive da Máquina criada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AutoNum type="alphaLcPeriod"/>
            </a:pPr>
            <a:r>
              <a:rPr lang="pt-BR"/>
              <a:t>Seguir o assistente de instalação</a:t>
            </a:r>
            <a:endParaRPr/>
          </a:p>
          <a:p>
            <a:pPr indent="-331469" lvl="2" marL="1371600" rtl="0" algn="l"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pt-BR"/>
              <a:t>Instalar a versão menor </a:t>
            </a:r>
            <a:endParaRPr/>
          </a:p>
          <a:p>
            <a:pPr indent="-331469" lvl="2" marL="1371600" rtl="0" algn="l"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b="1" lang="pt-BR"/>
              <a:t>não esquecer sua senha</a:t>
            </a:r>
            <a:endParaRPr b="1"/>
          </a:p>
          <a:p>
            <a:pPr indent="-331469" lvl="2" marL="1371600" rtl="0" algn="l"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pt-BR"/>
              <a:t>remover a ISO do drive após terminar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"/>
          <p:cNvSpPr txBox="1"/>
          <p:nvPr>
            <p:ph type="title"/>
          </p:nvPr>
        </p:nvSpPr>
        <p:spPr>
          <a:xfrm>
            <a:off x="457200" y="1220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Ativando compartilhamento de pastas</a:t>
            </a:r>
            <a:endParaRPr/>
          </a:p>
        </p:txBody>
      </p:sp>
      <p:sp>
        <p:nvSpPr>
          <p:cNvPr id="535" name="Google Shape;535;p4"/>
          <p:cNvSpPr txBox="1"/>
          <p:nvPr>
            <p:ph idx="1" type="body"/>
          </p:nvPr>
        </p:nvSpPr>
        <p:spPr>
          <a:xfrm>
            <a:off x="457200" y="2262425"/>
            <a:ext cx="82296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Usar recurso do VirtualBox para compartilhar um diretório entre o Sistema Host (windows) e a </a:t>
            </a:r>
            <a:r>
              <a:rPr lang="pt-BR"/>
              <a:t>máquina</a:t>
            </a:r>
            <a:r>
              <a:rPr lang="pt-BR"/>
              <a:t> virtual.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https://drive.google.com/file/d/19WRIxDXJAhS9bQA-6T4wyS4KqyAUG7jF/view?usp=sharing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2fdefe249_0_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541" name="Google Shape;541;g142fdefe249_0_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https://developer.ibm.com/articles/l-linuxboot/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https://leetcode.com/discuss/interview-question/operating-system/124638/what-happens-in-the-background-from-the-time-you-press-the-Power-button-until-the-Linux-login-prompt-appears#:~:text=The%20boot%20loader%20loads%20the%20selected%20kernel%20image%20(in%20the,drivers%20built%20into%20the%20kern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2fdefe249_0_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 do Linux</a:t>
            </a:r>
            <a:endParaRPr/>
          </a:p>
        </p:txBody>
      </p:sp>
      <p:sp>
        <p:nvSpPr>
          <p:cNvPr id="183" name="Google Shape;183;g142fdefe249_0_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UEFI / </a:t>
            </a:r>
            <a:r>
              <a:rPr lang="pt-BR"/>
              <a:t>BIOS POST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Boot loader (GRUB2)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inicialização</a:t>
            </a:r>
            <a:r>
              <a:rPr lang="pt-BR"/>
              <a:t> do Kernel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Inicialização do systemd, ‘pai de todos os processos’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2fdefe249_0_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</a:t>
            </a:r>
            <a:endParaRPr/>
          </a:p>
        </p:txBody>
      </p:sp>
      <p:sp>
        <p:nvSpPr>
          <p:cNvPr id="189" name="Google Shape;189;g142fdefe249_0_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Linux, a inicialização é o processo de iniciar o sistema operacional.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Começa ligando a energia do hardware e termina na tela ou prompt de login.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dois tipos diferentes de inicialização.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Cold Booting - Quando o usuário liga o sistema que está desligado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Warm Booting - Quando o usuário reinicia o computador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2fdefe249_0_1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 do Linux</a:t>
            </a:r>
            <a:endParaRPr/>
          </a:p>
        </p:txBody>
      </p:sp>
      <p:pic>
        <p:nvPicPr>
          <p:cNvPr id="195" name="Google Shape;195;g142fdefe249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0" y="1449475"/>
            <a:ext cx="8126600" cy="4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2015-10-17T21:12:10Z</dcterms:created>
  <dc:creator>Fabio</dc:creator>
</cp:coreProperties>
</file>