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e0e85b2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e0e85b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3e210724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13e210724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p:txBody>
      </p:sp>
      <p:sp>
        <p:nvSpPr>
          <p:cNvPr id="17" name="Google Shape;17;p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cxnSp>
        <p:nvCxnSpPr>
          <p:cNvPr id="20" name="Google Shape;20;p2"/>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8" name="Google Shape;78;p1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4" name="Google Shape;84;p1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4" name="Google Shape;24;p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sp>
        <p:nvSpPr>
          <p:cNvPr id="34" name="Google Shape;34;p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cxnSp>
        <p:nvCxnSpPr>
          <p:cNvPr id="37" name="Google Shape;37;p5"/>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1" name="Google Shape;41;p6"/>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2" name="Google Shape;42;p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8" name="Google Shape;48;p7"/>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9" name="Google Shape;49;p7"/>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50" name="Google Shape;50;p7"/>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51" name="Google Shape;51;p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cxnSp>
        <p:nvCxnSpPr>
          <p:cNvPr id="54" name="Google Shape;54;p7"/>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63" name="Google Shape;63;p9"/>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4" name="Google Shape;64;p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cxnSp>
        <p:nvCxnSpPr>
          <p:cNvPr id="67" name="Google Shape;67;p9"/>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039"/>
              </a:srgbClr>
            </a:outerShdw>
          </a:effectLst>
        </p:spPr>
      </p:sp>
      <p:sp>
        <p:nvSpPr>
          <p:cNvPr id="71" name="Google Shape;71;p10"/>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72" name="Google Shape;72;p1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pic>
        <p:nvPicPr>
          <p:cNvPr id="13" name="Google Shape;13;p1"/>
          <p:cNvPicPr preferRelativeResize="0"/>
          <p:nvPr/>
        </p:nvPicPr>
        <p:blipFill rotWithShape="1">
          <a:blip r:embed="rId1">
            <a:alphaModFix/>
          </a:blip>
          <a:srcRect b="0" l="0" r="0" t="0"/>
          <a:stretch/>
        </p:blipFill>
        <p:spPr>
          <a:xfrm>
            <a:off x="7884368" y="465611"/>
            <a:ext cx="1137240" cy="720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lang="pt-BR"/>
              <a:t>SISTEMAS OPERACIONAIS DE CÓDIGO ABERTO</a:t>
            </a:r>
            <a:endParaRPr/>
          </a:p>
        </p:txBody>
      </p:sp>
      <p:sp>
        <p:nvSpPr>
          <p:cNvPr id="92" name="Google Shape;92;p13"/>
          <p:cNvSpPr txBox="1"/>
          <p:nvPr>
            <p:ph idx="1" type="subTitle"/>
          </p:nvPr>
        </p:nvSpPr>
        <p:spPr>
          <a:xfrm>
            <a:off x="685800" y="3505200"/>
            <a:ext cx="6910536"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lang="pt-BR"/>
              <a:t>S088</a:t>
            </a:r>
            <a:endParaRPr/>
          </a:p>
          <a:p>
            <a:pPr indent="0" lvl="0" marL="0" rtl="0" algn="l">
              <a:lnSpc>
                <a:spcPct val="100000"/>
              </a:lnSpc>
              <a:spcBef>
                <a:spcPts val="480"/>
              </a:spcBef>
              <a:spcAft>
                <a:spcPts val="0"/>
              </a:spcAft>
              <a:buSzPts val="2040"/>
              <a:buNone/>
            </a:pPr>
            <a:r>
              <a:rPr lang="pt-BR"/>
              <a:t>- Boot do Linux / Instalação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Comandos Externos</a:t>
            </a:r>
            <a:endParaRPr/>
          </a:p>
        </p:txBody>
      </p:sp>
      <p:sp>
        <p:nvSpPr>
          <p:cNvPr id="146" name="Google Shape;146;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São comandos que estão localizados no disco. </a:t>
            </a:r>
            <a:endParaRPr/>
          </a:p>
          <a:p>
            <a:pPr indent="-325755" lvl="0" marL="457200" rtl="0" algn="l">
              <a:lnSpc>
                <a:spcPct val="100000"/>
              </a:lnSpc>
              <a:spcBef>
                <a:spcPts val="0"/>
              </a:spcBef>
              <a:spcAft>
                <a:spcPts val="0"/>
              </a:spcAft>
              <a:buSzPts val="1530"/>
              <a:buChar char="•"/>
            </a:pPr>
            <a:r>
              <a:rPr lang="pt-BR"/>
              <a:t>Os comandos são procurados no disco usando a ordem do PATH e executados assim que encontrados.</a:t>
            </a:r>
            <a:endParaRPr/>
          </a:p>
          <a:p>
            <a:pPr indent="-325755" lvl="0" marL="457200" rtl="0" algn="l">
              <a:lnSpc>
                <a:spcPct val="100000"/>
              </a:lnSpc>
              <a:spcBef>
                <a:spcPts val="0"/>
              </a:spcBef>
              <a:spcAft>
                <a:spcPts val="0"/>
              </a:spcAft>
              <a:buSzPts val="1530"/>
              <a:buChar char="•"/>
            </a:pPr>
            <a:r>
              <a:rPr lang="pt-BR"/>
              <a:t>Novas aplicações instaladas em um diretório listado no PATH viram um comando</a:t>
            </a:r>
            <a:endParaRPr/>
          </a:p>
          <a:p>
            <a:pPr indent="-325755" lvl="0" marL="457200" rtl="0" algn="l">
              <a:lnSpc>
                <a:spcPct val="100000"/>
              </a:lnSpc>
              <a:spcBef>
                <a:spcPts val="0"/>
              </a:spcBef>
              <a:spcAft>
                <a:spcPts val="0"/>
              </a:spcAft>
              <a:buSzPts val="1530"/>
              <a:buChar char="•"/>
            </a:pPr>
            <a:r>
              <a:rPr lang="pt-BR"/>
              <a:t>exemplo de valor de PATH</a:t>
            </a:r>
            <a:endParaRPr/>
          </a:p>
          <a:p>
            <a:pPr indent="-325755" lvl="1" marL="914400" rtl="0" algn="l">
              <a:lnSpc>
                <a:spcPct val="100000"/>
              </a:lnSpc>
              <a:spcBef>
                <a:spcPts val="0"/>
              </a:spcBef>
              <a:spcAft>
                <a:spcPts val="0"/>
              </a:spcAft>
              <a:buSzPts val="1530"/>
              <a:buChar char="•"/>
            </a:pPr>
            <a:r>
              <a:rPr lang="pt-BR"/>
              <a:t>/usr/local/bin:/usr/sbin:/usr/bin:/sbin:/bin:/usr/games:/usr/local/games:/usr/lib/wsl/lib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wildcard - exemplos</a:t>
            </a:r>
            <a:endParaRPr/>
          </a:p>
        </p:txBody>
      </p:sp>
      <p:sp>
        <p:nvSpPr>
          <p:cNvPr id="152" name="Google Shape;152;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530"/>
              <a:buNone/>
            </a:pPr>
            <a:r>
              <a:rPr lang="pt-BR"/>
              <a:t>Vamos dizer que tenha 5 arquivos no diretório /usr/teste: teste1.txt, teste2.txt, teste3.txt, teste4.new e teste5.new.</a:t>
            </a:r>
            <a:endParaRPr/>
          </a:p>
          <a:p>
            <a:pPr indent="0" lvl="0" marL="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pt-BR"/>
              <a:t>rm /usr/teste/teste*</a:t>
            </a:r>
            <a:endParaRPr/>
          </a:p>
          <a:p>
            <a:pPr indent="-325755" lvl="0" marL="457200" rtl="0" algn="l">
              <a:lnSpc>
                <a:spcPct val="100000"/>
              </a:lnSpc>
              <a:spcBef>
                <a:spcPts val="0"/>
              </a:spcBef>
              <a:spcAft>
                <a:spcPts val="0"/>
              </a:spcAft>
              <a:buSzPts val="1530"/>
              <a:buChar char="•"/>
            </a:pPr>
            <a:r>
              <a:rPr lang="pt-BR"/>
              <a:t>ls *.new</a:t>
            </a:r>
            <a:endParaRPr/>
          </a:p>
          <a:p>
            <a:pPr indent="0" lvl="0" marL="0" rtl="0" algn="l">
              <a:lnSpc>
                <a:spcPct val="100000"/>
              </a:lnSpc>
              <a:spcBef>
                <a:spcPts val="360"/>
              </a:spcBef>
              <a:spcAft>
                <a:spcPts val="0"/>
              </a:spcAft>
              <a:buSzPts val="153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comando </a:t>
            </a:r>
            <a:r>
              <a:rPr i="1" lang="pt-BR"/>
              <a:t>sudo</a:t>
            </a:r>
            <a:endParaRPr i="1"/>
          </a:p>
        </p:txBody>
      </p:sp>
      <p:sp>
        <p:nvSpPr>
          <p:cNvPr id="158" name="Google Shape;158;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O comando </a:t>
            </a:r>
            <a:r>
              <a:rPr b="1" i="1" lang="pt-BR"/>
              <a:t>sudo</a:t>
            </a:r>
            <a:r>
              <a:rPr lang="pt-BR"/>
              <a:t> significa </a:t>
            </a:r>
            <a:r>
              <a:rPr i="1" lang="pt-BR"/>
              <a:t>Switch User Do </a:t>
            </a:r>
            <a:r>
              <a:rPr lang="pt-BR"/>
              <a:t>("Trocar Usuário e Fazer")</a:t>
            </a:r>
            <a:endParaRPr/>
          </a:p>
          <a:p>
            <a:pPr indent="-325755" lvl="1" marL="914400" rtl="0" algn="l">
              <a:lnSpc>
                <a:spcPct val="100000"/>
              </a:lnSpc>
              <a:spcBef>
                <a:spcPts val="0"/>
              </a:spcBef>
              <a:spcAft>
                <a:spcPts val="0"/>
              </a:spcAft>
              <a:buSzPts val="1530"/>
              <a:buChar char="•"/>
            </a:pPr>
            <a:r>
              <a:rPr lang="pt-BR"/>
              <a:t>permite dar comandos como outro usuário</a:t>
            </a:r>
            <a:endParaRPr/>
          </a:p>
          <a:p>
            <a:pPr indent="-325755" lvl="1" marL="914400" rtl="0" algn="l">
              <a:lnSpc>
                <a:spcPct val="100000"/>
              </a:lnSpc>
              <a:spcBef>
                <a:spcPts val="0"/>
              </a:spcBef>
              <a:spcAft>
                <a:spcPts val="0"/>
              </a:spcAft>
              <a:buSzPts val="1530"/>
              <a:buChar char="•"/>
            </a:pPr>
            <a:r>
              <a:rPr lang="pt-BR"/>
              <a:t>você precisa estar no arquivo /etc/sudoers</a:t>
            </a:r>
            <a:endParaRPr/>
          </a:p>
          <a:p>
            <a:pPr indent="-325755" lvl="0" marL="457200" rtl="0" algn="l">
              <a:lnSpc>
                <a:spcPct val="100000"/>
              </a:lnSpc>
              <a:spcBef>
                <a:spcPts val="0"/>
              </a:spcBef>
              <a:spcAft>
                <a:spcPts val="0"/>
              </a:spcAft>
              <a:buSzPts val="1530"/>
              <a:buChar char="•"/>
            </a:pPr>
            <a:r>
              <a:rPr lang="pt-BR"/>
              <a:t>Maneira segura de administrar o Linux</a:t>
            </a:r>
            <a:endParaRPr/>
          </a:p>
          <a:p>
            <a:pPr indent="-325755" lvl="1" marL="914400" rtl="0" algn="l">
              <a:lnSpc>
                <a:spcPct val="100000"/>
              </a:lnSpc>
              <a:spcBef>
                <a:spcPts val="0"/>
              </a:spcBef>
              <a:spcAft>
                <a:spcPts val="0"/>
              </a:spcAft>
              <a:buSzPts val="1530"/>
              <a:buChar char="•"/>
            </a:pPr>
            <a:r>
              <a:rPr lang="pt-BR"/>
              <a:t>executa cada comando necessário como root</a:t>
            </a:r>
            <a:endParaRPr/>
          </a:p>
          <a:p>
            <a:pPr indent="-325755" lvl="0" marL="457200" rtl="0" algn="l">
              <a:lnSpc>
                <a:spcPct val="100000"/>
              </a:lnSpc>
              <a:spcBef>
                <a:spcPts val="0"/>
              </a:spcBef>
              <a:spcAft>
                <a:spcPts val="0"/>
              </a:spcAft>
              <a:buSzPts val="1530"/>
              <a:buChar char="•"/>
            </a:pPr>
            <a:r>
              <a:rPr lang="pt-BR"/>
              <a:t>O comando </a:t>
            </a:r>
            <a:r>
              <a:rPr b="1" i="1" lang="pt-BR"/>
              <a:t>sudo</a:t>
            </a:r>
            <a:r>
              <a:rPr lang="pt-BR"/>
              <a:t> pede pela sua senha, enquanto o comando </a:t>
            </a:r>
            <a:r>
              <a:rPr b="1" i="1" lang="pt-BR"/>
              <a:t>su</a:t>
            </a:r>
            <a:r>
              <a:rPr lang="pt-BR"/>
              <a:t> pede a senha do usuário para o qual você está trocando.</a:t>
            </a:r>
            <a:endParaRPr/>
          </a:p>
          <a:p>
            <a:pPr indent="0" lvl="0" marL="457200" rtl="0" algn="l">
              <a:lnSpc>
                <a:spcPct val="100000"/>
              </a:lnSpc>
              <a:spcBef>
                <a:spcPts val="360"/>
              </a:spcBef>
              <a:spcAft>
                <a:spcPts val="0"/>
              </a:spcAft>
              <a:buSzPts val="153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comando </a:t>
            </a:r>
            <a:r>
              <a:rPr i="1" lang="pt-BR"/>
              <a:t>su</a:t>
            </a:r>
            <a:endParaRPr i="1"/>
          </a:p>
        </p:txBody>
      </p:sp>
      <p:sp>
        <p:nvSpPr>
          <p:cNvPr id="164" name="Google Shape;164;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O comando </a:t>
            </a:r>
            <a:r>
              <a:rPr b="1" i="1" lang="pt-BR"/>
              <a:t>su</a:t>
            </a:r>
            <a:r>
              <a:rPr lang="pt-BR"/>
              <a:t> significa </a:t>
            </a:r>
            <a:r>
              <a:rPr i="1" lang="pt-BR"/>
              <a:t>Switch User</a:t>
            </a:r>
            <a:r>
              <a:rPr lang="pt-BR"/>
              <a:t> (Trocar Usuário)</a:t>
            </a:r>
            <a:endParaRPr/>
          </a:p>
          <a:p>
            <a:pPr indent="-325755" lvl="1" marL="914400" rtl="0" algn="l">
              <a:lnSpc>
                <a:spcPct val="100000"/>
              </a:lnSpc>
              <a:spcBef>
                <a:spcPts val="0"/>
              </a:spcBef>
              <a:spcAft>
                <a:spcPts val="0"/>
              </a:spcAft>
              <a:buSzPts val="1530"/>
              <a:buChar char="•"/>
            </a:pPr>
            <a:r>
              <a:rPr b="1" i="1" lang="pt-BR"/>
              <a:t>su neo </a:t>
            </a:r>
            <a:r>
              <a:rPr lang="pt-BR"/>
              <a:t>troca o terminal para o user chamado neo</a:t>
            </a:r>
            <a:endParaRPr/>
          </a:p>
          <a:p>
            <a:pPr indent="-325755" lvl="1" marL="914400" rtl="0" algn="l">
              <a:lnSpc>
                <a:spcPct val="100000"/>
              </a:lnSpc>
              <a:spcBef>
                <a:spcPts val="0"/>
              </a:spcBef>
              <a:spcAft>
                <a:spcPts val="0"/>
              </a:spcAft>
              <a:buSzPts val="1530"/>
              <a:buChar char="•"/>
            </a:pPr>
            <a:r>
              <a:rPr lang="pt-BR"/>
              <a:t>precisa informar a senha do usuário </a:t>
            </a:r>
            <a:endParaRPr/>
          </a:p>
          <a:p>
            <a:pPr indent="-325755" lvl="1" marL="914400" rtl="0" algn="l">
              <a:lnSpc>
                <a:spcPct val="100000"/>
              </a:lnSpc>
              <a:spcBef>
                <a:spcPts val="0"/>
              </a:spcBef>
              <a:spcAft>
                <a:spcPts val="0"/>
              </a:spcAft>
              <a:buSzPts val="1530"/>
              <a:buChar char="•"/>
            </a:pPr>
            <a:r>
              <a:rPr b="1" i="1" lang="pt-BR"/>
              <a:t>su</a:t>
            </a:r>
            <a:r>
              <a:rPr lang="pt-BR"/>
              <a:t> troca para o usuário root</a:t>
            </a:r>
            <a:endParaRPr/>
          </a:p>
          <a:p>
            <a:pPr indent="-325755" lvl="0" marL="457200" rtl="0" algn="l">
              <a:lnSpc>
                <a:spcPct val="100000"/>
              </a:lnSpc>
              <a:spcBef>
                <a:spcPts val="0"/>
              </a:spcBef>
              <a:spcAft>
                <a:spcPts val="0"/>
              </a:spcAft>
              <a:buSzPts val="1530"/>
              <a:buChar char="•"/>
            </a:pPr>
            <a:r>
              <a:rPr lang="pt-BR"/>
              <a:t>Comando perigoso: acesso total </a:t>
            </a:r>
            <a:endParaRPr/>
          </a:p>
          <a:p>
            <a:pPr indent="-325755" lvl="1" marL="914400" rtl="0" algn="l">
              <a:lnSpc>
                <a:spcPct val="100000"/>
              </a:lnSpc>
              <a:spcBef>
                <a:spcPts val="0"/>
              </a:spcBef>
              <a:spcAft>
                <a:spcPts val="0"/>
              </a:spcAft>
              <a:buSzPts val="1530"/>
              <a:buChar char="•"/>
            </a:pPr>
            <a:r>
              <a:rPr lang="pt-BR"/>
              <a:t>permite executar</a:t>
            </a:r>
            <a:r>
              <a:rPr b="1" lang="pt-BR"/>
              <a:t> qualquer</a:t>
            </a:r>
            <a:r>
              <a:rPr lang="pt-BR"/>
              <a:t> comando</a:t>
            </a:r>
            <a:endParaRPr/>
          </a:p>
          <a:p>
            <a:pPr indent="-325755" lvl="1" marL="914400" rtl="0" algn="l">
              <a:lnSpc>
                <a:spcPct val="100000"/>
              </a:lnSpc>
              <a:spcBef>
                <a:spcPts val="0"/>
              </a:spcBef>
              <a:spcAft>
                <a:spcPts val="0"/>
              </a:spcAft>
              <a:buSzPts val="1530"/>
              <a:buChar char="•"/>
            </a:pPr>
            <a:r>
              <a:rPr lang="pt-BR"/>
              <a:t>remover arquivos e diretórios</a:t>
            </a:r>
            <a:endParaRPr/>
          </a:p>
          <a:p>
            <a:pPr indent="-325755" lvl="1" marL="914400" rtl="0" algn="l">
              <a:lnSpc>
                <a:spcPct val="100000"/>
              </a:lnSpc>
              <a:spcBef>
                <a:spcPts val="0"/>
              </a:spcBef>
              <a:spcAft>
                <a:spcPts val="0"/>
              </a:spcAft>
              <a:buSzPts val="1530"/>
              <a:buChar char="•"/>
            </a:pPr>
            <a:r>
              <a:rPr lang="pt-BR"/>
              <a:t>remover ou alterar usuários, aplicações, etc</a:t>
            </a:r>
            <a:endParaRPr/>
          </a:p>
          <a:p>
            <a:pPr indent="0" lvl="0" marL="457200" rtl="0" algn="l">
              <a:lnSpc>
                <a:spcPct val="100000"/>
              </a:lnSpc>
              <a:spcBef>
                <a:spcPts val="360"/>
              </a:spcBef>
              <a:spcAft>
                <a:spcPts val="0"/>
              </a:spcAft>
              <a:buSzPts val="153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533400"/>
            <a:ext cx="82296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Atividade</a:t>
            </a:r>
            <a:endParaRPr/>
          </a:p>
        </p:txBody>
      </p:sp>
      <p:sp>
        <p:nvSpPr>
          <p:cNvPr id="170" name="Google Shape;170;p26"/>
          <p:cNvSpPr txBox="1"/>
          <p:nvPr>
            <p:ph idx="1" type="body"/>
          </p:nvPr>
        </p:nvSpPr>
        <p:spPr>
          <a:xfrm>
            <a:off x="457200" y="1600200"/>
            <a:ext cx="8229600" cy="4876800"/>
          </a:xfrm>
          <a:prstGeom prst="rect">
            <a:avLst/>
          </a:prstGeom>
        </p:spPr>
        <p:txBody>
          <a:bodyPr anchorCtr="0" anchor="t" bIns="45700" lIns="91425" spcFirstLastPara="1" rIns="91425" wrap="square" tIns="45700">
            <a:normAutofit/>
          </a:bodyPr>
          <a:lstStyle/>
          <a:p>
            <a:pPr indent="-325755" lvl="0" marL="457200" rtl="0" algn="l">
              <a:spcBef>
                <a:spcPts val="360"/>
              </a:spcBef>
              <a:spcAft>
                <a:spcPts val="0"/>
              </a:spcAft>
              <a:buSzPts val="1530"/>
              <a:buAutoNum type="arabicPeriod"/>
            </a:pPr>
            <a:r>
              <a:rPr lang="pt-BR"/>
              <a:t>Terminar Instalação do Linux na máquina criada no Virtualbox</a:t>
            </a:r>
            <a:endParaRPr/>
          </a:p>
          <a:p>
            <a:pPr indent="-325755" lvl="0" marL="457200" rtl="0" algn="l">
              <a:spcBef>
                <a:spcPts val="0"/>
              </a:spcBef>
              <a:spcAft>
                <a:spcPts val="0"/>
              </a:spcAft>
              <a:buSzPts val="1530"/>
              <a:buAutoNum type="arabicPeriod"/>
            </a:pPr>
            <a:r>
              <a:rPr lang="pt-BR"/>
              <a:t>Atividade Shell Parte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ctrTitle"/>
          </p:nvPr>
        </p:nvSpPr>
        <p:spPr>
          <a:xfrm>
            <a:off x="685800" y="1371600"/>
            <a:ext cx="7848600" cy="192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lang="pt-BR"/>
              <a:t>SISTEMAS OPERACIONAIS DE CÓDIGO ABERTO</a:t>
            </a:r>
            <a:endParaRPr/>
          </a:p>
        </p:txBody>
      </p:sp>
      <p:sp>
        <p:nvSpPr>
          <p:cNvPr id="176" name="Google Shape;176;p27"/>
          <p:cNvSpPr txBox="1"/>
          <p:nvPr>
            <p:ph idx="1" type="subTitle"/>
          </p:nvPr>
        </p:nvSpPr>
        <p:spPr>
          <a:xfrm>
            <a:off x="685800" y="3505200"/>
            <a:ext cx="69105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lang="pt-BR"/>
              <a:t>S088</a:t>
            </a:r>
            <a:endParaRPr/>
          </a:p>
          <a:p>
            <a:pPr indent="0" lvl="0" marL="0" rtl="0" algn="l">
              <a:lnSpc>
                <a:spcPct val="100000"/>
              </a:lnSpc>
              <a:spcBef>
                <a:spcPts val="480"/>
              </a:spcBef>
              <a:spcAft>
                <a:spcPts val="0"/>
              </a:spcAft>
              <a:buSzPts val="2040"/>
              <a:buNone/>
            </a:pPr>
            <a:r>
              <a:rPr lang="pt-BR"/>
              <a:t>Redirecionamento e Encadeamento de Comandos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Redirecionar saída</a:t>
            </a:r>
            <a:endParaRPr/>
          </a:p>
        </p:txBody>
      </p:sp>
      <p:sp>
        <p:nvSpPr>
          <p:cNvPr id="182" name="Google Shape;182;p2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echo</a:t>
            </a:r>
            <a:r>
              <a:rPr lang="pt-BR" sz="2250">
                <a:solidFill>
                  <a:srgbClr val="F8F8F0"/>
                </a:solidFill>
                <a:highlight>
                  <a:srgbClr val="1E1E1E"/>
                </a:highlight>
                <a:latin typeface="Courier New"/>
                <a:ea typeface="Courier New"/>
                <a:cs typeface="Courier New"/>
                <a:sym typeface="Courier New"/>
              </a:rPr>
              <a:t> </a:t>
            </a:r>
            <a:r>
              <a:rPr lang="pt-BR" sz="2250">
                <a:solidFill>
                  <a:srgbClr val="CE9178"/>
                </a:solidFill>
                <a:highlight>
                  <a:srgbClr val="1E1E1E"/>
                </a:highlight>
                <a:latin typeface="Courier New"/>
                <a:ea typeface="Courier New"/>
                <a:cs typeface="Courier New"/>
                <a:sym typeface="Courier New"/>
              </a:rPr>
              <a:t>"conteudo do arquivo1"</a:t>
            </a:r>
            <a:r>
              <a:rPr lang="pt-BR" sz="2250">
                <a:solidFill>
                  <a:srgbClr val="F8F8F0"/>
                </a:solidFill>
                <a:highlight>
                  <a:srgbClr val="1E1E1E"/>
                </a:highlight>
                <a:latin typeface="Courier New"/>
                <a:ea typeface="Courier New"/>
                <a:cs typeface="Courier New"/>
                <a:sym typeface="Courier New"/>
              </a:rPr>
              <a:t> </a:t>
            </a:r>
            <a:r>
              <a:rPr lang="pt-BR" sz="2250">
                <a:solidFill>
                  <a:srgbClr val="DCDCDC"/>
                </a:solidFill>
                <a:highlight>
                  <a:srgbClr val="1E1E1E"/>
                </a:highlight>
                <a:latin typeface="Courier New"/>
                <a:ea typeface="Courier New"/>
                <a:cs typeface="Courier New"/>
                <a:sym typeface="Courier New"/>
              </a:rPr>
              <a:t>&gt;</a:t>
            </a:r>
            <a:r>
              <a:rPr lang="pt-BR" sz="2250">
                <a:solidFill>
                  <a:srgbClr val="F8F8F0"/>
                </a:solidFill>
                <a:highlight>
                  <a:srgbClr val="1E1E1E"/>
                </a:highlight>
                <a:latin typeface="Courier New"/>
                <a:ea typeface="Courier New"/>
                <a:cs typeface="Courier New"/>
                <a:sym typeface="Courier New"/>
              </a:rPr>
              <a:t> arquivo1</a:t>
            </a:r>
            <a:endParaRPr sz="2250">
              <a:solidFill>
                <a:srgbClr val="F8F8F0"/>
              </a:solidFill>
              <a:highlight>
                <a:srgbClr val="1E1E1E"/>
              </a:highlight>
              <a:latin typeface="Courier New"/>
              <a:ea typeface="Courier New"/>
              <a:cs typeface="Courier New"/>
              <a:sym typeface="Courier New"/>
            </a:endParaRPr>
          </a:p>
          <a:p>
            <a:pPr indent="-325755" lvl="0" marL="457200" rtl="0" algn="l">
              <a:lnSpc>
                <a:spcPct val="100000"/>
              </a:lnSpc>
              <a:spcBef>
                <a:spcPts val="360"/>
              </a:spcBef>
              <a:spcAft>
                <a:spcPts val="0"/>
              </a:spcAft>
              <a:buSzPts val="1530"/>
              <a:buChar char="•"/>
            </a:pPr>
            <a:r>
              <a:rPr lang="pt-BR"/>
              <a:t>O caractere </a:t>
            </a:r>
            <a:r>
              <a:rPr b="1" lang="pt-BR"/>
              <a:t>&gt;</a:t>
            </a:r>
            <a:r>
              <a:rPr lang="pt-BR"/>
              <a:t> é o operador de redirecionamento. </a:t>
            </a:r>
            <a:endParaRPr/>
          </a:p>
          <a:p>
            <a:pPr indent="-325755" lvl="0" marL="457200" rtl="0" algn="l">
              <a:lnSpc>
                <a:spcPct val="100000"/>
              </a:lnSpc>
              <a:spcBef>
                <a:spcPts val="0"/>
              </a:spcBef>
              <a:spcAft>
                <a:spcPts val="0"/>
              </a:spcAft>
              <a:buSzPts val="1530"/>
              <a:buChar char="•"/>
            </a:pPr>
            <a:r>
              <a:rPr lang="pt-BR"/>
              <a:t>Ele pega a saída do comando anterior que você normalmente veria no terminal e a envia para um arquivo que você fornece. </a:t>
            </a:r>
            <a:endParaRPr/>
          </a:p>
          <a:p>
            <a:pPr indent="-325755" lvl="0" marL="457200" rtl="0" algn="l">
              <a:lnSpc>
                <a:spcPct val="100000"/>
              </a:lnSpc>
              <a:spcBef>
                <a:spcPts val="0"/>
              </a:spcBef>
              <a:spcAft>
                <a:spcPts val="0"/>
              </a:spcAft>
              <a:buSzPts val="1530"/>
              <a:buChar char="•"/>
            </a:pPr>
            <a:r>
              <a:rPr lang="pt-BR"/>
              <a:t>Aqui ele cria um arquivo chamado </a:t>
            </a:r>
            <a:r>
              <a:rPr b="1" lang="pt-BR"/>
              <a:t>arquivo1</a:t>
            </a:r>
            <a:r>
              <a:rPr lang="pt-BR"/>
              <a:t> e coloca a string nele. </a:t>
            </a:r>
            <a:endParaRPr/>
          </a:p>
          <a:p>
            <a:pPr indent="-325755" lvl="0" marL="457200" rtl="0" algn="l">
              <a:lnSpc>
                <a:spcPct val="100000"/>
              </a:lnSpc>
              <a:spcBef>
                <a:spcPts val="0"/>
              </a:spcBef>
              <a:spcAft>
                <a:spcPts val="0"/>
              </a:spcAft>
              <a:buSzPts val="1530"/>
              <a:buChar char="•"/>
            </a:pPr>
            <a:r>
              <a:rPr lang="pt-BR"/>
              <a:t>Usamos comando </a:t>
            </a:r>
            <a:r>
              <a:rPr b="1" lang="pt-BR"/>
              <a:t>cat</a:t>
            </a:r>
            <a:r>
              <a:rPr lang="pt-BR"/>
              <a:t> para ver o conteúdo do arquivo:</a:t>
            </a:r>
            <a:endParaRPr/>
          </a:p>
          <a:p>
            <a:pPr indent="0" lvl="0" marL="88900" marR="88900" rtl="0" algn="ctr">
              <a:lnSpc>
                <a:spcPct val="150000"/>
              </a:lnSpc>
              <a:spcBef>
                <a:spcPts val="1200"/>
              </a:spcBef>
              <a:spcAft>
                <a:spcPts val="0"/>
              </a:spcAft>
              <a:buSzPts val="1530"/>
              <a:buNone/>
            </a:pPr>
            <a:r>
              <a:rPr lang="pt-BR" sz="2150">
                <a:solidFill>
                  <a:srgbClr val="F8F8F0"/>
                </a:solidFill>
                <a:highlight>
                  <a:srgbClr val="1E1E1E"/>
                </a:highlight>
                <a:latin typeface="Courier New"/>
                <a:ea typeface="Courier New"/>
                <a:cs typeface="Courier New"/>
                <a:sym typeface="Courier New"/>
              </a:rPr>
              <a:t>cat arquivo1</a:t>
            </a:r>
            <a:endParaRPr sz="2150"/>
          </a:p>
          <a:p>
            <a:pPr indent="-325755" lvl="0" marL="457200" rtl="0" algn="l">
              <a:lnSpc>
                <a:spcPct val="100000"/>
              </a:lnSpc>
              <a:spcBef>
                <a:spcPts val="1200"/>
              </a:spcBef>
              <a:spcAft>
                <a:spcPts val="0"/>
              </a:spcAft>
              <a:buSzPts val="1530"/>
              <a:buChar char="•"/>
            </a:pPr>
            <a:r>
              <a:rPr lang="pt-BR"/>
              <a:t>Há uma sutileza aqui: às vezes nem toda a saída que você vê no terminal é redirecionada pelo </a:t>
            </a:r>
            <a:r>
              <a:rPr b="1" lang="pt-BR"/>
              <a:t>&gt;</a:t>
            </a:r>
            <a:r>
              <a:rPr lang="pt-BR"/>
              <a:t>, como veremos a seguir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Pipes básicos</a:t>
            </a:r>
            <a:endParaRPr/>
          </a:p>
        </p:txBody>
      </p:sp>
      <p:sp>
        <p:nvSpPr>
          <p:cNvPr id="188" name="Google Shape;188;p2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cat file1 | wc -l </a:t>
            </a:r>
            <a:endParaRPr sz="2250">
              <a:solidFill>
                <a:srgbClr val="F8F8F0"/>
              </a:solidFill>
              <a:highlight>
                <a:srgbClr val="1E1E1E"/>
              </a:highlight>
              <a:latin typeface="Courier New"/>
              <a:ea typeface="Courier New"/>
              <a:cs typeface="Courier New"/>
              <a:sym typeface="Courier New"/>
            </a:endParaRPr>
          </a:p>
          <a:p>
            <a:pPr indent="-325755" lvl="0" marL="457200" rtl="0" algn="l">
              <a:lnSpc>
                <a:spcPct val="100000"/>
              </a:lnSpc>
              <a:spcBef>
                <a:spcPts val="360"/>
              </a:spcBef>
              <a:spcAft>
                <a:spcPts val="0"/>
              </a:spcAft>
              <a:buSzPts val="1530"/>
              <a:buChar char="•"/>
            </a:pPr>
            <a:r>
              <a:rPr lang="pt-BR"/>
              <a:t>Se você executar um cat &lt;nome do arquivo&gt; verá o conteúdo na tela, no terminal, mas aqui nós "canalizamos" o conteúdo do arquivo1 para o comando </a:t>
            </a:r>
            <a:r>
              <a:rPr b="1" lang="pt-BR"/>
              <a:t>wc</a:t>
            </a:r>
            <a:r>
              <a:rPr lang="pt-BR"/>
              <a:t> usando o operador ‘</a:t>
            </a:r>
            <a:r>
              <a:rPr b="1" lang="pt-BR"/>
              <a:t>pipe</a:t>
            </a:r>
            <a:r>
              <a:rPr lang="pt-BR"/>
              <a:t>’: </a:t>
            </a:r>
            <a:r>
              <a:rPr b="1" lang="pt-BR"/>
              <a:t>| </a:t>
            </a:r>
            <a:endParaRPr/>
          </a:p>
          <a:p>
            <a:pPr indent="-325755" lvl="0" marL="457200" rtl="0" algn="l">
              <a:lnSpc>
                <a:spcPct val="100000"/>
              </a:lnSpc>
              <a:spcBef>
                <a:spcPts val="0"/>
              </a:spcBef>
              <a:spcAft>
                <a:spcPts val="0"/>
              </a:spcAft>
              <a:buSzPts val="1530"/>
              <a:buChar char="•"/>
            </a:pPr>
            <a:r>
              <a:rPr lang="pt-BR"/>
              <a:t>A saída resultante de 1 indica o número de linhas do arquivo (use </a:t>
            </a:r>
            <a:r>
              <a:rPr b="1" lang="pt-BR"/>
              <a:t>man wc</a:t>
            </a:r>
            <a:r>
              <a:rPr lang="pt-BR"/>
              <a:t> para entender como esse comando funciona)</a:t>
            </a:r>
            <a:endParaRPr/>
          </a:p>
          <a:p>
            <a:pPr indent="-325755" lvl="0" marL="457200" rtl="0" algn="l">
              <a:lnSpc>
                <a:spcPct val="100000"/>
              </a:lnSpc>
              <a:spcBef>
                <a:spcPts val="0"/>
              </a:spcBef>
              <a:spcAft>
                <a:spcPts val="0"/>
              </a:spcAft>
              <a:buSzPts val="1530"/>
              <a:buChar char="•"/>
            </a:pPr>
            <a:r>
              <a:rPr lang="pt-BR"/>
              <a:t>Um pipe pega a saída padrão de um comando e a passa como entrada para outro.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Pipes básicos</a:t>
            </a:r>
            <a:endParaRPr/>
          </a:p>
        </p:txBody>
      </p:sp>
      <p:sp>
        <p:nvSpPr>
          <p:cNvPr id="194" name="Google Shape;194;p3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cat file2 </a:t>
            </a:r>
            <a:endParaRPr sz="2250">
              <a:solidFill>
                <a:srgbClr val="F8F8F0"/>
              </a:solidFill>
              <a:highlight>
                <a:srgbClr val="1E1E1E"/>
              </a:highlight>
              <a:latin typeface="Courier New"/>
              <a:ea typeface="Courier New"/>
              <a:cs typeface="Courier New"/>
              <a:sym typeface="Courier New"/>
            </a:endParaRPr>
          </a:p>
          <a:p>
            <a:pPr indent="-325755" lvl="0" marL="457200" rtl="0" algn="l">
              <a:lnSpc>
                <a:spcPct val="100000"/>
              </a:lnSpc>
              <a:spcBef>
                <a:spcPts val="360"/>
              </a:spcBef>
              <a:spcAft>
                <a:spcPts val="0"/>
              </a:spcAft>
              <a:buSzPts val="1530"/>
              <a:buChar char="•"/>
            </a:pPr>
            <a:r>
              <a:rPr lang="pt-BR"/>
              <a:t>Ao executar o comando acima você verá um erro que o programa </a:t>
            </a:r>
            <a:r>
              <a:rPr b="1" lang="pt-BR"/>
              <a:t>cat</a:t>
            </a:r>
            <a:r>
              <a:rPr lang="pt-BR"/>
              <a:t> vai emitir</a:t>
            </a:r>
            <a:endParaRPr/>
          </a:p>
          <a:p>
            <a:pPr indent="0" lvl="0" marL="457200" rtl="0" algn="l">
              <a:lnSpc>
                <a:spcPct val="100000"/>
              </a:lnSpc>
              <a:spcBef>
                <a:spcPts val="360"/>
              </a:spcBef>
              <a:spcAft>
                <a:spcPts val="0"/>
              </a:spcAft>
              <a:buSzPts val="1530"/>
              <a:buNone/>
            </a:pPr>
            <a:r>
              <a:t/>
            </a:r>
            <a:endParaRPr/>
          </a:p>
          <a:p>
            <a:pPr indent="0" lvl="0" marL="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cat file2 | wc -l   </a:t>
            </a:r>
            <a:endParaRPr/>
          </a:p>
          <a:p>
            <a:pPr indent="-325755" lvl="0" marL="457200" rtl="0" algn="l">
              <a:lnSpc>
                <a:spcPct val="100000"/>
              </a:lnSpc>
              <a:spcBef>
                <a:spcPts val="360"/>
              </a:spcBef>
              <a:spcAft>
                <a:spcPts val="0"/>
              </a:spcAft>
              <a:buSzPts val="1530"/>
              <a:buChar char="•"/>
            </a:pPr>
            <a:r>
              <a:rPr lang="pt-BR"/>
              <a:t>Ao rodar os comandos acima, entretanto, voce vera duas linhas, uma com o erro, e outra linha somente com um '0'</a:t>
            </a:r>
            <a:endParaRPr/>
          </a:p>
          <a:p>
            <a:pPr indent="-325755" lvl="0" marL="457200" rtl="0" algn="l">
              <a:lnSpc>
                <a:spcPct val="100000"/>
              </a:lnSpc>
              <a:spcBef>
                <a:spcPts val="0"/>
              </a:spcBef>
              <a:spcAft>
                <a:spcPts val="0"/>
              </a:spcAft>
              <a:buSzPts val="1530"/>
              <a:buChar char="•"/>
            </a:pPr>
            <a:r>
              <a:rPr lang="pt-BR"/>
              <a:t>O motivo desse comportamento é a saída de erros padrao (</a:t>
            </a:r>
            <a:r>
              <a:rPr b="1" lang="pt-BR"/>
              <a:t>standard error</a:t>
            </a:r>
            <a:r>
              <a:rPr lang="pt-B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00" name="Google Shape;200;p3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Além da saída padrão, há também um canal de erro padrão. </a:t>
            </a:r>
            <a:endParaRPr/>
          </a:p>
          <a:p>
            <a:pPr indent="-325755" lvl="0" marL="457200" rtl="0" algn="l">
              <a:lnSpc>
                <a:spcPct val="100000"/>
              </a:lnSpc>
              <a:spcBef>
                <a:spcPts val="0"/>
              </a:spcBef>
              <a:spcAft>
                <a:spcPts val="0"/>
              </a:spcAft>
              <a:buSzPts val="1530"/>
              <a:buChar char="•"/>
            </a:pPr>
            <a:r>
              <a:rPr lang="pt-BR"/>
              <a:t>Quando você passa um arquivo inexistente para o comando cat, ele lança uma mensagem de erro para o terminal, como você viu anteriormente.</a:t>
            </a:r>
            <a:endParaRPr/>
          </a:p>
          <a:p>
            <a:pPr indent="-325755" lvl="0" marL="457200" rtl="0" algn="l">
              <a:lnSpc>
                <a:spcPct val="100000"/>
              </a:lnSpc>
              <a:spcBef>
                <a:spcPts val="0"/>
              </a:spcBef>
              <a:spcAft>
                <a:spcPts val="0"/>
              </a:spcAft>
              <a:buSzPts val="1530"/>
              <a:buChar char="•"/>
            </a:pPr>
            <a:r>
              <a:rPr lang="pt-BR"/>
              <a:t>Essa mensagem de erro foi enviada para um canal de saída diferente, o </a:t>
            </a:r>
            <a:r>
              <a:rPr b="1" lang="pt-BR"/>
              <a:t>standard error</a:t>
            </a:r>
            <a:endParaRPr b="1"/>
          </a:p>
          <a:p>
            <a:pPr indent="-325755" lvl="0" marL="457200" rtl="0" algn="l">
              <a:lnSpc>
                <a:spcPct val="100000"/>
              </a:lnSpc>
              <a:spcBef>
                <a:spcPts val="0"/>
              </a:spcBef>
              <a:spcAft>
                <a:spcPts val="0"/>
              </a:spcAft>
              <a:buSzPts val="1530"/>
              <a:buChar char="•"/>
            </a:pPr>
            <a:r>
              <a:rPr lang="pt-BR"/>
              <a:t>O terminal imprime mensagems da saída padrão e da saida de erro padrao.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Boot do Linux</a:t>
            </a:r>
            <a:endParaRPr/>
          </a:p>
        </p:txBody>
      </p:sp>
      <p:sp>
        <p:nvSpPr>
          <p:cNvPr id="98" name="Google Shape;98;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UEFI / BIOS POST</a:t>
            </a:r>
            <a:endParaRPr/>
          </a:p>
          <a:p>
            <a:pPr indent="-325755" lvl="0" marL="457200" rtl="0" algn="l">
              <a:lnSpc>
                <a:spcPct val="100000"/>
              </a:lnSpc>
              <a:spcBef>
                <a:spcPts val="0"/>
              </a:spcBef>
              <a:spcAft>
                <a:spcPts val="0"/>
              </a:spcAft>
              <a:buSzPts val="1530"/>
              <a:buChar char="•"/>
            </a:pPr>
            <a:r>
              <a:rPr lang="pt-BR"/>
              <a:t>Boot loader (GRUB2)</a:t>
            </a:r>
            <a:endParaRPr/>
          </a:p>
          <a:p>
            <a:pPr indent="-325755" lvl="0" marL="457200" rtl="0" algn="l">
              <a:lnSpc>
                <a:spcPct val="100000"/>
              </a:lnSpc>
              <a:spcBef>
                <a:spcPts val="0"/>
              </a:spcBef>
              <a:spcAft>
                <a:spcPts val="0"/>
              </a:spcAft>
              <a:buSzPts val="1530"/>
              <a:buChar char="•"/>
            </a:pPr>
            <a:r>
              <a:rPr lang="pt-BR"/>
              <a:t>inicialização do Kernel</a:t>
            </a:r>
            <a:endParaRPr/>
          </a:p>
          <a:p>
            <a:pPr indent="-325755" lvl="0" marL="457200" rtl="0" algn="l">
              <a:lnSpc>
                <a:spcPct val="100000"/>
              </a:lnSpc>
              <a:spcBef>
                <a:spcPts val="0"/>
              </a:spcBef>
              <a:spcAft>
                <a:spcPts val="0"/>
              </a:spcAft>
              <a:buSzPts val="1530"/>
              <a:buChar char="•"/>
            </a:pPr>
            <a:r>
              <a:rPr lang="pt-BR"/>
              <a:t>Inicializa o systemd, pai de todos os processos.</a:t>
            </a:r>
            <a:endParaRPr/>
          </a:p>
          <a:p>
            <a:pPr indent="0" lvl="0" marL="457200" rtl="0" algn="l">
              <a:lnSpc>
                <a:spcPct val="100000"/>
              </a:lnSpc>
              <a:spcBef>
                <a:spcPts val="360"/>
              </a:spcBef>
              <a:spcAft>
                <a:spcPts val="0"/>
              </a:spcAft>
              <a:buSzPts val="153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06" name="Google Shape;206;p32"/>
          <p:cNvSpPr txBox="1"/>
          <p:nvPr>
            <p:ph idx="1" type="body"/>
          </p:nvPr>
        </p:nvSpPr>
        <p:spPr>
          <a:xfrm>
            <a:off x="312700" y="1600200"/>
            <a:ext cx="8615700" cy="4876800"/>
          </a:xfrm>
          <a:prstGeom prst="rect">
            <a:avLst/>
          </a:prstGeom>
          <a:noFill/>
          <a:ln>
            <a:noFill/>
          </a:ln>
        </p:spPr>
        <p:txBody>
          <a:bodyPr anchorCtr="0" anchor="t" bIns="45700" lIns="91425" spcFirstLastPara="1" rIns="91425" wrap="square" tIns="45700">
            <a:normAutofit lnSpcReduction="10000"/>
          </a:bodyPr>
          <a:lstStyle/>
          <a:p>
            <a:pPr indent="0" lvl="0" marL="45720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cat file2 | wc -l   </a:t>
            </a:r>
            <a:endParaRPr/>
          </a:p>
          <a:p>
            <a:pPr indent="-325755" lvl="0" marL="457200" rtl="0" algn="l">
              <a:lnSpc>
                <a:spcPct val="100000"/>
              </a:lnSpc>
              <a:spcBef>
                <a:spcPts val="360"/>
              </a:spcBef>
              <a:spcAft>
                <a:spcPts val="0"/>
              </a:spcAft>
              <a:buSzPts val="1530"/>
              <a:buChar char="•"/>
            </a:pPr>
            <a:r>
              <a:rPr lang="pt-BR"/>
              <a:t>No exemplo acima, essa mensagem NÃO é passada pelo </a:t>
            </a:r>
            <a:r>
              <a:rPr b="1" lang="pt-BR"/>
              <a:t>pipe</a:t>
            </a:r>
            <a:r>
              <a:rPr lang="pt-BR"/>
              <a:t> para o comando </a:t>
            </a:r>
            <a:r>
              <a:rPr b="1" lang="pt-BR"/>
              <a:t>wc</a:t>
            </a:r>
            <a:r>
              <a:rPr lang="pt-BR"/>
              <a:t>, e o </a:t>
            </a:r>
            <a:r>
              <a:rPr b="1" lang="pt-BR"/>
              <a:t>wc</a:t>
            </a:r>
            <a:r>
              <a:rPr lang="pt-BR"/>
              <a:t> conta zero linhas, imprimindo esse resultado em sua saída.</a:t>
            </a:r>
            <a:endParaRPr/>
          </a:p>
          <a:p>
            <a:pPr indent="-325755" lvl="0" marL="457200" rtl="0" algn="l">
              <a:lnSpc>
                <a:spcPct val="100000"/>
              </a:lnSpc>
              <a:spcBef>
                <a:spcPts val="0"/>
              </a:spcBef>
              <a:spcAft>
                <a:spcPts val="0"/>
              </a:spcAft>
              <a:buSzPts val="1530"/>
              <a:buChar char="•"/>
            </a:pPr>
            <a:r>
              <a:rPr lang="pt-BR"/>
              <a:t>No terminal, não há diferença, mas para o </a:t>
            </a:r>
            <a:r>
              <a:rPr b="1" lang="pt-BR"/>
              <a:t>bash</a:t>
            </a:r>
            <a:r>
              <a:rPr lang="pt-BR"/>
              <a:t> há toda a diferença</a:t>
            </a:r>
            <a:endParaRPr/>
          </a:p>
          <a:p>
            <a:pPr indent="-325755" lvl="0" marL="457200" rtl="0" algn="l">
              <a:lnSpc>
                <a:spcPct val="100000"/>
              </a:lnSpc>
              <a:spcBef>
                <a:spcPts val="0"/>
              </a:spcBef>
              <a:spcAft>
                <a:spcPts val="0"/>
              </a:spcAft>
              <a:buSzPts val="1530"/>
              <a:buChar char="•"/>
            </a:pPr>
            <a:r>
              <a:rPr lang="pt-BR"/>
              <a:t>Esses canais tem números relacionados a eles, os </a:t>
            </a:r>
            <a:r>
              <a:rPr b="1" lang="pt-BR"/>
              <a:t>descritores de arquivo:</a:t>
            </a:r>
            <a:endParaRPr/>
          </a:p>
          <a:p>
            <a:pPr indent="-325755" lvl="1" marL="914400" rtl="0" algn="l">
              <a:lnSpc>
                <a:spcPct val="100000"/>
              </a:lnSpc>
              <a:spcBef>
                <a:spcPts val="0"/>
              </a:spcBef>
              <a:spcAft>
                <a:spcPts val="0"/>
              </a:spcAft>
              <a:buSzPts val="1530"/>
              <a:buChar char="•"/>
            </a:pPr>
            <a:r>
              <a:rPr lang="pt-BR"/>
              <a:t>0 é entrada padrão</a:t>
            </a:r>
            <a:endParaRPr/>
          </a:p>
          <a:p>
            <a:pPr indent="-325755" lvl="1" marL="914400" rtl="0" algn="l">
              <a:lnSpc>
                <a:spcPct val="100000"/>
              </a:lnSpc>
              <a:spcBef>
                <a:spcPts val="0"/>
              </a:spcBef>
              <a:spcAft>
                <a:spcPts val="0"/>
              </a:spcAft>
              <a:buSzPts val="1530"/>
              <a:buChar char="•"/>
            </a:pPr>
            <a:r>
              <a:rPr lang="pt-BR"/>
              <a:t>1 é a saída padrão</a:t>
            </a:r>
            <a:endParaRPr/>
          </a:p>
          <a:p>
            <a:pPr indent="-325755" lvl="1" marL="914400" rtl="0" algn="l">
              <a:lnSpc>
                <a:spcPct val="100000"/>
              </a:lnSpc>
              <a:spcBef>
                <a:spcPts val="0"/>
              </a:spcBef>
              <a:spcAft>
                <a:spcPts val="0"/>
              </a:spcAft>
              <a:buSzPts val="1530"/>
              <a:buChar char="•"/>
            </a:pPr>
            <a:r>
              <a:rPr lang="pt-BR"/>
              <a:t>2 é o erro padrão</a:t>
            </a:r>
            <a:endParaRPr/>
          </a:p>
          <a:p>
            <a:pPr indent="-325755" lvl="0" marL="457200" rtl="0" algn="l">
              <a:lnSpc>
                <a:spcPct val="100000"/>
              </a:lnSpc>
              <a:spcBef>
                <a:spcPts val="0"/>
              </a:spcBef>
              <a:spcAft>
                <a:spcPts val="0"/>
              </a:spcAft>
              <a:buSzPts val="1530"/>
              <a:buChar char="•"/>
            </a:pPr>
            <a:r>
              <a:rPr lang="pt-BR"/>
              <a:t>Ao redirecionar a ‘saída padrão’ para um arquivo, você usa o operador de redirecionamento </a:t>
            </a:r>
            <a:r>
              <a:rPr b="1" lang="pt-BR"/>
              <a:t>&gt;</a:t>
            </a:r>
            <a:r>
              <a:rPr lang="pt-BR"/>
              <a:t>. </a:t>
            </a:r>
            <a:endParaRPr/>
          </a:p>
          <a:p>
            <a:pPr indent="-325755" lvl="0" marL="457200" rtl="0" algn="l">
              <a:lnSpc>
                <a:spcPct val="100000"/>
              </a:lnSpc>
              <a:spcBef>
                <a:spcPts val="0"/>
              </a:spcBef>
              <a:spcAft>
                <a:spcPts val="0"/>
              </a:spcAft>
              <a:buSzPts val="1530"/>
              <a:buChar char="•"/>
            </a:pPr>
            <a:r>
              <a:rPr lang="pt-BR"/>
              <a:t>Implicitamente, você está usando o descritor de arquivo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12" name="Google Shape;212;p33"/>
          <p:cNvSpPr txBox="1"/>
          <p:nvPr>
            <p:ph idx="1" type="body"/>
          </p:nvPr>
        </p:nvSpPr>
        <p:spPr>
          <a:xfrm>
            <a:off x="312700" y="1600200"/>
            <a:ext cx="8615700" cy="4876800"/>
          </a:xfrm>
          <a:prstGeom prst="rect">
            <a:avLst/>
          </a:prstGeom>
          <a:noFill/>
          <a:ln>
            <a:noFill/>
          </a:ln>
        </p:spPr>
        <p:txBody>
          <a:bodyPr anchorCtr="0" anchor="t" bIns="45700" lIns="91425" spcFirstLastPara="1" rIns="91425" wrap="square" tIns="45700">
            <a:normAutofit lnSpcReduction="20000"/>
          </a:bodyPr>
          <a:lstStyle/>
          <a:p>
            <a:pPr indent="-325755" lvl="0" marL="457200" rtl="0" algn="l">
              <a:lnSpc>
                <a:spcPct val="100000"/>
              </a:lnSpc>
              <a:spcBef>
                <a:spcPts val="360"/>
              </a:spcBef>
              <a:spcAft>
                <a:spcPts val="0"/>
              </a:spcAft>
              <a:buSzPts val="1530"/>
              <a:buChar char="•"/>
            </a:pPr>
            <a:r>
              <a:rPr lang="pt-BR"/>
              <a:t>Digite o seguinte para ver a diferença:</a:t>
            </a:r>
            <a:endParaRPr/>
          </a:p>
          <a:p>
            <a:pPr indent="0" lvl="0" marL="457200" rtl="0" algn="l">
              <a:lnSpc>
                <a:spcPct val="100000"/>
              </a:lnSpc>
              <a:spcBef>
                <a:spcPts val="360"/>
              </a:spcBef>
              <a:spcAft>
                <a:spcPts val="0"/>
              </a:spcAft>
              <a:buSzPts val="1530"/>
              <a:buNone/>
            </a:pPr>
            <a:r>
              <a:t/>
            </a:r>
            <a:endParaRPr/>
          </a:p>
          <a:p>
            <a:pPr indent="0" lvl="0" marL="45720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comando_nao_existente</a:t>
            </a:r>
            <a:endParaRPr sz="2250">
              <a:solidFill>
                <a:srgbClr val="3DC9B0"/>
              </a:solidFill>
              <a:highlight>
                <a:srgbClr val="1E1E1E"/>
              </a:highlight>
              <a:latin typeface="Courier New"/>
              <a:ea typeface="Courier New"/>
              <a:cs typeface="Courier New"/>
              <a:sym typeface="Courier New"/>
            </a:endParaRPr>
          </a:p>
          <a:p>
            <a:pPr indent="0" lvl="0" marL="457200" rtl="0" algn="ctr">
              <a:lnSpc>
                <a:spcPct val="150000"/>
              </a:lnSpc>
              <a:spcBef>
                <a:spcPts val="0"/>
              </a:spcBef>
              <a:spcAft>
                <a:spcPts val="0"/>
              </a:spcAft>
              <a:buSzPts val="1530"/>
              <a:buNone/>
            </a:pPr>
            <a:r>
              <a:rPr lang="pt-BR" sz="2250">
                <a:solidFill>
                  <a:srgbClr val="3DC9B0"/>
                </a:solidFill>
                <a:highlight>
                  <a:srgbClr val="1E1E1E"/>
                </a:highlight>
                <a:latin typeface="Courier New"/>
                <a:ea typeface="Courier New"/>
                <a:cs typeface="Courier New"/>
                <a:sym typeface="Courier New"/>
              </a:rPr>
              <a:t>comando_nao_existente 2&gt; /dev/null   </a:t>
            </a:r>
            <a:endParaRPr/>
          </a:p>
          <a:p>
            <a:pPr indent="-325755" lvl="0" marL="457200" rtl="0" algn="l">
              <a:lnSpc>
                <a:spcPct val="100000"/>
              </a:lnSpc>
              <a:spcBef>
                <a:spcPts val="360"/>
              </a:spcBef>
              <a:spcAft>
                <a:spcPts val="0"/>
              </a:spcAft>
              <a:buSzPts val="1530"/>
              <a:buChar char="•"/>
            </a:pPr>
            <a:r>
              <a:rPr lang="pt-BR"/>
              <a:t>A linha 1 acima mostrará um erro como você poderia esperar, mas a linha 2 não</a:t>
            </a:r>
            <a:endParaRPr/>
          </a:p>
          <a:p>
            <a:pPr indent="-325755" lvl="0" marL="457200" rtl="0" algn="l">
              <a:lnSpc>
                <a:spcPct val="100000"/>
              </a:lnSpc>
              <a:spcBef>
                <a:spcPts val="0"/>
              </a:spcBef>
              <a:spcAft>
                <a:spcPts val="0"/>
              </a:spcAft>
              <a:buSzPts val="1530"/>
              <a:buChar char="•"/>
            </a:pPr>
            <a:r>
              <a:rPr lang="pt-BR"/>
              <a:t>Na linha 2, o descritor de arquivo 2 (erro padrão) é direcionado para um arquivo chamado </a:t>
            </a:r>
            <a:r>
              <a:rPr b="1" lang="pt-BR"/>
              <a:t>/dev/null</a:t>
            </a:r>
            <a:endParaRPr b="1"/>
          </a:p>
          <a:p>
            <a:pPr indent="-325755" lvl="0" marL="457200" rtl="0" algn="l">
              <a:lnSpc>
                <a:spcPct val="100000"/>
              </a:lnSpc>
              <a:spcBef>
                <a:spcPts val="0"/>
              </a:spcBef>
              <a:spcAft>
                <a:spcPts val="0"/>
              </a:spcAft>
              <a:buSzPts val="1530"/>
              <a:buChar char="•"/>
            </a:pPr>
            <a:r>
              <a:rPr lang="pt-BR"/>
              <a:t>O arquivo </a:t>
            </a:r>
            <a:r>
              <a:rPr b="1" lang="pt-BR"/>
              <a:t>/dev/null</a:t>
            </a:r>
            <a:r>
              <a:rPr lang="pt-BR"/>
              <a:t> é um arquivo especial criado pelos kernels Linux (e UNIX). </a:t>
            </a:r>
            <a:endParaRPr/>
          </a:p>
          <a:p>
            <a:pPr indent="-325755" lvl="0" marL="457200" rtl="0" algn="l">
              <a:lnSpc>
                <a:spcPct val="100000"/>
              </a:lnSpc>
              <a:spcBef>
                <a:spcPts val="0"/>
              </a:spcBef>
              <a:spcAft>
                <a:spcPts val="0"/>
              </a:spcAft>
              <a:buSzPts val="1530"/>
              <a:buChar char="•"/>
            </a:pPr>
            <a:r>
              <a:rPr lang="pt-BR"/>
              <a:t>É um buraco negro no qual os dados podem ser direcionados: qualquer coisa escrita nele será absorvida e ignorada.</a:t>
            </a:r>
            <a:endParaRPr/>
          </a:p>
          <a:p>
            <a:pPr indent="0" lvl="0" marL="0" rtl="0" algn="l">
              <a:lnSpc>
                <a:spcPct val="100000"/>
              </a:lnSpc>
              <a:spcBef>
                <a:spcPts val="360"/>
              </a:spcBef>
              <a:spcAft>
                <a:spcPts val="0"/>
              </a:spcAft>
              <a:buSzPts val="153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18" name="Google Shape;218;p34"/>
          <p:cNvSpPr txBox="1"/>
          <p:nvPr>
            <p:ph idx="1" type="body"/>
          </p:nvPr>
        </p:nvSpPr>
        <p:spPr>
          <a:xfrm>
            <a:off x="312700" y="1600200"/>
            <a:ext cx="8615700" cy="4876800"/>
          </a:xfrm>
          <a:prstGeom prst="rect">
            <a:avLst/>
          </a:prstGeom>
          <a:noFill/>
          <a:ln>
            <a:noFill/>
          </a:ln>
        </p:spPr>
        <p:txBody>
          <a:bodyPr anchorCtr="0" anchor="t" bIns="45700" lIns="91425" spcFirstLastPara="1" rIns="91425" wrap="square" tIns="45700">
            <a:normAutofit fontScale="92500" lnSpcReduction="20000"/>
          </a:bodyPr>
          <a:lstStyle/>
          <a:p>
            <a:pPr indent="-318468" lvl="0" marL="457200" rtl="0" algn="l">
              <a:lnSpc>
                <a:spcPct val="100000"/>
              </a:lnSpc>
              <a:spcBef>
                <a:spcPts val="360"/>
              </a:spcBef>
              <a:spcAft>
                <a:spcPts val="0"/>
              </a:spcAft>
              <a:buSzPct val="63750"/>
              <a:buChar char="•"/>
            </a:pPr>
            <a:r>
              <a:rPr lang="pt-BR"/>
              <a:t>Outro operador de redirecionamento comumente visto é 2&gt;&amp;1:</a:t>
            </a:r>
            <a:endParaRPr/>
          </a:p>
          <a:p>
            <a:pPr indent="0" lvl="0" marL="0" rtl="0" algn="l">
              <a:lnSpc>
                <a:spcPct val="100000"/>
              </a:lnSpc>
              <a:spcBef>
                <a:spcPts val="360"/>
              </a:spcBef>
              <a:spcAft>
                <a:spcPts val="0"/>
              </a:spcAft>
              <a:buSzPct val="68918"/>
              <a:buNone/>
            </a:pPr>
            <a:r>
              <a:t/>
            </a:r>
            <a:endParaRPr/>
          </a:p>
          <a:p>
            <a:pPr indent="0" lvl="0" marL="457200" rtl="0" algn="ctr">
              <a:lnSpc>
                <a:spcPct val="150000"/>
              </a:lnSpc>
              <a:spcBef>
                <a:spcPts val="0"/>
              </a:spcBef>
              <a:spcAft>
                <a:spcPts val="0"/>
              </a:spcAft>
              <a:buSzPct val="65248"/>
              <a:buNone/>
            </a:pPr>
            <a:r>
              <a:rPr lang="pt-BR" sz="2535">
                <a:solidFill>
                  <a:srgbClr val="3DC9B0"/>
                </a:solidFill>
                <a:highlight>
                  <a:srgbClr val="1E1E1E"/>
                </a:highlight>
                <a:latin typeface="Courier New"/>
                <a:ea typeface="Courier New"/>
                <a:cs typeface="Courier New"/>
                <a:sym typeface="Courier New"/>
              </a:rPr>
              <a:t>comando_nao_existente 2&gt;&amp;1</a:t>
            </a:r>
            <a:endParaRPr sz="2685"/>
          </a:p>
          <a:p>
            <a:pPr indent="-318468" lvl="0" marL="457200" rtl="0" algn="l">
              <a:lnSpc>
                <a:spcPct val="100000"/>
              </a:lnSpc>
              <a:spcBef>
                <a:spcPts val="360"/>
              </a:spcBef>
              <a:spcAft>
                <a:spcPts val="0"/>
              </a:spcAft>
              <a:buSzPct val="63750"/>
              <a:buChar char="•"/>
            </a:pPr>
            <a:r>
              <a:rPr lang="pt-BR"/>
              <a:t>Usado para enviar a saída de erro padrão (2) para omde quer que a  saída padrão do terminal esteja apontada naquele momento.</a:t>
            </a:r>
            <a:endParaRPr/>
          </a:p>
          <a:p>
            <a:pPr indent="-318468" lvl="0" marL="457200" rtl="0" algn="l">
              <a:lnSpc>
                <a:spcPct val="100000"/>
              </a:lnSpc>
              <a:spcBef>
                <a:spcPts val="0"/>
              </a:spcBef>
              <a:spcAft>
                <a:spcPts val="0"/>
              </a:spcAft>
              <a:buSzPct val="63750"/>
              <a:buChar char="•"/>
            </a:pPr>
            <a:r>
              <a:rPr lang="pt-BR"/>
              <a:t>No exemplo acima a saída padrão está apontada para o terminal então o erro padrão também é apontado para o terminal. </a:t>
            </a:r>
            <a:endParaRPr/>
          </a:p>
          <a:p>
            <a:pPr indent="-318468" lvl="0" marL="457200" rtl="0" algn="l">
              <a:lnSpc>
                <a:spcPct val="100000"/>
              </a:lnSpc>
              <a:spcBef>
                <a:spcPts val="0"/>
              </a:spcBef>
              <a:spcAft>
                <a:spcPts val="0"/>
              </a:spcAft>
              <a:buSzPct val="63750"/>
              <a:buChar char="•"/>
            </a:pPr>
            <a:r>
              <a:rPr lang="pt-BR"/>
              <a:t>A princípio você não se vê diferença, já que tanto a saída padrão quanto o erro padrão são apontados para o terminal de qualquer maneira.</a:t>
            </a:r>
            <a:endParaRPr/>
          </a:p>
          <a:p>
            <a:pPr indent="-318468" lvl="0" marL="457200" rtl="0" algn="l">
              <a:lnSpc>
                <a:spcPct val="100000"/>
              </a:lnSpc>
              <a:spcBef>
                <a:spcPts val="0"/>
              </a:spcBef>
              <a:spcAft>
                <a:spcPts val="0"/>
              </a:spcAft>
              <a:buSzPct val="63750"/>
              <a:buChar char="•"/>
            </a:pPr>
            <a:r>
              <a:rPr lang="pt-BR"/>
              <a:t>Mas quando tentamos redirecionar erro padrão ou saída padrão para arquivos, as coisas ficam úteis.</a:t>
            </a:r>
            <a:endParaRPr/>
          </a:p>
          <a:p>
            <a:pPr indent="0" lvl="0" marL="0" rtl="0" algn="l">
              <a:lnSpc>
                <a:spcPct val="100000"/>
              </a:lnSpc>
              <a:spcBef>
                <a:spcPts val="360"/>
              </a:spcBef>
              <a:spcAft>
                <a:spcPts val="0"/>
              </a:spcAft>
              <a:buSzPct val="68918"/>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p:nvPr/>
        </p:nvSpPr>
        <p:spPr>
          <a:xfrm>
            <a:off x="1035175" y="1649800"/>
            <a:ext cx="7213800" cy="2048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25" name="Google Shape;225;p35"/>
          <p:cNvSpPr txBox="1"/>
          <p:nvPr>
            <p:ph idx="1" type="body"/>
          </p:nvPr>
        </p:nvSpPr>
        <p:spPr>
          <a:xfrm>
            <a:off x="249450" y="1524000"/>
            <a:ext cx="8549400" cy="49530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00000"/>
              </a:lnSpc>
              <a:spcBef>
                <a:spcPts val="360"/>
              </a:spcBef>
              <a:spcAft>
                <a:spcPts val="0"/>
              </a:spcAft>
              <a:buSzPts val="1530"/>
              <a:buNone/>
            </a:pPr>
            <a:r>
              <a:t/>
            </a:r>
            <a:endParaRPr/>
          </a:p>
          <a:p>
            <a:pPr indent="0" lvl="0" marL="914400" rtl="0" algn="l">
              <a:lnSpc>
                <a:spcPct val="150000"/>
              </a:lnSpc>
              <a:spcBef>
                <a:spcPts val="0"/>
              </a:spcBef>
              <a:spcAft>
                <a:spcPts val="0"/>
              </a:spcAft>
              <a:buSzPts val="1530"/>
              <a:buNone/>
            </a:pPr>
            <a:r>
              <a:rPr lang="pt-BR" sz="1973">
                <a:solidFill>
                  <a:srgbClr val="F8F8F0"/>
                </a:solidFill>
                <a:highlight>
                  <a:schemeClr val="dk1"/>
                </a:highlight>
                <a:latin typeface="Courier New"/>
                <a:ea typeface="Courier New"/>
                <a:cs typeface="Courier New"/>
                <a:sym typeface="Courier New"/>
              </a:rPr>
              <a:t>comando_nao_existente </a:t>
            </a:r>
            <a:r>
              <a:rPr lang="pt-BR" sz="1973">
                <a:solidFill>
                  <a:srgbClr val="B5CEA8"/>
                </a:solidFill>
                <a:highlight>
                  <a:schemeClr val="dk1"/>
                </a:highlight>
                <a:latin typeface="Courier New"/>
                <a:ea typeface="Courier New"/>
                <a:cs typeface="Courier New"/>
                <a:sym typeface="Courier New"/>
              </a:rPr>
              <a:t>2</a:t>
            </a:r>
            <a:r>
              <a:rPr lang="pt-BR" sz="1973">
                <a:solidFill>
                  <a:srgbClr val="DCDCDC"/>
                </a:solidFill>
                <a:highlight>
                  <a:schemeClr val="dk1"/>
                </a:highlight>
                <a:latin typeface="Courier New"/>
                <a:ea typeface="Courier New"/>
                <a:cs typeface="Courier New"/>
                <a:sym typeface="Courier New"/>
              </a:rPr>
              <a:t>&gt;&amp;</a:t>
            </a:r>
            <a:r>
              <a:rPr lang="pt-BR" sz="1973">
                <a:solidFill>
                  <a:srgbClr val="B5CEA8"/>
                </a:solidFill>
                <a:highlight>
                  <a:schemeClr val="dk1"/>
                </a:highlight>
                <a:latin typeface="Courier New"/>
                <a:ea typeface="Courier New"/>
                <a:cs typeface="Courier New"/>
                <a:sym typeface="Courier New"/>
              </a:rPr>
              <a:t>1</a:t>
            </a:r>
            <a:r>
              <a:rPr lang="pt-BR" sz="1973">
                <a:solidFill>
                  <a:srgbClr val="F8F8F0"/>
                </a:solidFill>
                <a:highlight>
                  <a:schemeClr val="dk1"/>
                </a:highlight>
                <a:latin typeface="Courier New"/>
                <a:ea typeface="Courier New"/>
                <a:cs typeface="Courier New"/>
                <a:sym typeface="Courier New"/>
              </a:rPr>
              <a:t> </a:t>
            </a:r>
            <a:r>
              <a:rPr lang="pt-BR" sz="1973">
                <a:solidFill>
                  <a:srgbClr val="DCDCDC"/>
                </a:solidFill>
                <a:highlight>
                  <a:schemeClr val="dk1"/>
                </a:highlight>
                <a:latin typeface="Courier New"/>
                <a:ea typeface="Courier New"/>
                <a:cs typeface="Courier New"/>
                <a:sym typeface="Courier New"/>
              </a:rPr>
              <a:t>&gt;</a:t>
            </a:r>
            <a:r>
              <a:rPr lang="pt-BR" sz="1973">
                <a:solidFill>
                  <a:srgbClr val="F8F8F0"/>
                </a:solidFill>
                <a:highlight>
                  <a:schemeClr val="dk1"/>
                </a:highlight>
                <a:latin typeface="Courier New"/>
                <a:ea typeface="Courier New"/>
                <a:cs typeface="Courier New"/>
                <a:sym typeface="Courier New"/>
              </a:rPr>
              <a:t> arquivo_de_saida</a:t>
            </a:r>
            <a:endParaRPr sz="1973">
              <a:solidFill>
                <a:srgbClr val="F8F8F0"/>
              </a:solidFill>
              <a:highlight>
                <a:schemeClr val="dk1"/>
              </a:highlight>
              <a:latin typeface="Courier New"/>
              <a:ea typeface="Courier New"/>
              <a:cs typeface="Courier New"/>
              <a:sym typeface="Courier New"/>
            </a:endParaRPr>
          </a:p>
          <a:p>
            <a:pPr indent="0" lvl="0" marL="914400" rtl="0" algn="l">
              <a:lnSpc>
                <a:spcPct val="150000"/>
              </a:lnSpc>
              <a:spcBef>
                <a:spcPts val="0"/>
              </a:spcBef>
              <a:spcAft>
                <a:spcPts val="0"/>
              </a:spcAft>
              <a:buSzPts val="1530"/>
              <a:buNone/>
            </a:pPr>
            <a:r>
              <a:rPr lang="pt-BR" sz="1973">
                <a:solidFill>
                  <a:srgbClr val="3DC9B0"/>
                </a:solidFill>
                <a:highlight>
                  <a:schemeClr val="dk1"/>
                </a:highlight>
                <a:latin typeface="Courier New"/>
                <a:ea typeface="Courier New"/>
                <a:cs typeface="Courier New"/>
                <a:sym typeface="Courier New"/>
              </a:rPr>
              <a:t>cat</a:t>
            </a:r>
            <a:r>
              <a:rPr lang="pt-BR" sz="1973">
                <a:solidFill>
                  <a:srgbClr val="F8F8F0"/>
                </a:solidFill>
                <a:highlight>
                  <a:schemeClr val="dk1"/>
                </a:highlight>
                <a:latin typeface="Courier New"/>
                <a:ea typeface="Courier New"/>
                <a:cs typeface="Courier New"/>
                <a:sym typeface="Courier New"/>
              </a:rPr>
              <a:t> arquivo_de_saida</a:t>
            </a:r>
            <a:endParaRPr sz="1973">
              <a:solidFill>
                <a:srgbClr val="F8F8F0"/>
              </a:solidFill>
              <a:highlight>
                <a:schemeClr val="dk1"/>
              </a:highlight>
              <a:latin typeface="Courier New"/>
              <a:ea typeface="Courier New"/>
              <a:cs typeface="Courier New"/>
              <a:sym typeface="Courier New"/>
            </a:endParaRPr>
          </a:p>
          <a:p>
            <a:pPr indent="0" lvl="0" marL="914400" rtl="0" algn="l">
              <a:lnSpc>
                <a:spcPct val="150000"/>
              </a:lnSpc>
              <a:spcBef>
                <a:spcPts val="0"/>
              </a:spcBef>
              <a:spcAft>
                <a:spcPts val="0"/>
              </a:spcAft>
              <a:buSzPts val="1530"/>
              <a:buNone/>
            </a:pPr>
            <a:r>
              <a:rPr lang="pt-BR" sz="1973">
                <a:solidFill>
                  <a:srgbClr val="F8F8F0"/>
                </a:solidFill>
                <a:highlight>
                  <a:schemeClr val="dk1"/>
                </a:highlight>
                <a:latin typeface="Courier New"/>
                <a:ea typeface="Courier New"/>
                <a:cs typeface="Courier New"/>
                <a:sym typeface="Courier New"/>
              </a:rPr>
              <a:t>comando_nao_existente </a:t>
            </a:r>
            <a:r>
              <a:rPr lang="pt-BR" sz="1973">
                <a:solidFill>
                  <a:srgbClr val="DCDCDC"/>
                </a:solidFill>
                <a:highlight>
                  <a:schemeClr val="dk1"/>
                </a:highlight>
                <a:latin typeface="Courier New"/>
                <a:ea typeface="Courier New"/>
                <a:cs typeface="Courier New"/>
                <a:sym typeface="Courier New"/>
              </a:rPr>
              <a:t>&gt;</a:t>
            </a:r>
            <a:r>
              <a:rPr lang="pt-BR" sz="1973">
                <a:solidFill>
                  <a:srgbClr val="F8F8F0"/>
                </a:solidFill>
                <a:highlight>
                  <a:schemeClr val="dk1"/>
                </a:highlight>
                <a:latin typeface="Courier New"/>
                <a:ea typeface="Courier New"/>
                <a:cs typeface="Courier New"/>
                <a:sym typeface="Courier New"/>
              </a:rPr>
              <a:t> arquivo_de_saida </a:t>
            </a:r>
            <a:r>
              <a:rPr lang="pt-BR" sz="1973">
                <a:solidFill>
                  <a:srgbClr val="B5CEA8"/>
                </a:solidFill>
                <a:highlight>
                  <a:schemeClr val="dk1"/>
                </a:highlight>
                <a:latin typeface="Courier New"/>
                <a:ea typeface="Courier New"/>
                <a:cs typeface="Courier New"/>
                <a:sym typeface="Courier New"/>
              </a:rPr>
              <a:t>2</a:t>
            </a:r>
            <a:r>
              <a:rPr lang="pt-BR" sz="1973">
                <a:solidFill>
                  <a:srgbClr val="DCDCDC"/>
                </a:solidFill>
                <a:highlight>
                  <a:schemeClr val="dk1"/>
                </a:highlight>
                <a:latin typeface="Courier New"/>
                <a:ea typeface="Courier New"/>
                <a:cs typeface="Courier New"/>
                <a:sym typeface="Courier New"/>
              </a:rPr>
              <a:t>&gt;&amp;</a:t>
            </a:r>
            <a:r>
              <a:rPr lang="pt-BR" sz="1973">
                <a:solidFill>
                  <a:srgbClr val="B5CEA8"/>
                </a:solidFill>
                <a:highlight>
                  <a:schemeClr val="dk1"/>
                </a:highlight>
                <a:latin typeface="Courier New"/>
                <a:ea typeface="Courier New"/>
                <a:cs typeface="Courier New"/>
                <a:sym typeface="Courier New"/>
              </a:rPr>
              <a:t>1</a:t>
            </a:r>
            <a:endParaRPr sz="1973">
              <a:solidFill>
                <a:srgbClr val="B5CEA8"/>
              </a:solidFill>
              <a:highlight>
                <a:schemeClr val="dk1"/>
              </a:highlight>
              <a:latin typeface="Courier New"/>
              <a:ea typeface="Courier New"/>
              <a:cs typeface="Courier New"/>
              <a:sym typeface="Courier New"/>
            </a:endParaRPr>
          </a:p>
          <a:p>
            <a:pPr indent="0" lvl="0" marL="914400" rtl="0" algn="l">
              <a:lnSpc>
                <a:spcPct val="150000"/>
              </a:lnSpc>
              <a:spcBef>
                <a:spcPts val="0"/>
              </a:spcBef>
              <a:spcAft>
                <a:spcPts val="0"/>
              </a:spcAft>
              <a:buSzPts val="1530"/>
              <a:buNone/>
            </a:pPr>
            <a:r>
              <a:rPr lang="pt-BR" sz="1973">
                <a:solidFill>
                  <a:srgbClr val="3DC9B0"/>
                </a:solidFill>
                <a:highlight>
                  <a:schemeClr val="dk1"/>
                </a:highlight>
                <a:latin typeface="Courier New"/>
                <a:ea typeface="Courier New"/>
                <a:cs typeface="Courier New"/>
                <a:sym typeface="Courier New"/>
              </a:rPr>
              <a:t>cat</a:t>
            </a:r>
            <a:r>
              <a:rPr lang="pt-BR" sz="1973">
                <a:solidFill>
                  <a:srgbClr val="F8F8F0"/>
                </a:solidFill>
                <a:highlight>
                  <a:schemeClr val="dk1"/>
                </a:highlight>
                <a:latin typeface="Courier New"/>
                <a:ea typeface="Courier New"/>
                <a:cs typeface="Courier New"/>
                <a:sym typeface="Courier New"/>
              </a:rPr>
              <a:t> arquivo_de_saida</a:t>
            </a:r>
            <a:endParaRPr sz="100"/>
          </a:p>
          <a:p>
            <a:pPr indent="0" lvl="0" marL="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pt-BR"/>
              <a:t>A linha 1 exibirá o erro no terminal e não colocará nada no arquivo_de_saída</a:t>
            </a:r>
            <a:endParaRPr/>
          </a:p>
          <a:p>
            <a:pPr indent="-325755" lvl="0" marL="457200" rtl="0" algn="l">
              <a:lnSpc>
                <a:spcPct val="100000"/>
              </a:lnSpc>
              <a:spcBef>
                <a:spcPts val="0"/>
              </a:spcBef>
              <a:spcAft>
                <a:spcPts val="0"/>
              </a:spcAft>
              <a:buSzPts val="1530"/>
              <a:buChar char="•"/>
            </a:pPr>
            <a:r>
              <a:rPr lang="pt-BR"/>
              <a:t>A linha 3 não exibiu o erro no terminal e o colocou no arquivo_de_saida</a:t>
            </a:r>
            <a:endParaRPr/>
          </a:p>
          <a:p>
            <a:pPr indent="-325755" lvl="0" marL="457200" rtl="0" algn="l">
              <a:lnSpc>
                <a:spcPct val="100000"/>
              </a:lnSpc>
              <a:spcBef>
                <a:spcPts val="0"/>
              </a:spcBef>
              <a:spcAft>
                <a:spcPts val="0"/>
              </a:spcAft>
              <a:buSzPts val="1530"/>
              <a:buChar char="•"/>
            </a:pPr>
            <a:r>
              <a:rPr lang="pt-BR"/>
              <a:t>Lembre-se de que o operador de redirecionamento </a:t>
            </a:r>
            <a:r>
              <a:rPr b="1" lang="pt-BR"/>
              <a:t>2&gt;&amp;1</a:t>
            </a:r>
            <a:r>
              <a:rPr lang="pt-BR"/>
              <a:t> aponta o erro padrão (descritor de arquivo 2) para onde a saída padrão (descritor de arquivo 1) está apontada no momento.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31" name="Google Shape;231;p36"/>
          <p:cNvSpPr txBox="1"/>
          <p:nvPr>
            <p:ph idx="1" type="body"/>
          </p:nvPr>
        </p:nvSpPr>
        <p:spPr>
          <a:xfrm>
            <a:off x="312700" y="1524000"/>
            <a:ext cx="8615700" cy="49530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360"/>
              </a:spcBef>
              <a:spcAft>
                <a:spcPts val="0"/>
              </a:spcAft>
              <a:buSzPts val="1530"/>
              <a:buNone/>
            </a:pPr>
            <a:r>
              <a:t/>
            </a:r>
            <a:endParaRPr/>
          </a:p>
          <a:p>
            <a:pPr indent="0" lvl="0" marL="0" rtl="0" algn="ctr">
              <a:lnSpc>
                <a:spcPct val="150000"/>
              </a:lnSpc>
              <a:spcBef>
                <a:spcPts val="0"/>
              </a:spcBef>
              <a:spcAft>
                <a:spcPts val="0"/>
              </a:spcAft>
              <a:buSzPts val="1530"/>
              <a:buNone/>
            </a:pPr>
            <a:r>
              <a:rPr lang="pt-BR" sz="2114">
                <a:solidFill>
                  <a:srgbClr val="F8F8F0"/>
                </a:solidFill>
                <a:highlight>
                  <a:schemeClr val="dk1"/>
                </a:highlight>
                <a:latin typeface="Courier New"/>
                <a:ea typeface="Courier New"/>
                <a:cs typeface="Courier New"/>
                <a:sym typeface="Courier New"/>
              </a:rPr>
              <a:t>comando_nao_existente </a:t>
            </a:r>
            <a:r>
              <a:rPr lang="pt-BR" sz="2114">
                <a:solidFill>
                  <a:srgbClr val="B5CEA8"/>
                </a:solidFill>
                <a:highlight>
                  <a:schemeClr val="dk1"/>
                </a:highlight>
                <a:latin typeface="Courier New"/>
                <a:ea typeface="Courier New"/>
                <a:cs typeface="Courier New"/>
                <a:sym typeface="Courier New"/>
              </a:rPr>
              <a:t>2</a:t>
            </a:r>
            <a:r>
              <a:rPr lang="pt-BR" sz="2114">
                <a:solidFill>
                  <a:srgbClr val="DCDCDC"/>
                </a:solidFill>
                <a:highlight>
                  <a:schemeClr val="dk1"/>
                </a:highlight>
                <a:latin typeface="Courier New"/>
                <a:ea typeface="Courier New"/>
                <a:cs typeface="Courier New"/>
                <a:sym typeface="Courier New"/>
              </a:rPr>
              <a:t>&gt;&amp;</a:t>
            </a:r>
            <a:r>
              <a:rPr lang="pt-BR" sz="2114">
                <a:solidFill>
                  <a:srgbClr val="B5CEA8"/>
                </a:solidFill>
                <a:highlight>
                  <a:schemeClr val="dk1"/>
                </a:highlight>
                <a:latin typeface="Courier New"/>
                <a:ea typeface="Courier New"/>
                <a:cs typeface="Courier New"/>
                <a:sym typeface="Courier New"/>
              </a:rPr>
              <a:t>1</a:t>
            </a:r>
            <a:r>
              <a:rPr lang="pt-BR" sz="2114">
                <a:solidFill>
                  <a:srgbClr val="F8F8F0"/>
                </a:solidFill>
                <a:highlight>
                  <a:schemeClr val="dk1"/>
                </a:highlight>
                <a:latin typeface="Courier New"/>
                <a:ea typeface="Courier New"/>
                <a:cs typeface="Courier New"/>
                <a:sym typeface="Courier New"/>
              </a:rPr>
              <a:t> </a:t>
            </a:r>
            <a:r>
              <a:rPr lang="pt-BR" sz="2114">
                <a:solidFill>
                  <a:srgbClr val="DCDCDC"/>
                </a:solidFill>
                <a:highlight>
                  <a:schemeClr val="dk1"/>
                </a:highlight>
                <a:latin typeface="Courier New"/>
                <a:ea typeface="Courier New"/>
                <a:cs typeface="Courier New"/>
                <a:sym typeface="Courier New"/>
              </a:rPr>
              <a:t>&gt;</a:t>
            </a:r>
            <a:r>
              <a:rPr lang="pt-BR" sz="2114">
                <a:solidFill>
                  <a:srgbClr val="F8F8F0"/>
                </a:solidFill>
                <a:highlight>
                  <a:schemeClr val="dk1"/>
                </a:highlight>
                <a:latin typeface="Courier New"/>
                <a:ea typeface="Courier New"/>
                <a:cs typeface="Courier New"/>
                <a:sym typeface="Courier New"/>
              </a:rPr>
              <a:t> arquivo_de_saida</a:t>
            </a:r>
            <a:endParaRPr sz="1900"/>
          </a:p>
          <a:p>
            <a:pPr indent="-325755" lvl="0" marL="457200" rtl="0" algn="l">
              <a:lnSpc>
                <a:spcPct val="100000"/>
              </a:lnSpc>
              <a:spcBef>
                <a:spcPts val="360"/>
              </a:spcBef>
              <a:spcAft>
                <a:spcPts val="0"/>
              </a:spcAft>
              <a:buSzPts val="1530"/>
              <a:buChar char="•"/>
            </a:pPr>
            <a:r>
              <a:rPr lang="pt-BR"/>
              <a:t>Se você ler essa linha com atenção, no ponto </a:t>
            </a:r>
            <a:r>
              <a:rPr b="1" lang="pt-BR"/>
              <a:t>2&gt;&amp;1</a:t>
            </a:r>
            <a:r>
              <a:rPr lang="pt-BR"/>
              <a:t> foi usado, a saída padrão foi apontada para o terminal. </a:t>
            </a:r>
            <a:endParaRPr/>
          </a:p>
          <a:p>
            <a:pPr indent="-325755" lvl="0" marL="457200" rtl="0" algn="l">
              <a:lnSpc>
                <a:spcPct val="100000"/>
              </a:lnSpc>
              <a:spcBef>
                <a:spcPts val="0"/>
              </a:spcBef>
              <a:spcAft>
                <a:spcPts val="0"/>
              </a:spcAft>
              <a:buSzPts val="1530"/>
              <a:buChar char="•"/>
            </a:pPr>
            <a:r>
              <a:rPr lang="pt-BR"/>
              <a:t>Portanto, o erro padrão é apontado para o terminal a partir daí.</a:t>
            </a:r>
            <a:endParaRPr/>
          </a:p>
          <a:p>
            <a:pPr indent="-325755" lvl="0" marL="457200" rtl="0" algn="l">
              <a:lnSpc>
                <a:spcPct val="100000"/>
              </a:lnSpc>
              <a:spcBef>
                <a:spcPts val="0"/>
              </a:spcBef>
              <a:spcAft>
                <a:spcPts val="0"/>
              </a:spcAft>
              <a:buSzPts val="1530"/>
              <a:buChar char="•"/>
            </a:pPr>
            <a:r>
              <a:rPr lang="pt-BR"/>
              <a:t>Após esse ponto, a saída padrão é redirecionada (com o operador</a:t>
            </a:r>
            <a:r>
              <a:rPr b="1" lang="pt-BR"/>
              <a:t> &gt;</a:t>
            </a:r>
            <a:r>
              <a:rPr lang="pt-BR"/>
              <a:t>) para o arquivo de saída.</a:t>
            </a:r>
            <a:endParaRPr/>
          </a:p>
          <a:p>
            <a:pPr indent="-325755" lvl="0" marL="457200" rtl="0" algn="l">
              <a:lnSpc>
                <a:spcPct val="100000"/>
              </a:lnSpc>
              <a:spcBef>
                <a:spcPts val="0"/>
              </a:spcBef>
              <a:spcAft>
                <a:spcPts val="0"/>
              </a:spcAft>
              <a:buSzPts val="1530"/>
              <a:buChar char="•"/>
            </a:pPr>
            <a:r>
              <a:rPr lang="pt-BR"/>
              <a:t>Assim:</a:t>
            </a:r>
            <a:endParaRPr/>
          </a:p>
          <a:p>
            <a:pPr indent="-325755" lvl="1" marL="914400" rtl="0" algn="l">
              <a:lnSpc>
                <a:spcPct val="100000"/>
              </a:lnSpc>
              <a:spcBef>
                <a:spcPts val="0"/>
              </a:spcBef>
              <a:spcAft>
                <a:spcPts val="0"/>
              </a:spcAft>
              <a:buSzPts val="1530"/>
              <a:buChar char="•"/>
            </a:pPr>
            <a:r>
              <a:rPr lang="pt-BR"/>
              <a:t>O erro padrão da saída do comando </a:t>
            </a:r>
            <a:r>
              <a:rPr b="1" lang="pt-BR"/>
              <a:t>comando_nao_existente</a:t>
            </a:r>
            <a:r>
              <a:rPr lang="pt-BR"/>
              <a:t> aponta no terminal</a:t>
            </a:r>
            <a:endParaRPr/>
          </a:p>
          <a:p>
            <a:pPr indent="-325755" lvl="1" marL="914400" rtl="0" algn="l">
              <a:lnSpc>
                <a:spcPct val="100000"/>
              </a:lnSpc>
              <a:spcBef>
                <a:spcPts val="0"/>
              </a:spcBef>
              <a:spcAft>
                <a:spcPts val="0"/>
              </a:spcAft>
              <a:buSzPts val="1530"/>
              <a:buChar char="•"/>
            </a:pPr>
            <a:r>
              <a:rPr lang="pt-BR"/>
              <a:t>A saída padrão aponta para o arquivo outfile.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50000"/>
              <a:buNone/>
            </a:pPr>
            <a:r>
              <a:rPr lang="pt-BR"/>
              <a:t>Standard Output vs </a:t>
            </a:r>
            <a:endParaRPr/>
          </a:p>
          <a:p>
            <a:pPr indent="0" lvl="0" marL="0" rtl="0" algn="l">
              <a:lnSpc>
                <a:spcPct val="100000"/>
              </a:lnSpc>
              <a:spcBef>
                <a:spcPts val="0"/>
              </a:spcBef>
              <a:spcAft>
                <a:spcPts val="0"/>
              </a:spcAft>
              <a:buSzPct val="50000"/>
              <a:buNone/>
            </a:pPr>
            <a:r>
              <a:rPr lang="pt-BR"/>
              <a:t>Standard Error</a:t>
            </a:r>
            <a:endParaRPr/>
          </a:p>
        </p:txBody>
      </p:sp>
      <p:sp>
        <p:nvSpPr>
          <p:cNvPr id="237" name="Google Shape;237;p37"/>
          <p:cNvSpPr txBox="1"/>
          <p:nvPr>
            <p:ph idx="1" type="body"/>
          </p:nvPr>
        </p:nvSpPr>
        <p:spPr>
          <a:xfrm>
            <a:off x="312700" y="1524000"/>
            <a:ext cx="8615700" cy="49533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50000"/>
              </a:lnSpc>
              <a:spcBef>
                <a:spcPts val="0"/>
              </a:spcBef>
              <a:spcAft>
                <a:spcPts val="0"/>
              </a:spcAft>
              <a:buSzPts val="1530"/>
              <a:buNone/>
            </a:pPr>
            <a:r>
              <a:t/>
            </a:r>
            <a:endParaRPr sz="2190">
              <a:solidFill>
                <a:srgbClr val="F8F8F0"/>
              </a:solidFill>
              <a:highlight>
                <a:schemeClr val="dk1"/>
              </a:highlight>
              <a:latin typeface="Courier New"/>
              <a:ea typeface="Courier New"/>
              <a:cs typeface="Courier New"/>
              <a:sym typeface="Courier New"/>
            </a:endParaRPr>
          </a:p>
          <a:p>
            <a:pPr indent="0" lvl="0" marL="0" rtl="0" algn="ctr">
              <a:lnSpc>
                <a:spcPct val="150000"/>
              </a:lnSpc>
              <a:spcBef>
                <a:spcPts val="0"/>
              </a:spcBef>
              <a:spcAft>
                <a:spcPts val="0"/>
              </a:spcAft>
              <a:buSzPts val="1530"/>
              <a:buNone/>
            </a:pPr>
            <a:r>
              <a:rPr lang="pt-BR" sz="2190">
                <a:solidFill>
                  <a:srgbClr val="F8F8F0"/>
                </a:solidFill>
                <a:highlight>
                  <a:schemeClr val="dk1"/>
                </a:highlight>
                <a:latin typeface="Courier New"/>
                <a:ea typeface="Courier New"/>
                <a:cs typeface="Courier New"/>
                <a:sym typeface="Courier New"/>
              </a:rPr>
              <a:t>comando_nao_existente </a:t>
            </a:r>
            <a:r>
              <a:rPr lang="pt-BR" sz="2190">
                <a:solidFill>
                  <a:srgbClr val="DCDCDC"/>
                </a:solidFill>
                <a:highlight>
                  <a:schemeClr val="dk1"/>
                </a:highlight>
                <a:latin typeface="Courier New"/>
                <a:ea typeface="Courier New"/>
                <a:cs typeface="Courier New"/>
                <a:sym typeface="Courier New"/>
              </a:rPr>
              <a:t>&gt;</a:t>
            </a:r>
            <a:r>
              <a:rPr lang="pt-BR" sz="2190">
                <a:solidFill>
                  <a:srgbClr val="F8F8F0"/>
                </a:solidFill>
                <a:highlight>
                  <a:schemeClr val="dk1"/>
                </a:highlight>
                <a:latin typeface="Courier New"/>
                <a:ea typeface="Courier New"/>
                <a:cs typeface="Courier New"/>
                <a:sym typeface="Courier New"/>
              </a:rPr>
              <a:t> arquivo_de_saida </a:t>
            </a:r>
            <a:r>
              <a:rPr lang="pt-BR" sz="2190">
                <a:solidFill>
                  <a:srgbClr val="B5CEA8"/>
                </a:solidFill>
                <a:highlight>
                  <a:schemeClr val="dk1"/>
                </a:highlight>
                <a:latin typeface="Courier New"/>
                <a:ea typeface="Courier New"/>
                <a:cs typeface="Courier New"/>
                <a:sym typeface="Courier New"/>
              </a:rPr>
              <a:t>2</a:t>
            </a:r>
            <a:r>
              <a:rPr lang="pt-BR" sz="2190">
                <a:solidFill>
                  <a:srgbClr val="DCDCDC"/>
                </a:solidFill>
                <a:highlight>
                  <a:schemeClr val="dk1"/>
                </a:highlight>
                <a:latin typeface="Courier New"/>
                <a:ea typeface="Courier New"/>
                <a:cs typeface="Courier New"/>
                <a:sym typeface="Courier New"/>
              </a:rPr>
              <a:t>&gt;&amp;</a:t>
            </a:r>
            <a:r>
              <a:rPr lang="pt-BR" sz="2190">
                <a:solidFill>
                  <a:srgbClr val="B5CEA8"/>
                </a:solidFill>
                <a:highlight>
                  <a:schemeClr val="dk1"/>
                </a:highlight>
                <a:latin typeface="Courier New"/>
                <a:ea typeface="Courier New"/>
                <a:cs typeface="Courier New"/>
                <a:sym typeface="Courier New"/>
              </a:rPr>
              <a:t>1</a:t>
            </a:r>
            <a:endParaRPr sz="2190">
              <a:solidFill>
                <a:srgbClr val="B5CEA8"/>
              </a:solidFill>
              <a:highlight>
                <a:schemeClr val="dk1"/>
              </a:highlight>
              <a:latin typeface="Courier New"/>
              <a:ea typeface="Courier New"/>
              <a:cs typeface="Courier New"/>
              <a:sym typeface="Courier New"/>
            </a:endParaRPr>
          </a:p>
          <a:p>
            <a:pPr indent="0" lvl="0" marL="0" rtl="0" algn="l">
              <a:lnSpc>
                <a:spcPct val="100000"/>
              </a:lnSpc>
              <a:spcBef>
                <a:spcPts val="360"/>
              </a:spcBef>
              <a:spcAft>
                <a:spcPts val="0"/>
              </a:spcAft>
              <a:buSzPts val="1530"/>
              <a:buNone/>
            </a:pPr>
            <a:r>
              <a:t/>
            </a:r>
            <a:endParaRPr/>
          </a:p>
          <a:p>
            <a:pPr indent="-325755" lvl="0" marL="457200" rtl="0" algn="l">
              <a:lnSpc>
                <a:spcPct val="100000"/>
              </a:lnSpc>
              <a:spcBef>
                <a:spcPts val="360"/>
              </a:spcBef>
              <a:spcAft>
                <a:spcPts val="0"/>
              </a:spcAft>
              <a:buSzPts val="1530"/>
              <a:buChar char="•"/>
            </a:pPr>
            <a:r>
              <a:rPr lang="pt-BR"/>
              <a:t>Nessa linha o que é diferente?</a:t>
            </a:r>
            <a:endParaRPr/>
          </a:p>
          <a:p>
            <a:pPr indent="-325755" lvl="0" marL="457200" rtl="0" algn="l">
              <a:lnSpc>
                <a:spcPct val="100000"/>
              </a:lnSpc>
              <a:spcBef>
                <a:spcPts val="0"/>
              </a:spcBef>
              <a:spcAft>
                <a:spcPts val="0"/>
              </a:spcAft>
              <a:buSzPts val="1530"/>
              <a:buChar char="•"/>
            </a:pPr>
            <a:r>
              <a:rPr lang="pt-BR"/>
              <a:t>A ordem dos redirecionamentos é alterada.</a:t>
            </a:r>
            <a:endParaRPr/>
          </a:p>
          <a:p>
            <a:pPr indent="-325755" lvl="0" marL="457200" rtl="0" algn="l">
              <a:lnSpc>
                <a:spcPct val="100000"/>
              </a:lnSpc>
              <a:spcBef>
                <a:spcPts val="0"/>
              </a:spcBef>
              <a:spcAft>
                <a:spcPts val="0"/>
              </a:spcAft>
              <a:buSzPts val="1530"/>
              <a:buChar char="•"/>
            </a:pPr>
            <a:r>
              <a:rPr lang="pt-BR"/>
              <a:t>Agora:</a:t>
            </a:r>
            <a:endParaRPr/>
          </a:p>
          <a:p>
            <a:pPr indent="-325755" lvl="1" marL="914400" rtl="0" algn="l">
              <a:lnSpc>
                <a:spcPct val="100000"/>
              </a:lnSpc>
              <a:spcBef>
                <a:spcPts val="0"/>
              </a:spcBef>
              <a:spcAft>
                <a:spcPts val="0"/>
              </a:spcAft>
              <a:buSzPts val="1530"/>
              <a:buChar char="•"/>
            </a:pPr>
            <a:r>
              <a:rPr lang="pt-BR"/>
              <a:t>A saída padrão do comando comando_nao_existente é apontada para o arquivo arquivo_de_saida</a:t>
            </a:r>
            <a:endParaRPr/>
          </a:p>
          <a:p>
            <a:pPr indent="-325755" lvl="1" marL="914400" rtl="0" algn="l">
              <a:lnSpc>
                <a:spcPct val="100000"/>
              </a:lnSpc>
              <a:spcBef>
                <a:spcPts val="0"/>
              </a:spcBef>
              <a:spcAft>
                <a:spcPts val="0"/>
              </a:spcAft>
              <a:buSzPts val="1530"/>
              <a:buChar char="•"/>
            </a:pPr>
            <a:r>
              <a:rPr lang="pt-BR"/>
              <a:t>O operador de redirecionamento </a:t>
            </a:r>
            <a:r>
              <a:rPr b="1" lang="pt-BR"/>
              <a:t>2&gt;&amp;1</a:t>
            </a:r>
            <a:r>
              <a:rPr lang="pt-BR"/>
              <a:t> aponta o </a:t>
            </a:r>
            <a:r>
              <a:rPr b="1" lang="pt-BR"/>
              <a:t>erro padrão</a:t>
            </a:r>
            <a:r>
              <a:rPr lang="pt-BR"/>
              <a:t> para onde a saida padrao esta apontada.</a:t>
            </a:r>
            <a:endParaRPr/>
          </a:p>
          <a:p>
            <a:pPr indent="-325755" lvl="0" marL="457200" rtl="0" algn="l">
              <a:lnSpc>
                <a:spcPct val="100000"/>
              </a:lnSpc>
              <a:spcBef>
                <a:spcPts val="0"/>
              </a:spcBef>
              <a:spcAft>
                <a:spcPts val="0"/>
              </a:spcAft>
              <a:buSzPts val="1530"/>
              <a:buChar char="•"/>
            </a:pPr>
            <a:r>
              <a:rPr lang="pt-BR"/>
              <a:t>Então tanto a saída padrão quanto o erro padrão são apontados para o mesmo arquivo (</a:t>
            </a:r>
            <a:r>
              <a:rPr b="1" lang="pt-BR"/>
              <a:t>arquivo_de_saida</a:t>
            </a:r>
            <a:r>
              <a:rPr lang="pt-BR"/>
              <a:t>).</a:t>
            </a:r>
            <a:endParaRPr/>
          </a:p>
          <a:p>
            <a:pPr indent="-325755" lvl="0" marL="457200" rtl="0" algn="l">
              <a:lnSpc>
                <a:spcPct val="100000"/>
              </a:lnSpc>
              <a:spcBef>
                <a:spcPts val="0"/>
              </a:spcBef>
              <a:spcAft>
                <a:spcPts val="0"/>
              </a:spcAft>
              <a:buSzPts val="1530"/>
              <a:buChar char="•"/>
            </a:pPr>
            <a:r>
              <a:rPr lang="pt-BR"/>
              <a:t>Esse padrão de enviar toda a saída para um único arquivo é visto com muita frequência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Redirecionamento de saída</a:t>
            </a:r>
            <a:endParaRPr/>
          </a:p>
        </p:txBody>
      </p:sp>
      <p:sp>
        <p:nvSpPr>
          <p:cNvPr id="243" name="Google Shape;243;p3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Para recapitular:</a:t>
            </a:r>
            <a:endParaRPr/>
          </a:p>
          <a:p>
            <a:pPr indent="-325755" lvl="0" marL="457200" rtl="0" algn="l">
              <a:lnSpc>
                <a:spcPct val="100000"/>
              </a:lnSpc>
              <a:spcBef>
                <a:spcPts val="0"/>
              </a:spcBef>
              <a:spcAft>
                <a:spcPts val="0"/>
              </a:spcAft>
              <a:buSzPts val="1530"/>
              <a:buChar char="•"/>
            </a:pPr>
            <a:r>
              <a:rPr lang="pt-BR"/>
              <a:t>Um pipe </a:t>
            </a:r>
            <a:r>
              <a:rPr b="1" lang="pt-BR"/>
              <a:t>|</a:t>
            </a:r>
            <a:r>
              <a:rPr lang="pt-BR"/>
              <a:t> passa a saída padrão como a entrada padrão para outro comando</a:t>
            </a:r>
            <a:endParaRPr/>
          </a:p>
          <a:p>
            <a:pPr indent="-325755" lvl="0" marL="457200" rtl="0" algn="l">
              <a:lnSpc>
                <a:spcPct val="100000"/>
              </a:lnSpc>
              <a:spcBef>
                <a:spcPts val="0"/>
              </a:spcBef>
              <a:spcAft>
                <a:spcPts val="0"/>
              </a:spcAft>
              <a:buSzPts val="1530"/>
              <a:buChar char="•"/>
            </a:pPr>
            <a:r>
              <a:rPr lang="pt-BR"/>
              <a:t>Um redirecionamento </a:t>
            </a:r>
            <a:r>
              <a:rPr b="1" lang="pt-BR"/>
              <a:t>&gt;</a:t>
            </a:r>
            <a:r>
              <a:rPr lang="pt-BR"/>
              <a:t> envia um canal de saída para um arquivo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Redirecionamento de saída</a:t>
            </a:r>
            <a:endParaRPr/>
          </a:p>
        </p:txBody>
      </p:sp>
      <p:sp>
        <p:nvSpPr>
          <p:cNvPr id="249" name="Google Shape;249;p3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O operador </a:t>
            </a:r>
            <a:r>
              <a:rPr b="1" lang="pt-BR"/>
              <a:t>&lt;</a:t>
            </a:r>
            <a:r>
              <a:rPr lang="pt-BR"/>
              <a:t> redireciona a entrada padrão para um comando</a:t>
            </a:r>
            <a:endParaRPr/>
          </a:p>
          <a:p>
            <a:pPr indent="-325755" lvl="0" marL="457200" rtl="0" algn="l">
              <a:lnSpc>
                <a:spcPct val="100000"/>
              </a:lnSpc>
              <a:spcBef>
                <a:spcPts val="0"/>
              </a:spcBef>
              <a:spcAft>
                <a:spcPts val="0"/>
              </a:spcAft>
              <a:buSzPts val="1530"/>
              <a:buChar char="•"/>
            </a:pPr>
            <a:r>
              <a:rPr lang="pt-BR"/>
              <a:t>Neste exemplo, é equivalente ao </a:t>
            </a:r>
            <a:r>
              <a:rPr b="1" lang="pt-BR"/>
              <a:t>cat arquivo1 | wc -l</a:t>
            </a:r>
            <a:r>
              <a:rPr lang="pt-BR"/>
              <a:t> comando que você viu anteriormente:</a:t>
            </a:r>
            <a:endParaRPr/>
          </a:p>
          <a:p>
            <a:pPr indent="0" lvl="0" marL="0" rtl="0" algn="l">
              <a:lnSpc>
                <a:spcPct val="100000"/>
              </a:lnSpc>
              <a:spcBef>
                <a:spcPts val="360"/>
              </a:spcBef>
              <a:spcAft>
                <a:spcPts val="0"/>
              </a:spcAft>
              <a:buSzPts val="1530"/>
              <a:buNone/>
            </a:pPr>
            <a:r>
              <a:t/>
            </a:r>
            <a:endParaRPr/>
          </a:p>
          <a:p>
            <a:pPr indent="0" lvl="0" marL="0" rtl="0" algn="ctr">
              <a:lnSpc>
                <a:spcPct val="150000"/>
              </a:lnSpc>
              <a:spcBef>
                <a:spcPts val="0"/>
              </a:spcBef>
              <a:spcAft>
                <a:spcPts val="0"/>
              </a:spcAft>
              <a:buSzPts val="1530"/>
              <a:buNone/>
            </a:pPr>
            <a:r>
              <a:rPr lang="pt-BR" sz="2000">
                <a:solidFill>
                  <a:srgbClr val="3DC9B0"/>
                </a:solidFill>
                <a:highlight>
                  <a:srgbClr val="1E1E1E"/>
                </a:highlight>
                <a:latin typeface="Courier New"/>
                <a:ea typeface="Courier New"/>
                <a:cs typeface="Courier New"/>
                <a:sym typeface="Courier New"/>
              </a:rPr>
              <a:t>wc</a:t>
            </a:r>
            <a:r>
              <a:rPr lang="pt-BR" sz="2000">
                <a:solidFill>
                  <a:srgbClr val="F8F8F0"/>
                </a:solidFill>
                <a:highlight>
                  <a:srgbClr val="1E1E1E"/>
                </a:highlight>
                <a:latin typeface="Courier New"/>
                <a:ea typeface="Courier New"/>
                <a:cs typeface="Courier New"/>
                <a:sym typeface="Courier New"/>
              </a:rPr>
              <a:t> </a:t>
            </a:r>
            <a:r>
              <a:rPr lang="pt-BR" sz="2000">
                <a:solidFill>
                  <a:srgbClr val="9CDCFE"/>
                </a:solidFill>
                <a:highlight>
                  <a:srgbClr val="1E1E1E"/>
                </a:highlight>
                <a:latin typeface="Courier New"/>
                <a:ea typeface="Courier New"/>
                <a:cs typeface="Courier New"/>
                <a:sym typeface="Courier New"/>
              </a:rPr>
              <a:t>-l</a:t>
            </a:r>
            <a:r>
              <a:rPr lang="pt-BR" sz="2000">
                <a:solidFill>
                  <a:srgbClr val="F8F8F0"/>
                </a:solidFill>
                <a:highlight>
                  <a:srgbClr val="1E1E1E"/>
                </a:highlight>
                <a:latin typeface="Courier New"/>
                <a:ea typeface="Courier New"/>
                <a:cs typeface="Courier New"/>
                <a:sym typeface="Courier New"/>
              </a:rPr>
              <a:t> </a:t>
            </a:r>
            <a:r>
              <a:rPr lang="pt-BR" sz="2000">
                <a:solidFill>
                  <a:srgbClr val="DCDCDC"/>
                </a:solidFill>
                <a:highlight>
                  <a:srgbClr val="1E1E1E"/>
                </a:highlight>
                <a:latin typeface="Courier New"/>
                <a:ea typeface="Courier New"/>
                <a:cs typeface="Courier New"/>
                <a:sym typeface="Courier New"/>
              </a:rPr>
              <a:t>&lt;</a:t>
            </a:r>
            <a:r>
              <a:rPr lang="pt-BR" sz="2000">
                <a:solidFill>
                  <a:srgbClr val="F8F8F0"/>
                </a:solidFill>
                <a:highlight>
                  <a:srgbClr val="1E1E1E"/>
                </a:highlight>
                <a:latin typeface="Courier New"/>
                <a:ea typeface="Courier New"/>
                <a:cs typeface="Courier New"/>
                <a:sym typeface="Courier New"/>
              </a:rPr>
              <a:t> arquivo1</a:t>
            </a:r>
            <a:endParaRPr sz="2000"/>
          </a:p>
          <a:p>
            <a:pPr indent="0" lvl="0" marL="0" rtl="0" algn="l">
              <a:lnSpc>
                <a:spcPct val="100000"/>
              </a:lnSpc>
              <a:spcBef>
                <a:spcPts val="360"/>
              </a:spcBef>
              <a:spcAft>
                <a:spcPts val="0"/>
              </a:spcAft>
              <a:buSzPts val="153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457200" y="4040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Redirecionamento de saída</a:t>
            </a:r>
            <a:endParaRPr/>
          </a:p>
        </p:txBody>
      </p:sp>
      <p:sp>
        <p:nvSpPr>
          <p:cNvPr id="255" name="Google Shape;255;p40"/>
          <p:cNvSpPr txBox="1"/>
          <p:nvPr>
            <p:ph idx="1" type="body"/>
          </p:nvPr>
        </p:nvSpPr>
        <p:spPr>
          <a:xfrm>
            <a:off x="457200" y="3733800"/>
            <a:ext cx="8229600" cy="31272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As linhas 1 e 3 acima usam o operador </a:t>
            </a:r>
            <a:r>
              <a:rPr b="1" lang="pt-BR"/>
              <a:t>&gt;</a:t>
            </a:r>
            <a:r>
              <a:rPr lang="pt-BR"/>
              <a:t>, enquanto</a:t>
            </a:r>
            <a:endParaRPr/>
          </a:p>
          <a:p>
            <a:pPr indent="-325755" lvl="0" marL="457200" rtl="0" algn="l">
              <a:lnSpc>
                <a:spcPct val="100000"/>
              </a:lnSpc>
              <a:spcBef>
                <a:spcPts val="0"/>
              </a:spcBef>
              <a:spcAft>
                <a:spcPts val="0"/>
              </a:spcAft>
              <a:buSzPts val="1530"/>
              <a:buChar char="•"/>
            </a:pPr>
            <a:r>
              <a:rPr lang="pt-BR"/>
              <a:t>A linha 5 usa o operador </a:t>
            </a:r>
            <a:r>
              <a:rPr b="1" lang="pt-BR"/>
              <a:t>&gt;&gt;</a:t>
            </a:r>
            <a:r>
              <a:rPr lang="pt-BR"/>
              <a:t>.</a:t>
            </a:r>
            <a:endParaRPr/>
          </a:p>
          <a:p>
            <a:pPr indent="-325755" lvl="0" marL="457200" rtl="0" algn="l">
              <a:lnSpc>
                <a:spcPct val="100000"/>
              </a:lnSpc>
              <a:spcBef>
                <a:spcPts val="0"/>
              </a:spcBef>
              <a:spcAft>
                <a:spcPts val="0"/>
              </a:spcAft>
              <a:buSzPts val="1530"/>
              <a:buChar char="•"/>
            </a:pPr>
            <a:r>
              <a:rPr lang="pt-BR"/>
              <a:t>O operador </a:t>
            </a:r>
            <a:r>
              <a:rPr b="1" lang="pt-BR"/>
              <a:t>&gt;</a:t>
            </a:r>
            <a:r>
              <a:rPr lang="pt-BR"/>
              <a:t> efetivamente cria o arquivo novamente, quer ele já exista ou não. </a:t>
            </a:r>
            <a:endParaRPr/>
          </a:p>
          <a:p>
            <a:pPr indent="-325755" lvl="0" marL="457200" rtl="0" algn="l">
              <a:lnSpc>
                <a:spcPct val="100000"/>
              </a:lnSpc>
              <a:spcBef>
                <a:spcPts val="0"/>
              </a:spcBef>
              <a:spcAft>
                <a:spcPts val="0"/>
              </a:spcAft>
              <a:buSzPts val="1530"/>
              <a:buChar char="•"/>
            </a:pPr>
            <a:r>
              <a:rPr lang="pt-BR"/>
              <a:t>O operador </a:t>
            </a:r>
            <a:r>
              <a:rPr b="1" lang="pt-BR"/>
              <a:t>&gt;&gt;</a:t>
            </a:r>
            <a:r>
              <a:rPr lang="pt-BR"/>
              <a:t>, por outro lado, faz anexar ao final do arquivo.</a:t>
            </a:r>
            <a:endParaRPr/>
          </a:p>
          <a:p>
            <a:pPr indent="-325755" lvl="0" marL="457200" rtl="0" algn="l">
              <a:lnSpc>
                <a:spcPct val="100000"/>
              </a:lnSpc>
              <a:spcBef>
                <a:spcPts val="0"/>
              </a:spcBef>
              <a:spcAft>
                <a:spcPts val="0"/>
              </a:spcAft>
              <a:buSzPts val="1530"/>
              <a:buChar char="•"/>
            </a:pPr>
            <a:r>
              <a:rPr lang="pt-BR"/>
              <a:t>Como resultado, apenas a linha2 e a linha3 são adicionadas ao arquivo3.</a:t>
            </a:r>
            <a:endParaRPr/>
          </a:p>
        </p:txBody>
      </p:sp>
      <p:sp>
        <p:nvSpPr>
          <p:cNvPr id="256" name="Google Shape;256;p40"/>
          <p:cNvSpPr txBox="1"/>
          <p:nvPr/>
        </p:nvSpPr>
        <p:spPr>
          <a:xfrm>
            <a:off x="415625" y="1273875"/>
            <a:ext cx="8565600" cy="24165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echo</a:t>
            </a:r>
            <a:r>
              <a:rPr b="0" i="0" lang="pt-BR" sz="1450" u="none" cap="none" strike="noStrike">
                <a:solidFill>
                  <a:srgbClr val="F8F8F0"/>
                </a:solidFill>
                <a:highlight>
                  <a:schemeClr val="dk1"/>
                </a:highlight>
                <a:latin typeface="Courier New"/>
                <a:ea typeface="Courier New"/>
                <a:cs typeface="Courier New"/>
                <a:sym typeface="Courier New"/>
              </a:rPr>
              <a:t> linha1 </a:t>
            </a:r>
            <a:r>
              <a:rPr b="0" i="0" lang="pt-BR" sz="1450" u="none" cap="none" strike="noStrike">
                <a:solidFill>
                  <a:srgbClr val="DCDCDC"/>
                </a:solidFill>
                <a:highlight>
                  <a:schemeClr val="dk1"/>
                </a:highlight>
                <a:latin typeface="Courier New"/>
                <a:ea typeface="Courier New"/>
                <a:cs typeface="Courier New"/>
                <a:sym typeface="Courier New"/>
              </a:rPr>
              <a:t>&gt;</a:t>
            </a:r>
            <a:r>
              <a:rPr b="0" i="0" lang="pt-BR" sz="1450" u="none" cap="none" strike="noStrike">
                <a:solidFill>
                  <a:srgbClr val="F8F8F0"/>
                </a:solidFill>
                <a:highlight>
                  <a:schemeClr val="dk1"/>
                </a:highlight>
                <a:latin typeface="Courier New"/>
                <a:ea typeface="Courier New"/>
                <a:cs typeface="Courier New"/>
                <a:sym typeface="Courier New"/>
              </a:rPr>
              <a:t> arquivo3</a:t>
            </a:r>
            <a:endParaRPr b="0" i="0" sz="1450" u="none" cap="none" strike="noStrike">
              <a:solidFill>
                <a:srgbClr val="F8F8F0"/>
              </a:solidFill>
              <a:highlight>
                <a:schemeClr val="dk1"/>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cat</a:t>
            </a:r>
            <a:r>
              <a:rPr b="0" i="0" lang="pt-BR" sz="1450" u="none" cap="none" strike="noStrike">
                <a:solidFill>
                  <a:srgbClr val="F8F8F0"/>
                </a:solidFill>
                <a:highlight>
                  <a:schemeClr val="dk1"/>
                </a:highlight>
                <a:latin typeface="Courier New"/>
                <a:ea typeface="Courier New"/>
                <a:cs typeface="Courier New"/>
                <a:sym typeface="Courier New"/>
              </a:rPr>
              <a:t> arquivo3</a:t>
            </a:r>
            <a:endParaRPr b="0" i="0" sz="1450" u="none" cap="none" strike="noStrike">
              <a:solidFill>
                <a:srgbClr val="F8F8F0"/>
              </a:solidFill>
              <a:highlight>
                <a:schemeClr val="dk1"/>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echo</a:t>
            </a:r>
            <a:r>
              <a:rPr b="0" i="0" lang="pt-BR" sz="1450" u="none" cap="none" strike="noStrike">
                <a:solidFill>
                  <a:srgbClr val="F8F8F0"/>
                </a:solidFill>
                <a:highlight>
                  <a:schemeClr val="dk1"/>
                </a:highlight>
                <a:latin typeface="Courier New"/>
                <a:ea typeface="Courier New"/>
                <a:cs typeface="Courier New"/>
                <a:sym typeface="Courier New"/>
              </a:rPr>
              <a:t> linha2 </a:t>
            </a:r>
            <a:r>
              <a:rPr b="0" i="0" lang="pt-BR" sz="1450" u="none" cap="none" strike="noStrike">
                <a:solidFill>
                  <a:srgbClr val="DCDCDC"/>
                </a:solidFill>
                <a:highlight>
                  <a:schemeClr val="dk1"/>
                </a:highlight>
                <a:latin typeface="Courier New"/>
                <a:ea typeface="Courier New"/>
                <a:cs typeface="Courier New"/>
                <a:sym typeface="Courier New"/>
              </a:rPr>
              <a:t>&gt;</a:t>
            </a:r>
            <a:r>
              <a:rPr b="0" i="0" lang="pt-BR" sz="1450" u="none" cap="none" strike="noStrike">
                <a:solidFill>
                  <a:srgbClr val="F8F8F0"/>
                </a:solidFill>
                <a:highlight>
                  <a:schemeClr val="dk1"/>
                </a:highlight>
                <a:latin typeface="Courier New"/>
                <a:ea typeface="Courier New"/>
                <a:cs typeface="Courier New"/>
                <a:sym typeface="Courier New"/>
              </a:rPr>
              <a:t> arquivo3   </a:t>
            </a:r>
            <a:r>
              <a:rPr b="0" i="0" lang="pt-BR" sz="1450" u="none" cap="none" strike="noStrike">
                <a:solidFill>
                  <a:srgbClr val="608B4E"/>
                </a:solidFill>
                <a:highlight>
                  <a:schemeClr val="dk1"/>
                </a:highlight>
                <a:latin typeface="Courier New"/>
                <a:ea typeface="Courier New"/>
                <a:cs typeface="Courier New"/>
                <a:sym typeface="Courier New"/>
              </a:rPr>
              <a:t># Sobrescreve arquivo3, substituindo seu conteudo com `linha2`</a:t>
            </a:r>
            <a:endParaRPr b="0" i="0" sz="1450" u="none" cap="none" strike="noStrike">
              <a:solidFill>
                <a:srgbClr val="608B4E"/>
              </a:solidFill>
              <a:highlight>
                <a:schemeClr val="dk1"/>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cat</a:t>
            </a:r>
            <a:r>
              <a:rPr b="0" i="0" lang="pt-BR" sz="1450" u="none" cap="none" strike="noStrike">
                <a:solidFill>
                  <a:srgbClr val="F8F8F0"/>
                </a:solidFill>
                <a:highlight>
                  <a:schemeClr val="dk1"/>
                </a:highlight>
                <a:latin typeface="Courier New"/>
                <a:ea typeface="Courier New"/>
                <a:cs typeface="Courier New"/>
                <a:sym typeface="Courier New"/>
              </a:rPr>
              <a:t> arquivo3</a:t>
            </a:r>
            <a:endParaRPr b="0" i="0" sz="1450" u="none" cap="none" strike="noStrike">
              <a:solidFill>
                <a:srgbClr val="F8F8F0"/>
              </a:solidFill>
              <a:highlight>
                <a:schemeClr val="dk1"/>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echo</a:t>
            </a:r>
            <a:r>
              <a:rPr b="0" i="0" lang="pt-BR" sz="1450" u="none" cap="none" strike="noStrike">
                <a:solidFill>
                  <a:srgbClr val="F8F8F0"/>
                </a:solidFill>
                <a:highlight>
                  <a:schemeClr val="dk1"/>
                </a:highlight>
                <a:latin typeface="Courier New"/>
                <a:ea typeface="Courier New"/>
                <a:cs typeface="Courier New"/>
                <a:sym typeface="Courier New"/>
              </a:rPr>
              <a:t> linha3 </a:t>
            </a:r>
            <a:r>
              <a:rPr b="0" i="0" lang="pt-BR" sz="1450" u="none" cap="none" strike="noStrike">
                <a:solidFill>
                  <a:srgbClr val="DCDCDC"/>
                </a:solidFill>
                <a:highlight>
                  <a:schemeClr val="dk1"/>
                </a:highlight>
                <a:latin typeface="Courier New"/>
                <a:ea typeface="Courier New"/>
                <a:cs typeface="Courier New"/>
                <a:sym typeface="Courier New"/>
              </a:rPr>
              <a:t>&gt;&gt;</a:t>
            </a:r>
            <a:r>
              <a:rPr b="0" i="0" lang="pt-BR" sz="1450" u="none" cap="none" strike="noStrike">
                <a:solidFill>
                  <a:srgbClr val="F8F8F0"/>
                </a:solidFill>
                <a:highlight>
                  <a:schemeClr val="dk1"/>
                </a:highlight>
                <a:latin typeface="Courier New"/>
                <a:ea typeface="Courier New"/>
                <a:cs typeface="Courier New"/>
                <a:sym typeface="Courier New"/>
              </a:rPr>
              <a:t> arquivo3  </a:t>
            </a:r>
            <a:r>
              <a:rPr b="0" i="0" lang="pt-BR" sz="1450" u="none" cap="none" strike="noStrike">
                <a:solidFill>
                  <a:srgbClr val="608B4E"/>
                </a:solidFill>
                <a:highlight>
                  <a:schemeClr val="dk1"/>
                </a:highlight>
                <a:latin typeface="Courier New"/>
                <a:ea typeface="Courier New"/>
                <a:cs typeface="Courier New"/>
                <a:sym typeface="Courier New"/>
              </a:rPr>
              <a:t># adiciona ao arquivo3</a:t>
            </a:r>
            <a:endParaRPr b="0" i="0" sz="1450" u="none" cap="none" strike="noStrike">
              <a:solidFill>
                <a:srgbClr val="608B4E"/>
              </a:solidFill>
              <a:highlight>
                <a:schemeClr val="dk1"/>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50"/>
              <a:buFont typeface="Arial"/>
              <a:buNone/>
            </a:pPr>
            <a:r>
              <a:rPr b="0" i="0" lang="pt-BR" sz="1450" u="none" cap="none" strike="noStrike">
                <a:solidFill>
                  <a:srgbClr val="3DC9B0"/>
                </a:solidFill>
                <a:highlight>
                  <a:schemeClr val="dk1"/>
                </a:highlight>
                <a:latin typeface="Courier New"/>
                <a:ea typeface="Courier New"/>
                <a:cs typeface="Courier New"/>
                <a:sym typeface="Courier New"/>
              </a:rPr>
              <a:t>cat</a:t>
            </a:r>
            <a:r>
              <a:rPr b="0" i="0" lang="pt-BR" sz="1450" u="none" cap="none" strike="noStrike">
                <a:solidFill>
                  <a:srgbClr val="F8F8F0"/>
                </a:solidFill>
                <a:highlight>
                  <a:schemeClr val="dk1"/>
                </a:highlight>
                <a:latin typeface="Courier New"/>
                <a:ea typeface="Courier New"/>
                <a:cs typeface="Courier New"/>
                <a:sym typeface="Courier New"/>
              </a:rPr>
              <a:t> arquivo3</a:t>
            </a:r>
            <a:endParaRPr b="0" i="0" sz="1800" u="none" cap="none" strike="noStrike">
              <a:solidFill>
                <a:srgbClr val="000000"/>
              </a:solidFill>
              <a:highlight>
                <a:schemeClr val="dk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a:t>
            </a:r>
            <a:endParaRPr/>
          </a:p>
        </p:txBody>
      </p:sp>
      <p:sp>
        <p:nvSpPr>
          <p:cNvPr id="262" name="Google Shape;262;p4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360"/>
              </a:spcBef>
              <a:spcAft>
                <a:spcPts val="0"/>
              </a:spcAft>
              <a:buSzPts val="1530"/>
              <a:buChar char="•"/>
            </a:pPr>
            <a:r>
              <a:rPr lang="pt-BR"/>
              <a:t>A variável do terminal chamada '?' guarda o valor da saída do último comando</a:t>
            </a:r>
            <a:endParaRPr/>
          </a:p>
          <a:p>
            <a:pPr indent="-325755" lvl="1" marL="914400" rtl="0" algn="l">
              <a:lnSpc>
                <a:spcPct val="100000"/>
              </a:lnSpc>
              <a:spcBef>
                <a:spcPts val="0"/>
              </a:spcBef>
              <a:spcAft>
                <a:spcPts val="0"/>
              </a:spcAft>
              <a:buSzPts val="1530"/>
              <a:buChar char="•"/>
            </a:pPr>
            <a:r>
              <a:rPr lang="pt-BR"/>
              <a:t>0 é sucesso</a:t>
            </a:r>
            <a:endParaRPr/>
          </a:p>
          <a:p>
            <a:pPr indent="-325755" lvl="1" marL="914400" rtl="0" algn="l">
              <a:lnSpc>
                <a:spcPct val="100000"/>
              </a:lnSpc>
              <a:spcBef>
                <a:spcPts val="0"/>
              </a:spcBef>
              <a:spcAft>
                <a:spcPts val="0"/>
              </a:spcAft>
              <a:buSzPts val="1530"/>
              <a:buChar char="•"/>
            </a:pPr>
            <a:r>
              <a:rPr lang="pt-BR"/>
              <a:t>Diferente de zero é algum erro.</a:t>
            </a:r>
            <a:endParaRPr/>
          </a:p>
          <a:p>
            <a:pPr indent="-325755" lvl="0" marL="457200" rtl="0" algn="l">
              <a:lnSpc>
                <a:spcPct val="100000"/>
              </a:lnSpc>
              <a:spcBef>
                <a:spcPts val="0"/>
              </a:spcBef>
              <a:spcAft>
                <a:spcPts val="0"/>
              </a:spcAft>
              <a:buSzPts val="1530"/>
              <a:buChar char="•"/>
            </a:pPr>
            <a:r>
              <a:rPr lang="pt-BR"/>
              <a:t>Exemplos:</a:t>
            </a:r>
            <a:endParaRPr/>
          </a:p>
          <a:p>
            <a:pPr indent="-325755" lvl="0" marL="457200" rtl="0" algn="l">
              <a:lnSpc>
                <a:spcPct val="100000"/>
              </a:lnSpc>
              <a:spcBef>
                <a:spcPts val="0"/>
              </a:spcBef>
              <a:spcAft>
                <a:spcPts val="0"/>
              </a:spcAft>
              <a:buSzPts val="1530"/>
              <a:buChar char="•"/>
            </a:pPr>
            <a:r>
              <a:rPr lang="pt-BR"/>
              <a:t>0	Success</a:t>
            </a:r>
            <a:endParaRPr/>
          </a:p>
          <a:p>
            <a:pPr indent="-325755" lvl="0" marL="457200" rtl="0" algn="l">
              <a:lnSpc>
                <a:spcPct val="100000"/>
              </a:lnSpc>
              <a:spcBef>
                <a:spcPts val="0"/>
              </a:spcBef>
              <a:spcAft>
                <a:spcPts val="0"/>
              </a:spcAft>
              <a:buSzPts val="1530"/>
              <a:buChar char="•"/>
            </a:pPr>
            <a:r>
              <a:rPr lang="pt-BR"/>
              <a:t>1	Operation not permitted</a:t>
            </a:r>
            <a:endParaRPr/>
          </a:p>
          <a:p>
            <a:pPr indent="-325755" lvl="0" marL="457200" rtl="0" algn="l">
              <a:lnSpc>
                <a:spcPct val="100000"/>
              </a:lnSpc>
              <a:spcBef>
                <a:spcPts val="0"/>
              </a:spcBef>
              <a:spcAft>
                <a:spcPts val="0"/>
              </a:spcAft>
              <a:buSzPts val="1530"/>
              <a:buChar char="•"/>
            </a:pPr>
            <a:r>
              <a:rPr lang="pt-BR"/>
              <a:t>2	No such file or directory</a:t>
            </a:r>
            <a:endParaRPr/>
          </a:p>
          <a:p>
            <a:pPr indent="-325755" lvl="0" marL="457200" rtl="0" algn="l">
              <a:lnSpc>
                <a:spcPct val="100000"/>
              </a:lnSpc>
              <a:spcBef>
                <a:spcPts val="0"/>
              </a:spcBef>
              <a:spcAft>
                <a:spcPts val="0"/>
              </a:spcAft>
              <a:buSzPts val="1530"/>
              <a:buChar char="•"/>
            </a:pPr>
            <a:r>
              <a:rPr lang="pt-BR"/>
              <a:t>3	No such process</a:t>
            </a:r>
            <a:endParaRPr/>
          </a:p>
          <a:p>
            <a:pPr indent="-325755" lvl="0" marL="457200" rtl="0" algn="l">
              <a:lnSpc>
                <a:spcPct val="100000"/>
              </a:lnSpc>
              <a:spcBef>
                <a:spcPts val="0"/>
              </a:spcBef>
              <a:spcAft>
                <a:spcPts val="0"/>
              </a:spcAft>
              <a:buSzPts val="1530"/>
              <a:buChar char="•"/>
            </a:pPr>
            <a:r>
              <a:rPr lang="pt-BR"/>
              <a:t>4	Interrupted system call</a:t>
            </a:r>
            <a:endParaRPr/>
          </a:p>
          <a:p>
            <a:pPr indent="-325755" lvl="0" marL="457200" rtl="0" algn="l">
              <a:lnSpc>
                <a:spcPct val="100000"/>
              </a:lnSpc>
              <a:spcBef>
                <a:spcPts val="0"/>
              </a:spcBef>
              <a:spcAft>
                <a:spcPts val="0"/>
              </a:spcAft>
              <a:buSzPts val="1530"/>
              <a:buChar char="•"/>
            </a:pPr>
            <a:r>
              <a:rPr lang="pt-BR"/>
              <a:t>5	Input/output error</a:t>
            </a:r>
            <a:endParaRPr/>
          </a:p>
          <a:p>
            <a:pPr indent="-325755" lvl="0" marL="457200" rtl="0" algn="l">
              <a:lnSpc>
                <a:spcPct val="100000"/>
              </a:lnSpc>
              <a:spcBef>
                <a:spcPts val="0"/>
              </a:spcBef>
              <a:spcAft>
                <a:spcPts val="0"/>
              </a:spcAft>
              <a:buSzPts val="1530"/>
              <a:buChar char="•"/>
            </a:pPr>
            <a:r>
              <a:rPr lang="pt-BR"/>
              <a:t>6	No such device or address</a:t>
            </a:r>
            <a:endParaRPr/>
          </a:p>
          <a:p>
            <a:pPr indent="-325755" lvl="0" marL="457200" rtl="0" algn="l">
              <a:lnSpc>
                <a:spcPct val="100000"/>
              </a:lnSpc>
              <a:spcBef>
                <a:spcPts val="0"/>
              </a:spcBef>
              <a:spcAft>
                <a:spcPts val="0"/>
              </a:spcAft>
              <a:buSzPts val="1530"/>
              <a:buChar char="•"/>
            </a:pPr>
            <a:r>
              <a:rPr lang="pt-BR"/>
              <a:t>7	Argument list too long</a:t>
            </a:r>
            <a:endParaRPr/>
          </a:p>
          <a:p>
            <a:pPr indent="-325755" lvl="0" marL="457200" rtl="0" algn="l">
              <a:lnSpc>
                <a:spcPct val="100000"/>
              </a:lnSpc>
              <a:spcBef>
                <a:spcPts val="0"/>
              </a:spcBef>
              <a:spcAft>
                <a:spcPts val="0"/>
              </a:spcAft>
              <a:buSzPts val="1530"/>
              <a:buChar char="•"/>
            </a:pPr>
            <a:r>
              <a:rPr lang="pt-BR"/>
              <a:t>8	Exec format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Boot do Linux</a:t>
            </a:r>
            <a:endParaRPr/>
          </a:p>
        </p:txBody>
      </p:sp>
      <p:pic>
        <p:nvPicPr>
          <p:cNvPr id="104" name="Google Shape;104;p15"/>
          <p:cNvPicPr preferRelativeResize="0"/>
          <p:nvPr/>
        </p:nvPicPr>
        <p:blipFill rotWithShape="1">
          <a:blip r:embed="rId3">
            <a:alphaModFix/>
          </a:blip>
          <a:srcRect b="0" l="0" r="0" t="0"/>
          <a:stretch/>
        </p:blipFill>
        <p:spPr>
          <a:xfrm>
            <a:off x="508700" y="1449475"/>
            <a:ext cx="8126600" cy="4705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&amp;&amp; e ||</a:t>
            </a:r>
            <a:endParaRPr/>
          </a:p>
        </p:txBody>
      </p:sp>
      <p:sp>
        <p:nvSpPr>
          <p:cNvPr id="268" name="Google Shape;268;p4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85000" lnSpcReduction="20000"/>
          </a:bodyPr>
          <a:lstStyle/>
          <a:p>
            <a:pPr indent="-311181" lvl="0" marL="457200" rtl="0" algn="l">
              <a:lnSpc>
                <a:spcPct val="100000"/>
              </a:lnSpc>
              <a:spcBef>
                <a:spcPts val="360"/>
              </a:spcBef>
              <a:spcAft>
                <a:spcPts val="0"/>
              </a:spcAft>
              <a:buSzPct val="63750"/>
              <a:buChar char="•"/>
            </a:pPr>
            <a:r>
              <a:rPr lang="pt-BR"/>
              <a:t>O operador &amp;&amp; (AND) é usado para que o próximo comando só seja executado se o comando anterior tiver sido executado com sucesso (exit status igual a 0):</a:t>
            </a:r>
            <a:endParaRPr/>
          </a:p>
          <a:p>
            <a:pPr indent="0" lvl="0" marL="0" rtl="0" algn="l">
              <a:lnSpc>
                <a:spcPct val="100000"/>
              </a:lnSpc>
              <a:spcBef>
                <a:spcPts val="360"/>
              </a:spcBef>
              <a:spcAft>
                <a:spcPts val="0"/>
              </a:spcAft>
              <a:buSzPct val="75000"/>
              <a:buNone/>
            </a:pPr>
            <a:r>
              <a:t/>
            </a:r>
            <a:endParaRPr/>
          </a:p>
          <a:p>
            <a:pPr indent="0" lvl="0" marL="0" rtl="0" algn="l">
              <a:lnSpc>
                <a:spcPct val="100000"/>
              </a:lnSpc>
              <a:spcBef>
                <a:spcPts val="360"/>
              </a:spcBef>
              <a:spcAft>
                <a:spcPts val="0"/>
              </a:spcAft>
              <a:buSzPct val="75000"/>
              <a:buNone/>
            </a:pPr>
            <a:r>
              <a:rPr b="1" lang="pt-BR">
                <a:latin typeface="Courier New"/>
                <a:ea typeface="Courier New"/>
                <a:cs typeface="Courier New"/>
                <a:sym typeface="Courier New"/>
              </a:rPr>
              <a:t>mkdir pasta &amp;&amp; cd pasta</a:t>
            </a:r>
            <a:endParaRPr b="1">
              <a:latin typeface="Courier New"/>
              <a:ea typeface="Courier New"/>
              <a:cs typeface="Courier New"/>
              <a:sym typeface="Courier New"/>
            </a:endParaRPr>
          </a:p>
          <a:p>
            <a:pPr indent="0" lvl="0" marL="0" rtl="0" algn="l">
              <a:lnSpc>
                <a:spcPct val="100000"/>
              </a:lnSpc>
              <a:spcBef>
                <a:spcPts val="360"/>
              </a:spcBef>
              <a:spcAft>
                <a:spcPts val="0"/>
              </a:spcAft>
              <a:buSzPct val="75000"/>
              <a:buNone/>
            </a:pPr>
            <a:r>
              <a:t/>
            </a:r>
            <a:endParaRPr/>
          </a:p>
          <a:p>
            <a:pPr indent="-311181" lvl="0" marL="457200" rtl="0" algn="l">
              <a:lnSpc>
                <a:spcPct val="100000"/>
              </a:lnSpc>
              <a:spcBef>
                <a:spcPts val="360"/>
              </a:spcBef>
              <a:spcAft>
                <a:spcPts val="0"/>
              </a:spcAft>
              <a:buSzPct val="63750"/>
              <a:buChar char="•"/>
            </a:pPr>
            <a:r>
              <a:rPr lang="pt-BR"/>
              <a:t>Operador || : Os comandos posteriores são executados somente se os comandos anteriores forem executados com falha. Ou seja, um comando somente será executado se seu antecessor tiver retornado status de saída igual diferente de zero.</a:t>
            </a:r>
            <a:endParaRPr/>
          </a:p>
          <a:p>
            <a:pPr indent="-311181" lvl="0" marL="457200" rtl="0" algn="l">
              <a:lnSpc>
                <a:spcPct val="100000"/>
              </a:lnSpc>
              <a:spcBef>
                <a:spcPts val="0"/>
              </a:spcBef>
              <a:spcAft>
                <a:spcPts val="0"/>
              </a:spcAft>
              <a:buSzPct val="63750"/>
              <a:buChar char="•"/>
            </a:pPr>
            <a:r>
              <a:rPr lang="pt-BR"/>
              <a:t>Exemplo – Se o diretório /arquivos não existir no sistema, criá-lo; caso contrário, não efetuar essa operação:</a:t>
            </a:r>
            <a:endParaRPr/>
          </a:p>
          <a:p>
            <a:pPr indent="0" lvl="0" marL="0" rtl="0" algn="l">
              <a:lnSpc>
                <a:spcPct val="100000"/>
              </a:lnSpc>
              <a:spcBef>
                <a:spcPts val="360"/>
              </a:spcBef>
              <a:spcAft>
                <a:spcPts val="0"/>
              </a:spcAft>
              <a:buSzPct val="75000"/>
              <a:buNone/>
            </a:pPr>
            <a:r>
              <a:t/>
            </a:r>
            <a:endParaRPr/>
          </a:p>
          <a:p>
            <a:pPr indent="0" lvl="0" marL="0" rtl="0" algn="l">
              <a:lnSpc>
                <a:spcPct val="100000"/>
              </a:lnSpc>
              <a:spcBef>
                <a:spcPts val="360"/>
              </a:spcBef>
              <a:spcAft>
                <a:spcPts val="0"/>
              </a:spcAft>
              <a:buSzPct val="75000"/>
              <a:buNone/>
            </a:pPr>
            <a:r>
              <a:rPr b="1" lang="pt-BR">
                <a:latin typeface="Courier New"/>
                <a:ea typeface="Courier New"/>
                <a:cs typeface="Courier New"/>
                <a:sym typeface="Courier New"/>
              </a:rPr>
              <a:t>ls /arquivos || mkdir /arquivos</a:t>
            </a:r>
            <a:endParaRPr b="1">
              <a:latin typeface="Courier New"/>
              <a:ea typeface="Courier New"/>
              <a:cs typeface="Courier New"/>
              <a:sym typeface="Courier New"/>
            </a:endParaRPr>
          </a:p>
          <a:p>
            <a:pPr indent="0" lvl="0" marL="0" rtl="0" algn="l">
              <a:lnSpc>
                <a:spcPct val="100000"/>
              </a:lnSpc>
              <a:spcBef>
                <a:spcPts val="360"/>
              </a:spcBef>
              <a:spcAft>
                <a:spcPts val="0"/>
              </a:spcAft>
              <a:buSzPct val="75000"/>
              <a:buNone/>
            </a:pPr>
            <a:r>
              <a:t/>
            </a:r>
            <a:endParaRPr/>
          </a:p>
          <a:p>
            <a:pPr indent="0" lvl="0" marL="0" rtl="0" algn="l">
              <a:lnSpc>
                <a:spcPct val="100000"/>
              </a:lnSpc>
              <a:spcBef>
                <a:spcPts val="360"/>
              </a:spcBef>
              <a:spcAft>
                <a:spcPts val="0"/>
              </a:spcAft>
              <a:buSzPct val="75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 e &amp;</a:t>
            </a:r>
            <a:endParaRPr/>
          </a:p>
        </p:txBody>
      </p:sp>
      <p:sp>
        <p:nvSpPr>
          <p:cNvPr id="274" name="Google Shape;274;p4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77500" lnSpcReduction="20000"/>
          </a:bodyPr>
          <a:lstStyle/>
          <a:p>
            <a:pPr indent="-303895" lvl="0" marL="457200" rtl="0" algn="l">
              <a:lnSpc>
                <a:spcPct val="100000"/>
              </a:lnSpc>
              <a:spcBef>
                <a:spcPts val="360"/>
              </a:spcBef>
              <a:spcAft>
                <a:spcPts val="0"/>
              </a:spcAft>
              <a:buSzPct val="63750"/>
              <a:buChar char="•"/>
            </a:pPr>
            <a:r>
              <a:rPr lang="pt-BR"/>
              <a:t>Operador ;</a:t>
            </a:r>
            <a:endParaRPr/>
          </a:p>
          <a:p>
            <a:pPr indent="-303895" lvl="0" marL="457200" rtl="0" algn="l">
              <a:lnSpc>
                <a:spcPct val="100000"/>
              </a:lnSpc>
              <a:spcBef>
                <a:spcPts val="0"/>
              </a:spcBef>
              <a:spcAft>
                <a:spcPts val="0"/>
              </a:spcAft>
              <a:buSzPct val="63750"/>
              <a:buChar char="•"/>
            </a:pPr>
            <a:r>
              <a:rPr lang="pt-BR"/>
              <a:t>Separa comandos que serão executados sequencialmente. Os comandos posteriores são executados assim que os comandos anteriores finalizarem sua execução</a:t>
            </a:r>
            <a:endParaRPr/>
          </a:p>
          <a:p>
            <a:pPr indent="-303895" lvl="0" marL="457200" rtl="0" algn="l">
              <a:lnSpc>
                <a:spcPct val="100000"/>
              </a:lnSpc>
              <a:spcBef>
                <a:spcPts val="0"/>
              </a:spcBef>
              <a:spcAft>
                <a:spcPts val="0"/>
              </a:spcAft>
              <a:buSzPct val="63750"/>
              <a:buChar char="•"/>
            </a:pPr>
            <a:r>
              <a:rPr lang="pt-BR"/>
              <a:t>Exemplo – Mudar para o diretório raiz e listar seu conteúdo mostrando as permissões e a data e hora atuais no final:</a:t>
            </a:r>
            <a:endParaRPr/>
          </a:p>
          <a:p>
            <a:pPr indent="0" lvl="0" marL="0" rtl="0" algn="l">
              <a:lnSpc>
                <a:spcPct val="100000"/>
              </a:lnSpc>
              <a:spcBef>
                <a:spcPts val="360"/>
              </a:spcBef>
              <a:spcAft>
                <a:spcPts val="0"/>
              </a:spcAft>
              <a:buSzPct val="82258"/>
              <a:buNone/>
            </a:pPr>
            <a:r>
              <a:t/>
            </a:r>
            <a:endParaRPr/>
          </a:p>
          <a:p>
            <a:pPr indent="0" lvl="0" marL="0" rtl="0" algn="l">
              <a:lnSpc>
                <a:spcPct val="100000"/>
              </a:lnSpc>
              <a:spcBef>
                <a:spcPts val="360"/>
              </a:spcBef>
              <a:spcAft>
                <a:spcPts val="0"/>
              </a:spcAft>
              <a:buSzPct val="82258"/>
              <a:buNone/>
            </a:pPr>
            <a:r>
              <a:rPr b="1" lang="pt-BR">
                <a:latin typeface="Courier New"/>
                <a:ea typeface="Courier New"/>
                <a:cs typeface="Courier New"/>
                <a:sym typeface="Courier New"/>
              </a:rPr>
              <a:t>cd /; ls -l; date</a:t>
            </a:r>
            <a:endParaRPr b="1">
              <a:latin typeface="Courier New"/>
              <a:ea typeface="Courier New"/>
              <a:cs typeface="Courier New"/>
              <a:sym typeface="Courier New"/>
            </a:endParaRPr>
          </a:p>
          <a:p>
            <a:pPr indent="0" lvl="0" marL="0" rtl="0" algn="l">
              <a:lnSpc>
                <a:spcPct val="100000"/>
              </a:lnSpc>
              <a:spcBef>
                <a:spcPts val="360"/>
              </a:spcBef>
              <a:spcAft>
                <a:spcPts val="0"/>
              </a:spcAft>
              <a:buSzPct val="82258"/>
              <a:buNone/>
            </a:pPr>
            <a:r>
              <a:t/>
            </a:r>
            <a:endParaRPr/>
          </a:p>
          <a:p>
            <a:pPr indent="-303895" lvl="0" marL="457200" rtl="0" algn="l">
              <a:lnSpc>
                <a:spcPct val="100000"/>
              </a:lnSpc>
              <a:spcBef>
                <a:spcPts val="360"/>
              </a:spcBef>
              <a:spcAft>
                <a:spcPts val="0"/>
              </a:spcAft>
              <a:buSzPct val="63750"/>
              <a:buChar char="•"/>
            </a:pPr>
            <a:r>
              <a:rPr lang="pt-BR"/>
              <a:t>Operador &amp;</a:t>
            </a:r>
            <a:endParaRPr/>
          </a:p>
          <a:p>
            <a:pPr indent="-303895" lvl="0" marL="457200" rtl="0" algn="l">
              <a:lnSpc>
                <a:spcPct val="100000"/>
              </a:lnSpc>
              <a:spcBef>
                <a:spcPts val="0"/>
              </a:spcBef>
              <a:spcAft>
                <a:spcPts val="0"/>
              </a:spcAft>
              <a:buSzPct val="63750"/>
              <a:buChar char="•"/>
            </a:pPr>
            <a:r>
              <a:rPr lang="pt-BR"/>
              <a:t>Permite executar o comando em segundo plano em um subshell. Desta forma, o shell fica livre para que outros comandos sejam executados, enquanto o comando especificado roda em background.</a:t>
            </a:r>
            <a:endParaRPr/>
          </a:p>
          <a:p>
            <a:pPr indent="-303895" lvl="0" marL="457200" rtl="0" algn="l">
              <a:lnSpc>
                <a:spcPct val="100000"/>
              </a:lnSpc>
              <a:spcBef>
                <a:spcPts val="0"/>
              </a:spcBef>
              <a:spcAft>
                <a:spcPts val="0"/>
              </a:spcAft>
              <a:buSzPct val="63750"/>
              <a:buChar char="•"/>
            </a:pPr>
            <a:r>
              <a:rPr lang="pt-BR"/>
              <a:t>Exemplo – Se o diretório /imagens não existir, criá-lo:</a:t>
            </a:r>
            <a:endParaRPr/>
          </a:p>
          <a:p>
            <a:pPr indent="0" lvl="0" marL="0" rtl="0" algn="l">
              <a:lnSpc>
                <a:spcPct val="100000"/>
              </a:lnSpc>
              <a:spcBef>
                <a:spcPts val="360"/>
              </a:spcBef>
              <a:spcAft>
                <a:spcPts val="0"/>
              </a:spcAft>
              <a:buSzPct val="82258"/>
              <a:buNone/>
            </a:pPr>
            <a:r>
              <a:t/>
            </a:r>
            <a:endParaRPr/>
          </a:p>
          <a:p>
            <a:pPr indent="0" lvl="0" marL="0" rtl="0" algn="l">
              <a:lnSpc>
                <a:spcPct val="100000"/>
              </a:lnSpc>
              <a:spcBef>
                <a:spcPts val="360"/>
              </a:spcBef>
              <a:spcAft>
                <a:spcPts val="0"/>
              </a:spcAft>
              <a:buSzPct val="82258"/>
              <a:buNone/>
            </a:pPr>
            <a:r>
              <a:rPr b="1" lang="pt-BR">
                <a:latin typeface="Courier New"/>
                <a:ea typeface="Courier New"/>
                <a:cs typeface="Courier New"/>
                <a:sym typeface="Courier New"/>
              </a:rPr>
              <a:t>wget http://pt.stackoverflow.com &amp;</a:t>
            </a:r>
            <a:endParaRPr b="1">
              <a:latin typeface="Courier New"/>
              <a:ea typeface="Courier New"/>
              <a:cs typeface="Courier New"/>
              <a:sym typeface="Courier New"/>
            </a:endParaRPr>
          </a:p>
          <a:p>
            <a:pPr indent="0" lvl="0" marL="0" rtl="0" algn="l">
              <a:lnSpc>
                <a:spcPct val="100000"/>
              </a:lnSpc>
              <a:spcBef>
                <a:spcPts val="360"/>
              </a:spcBef>
              <a:spcAft>
                <a:spcPts val="0"/>
              </a:spcAft>
              <a:buSzPct val="82258"/>
              <a:buNone/>
            </a:pPr>
            <a:r>
              <a:t/>
            </a:r>
            <a:endParaRPr b="1">
              <a:latin typeface="Courier New"/>
              <a:ea typeface="Courier New"/>
              <a:cs typeface="Courier New"/>
              <a:sym typeface="Courier New"/>
            </a:endParaRPr>
          </a:p>
          <a:p>
            <a:pPr indent="0" lvl="0" marL="0" rtl="0" algn="l">
              <a:lnSpc>
                <a:spcPct val="100000"/>
              </a:lnSpc>
              <a:spcBef>
                <a:spcPts val="360"/>
              </a:spcBef>
              <a:spcAft>
                <a:spcPts val="0"/>
              </a:spcAft>
              <a:buSzPct val="82258"/>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a:t>
            </a:r>
            <a:endParaRPr/>
          </a:p>
        </p:txBody>
      </p:sp>
      <p:sp>
        <p:nvSpPr>
          <p:cNvPr id="280" name="Google Shape;280;p4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mkdir</a:t>
            </a:r>
            <a:endParaRPr/>
          </a:p>
          <a:p>
            <a:pPr indent="-325755" lvl="0" marL="457200" rtl="0" algn="l">
              <a:lnSpc>
                <a:spcPct val="100000"/>
              </a:lnSpc>
              <a:spcBef>
                <a:spcPts val="0"/>
              </a:spcBef>
              <a:spcAft>
                <a:spcPts val="0"/>
              </a:spcAft>
              <a:buSzPts val="1530"/>
              <a:buChar char="•"/>
            </a:pPr>
            <a:r>
              <a:rPr lang="pt-BR"/>
              <a:t>touch</a:t>
            </a:r>
            <a:endParaRPr/>
          </a:p>
          <a:p>
            <a:pPr indent="-325755" lvl="0" marL="457200" rtl="0" algn="l">
              <a:lnSpc>
                <a:spcPct val="100000"/>
              </a:lnSpc>
              <a:spcBef>
                <a:spcPts val="0"/>
              </a:spcBef>
              <a:spcAft>
                <a:spcPts val="0"/>
              </a:spcAft>
              <a:buSzPts val="1530"/>
              <a:buChar char="•"/>
            </a:pPr>
            <a:r>
              <a:rPr lang="pt-BR"/>
              <a:t>coringas</a:t>
            </a:r>
            <a:endParaRPr/>
          </a:p>
          <a:p>
            <a:pPr indent="-325755" lvl="0" marL="457200" rtl="0" algn="l">
              <a:lnSpc>
                <a:spcPct val="100000"/>
              </a:lnSpc>
              <a:spcBef>
                <a:spcPts val="0"/>
              </a:spcBef>
              <a:spcAft>
                <a:spcPts val="0"/>
              </a:spcAft>
              <a:buSzPts val="1530"/>
              <a:buChar char="•"/>
            </a:pPr>
            <a:r>
              <a:rPr lang="pt-BR"/>
              <a:t>mv</a:t>
            </a:r>
            <a:endParaRPr/>
          </a:p>
          <a:p>
            <a:pPr indent="-325755" lvl="0" marL="457200" rtl="0" algn="l">
              <a:lnSpc>
                <a:spcPct val="100000"/>
              </a:lnSpc>
              <a:spcBef>
                <a:spcPts val="0"/>
              </a:spcBef>
              <a:spcAft>
                <a:spcPts val="0"/>
              </a:spcAft>
              <a:buSzPts val="1530"/>
              <a:buChar char="•"/>
            </a:pPr>
            <a:r>
              <a:rPr lang="pt-BR"/>
              <a:t>cp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 em aula</a:t>
            </a:r>
            <a:endParaRPr/>
          </a:p>
        </p:txBody>
      </p:sp>
      <p:sp>
        <p:nvSpPr>
          <p:cNvPr id="286" name="Google Shape;286;p45"/>
          <p:cNvSpPr txBox="1"/>
          <p:nvPr>
            <p:ph idx="1" type="body"/>
          </p:nvPr>
        </p:nvSpPr>
        <p:spPr>
          <a:xfrm>
            <a:off x="503550" y="1322175"/>
            <a:ext cx="8229600" cy="4876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360"/>
              </a:spcBef>
              <a:spcAft>
                <a:spcPts val="0"/>
              </a:spcAft>
              <a:buSzPct val="124897"/>
              <a:buNone/>
            </a:pPr>
            <a:r>
              <a:rPr lang="pt-BR" sz="4900"/>
              <a:t>Crie a seguinte arvore de diretorios e arquivos (os arquivos estão vazios):</a:t>
            </a:r>
            <a:endParaRPr sz="4900"/>
          </a:p>
          <a:p>
            <a:pPr indent="0" lvl="0" marL="0" rtl="0" algn="l">
              <a:lnSpc>
                <a:spcPct val="100000"/>
              </a:lnSpc>
              <a:spcBef>
                <a:spcPts val="360"/>
              </a:spcBef>
              <a:spcAft>
                <a:spcPts val="0"/>
              </a:spcAft>
              <a:buSzPct val="255000"/>
              <a:buNone/>
            </a:pPr>
            <a:r>
              <a:t/>
            </a:r>
            <a:endParaRPr/>
          </a:p>
          <a:p>
            <a:pPr indent="0" lvl="0" marL="0" rtl="0" algn="l">
              <a:lnSpc>
                <a:spcPct val="100000"/>
              </a:lnSpc>
              <a:spcBef>
                <a:spcPts val="360"/>
              </a:spcBef>
              <a:spcAft>
                <a:spcPts val="0"/>
              </a:spcAft>
              <a:buSzPct val="125796"/>
              <a:buNone/>
            </a:pPr>
            <a:r>
              <a:rPr b="1" lang="pt-BR" sz="4865">
                <a:latin typeface="Courier New"/>
                <a:ea typeface="Courier New"/>
                <a:cs typeface="Courier New"/>
                <a:sym typeface="Courier New"/>
              </a:rPr>
              <a:t>lucas@ubuntu </a:t>
            </a:r>
            <a:r>
              <a:rPr b="1" lang="pt-BR" sz="4865">
                <a:highlight>
                  <a:srgbClr val="00FF00"/>
                </a:highlight>
                <a:latin typeface="Courier New"/>
                <a:ea typeface="Courier New"/>
                <a:cs typeface="Courier New"/>
                <a:sym typeface="Courier New"/>
              </a:rPr>
              <a:t>ex1</a:t>
            </a:r>
            <a:r>
              <a:rPr b="1" lang="pt-BR" sz="4865">
                <a:latin typeface="Courier New"/>
                <a:ea typeface="Courier New"/>
                <a:cs typeface="Courier New"/>
                <a:sym typeface="Courier New"/>
              </a:rPr>
              <a:t> $</a:t>
            </a:r>
            <a:r>
              <a:rPr lang="pt-BR" sz="4865">
                <a:latin typeface="Courier New"/>
                <a:ea typeface="Courier New"/>
                <a:cs typeface="Courier New"/>
                <a:sym typeface="Courier New"/>
              </a:rPr>
              <a:t> tree</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dir1</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app1.conf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app2.conf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app3.conf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app4.conf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app5.conf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subdir1</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dir2</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subdir2</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dir3</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subdir3</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dir4</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subdir4</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dir5</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subdir5</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dir6</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subdir6</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25796"/>
              <a:buNone/>
            </a:pPr>
            <a:r>
              <a:rPr lang="pt-BR" sz="4865">
                <a:latin typeface="Courier New"/>
                <a:ea typeface="Courier New"/>
                <a:cs typeface="Courier New"/>
                <a:sym typeface="Courier New"/>
              </a:rPr>
              <a:t>        └── app.conf</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255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 em aula</a:t>
            </a:r>
            <a:endParaRPr/>
          </a:p>
        </p:txBody>
      </p:sp>
      <p:sp>
        <p:nvSpPr>
          <p:cNvPr id="292" name="Google Shape;292;p46"/>
          <p:cNvSpPr txBox="1"/>
          <p:nvPr>
            <p:ph idx="1" type="body"/>
          </p:nvPr>
        </p:nvSpPr>
        <p:spPr>
          <a:xfrm>
            <a:off x="243275" y="1322175"/>
            <a:ext cx="3707100" cy="5420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360"/>
              </a:spcBef>
              <a:spcAft>
                <a:spcPts val="0"/>
              </a:spcAft>
              <a:buSzPct val="124897"/>
              <a:buNone/>
            </a:pPr>
            <a:r>
              <a:rPr lang="pt-BR" sz="4900"/>
              <a:t>Adicione os seguintes arquivos e conteudos:</a:t>
            </a:r>
            <a:endParaRPr sz="4900"/>
          </a:p>
          <a:p>
            <a:pPr indent="0" lvl="0" marL="0" rtl="0" algn="l">
              <a:lnSpc>
                <a:spcPct val="100000"/>
              </a:lnSpc>
              <a:spcBef>
                <a:spcPts val="360"/>
              </a:spcBef>
              <a:spcAft>
                <a:spcPts val="0"/>
              </a:spcAft>
              <a:buSzPct val="255000"/>
              <a:buNone/>
            </a:pPr>
            <a:r>
              <a:t/>
            </a:r>
            <a:endParaRPr/>
          </a:p>
          <a:p>
            <a:pPr indent="0" lvl="0" marL="0" rtl="0" algn="l">
              <a:lnSpc>
                <a:spcPct val="100000"/>
              </a:lnSpc>
              <a:spcBef>
                <a:spcPts val="360"/>
              </a:spcBef>
              <a:spcAft>
                <a:spcPts val="0"/>
              </a:spcAft>
              <a:buSzPct val="125796"/>
              <a:buNone/>
            </a:pPr>
            <a:r>
              <a:rPr b="1" lang="pt-BR" sz="4865">
                <a:latin typeface="Courier New"/>
                <a:ea typeface="Courier New"/>
                <a:cs typeface="Courier New"/>
                <a:sym typeface="Courier New"/>
              </a:rPr>
              <a:t>lucas@ubuntu</a:t>
            </a:r>
            <a:r>
              <a:rPr b="1" lang="pt-BR" sz="4065">
                <a:latin typeface="Courier New"/>
                <a:ea typeface="Courier New"/>
                <a:cs typeface="Courier New"/>
                <a:sym typeface="Courier New"/>
              </a:rPr>
              <a:t> ex1 $ </a:t>
            </a:r>
            <a:r>
              <a:rPr lang="pt-BR" sz="4065">
                <a:latin typeface="Courier New"/>
                <a:ea typeface="Courier New"/>
                <a:cs typeface="Courier New"/>
                <a:sym typeface="Courier New"/>
              </a:rPr>
              <a:t>tree</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dir1</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1_to_100</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app2.conf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app3.conf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uname_kernel_version</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app5.conf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subdir1</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top_out</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dir2</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subdir2</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uname_all_out</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dir3</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mydate</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subdir3</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dir4</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subdir4</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swap_info</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dir5</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subdir5</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ps_out</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dir6</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profile</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subdir6</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150553"/>
              <a:buNone/>
            </a:pPr>
            <a:r>
              <a:rPr lang="pt-BR" sz="4065">
                <a:latin typeface="Courier New"/>
                <a:ea typeface="Courier New"/>
                <a:cs typeface="Courier New"/>
                <a:sym typeface="Courier New"/>
              </a:rPr>
              <a:t>        └── app.conf</a:t>
            </a:r>
            <a:endParaRPr sz="4065">
              <a:latin typeface="Courier New"/>
              <a:ea typeface="Courier New"/>
              <a:cs typeface="Courier New"/>
              <a:sym typeface="Courier New"/>
            </a:endParaRPr>
          </a:p>
          <a:p>
            <a:pPr indent="0" lvl="0" marL="0" rtl="0" algn="l">
              <a:lnSpc>
                <a:spcPct val="100000"/>
              </a:lnSpc>
              <a:spcBef>
                <a:spcPts val="360"/>
              </a:spcBef>
              <a:spcAft>
                <a:spcPts val="0"/>
              </a:spcAft>
              <a:buSzPct val="255000"/>
              <a:buNone/>
            </a:pPr>
            <a:r>
              <a:t/>
            </a:r>
            <a:endParaRPr/>
          </a:p>
        </p:txBody>
      </p:sp>
      <p:sp>
        <p:nvSpPr>
          <p:cNvPr id="293" name="Google Shape;293;p46"/>
          <p:cNvSpPr/>
          <p:nvPr/>
        </p:nvSpPr>
        <p:spPr>
          <a:xfrm>
            <a:off x="1552300" y="6047025"/>
            <a:ext cx="4216800" cy="533100"/>
          </a:xfrm>
          <a:prstGeom prst="leftArrowCallout">
            <a:avLst>
              <a:gd fmla="val 0" name="adj1"/>
              <a:gd fmla="val 6246" name="adj2"/>
              <a:gd fmla="val 25000" name="adj3"/>
              <a:gd fmla="val 3437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cópia do arquivo </a:t>
            </a:r>
            <a:r>
              <a:rPr b="1" i="0" lang="pt-BR" sz="1100" u="none" cap="none" strike="noStrike">
                <a:solidFill>
                  <a:srgbClr val="000000"/>
                </a:solidFill>
                <a:latin typeface="Arial"/>
                <a:ea typeface="Arial"/>
                <a:cs typeface="Arial"/>
                <a:sym typeface="Arial"/>
              </a:rPr>
              <a:t>/etc/profile</a:t>
            </a:r>
            <a:endParaRPr b="1" i="0" sz="1100" u="none" cap="none" strike="noStrike">
              <a:solidFill>
                <a:srgbClr val="000000"/>
              </a:solidFill>
              <a:latin typeface="Arial"/>
              <a:ea typeface="Arial"/>
              <a:cs typeface="Arial"/>
              <a:sym typeface="Arial"/>
            </a:endParaRPr>
          </a:p>
        </p:txBody>
      </p:sp>
      <p:sp>
        <p:nvSpPr>
          <p:cNvPr id="294" name="Google Shape;294;p46"/>
          <p:cNvSpPr/>
          <p:nvPr/>
        </p:nvSpPr>
        <p:spPr>
          <a:xfrm>
            <a:off x="1751050" y="5620275"/>
            <a:ext cx="6705600" cy="741300"/>
          </a:xfrm>
          <a:prstGeom prst="leftArrowCallout">
            <a:avLst>
              <a:gd fmla="val 0" name="adj1"/>
              <a:gd fmla="val 6246" name="adj2"/>
              <a:gd fmla="val 25000" name="adj3"/>
              <a:gd fmla="val 3437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saída do comando </a:t>
            </a:r>
            <a:r>
              <a:rPr b="1" i="0" lang="pt-BR" sz="1100" u="none" cap="none" strike="noStrike">
                <a:solidFill>
                  <a:srgbClr val="000000"/>
                </a:solidFill>
                <a:latin typeface="Arial"/>
                <a:ea typeface="Arial"/>
                <a:cs typeface="Arial"/>
                <a:sym typeface="Arial"/>
              </a:rPr>
              <a:t>ps.</a:t>
            </a:r>
            <a:r>
              <a:rPr b="0" i="0" lang="pt-BR" sz="1100" u="none" cap="none" strike="noStrike">
                <a:solidFill>
                  <a:srgbClr val="000000"/>
                </a:solidFill>
                <a:latin typeface="Arial"/>
                <a:ea typeface="Arial"/>
                <a:cs typeface="Arial"/>
                <a:sym typeface="Arial"/>
              </a:rPr>
              <a:t> mostre apenas os processos do seu usuário.</a:t>
            </a:r>
            <a:endParaRPr b="0" i="0" sz="1100" u="none" cap="none" strike="noStrike">
              <a:solidFill>
                <a:srgbClr val="000000"/>
              </a:solidFill>
              <a:latin typeface="Arial"/>
              <a:ea typeface="Arial"/>
              <a:cs typeface="Arial"/>
              <a:sym typeface="Arial"/>
            </a:endParaRPr>
          </a:p>
        </p:txBody>
      </p:sp>
      <p:sp>
        <p:nvSpPr>
          <p:cNvPr id="295" name="Google Shape;295;p46"/>
          <p:cNvSpPr/>
          <p:nvPr/>
        </p:nvSpPr>
        <p:spPr>
          <a:xfrm>
            <a:off x="2035750" y="4902025"/>
            <a:ext cx="3976500" cy="813000"/>
          </a:xfrm>
          <a:prstGeom prst="leftArrowCallout">
            <a:avLst>
              <a:gd fmla="val 0" name="adj1"/>
              <a:gd fmla="val 6246" name="adj2"/>
              <a:gd fmla="val 25000" name="adj3"/>
              <a:gd fmla="val 8080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O comando </a:t>
            </a:r>
            <a:r>
              <a:rPr b="1" i="0" lang="pt-BR" sz="1100" u="none" cap="none" strike="noStrike">
                <a:solidFill>
                  <a:srgbClr val="000000"/>
                </a:solidFill>
                <a:latin typeface="Arial"/>
                <a:ea typeface="Arial"/>
                <a:cs typeface="Arial"/>
                <a:sym typeface="Arial"/>
              </a:rPr>
              <a:t>free</a:t>
            </a:r>
            <a:r>
              <a:rPr b="0" i="0" lang="pt-BR" sz="1100" u="none" cap="none" strike="noStrike">
                <a:solidFill>
                  <a:srgbClr val="000000"/>
                </a:solidFill>
                <a:latin typeface="Arial"/>
                <a:ea typeface="Arial"/>
                <a:cs typeface="Arial"/>
                <a:sym typeface="Arial"/>
              </a:rPr>
              <a:t> exibe uma tabela. Insira nesse arquivo apenas a linha que contém a palavra </a:t>
            </a:r>
            <a:r>
              <a:rPr b="1" i="0" lang="pt-BR" sz="1100" u="none" cap="none" strike="noStrike">
                <a:solidFill>
                  <a:srgbClr val="000000"/>
                </a:solidFill>
                <a:latin typeface="Arial"/>
                <a:ea typeface="Arial"/>
                <a:cs typeface="Arial"/>
                <a:sym typeface="Arial"/>
              </a:rPr>
              <a:t>swap</a:t>
            </a:r>
            <a:endParaRPr b="1" i="0" sz="1100" u="none" cap="none" strike="noStrike">
              <a:solidFill>
                <a:srgbClr val="000000"/>
              </a:solidFill>
              <a:latin typeface="Arial"/>
              <a:ea typeface="Arial"/>
              <a:cs typeface="Arial"/>
              <a:sym typeface="Arial"/>
            </a:endParaRPr>
          </a:p>
        </p:txBody>
      </p:sp>
      <p:sp>
        <p:nvSpPr>
          <p:cNvPr id="296" name="Google Shape;296;p46"/>
          <p:cNvSpPr/>
          <p:nvPr/>
        </p:nvSpPr>
        <p:spPr>
          <a:xfrm>
            <a:off x="1502875" y="4036925"/>
            <a:ext cx="4216800" cy="533100"/>
          </a:xfrm>
          <a:prstGeom prst="leftArrowCallout">
            <a:avLst>
              <a:gd fmla="val 0" name="adj1"/>
              <a:gd fmla="val 6246" name="adj2"/>
              <a:gd fmla="val 25000" name="adj3"/>
              <a:gd fmla="val 3437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saída do comando </a:t>
            </a:r>
            <a:r>
              <a:rPr b="1" i="0" lang="pt-BR" sz="1100" u="none" cap="none" strike="noStrike">
                <a:solidFill>
                  <a:srgbClr val="000000"/>
                </a:solidFill>
                <a:latin typeface="Arial"/>
                <a:ea typeface="Arial"/>
                <a:cs typeface="Arial"/>
                <a:sym typeface="Arial"/>
              </a:rPr>
              <a:t>date</a:t>
            </a:r>
            <a:endParaRPr b="1" i="0" sz="1100" u="none" cap="none" strike="noStrike">
              <a:solidFill>
                <a:srgbClr val="000000"/>
              </a:solidFill>
              <a:latin typeface="Arial"/>
              <a:ea typeface="Arial"/>
              <a:cs typeface="Arial"/>
              <a:sym typeface="Arial"/>
            </a:endParaRPr>
          </a:p>
        </p:txBody>
      </p:sp>
      <p:sp>
        <p:nvSpPr>
          <p:cNvPr id="297" name="Google Shape;297;p46"/>
          <p:cNvSpPr/>
          <p:nvPr/>
        </p:nvSpPr>
        <p:spPr>
          <a:xfrm>
            <a:off x="2338775" y="3679600"/>
            <a:ext cx="5758800" cy="533100"/>
          </a:xfrm>
          <a:prstGeom prst="leftArrowCallout">
            <a:avLst>
              <a:gd fmla="val 0" name="adj1"/>
              <a:gd fmla="val 6246" name="adj2"/>
              <a:gd fmla="val 25000" name="adj3"/>
              <a:gd fmla="val 3437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saída do comando </a:t>
            </a:r>
            <a:r>
              <a:rPr b="1" i="0" lang="pt-BR" sz="1100" u="none" cap="none" strike="noStrike">
                <a:solidFill>
                  <a:srgbClr val="000000"/>
                </a:solidFill>
                <a:latin typeface="Arial"/>
                <a:ea typeface="Arial"/>
                <a:cs typeface="Arial"/>
                <a:sym typeface="Arial"/>
              </a:rPr>
              <a:t>uname</a:t>
            </a:r>
            <a:r>
              <a:rPr b="0" i="0" lang="pt-BR" sz="1100" u="none" cap="none" strike="noStrike">
                <a:solidFill>
                  <a:srgbClr val="000000"/>
                </a:solidFill>
                <a:latin typeface="Arial"/>
                <a:ea typeface="Arial"/>
                <a:cs typeface="Arial"/>
                <a:sym typeface="Arial"/>
              </a:rPr>
              <a:t>. Aqui queremos a saída completa (all)</a:t>
            </a:r>
            <a:endParaRPr b="0" i="0" sz="1100" u="none" cap="none" strike="noStrike">
              <a:solidFill>
                <a:srgbClr val="000000"/>
              </a:solidFill>
              <a:latin typeface="Arial"/>
              <a:ea typeface="Arial"/>
              <a:cs typeface="Arial"/>
              <a:sym typeface="Arial"/>
            </a:endParaRPr>
          </a:p>
        </p:txBody>
      </p:sp>
      <p:sp>
        <p:nvSpPr>
          <p:cNvPr id="298" name="Google Shape;298;p46"/>
          <p:cNvSpPr/>
          <p:nvPr/>
        </p:nvSpPr>
        <p:spPr>
          <a:xfrm>
            <a:off x="2549100" y="2513913"/>
            <a:ext cx="5758800" cy="533100"/>
          </a:xfrm>
          <a:prstGeom prst="leftArrowCallout">
            <a:avLst>
              <a:gd fmla="val 0" name="adj1"/>
              <a:gd fmla="val 6246" name="adj2"/>
              <a:gd fmla="val 25000" name="adj3"/>
              <a:gd fmla="val 34374"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saída do comando </a:t>
            </a:r>
            <a:r>
              <a:rPr b="1" i="0" lang="pt-BR" sz="1100" u="none" cap="none" strike="noStrike">
                <a:solidFill>
                  <a:srgbClr val="000000"/>
                </a:solidFill>
                <a:latin typeface="Arial"/>
                <a:ea typeface="Arial"/>
                <a:cs typeface="Arial"/>
                <a:sym typeface="Arial"/>
              </a:rPr>
              <a:t>uname</a:t>
            </a:r>
            <a:r>
              <a:rPr b="0" i="0" lang="pt-BR" sz="1100" u="none" cap="none" strike="noStrike">
                <a:solidFill>
                  <a:srgbClr val="000000"/>
                </a:solidFill>
                <a:latin typeface="Arial"/>
                <a:ea typeface="Arial"/>
                <a:cs typeface="Arial"/>
                <a:sym typeface="Arial"/>
              </a:rPr>
              <a:t>. Aqui queremos a versão do kernel do sistema</a:t>
            </a:r>
            <a:endParaRPr b="0" i="0" sz="1100" u="none" cap="none" strike="noStrike">
              <a:solidFill>
                <a:srgbClr val="000000"/>
              </a:solidFill>
              <a:latin typeface="Arial"/>
              <a:ea typeface="Arial"/>
              <a:cs typeface="Arial"/>
              <a:sym typeface="Arial"/>
            </a:endParaRPr>
          </a:p>
        </p:txBody>
      </p:sp>
      <p:sp>
        <p:nvSpPr>
          <p:cNvPr id="299" name="Google Shape;299;p46"/>
          <p:cNvSpPr/>
          <p:nvPr/>
        </p:nvSpPr>
        <p:spPr>
          <a:xfrm>
            <a:off x="1863800" y="3047025"/>
            <a:ext cx="4216800" cy="533100"/>
          </a:xfrm>
          <a:prstGeom prst="leftArrowCallout">
            <a:avLst>
              <a:gd fmla="val 0" name="adj1"/>
              <a:gd fmla="val 6246" name="adj2"/>
              <a:gd fmla="val 25000" name="adj3"/>
              <a:gd fmla="val 34374"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a saída do comando </a:t>
            </a:r>
            <a:r>
              <a:rPr b="1" i="0" lang="pt-BR" sz="1100" u="none" cap="none" strike="noStrike">
                <a:solidFill>
                  <a:srgbClr val="000000"/>
                </a:solidFill>
                <a:latin typeface="Arial"/>
                <a:ea typeface="Arial"/>
                <a:cs typeface="Arial"/>
                <a:sym typeface="Arial"/>
              </a:rPr>
              <a:t>top</a:t>
            </a:r>
            <a:endParaRPr b="1" i="0" sz="1100" u="none" cap="none" strike="noStrike">
              <a:solidFill>
                <a:srgbClr val="000000"/>
              </a:solidFill>
              <a:latin typeface="Arial"/>
              <a:ea typeface="Arial"/>
              <a:cs typeface="Arial"/>
              <a:sym typeface="Arial"/>
            </a:endParaRPr>
          </a:p>
        </p:txBody>
      </p:sp>
      <p:sp>
        <p:nvSpPr>
          <p:cNvPr id="300" name="Google Shape;300;p46"/>
          <p:cNvSpPr/>
          <p:nvPr/>
        </p:nvSpPr>
        <p:spPr>
          <a:xfrm>
            <a:off x="1703400" y="1980825"/>
            <a:ext cx="4563900" cy="533100"/>
          </a:xfrm>
          <a:prstGeom prst="leftArrowCallout">
            <a:avLst>
              <a:gd fmla="val 0" name="adj1"/>
              <a:gd fmla="val 6246" name="adj2"/>
              <a:gd fmla="val 25000" name="adj3"/>
              <a:gd fmla="val 68028"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100" u="none" cap="none" strike="noStrike">
                <a:solidFill>
                  <a:srgbClr val="000000"/>
                </a:solidFill>
                <a:latin typeface="Arial"/>
                <a:ea typeface="Arial"/>
                <a:cs typeface="Arial"/>
                <a:sym typeface="Arial"/>
              </a:rPr>
              <a:t>Todos números inteiros de 1 a 100 separados por um traço “-” . Use o comando </a:t>
            </a:r>
            <a:r>
              <a:rPr b="1" i="0" lang="pt-BR" sz="1100" u="none" cap="none" strike="noStrike">
                <a:solidFill>
                  <a:srgbClr val="000000"/>
                </a:solidFill>
                <a:latin typeface="Arial"/>
                <a:ea typeface="Arial"/>
                <a:cs typeface="Arial"/>
                <a:sym typeface="Arial"/>
              </a:rPr>
              <a:t>seq</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 em aula</a:t>
            </a:r>
            <a:endParaRPr/>
          </a:p>
        </p:txBody>
      </p:sp>
      <p:sp>
        <p:nvSpPr>
          <p:cNvPr id="306" name="Google Shape;306;p47"/>
          <p:cNvSpPr txBox="1"/>
          <p:nvPr>
            <p:ph idx="1" type="body"/>
          </p:nvPr>
        </p:nvSpPr>
        <p:spPr>
          <a:xfrm>
            <a:off x="503550" y="1322175"/>
            <a:ext cx="8229600" cy="485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530"/>
              <a:buNone/>
            </a:pPr>
            <a:r>
              <a:rPr lang="pt-BR" sz="1900"/>
              <a:t>Faça com que o conteudo do arquivo </a:t>
            </a:r>
            <a:r>
              <a:rPr b="1" lang="pt-BR" sz="1900"/>
              <a:t>dir1/app2.conf </a:t>
            </a:r>
            <a:r>
              <a:rPr lang="pt-BR" sz="1900"/>
              <a:t>seja o seguinte:</a:t>
            </a:r>
            <a:endParaRPr sz="1865">
              <a:latin typeface="Courier New"/>
              <a:ea typeface="Courier New"/>
              <a:cs typeface="Courier New"/>
              <a:sym typeface="Courier New"/>
            </a:endParaRPr>
          </a:p>
          <a:p>
            <a:pPr indent="0" lvl="0" marL="0" rtl="0" algn="l">
              <a:lnSpc>
                <a:spcPct val="100000"/>
              </a:lnSpc>
              <a:spcBef>
                <a:spcPts val="360"/>
              </a:spcBef>
              <a:spcAft>
                <a:spcPts val="0"/>
              </a:spcAft>
              <a:buSzPts val="1530"/>
              <a:buNone/>
            </a:pPr>
            <a:r>
              <a:t/>
            </a:r>
            <a:endParaRPr sz="100"/>
          </a:p>
        </p:txBody>
      </p:sp>
      <p:sp>
        <p:nvSpPr>
          <p:cNvPr id="307" name="Google Shape;307;p47"/>
          <p:cNvSpPr txBox="1"/>
          <p:nvPr/>
        </p:nvSpPr>
        <p:spPr>
          <a:xfrm>
            <a:off x="1809150" y="2052075"/>
            <a:ext cx="5618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Courier New"/>
                <a:ea typeface="Courier New"/>
                <a:cs typeface="Courier New"/>
                <a:sym typeface="Courier New"/>
              </a:rPr>
              <a:t>lucas@ubuntu ex1 $</a:t>
            </a:r>
            <a:r>
              <a:rPr b="0" i="0" lang="pt-BR" sz="1400" u="none" cap="none" strike="noStrike">
                <a:solidFill>
                  <a:srgbClr val="000000"/>
                </a:solidFill>
                <a:latin typeface="Courier New"/>
                <a:ea typeface="Courier New"/>
                <a:cs typeface="Courier New"/>
                <a:sym typeface="Courier New"/>
              </a:rPr>
              <a:t> cat dir1/app2.conf</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lista de diretorios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dir3</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dir4</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dir5</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dir6</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lista de processo do user lucas_to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8 lucas_to  0:00 -ash</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124 lucas_to  0:00 bash</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152 lucas_to  0:00 ps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153 lucas_to  0:00 bash</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 data e hora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Courier New"/>
                <a:ea typeface="Courier New"/>
                <a:cs typeface="Courier New"/>
                <a:sym typeface="Courier New"/>
              </a:rPr>
              <a:t>Mon Aug  8 17:18:31 UTC 2022</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 em aula</a:t>
            </a:r>
            <a:endParaRPr/>
          </a:p>
        </p:txBody>
      </p:sp>
      <p:sp>
        <p:nvSpPr>
          <p:cNvPr id="313" name="Google Shape;313;p48"/>
          <p:cNvSpPr txBox="1"/>
          <p:nvPr>
            <p:ph idx="1" type="body"/>
          </p:nvPr>
        </p:nvSpPr>
        <p:spPr>
          <a:xfrm>
            <a:off x="503550" y="1322175"/>
            <a:ext cx="8229600" cy="4876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360"/>
              </a:spcBef>
              <a:spcAft>
                <a:spcPts val="0"/>
              </a:spcAft>
              <a:buSzPct val="124897"/>
              <a:buNone/>
            </a:pPr>
            <a:r>
              <a:rPr lang="pt-BR" sz="4900"/>
              <a:t>Altere os diretorios e arquivos para que a arvore resultante seja a seguinte</a:t>
            </a:r>
            <a:endParaRPr sz="4900"/>
          </a:p>
          <a:p>
            <a:pPr indent="0" lvl="0" marL="0" rtl="0" algn="l">
              <a:lnSpc>
                <a:spcPct val="100000"/>
              </a:lnSpc>
              <a:spcBef>
                <a:spcPts val="360"/>
              </a:spcBef>
              <a:spcAft>
                <a:spcPts val="0"/>
              </a:spcAft>
              <a:buSzPct val="255000"/>
              <a:buNone/>
            </a:pPr>
            <a:r>
              <a:t/>
            </a:r>
            <a:endParaRPr/>
          </a:p>
          <a:p>
            <a:pPr indent="0" lvl="0" marL="0" rtl="0" algn="l">
              <a:lnSpc>
                <a:spcPct val="100000"/>
              </a:lnSpc>
              <a:spcBef>
                <a:spcPts val="360"/>
              </a:spcBef>
              <a:spcAft>
                <a:spcPts val="0"/>
              </a:spcAft>
              <a:buSzPct val="125796"/>
              <a:buNone/>
            </a:pPr>
            <a:r>
              <a:rPr b="1" lang="pt-BR" sz="4865">
                <a:latin typeface="Courier New"/>
                <a:ea typeface="Courier New"/>
                <a:cs typeface="Courier New"/>
                <a:sym typeface="Courier New"/>
              </a:rPr>
              <a:t>lucas@ubuntu ex1 $</a:t>
            </a:r>
            <a:r>
              <a:rPr lang="pt-BR" sz="4865">
                <a:latin typeface="Courier New"/>
                <a:ea typeface="Courier New"/>
                <a:cs typeface="Courier New"/>
                <a:sym typeface="Courier New"/>
              </a:rPr>
              <a:t> tree</a:t>
            </a:r>
            <a:endParaRPr sz="48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backup</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app1.conf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app2.conf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app3.conf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app4.conf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app5.conf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mydate</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profile</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subdirs</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subdir1</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subdir2</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uname_all_out</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subdir3</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subdir4</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swap_info</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subdir5</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 ps_out</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subdir6</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 app.conf</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dir1</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dir2</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dir3</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dir4</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dir5</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166984"/>
              <a:buNone/>
            </a:pPr>
            <a:r>
              <a:rPr lang="pt-BR" sz="3665">
                <a:latin typeface="Courier New"/>
                <a:ea typeface="Courier New"/>
                <a:cs typeface="Courier New"/>
                <a:sym typeface="Courier New"/>
              </a:rPr>
              <a:t>└── dir6</a:t>
            </a:r>
            <a:endParaRPr sz="3665">
              <a:latin typeface="Courier New"/>
              <a:ea typeface="Courier New"/>
              <a:cs typeface="Courier New"/>
              <a:sym typeface="Courier New"/>
            </a:endParaRPr>
          </a:p>
          <a:p>
            <a:pPr indent="0" lvl="0" marL="0" rtl="0" algn="l">
              <a:lnSpc>
                <a:spcPct val="100000"/>
              </a:lnSpc>
              <a:spcBef>
                <a:spcPts val="360"/>
              </a:spcBef>
              <a:spcAft>
                <a:spcPts val="0"/>
              </a:spcAft>
              <a:buSzPct val="255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Exercícios em aula</a:t>
            </a:r>
            <a:endParaRPr/>
          </a:p>
        </p:txBody>
      </p:sp>
      <p:sp>
        <p:nvSpPr>
          <p:cNvPr id="319" name="Google Shape;319;p49"/>
          <p:cNvSpPr txBox="1"/>
          <p:nvPr>
            <p:ph idx="1" type="body"/>
          </p:nvPr>
        </p:nvSpPr>
        <p:spPr>
          <a:xfrm>
            <a:off x="503550" y="1322175"/>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360"/>
              </a:spcBef>
              <a:spcAft>
                <a:spcPts val="0"/>
              </a:spcAft>
              <a:buSzPts val="770"/>
              <a:buNone/>
            </a:pPr>
            <a:r>
              <a:rPr lang="pt-BR" sz="2730"/>
              <a:t>Altere os diretorios e arquivos para que a arvore resultante seja a seguinte</a:t>
            </a:r>
            <a:endParaRPr sz="2730"/>
          </a:p>
          <a:p>
            <a:pPr indent="0" lvl="0" marL="0" rtl="0" algn="l">
              <a:lnSpc>
                <a:spcPct val="80000"/>
              </a:lnSpc>
              <a:spcBef>
                <a:spcPts val="360"/>
              </a:spcBef>
              <a:spcAft>
                <a:spcPts val="0"/>
              </a:spcAft>
              <a:buSzPts val="770"/>
              <a:buNone/>
            </a:pPr>
            <a:r>
              <a:t/>
            </a:r>
            <a:endParaRPr sz="980"/>
          </a:p>
          <a:p>
            <a:pPr indent="0" lvl="0" marL="0" rtl="0" algn="l">
              <a:lnSpc>
                <a:spcPct val="80000"/>
              </a:lnSpc>
              <a:spcBef>
                <a:spcPts val="360"/>
              </a:spcBef>
              <a:spcAft>
                <a:spcPts val="0"/>
              </a:spcAft>
              <a:buSzPts val="770"/>
              <a:buNone/>
            </a:pPr>
            <a:r>
              <a:rPr b="1" lang="pt-BR" sz="2705">
                <a:latin typeface="Courier New"/>
                <a:ea typeface="Courier New"/>
                <a:cs typeface="Courier New"/>
                <a:sym typeface="Courier New"/>
              </a:rPr>
              <a:t>lucas@ubuntu ex1 $</a:t>
            </a:r>
            <a:r>
              <a:rPr lang="pt-BR" sz="2705">
                <a:latin typeface="Courier New"/>
                <a:ea typeface="Courier New"/>
                <a:cs typeface="Courier New"/>
                <a:sym typeface="Courier New"/>
              </a:rPr>
              <a:t> tree</a:t>
            </a:r>
            <a:endParaRPr sz="270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dir1</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dir2</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dir3</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dir4</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dir5</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rPr lang="pt-BR" sz="1865">
                <a:latin typeface="Courier New"/>
                <a:ea typeface="Courier New"/>
                <a:cs typeface="Courier New"/>
                <a:sym typeface="Courier New"/>
              </a:rPr>
              <a:t>└── dir6</a:t>
            </a:r>
            <a:endParaRPr sz="1865">
              <a:latin typeface="Courier New"/>
              <a:ea typeface="Courier New"/>
              <a:cs typeface="Courier New"/>
              <a:sym typeface="Courier New"/>
            </a:endParaRPr>
          </a:p>
          <a:p>
            <a:pPr indent="0" lvl="0" marL="0" rtl="0" algn="l">
              <a:lnSpc>
                <a:spcPct val="80000"/>
              </a:lnSpc>
              <a:spcBef>
                <a:spcPts val="360"/>
              </a:spcBef>
              <a:spcAft>
                <a:spcPts val="0"/>
              </a:spcAft>
              <a:buSzPts val="770"/>
              <a:buNone/>
            </a:pPr>
            <a:r>
              <a:t/>
            </a:r>
            <a:endParaRPr sz="98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Referência</a:t>
            </a:r>
            <a:endParaRPr/>
          </a:p>
        </p:txBody>
      </p:sp>
      <p:sp>
        <p:nvSpPr>
          <p:cNvPr id="325" name="Google Shape;325;p5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53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BIOS</a:t>
            </a:r>
            <a:endParaRPr/>
          </a:p>
        </p:txBody>
      </p:sp>
      <p:sp>
        <p:nvSpPr>
          <p:cNvPr id="110" name="Google Shape;110;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Basic Input/Output System (Sistema Básico de Entrada/Saída)</a:t>
            </a:r>
            <a:endParaRPr/>
          </a:p>
          <a:p>
            <a:pPr indent="-325755" lvl="0" marL="457200" rtl="0" algn="l">
              <a:lnSpc>
                <a:spcPct val="100000"/>
              </a:lnSpc>
              <a:spcBef>
                <a:spcPts val="0"/>
              </a:spcBef>
              <a:spcAft>
                <a:spcPts val="0"/>
              </a:spcAft>
              <a:buSzPts val="1530"/>
              <a:buChar char="•"/>
            </a:pPr>
            <a:r>
              <a:rPr lang="pt-BR"/>
              <a:t>Inicializa e testa componentes de hardware do sistema</a:t>
            </a:r>
            <a:endParaRPr/>
          </a:p>
          <a:p>
            <a:pPr indent="-325755" lvl="0" marL="457200" rtl="0" algn="l">
              <a:lnSpc>
                <a:spcPct val="100000"/>
              </a:lnSpc>
              <a:spcBef>
                <a:spcPts val="0"/>
              </a:spcBef>
              <a:spcAft>
                <a:spcPts val="0"/>
              </a:spcAft>
              <a:buSzPts val="1530"/>
              <a:buChar char="•"/>
            </a:pPr>
            <a:r>
              <a:rPr lang="pt-BR"/>
              <a:t>verifica e inicializa</a:t>
            </a:r>
            <a:endParaRPr/>
          </a:p>
          <a:p>
            <a:pPr indent="-325755" lvl="1" marL="914400" rtl="0" algn="l">
              <a:lnSpc>
                <a:spcPct val="100000"/>
              </a:lnSpc>
              <a:spcBef>
                <a:spcPts val="0"/>
              </a:spcBef>
              <a:spcAft>
                <a:spcPts val="0"/>
              </a:spcAft>
              <a:buSzPts val="1530"/>
              <a:buChar char="•"/>
            </a:pPr>
            <a:r>
              <a:rPr lang="pt-BR"/>
              <a:t>registradores da CPU, memória principal</a:t>
            </a:r>
            <a:endParaRPr/>
          </a:p>
          <a:p>
            <a:pPr indent="-325755" lvl="1" marL="914400" rtl="0" algn="l">
              <a:lnSpc>
                <a:spcPct val="100000"/>
              </a:lnSpc>
              <a:spcBef>
                <a:spcPts val="0"/>
              </a:spcBef>
              <a:spcAft>
                <a:spcPts val="0"/>
              </a:spcAft>
              <a:buSzPts val="1530"/>
              <a:buChar char="•"/>
            </a:pPr>
            <a:r>
              <a:rPr lang="pt-BR"/>
              <a:t>integridade do próprio código</a:t>
            </a:r>
            <a:endParaRPr/>
          </a:p>
          <a:p>
            <a:pPr indent="-325755" lvl="1" marL="914400" rtl="0" algn="l">
              <a:lnSpc>
                <a:spcPct val="100000"/>
              </a:lnSpc>
              <a:spcBef>
                <a:spcPts val="0"/>
              </a:spcBef>
              <a:spcAft>
                <a:spcPts val="0"/>
              </a:spcAft>
              <a:buSzPts val="1530"/>
              <a:buChar char="•"/>
            </a:pPr>
            <a:r>
              <a:rPr lang="pt-BR"/>
              <a:t>timers, controladores de interrupção, DMA, etc</a:t>
            </a:r>
            <a:endParaRPr/>
          </a:p>
          <a:p>
            <a:pPr indent="-325755" lvl="1" marL="914400" rtl="0" algn="l">
              <a:lnSpc>
                <a:spcPct val="100000"/>
              </a:lnSpc>
              <a:spcBef>
                <a:spcPts val="0"/>
              </a:spcBef>
              <a:spcAft>
                <a:spcPts val="0"/>
              </a:spcAft>
              <a:buSzPts val="1530"/>
              <a:buChar char="•"/>
            </a:pPr>
            <a:r>
              <a:rPr lang="pt-BR"/>
              <a:t>reside em uma memória ROM (read only memory)</a:t>
            </a:r>
            <a:endParaRPr/>
          </a:p>
          <a:p>
            <a:pPr indent="-325755" lvl="0" marL="457200" rtl="0" algn="l">
              <a:lnSpc>
                <a:spcPct val="100000"/>
              </a:lnSpc>
              <a:spcBef>
                <a:spcPts val="0"/>
              </a:spcBef>
              <a:spcAft>
                <a:spcPts val="0"/>
              </a:spcAft>
              <a:buSzPts val="1530"/>
              <a:buChar char="•"/>
            </a:pPr>
            <a:r>
              <a:rPr lang="pt-BR"/>
              <a:t>carrega o bootloader (copia de um disco para a memória)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UEFI</a:t>
            </a:r>
            <a:endParaRPr/>
          </a:p>
        </p:txBody>
      </p:sp>
      <p:sp>
        <p:nvSpPr>
          <p:cNvPr id="116" name="Google Shape;116;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Unified Extensible Firmware Interface (Interface Unificada de Firmware Extensível)</a:t>
            </a:r>
            <a:endParaRPr/>
          </a:p>
          <a:p>
            <a:pPr indent="-325755" lvl="0" marL="457200" rtl="0" algn="l">
              <a:lnSpc>
                <a:spcPct val="100000"/>
              </a:lnSpc>
              <a:spcBef>
                <a:spcPts val="0"/>
              </a:spcBef>
              <a:spcAft>
                <a:spcPts val="0"/>
              </a:spcAft>
              <a:buSzPts val="1530"/>
              <a:buChar char="•"/>
            </a:pPr>
            <a:r>
              <a:rPr lang="pt-BR"/>
              <a:t>Evolução da BIOS</a:t>
            </a:r>
            <a:endParaRPr/>
          </a:p>
          <a:p>
            <a:pPr indent="-325755" lvl="1" marL="914400" rtl="0" algn="l">
              <a:lnSpc>
                <a:spcPct val="100000"/>
              </a:lnSpc>
              <a:spcBef>
                <a:spcPts val="0"/>
              </a:spcBef>
              <a:spcAft>
                <a:spcPts val="0"/>
              </a:spcAft>
              <a:buSzPts val="1530"/>
              <a:buChar char="•"/>
            </a:pPr>
            <a:r>
              <a:rPr lang="pt-BR"/>
              <a:t>Capacidade de usar discos grandes</a:t>
            </a:r>
            <a:endParaRPr/>
          </a:p>
          <a:p>
            <a:pPr indent="-325755" lvl="1" marL="914400" rtl="0" algn="l">
              <a:lnSpc>
                <a:spcPct val="100000"/>
              </a:lnSpc>
              <a:spcBef>
                <a:spcPts val="0"/>
              </a:spcBef>
              <a:spcAft>
                <a:spcPts val="0"/>
              </a:spcAft>
              <a:buSzPts val="1530"/>
              <a:buChar char="•"/>
            </a:pPr>
            <a:r>
              <a:rPr lang="pt-BR"/>
              <a:t>Arquitetura independente de CPU</a:t>
            </a:r>
            <a:endParaRPr/>
          </a:p>
          <a:p>
            <a:pPr indent="-325755" lvl="1" marL="914400" rtl="0" algn="l">
              <a:lnSpc>
                <a:spcPct val="100000"/>
              </a:lnSpc>
              <a:spcBef>
                <a:spcPts val="0"/>
              </a:spcBef>
              <a:spcAft>
                <a:spcPts val="0"/>
              </a:spcAft>
              <a:buSzPts val="1530"/>
              <a:buChar char="•"/>
            </a:pPr>
            <a:r>
              <a:rPr lang="pt-BR"/>
              <a:t>Drivers independentes de CPU</a:t>
            </a:r>
            <a:endParaRPr/>
          </a:p>
          <a:p>
            <a:pPr indent="-325755" lvl="1" marL="914400" rtl="0" algn="l">
              <a:lnSpc>
                <a:spcPct val="100000"/>
              </a:lnSpc>
              <a:spcBef>
                <a:spcPts val="0"/>
              </a:spcBef>
              <a:spcAft>
                <a:spcPts val="0"/>
              </a:spcAft>
              <a:buSzPts val="1530"/>
              <a:buChar char="•"/>
            </a:pPr>
            <a:r>
              <a:rPr lang="pt-BR"/>
              <a:t>Ambiente pré-SO flexível, incluindo capacidade de rede</a:t>
            </a:r>
            <a:endParaRPr/>
          </a:p>
          <a:p>
            <a:pPr indent="-325755" lvl="1" marL="914400" rtl="0" algn="l">
              <a:lnSpc>
                <a:spcPct val="100000"/>
              </a:lnSpc>
              <a:spcBef>
                <a:spcPts val="0"/>
              </a:spcBef>
              <a:spcAft>
                <a:spcPts val="0"/>
              </a:spcAft>
              <a:buSzPts val="1530"/>
              <a:buChar char="•"/>
            </a:pPr>
            <a:r>
              <a:rPr lang="pt-BR"/>
              <a:t>Design modular</a:t>
            </a:r>
            <a:endParaRPr/>
          </a:p>
          <a:p>
            <a:pPr indent="-325755" lvl="0" marL="457200" rtl="0" algn="l">
              <a:lnSpc>
                <a:spcPct val="100000"/>
              </a:lnSpc>
              <a:spcBef>
                <a:spcPts val="0"/>
              </a:spcBef>
              <a:spcAft>
                <a:spcPts val="0"/>
              </a:spcAft>
              <a:buSzPts val="1530"/>
              <a:buChar char="•"/>
            </a:pPr>
            <a:r>
              <a:rPr lang="pt-BR"/>
              <a:t>Guarda as informações de boot em um arquivo .efi, em vez da ROM.</a:t>
            </a:r>
            <a:endParaRPr/>
          </a:p>
          <a:p>
            <a:pPr indent="-325755" lvl="0" marL="457200" rtl="0" algn="l">
              <a:lnSpc>
                <a:spcPct val="100000"/>
              </a:lnSpc>
              <a:spcBef>
                <a:spcPts val="0"/>
              </a:spcBef>
              <a:spcAft>
                <a:spcPts val="0"/>
              </a:spcAft>
              <a:buSzPts val="1530"/>
              <a:buChar char="•"/>
            </a:pPr>
            <a:r>
              <a:rPr lang="pt-BR"/>
              <a:t>Esse arquivo fica numa partição especial no disco chamada EFI System Partition (ESP).</a:t>
            </a:r>
            <a:endParaRPr/>
          </a:p>
          <a:p>
            <a:pPr indent="-325755" lvl="0" marL="457200" rtl="0" algn="l">
              <a:lnSpc>
                <a:spcPct val="100000"/>
              </a:lnSpc>
              <a:spcBef>
                <a:spcPts val="0"/>
              </a:spcBef>
              <a:spcAft>
                <a:spcPts val="0"/>
              </a:spcAft>
              <a:buSzPts val="1530"/>
              <a:buChar char="•"/>
            </a:pPr>
            <a:r>
              <a:rPr lang="pt-BR"/>
              <a:t>Nessa partição está o </a:t>
            </a:r>
            <a:r>
              <a:rPr b="1" lang="pt-BR"/>
              <a:t>bootloader</a:t>
            </a:r>
            <a:r>
              <a:rPr lang="pt-B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503800" y="108315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Grand Unified Bootloader (GRUB) </a:t>
            </a:r>
            <a:endParaRPr/>
          </a:p>
        </p:txBody>
      </p:sp>
      <p:sp>
        <p:nvSpPr>
          <p:cNvPr id="122" name="Google Shape;122;p18"/>
          <p:cNvSpPr txBox="1"/>
          <p:nvPr>
            <p:ph idx="1" type="body"/>
          </p:nvPr>
        </p:nvSpPr>
        <p:spPr>
          <a:xfrm>
            <a:off x="457200" y="2022000"/>
            <a:ext cx="8229600" cy="44550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SzPts val="1530"/>
              <a:buChar char="•"/>
            </a:pPr>
            <a:r>
              <a:rPr lang="pt-BR"/>
              <a:t>O GRUB é executado antes do Sistema Operacional ser inicializado</a:t>
            </a:r>
            <a:endParaRPr/>
          </a:p>
          <a:p>
            <a:pPr indent="-325755" lvl="0" marL="457200" rtl="0" algn="l">
              <a:lnSpc>
                <a:spcPct val="100000"/>
              </a:lnSpc>
              <a:spcBef>
                <a:spcPts val="0"/>
              </a:spcBef>
              <a:spcAft>
                <a:spcPts val="0"/>
              </a:spcAft>
              <a:buSzPts val="1530"/>
              <a:buChar char="•"/>
            </a:pPr>
            <a:r>
              <a:rPr lang="pt-BR"/>
              <a:t>Missão: carregar o Kernel na memória e rodá-lo</a:t>
            </a:r>
            <a:endParaRPr/>
          </a:p>
          <a:p>
            <a:pPr indent="-325755" lvl="0" marL="457200" rtl="0" algn="l">
              <a:lnSpc>
                <a:spcPct val="100000"/>
              </a:lnSpc>
              <a:spcBef>
                <a:spcPts val="0"/>
              </a:spcBef>
              <a:spcAft>
                <a:spcPts val="0"/>
              </a:spcAft>
              <a:buSzPts val="1530"/>
              <a:buChar char="•"/>
            </a:pPr>
            <a:r>
              <a:rPr lang="pt-BR"/>
              <a:t>Passa parâmetros de inicialização para o Linux</a:t>
            </a:r>
            <a:endParaRPr/>
          </a:p>
          <a:p>
            <a:pPr indent="-325755" lvl="0" marL="457200" rtl="0" algn="l">
              <a:lnSpc>
                <a:spcPct val="100000"/>
              </a:lnSpc>
              <a:spcBef>
                <a:spcPts val="0"/>
              </a:spcBef>
              <a:spcAft>
                <a:spcPts val="0"/>
              </a:spcAft>
              <a:buSzPts val="1530"/>
              <a:buChar char="•"/>
            </a:pPr>
            <a:r>
              <a:rPr lang="pt-BR"/>
              <a:t>Versão atual é GRUB2</a:t>
            </a:r>
            <a:endParaRPr/>
          </a:p>
          <a:p>
            <a:pPr indent="-325755" lvl="0" marL="457200" rtl="0" algn="l">
              <a:lnSpc>
                <a:spcPct val="100000"/>
              </a:lnSpc>
              <a:spcBef>
                <a:spcPts val="0"/>
              </a:spcBef>
              <a:spcAft>
                <a:spcPts val="0"/>
              </a:spcAft>
              <a:buSzPts val="1530"/>
              <a:buChar char="•"/>
            </a:pPr>
            <a:r>
              <a:rPr lang="pt-BR"/>
              <a:t>Existem outros bootloaders: u-boot, redboot</a:t>
            </a:r>
            <a:endParaRPr/>
          </a:p>
          <a:p>
            <a:pPr indent="-325755" lvl="0" marL="457200" rtl="0" algn="l">
              <a:lnSpc>
                <a:spcPct val="100000"/>
              </a:lnSpc>
              <a:spcBef>
                <a:spcPts val="0"/>
              </a:spcBef>
              <a:spcAft>
                <a:spcPts val="0"/>
              </a:spcAft>
              <a:buSzPts val="1530"/>
              <a:buChar char="•"/>
            </a:pPr>
            <a:r>
              <a:rPr lang="pt-BR"/>
              <a:t>Estágios 1, 1.5 e 2</a:t>
            </a:r>
            <a:endParaRPr/>
          </a:p>
          <a:p>
            <a:pPr indent="0" lvl="0" marL="457200" rtl="0" algn="l">
              <a:lnSpc>
                <a:spcPct val="100000"/>
              </a:lnSpc>
              <a:spcBef>
                <a:spcPts val="360"/>
              </a:spcBef>
              <a:spcAft>
                <a:spcPts val="0"/>
              </a:spcAft>
              <a:buSzPts val="153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Kernel</a:t>
            </a:r>
            <a:endParaRPr/>
          </a:p>
        </p:txBody>
      </p:sp>
      <p:sp>
        <p:nvSpPr>
          <p:cNvPr id="128" name="Google Shape;128;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O Kernel é compactado em um formato "auto-extraível", ficam no diretório /boot</a:t>
            </a:r>
            <a:endParaRPr/>
          </a:p>
          <a:p>
            <a:pPr indent="-325755" lvl="0" marL="457200" rtl="0" algn="l">
              <a:lnSpc>
                <a:spcPct val="100000"/>
              </a:lnSpc>
              <a:spcBef>
                <a:spcPts val="360"/>
              </a:spcBef>
              <a:spcAft>
                <a:spcPts val="0"/>
              </a:spcAft>
              <a:buSzPts val="1530"/>
              <a:buChar char="•"/>
            </a:pPr>
            <a:r>
              <a:rPr lang="pt-BR"/>
              <a:t>Faz configurações básicas de hardware</a:t>
            </a:r>
            <a:endParaRPr/>
          </a:p>
          <a:p>
            <a:pPr indent="-325755" lvl="0" marL="457200" rtl="0" algn="l">
              <a:lnSpc>
                <a:spcPct val="100000"/>
              </a:lnSpc>
              <a:spcBef>
                <a:spcPts val="360"/>
              </a:spcBef>
              <a:spcAft>
                <a:spcPts val="0"/>
              </a:spcAft>
              <a:buSzPts val="1530"/>
              <a:buChar char="•"/>
            </a:pPr>
            <a:r>
              <a:rPr lang="pt-BR"/>
              <a:t>Se auto-descompacta</a:t>
            </a:r>
            <a:endParaRPr/>
          </a:p>
          <a:p>
            <a:pPr indent="-325755" lvl="0" marL="457200" rtl="0" algn="l">
              <a:lnSpc>
                <a:spcPct val="100000"/>
              </a:lnSpc>
              <a:spcBef>
                <a:spcPts val="360"/>
              </a:spcBef>
              <a:spcAft>
                <a:spcPts val="0"/>
              </a:spcAft>
              <a:buSzPts val="1530"/>
              <a:buChar char="•"/>
            </a:pPr>
            <a:r>
              <a:rPr lang="pt-BR"/>
              <a:t>Inicializa</a:t>
            </a:r>
            <a:endParaRPr/>
          </a:p>
          <a:p>
            <a:pPr indent="-325755" lvl="0" marL="457200" rtl="0" algn="l">
              <a:lnSpc>
                <a:spcPct val="100000"/>
              </a:lnSpc>
              <a:spcBef>
                <a:spcPts val="360"/>
              </a:spcBef>
              <a:spcAft>
                <a:spcPts val="0"/>
              </a:spcAft>
              <a:buSzPts val="1530"/>
              <a:buChar char="•"/>
            </a:pPr>
            <a:r>
              <a:rPr lang="pt-BR"/>
              <a:t>Carrega o Systemd e passa o controle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SystemD</a:t>
            </a:r>
            <a:endParaRPr/>
          </a:p>
        </p:txBody>
      </p:sp>
      <p:sp>
        <p:nvSpPr>
          <p:cNvPr id="134" name="Google Shape;134;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0"/>
              </a:spcBef>
              <a:spcAft>
                <a:spcPts val="0"/>
              </a:spcAft>
              <a:buSzPts val="1530"/>
              <a:buChar char="•"/>
            </a:pPr>
            <a:r>
              <a:rPr lang="pt-BR"/>
              <a:t>SystemD tem vários </a:t>
            </a:r>
            <a:r>
              <a:rPr b="1" i="1" lang="pt-BR"/>
              <a:t>targets</a:t>
            </a:r>
            <a:r>
              <a:rPr lang="pt-BR"/>
              <a:t> que inicializam vários </a:t>
            </a:r>
            <a:r>
              <a:rPr b="1" i="1" lang="pt-BR"/>
              <a:t>serviços</a:t>
            </a:r>
            <a:endParaRPr b="1" i="1"/>
          </a:p>
          <a:p>
            <a:pPr indent="-325755" lvl="0" marL="457200" rtl="0" algn="l">
              <a:lnSpc>
                <a:spcPct val="100000"/>
              </a:lnSpc>
              <a:spcBef>
                <a:spcPts val="0"/>
              </a:spcBef>
              <a:spcAft>
                <a:spcPts val="0"/>
              </a:spcAft>
              <a:buSzPts val="1530"/>
              <a:buChar char="•"/>
            </a:pPr>
            <a:r>
              <a:rPr lang="pt-BR"/>
              <a:t>O SystemD possui PID 1, e é mantido até o momento em que o sistema é desligado.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pt-BR"/>
              <a:t>Arquivos</a:t>
            </a:r>
            <a:endParaRPr/>
          </a:p>
        </p:txBody>
      </p:sp>
      <p:sp>
        <p:nvSpPr>
          <p:cNvPr id="140" name="Google Shape;140;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360"/>
              </a:spcBef>
              <a:spcAft>
                <a:spcPts val="0"/>
              </a:spcAft>
              <a:buSzPts val="1530"/>
              <a:buChar char="•"/>
            </a:pPr>
            <a:r>
              <a:rPr lang="pt-BR"/>
              <a:t>Arquivos podem ser de texto ou binário</a:t>
            </a:r>
            <a:endParaRPr/>
          </a:p>
          <a:p>
            <a:pPr indent="-325755" lvl="0" marL="457200" rtl="0" algn="l">
              <a:lnSpc>
                <a:spcPct val="100000"/>
              </a:lnSpc>
              <a:spcBef>
                <a:spcPts val="0"/>
              </a:spcBef>
              <a:spcAft>
                <a:spcPts val="0"/>
              </a:spcAft>
              <a:buSzPts val="1530"/>
              <a:buChar char="•"/>
            </a:pPr>
            <a:r>
              <a:rPr lang="pt-BR"/>
              <a:t>Texto: </a:t>
            </a:r>
            <a:endParaRPr/>
          </a:p>
          <a:p>
            <a:pPr indent="-325755" lvl="1" marL="914400" rtl="0" algn="l">
              <a:lnSpc>
                <a:spcPct val="100000"/>
              </a:lnSpc>
              <a:spcBef>
                <a:spcPts val="0"/>
              </a:spcBef>
              <a:spcAft>
                <a:spcPts val="0"/>
              </a:spcAft>
              <a:buSzPts val="1530"/>
              <a:buChar char="•"/>
            </a:pPr>
            <a:r>
              <a:rPr lang="pt-BR"/>
              <a:t>Seu conteúdo é compreendido por humanos. </a:t>
            </a:r>
            <a:endParaRPr/>
          </a:p>
          <a:p>
            <a:pPr indent="-325755" lvl="1" marL="914400" rtl="0" algn="l">
              <a:lnSpc>
                <a:spcPct val="100000"/>
              </a:lnSpc>
              <a:spcBef>
                <a:spcPts val="0"/>
              </a:spcBef>
              <a:spcAft>
                <a:spcPts val="0"/>
              </a:spcAft>
              <a:buSzPts val="1530"/>
              <a:buChar char="•"/>
            </a:pPr>
            <a:r>
              <a:rPr lang="pt-BR"/>
              <a:t>Um arquivo texto pode ser uma carta, um script, um código fonte escrito pelo programador, arquivo de configuração, etc.</a:t>
            </a:r>
            <a:endParaRPr/>
          </a:p>
          <a:p>
            <a:pPr indent="-325755" lvl="0" marL="457200" rtl="0" algn="l">
              <a:lnSpc>
                <a:spcPct val="100000"/>
              </a:lnSpc>
              <a:spcBef>
                <a:spcPts val="0"/>
              </a:spcBef>
              <a:spcAft>
                <a:spcPts val="0"/>
              </a:spcAft>
              <a:buSzPts val="1530"/>
              <a:buChar char="•"/>
            </a:pPr>
            <a:r>
              <a:rPr lang="pt-BR"/>
              <a:t>Binário</a:t>
            </a:r>
            <a:endParaRPr/>
          </a:p>
          <a:p>
            <a:pPr indent="-325755" lvl="1" marL="914400" rtl="0" algn="l">
              <a:lnSpc>
                <a:spcPct val="100000"/>
              </a:lnSpc>
              <a:spcBef>
                <a:spcPts val="0"/>
              </a:spcBef>
              <a:spcAft>
                <a:spcPts val="0"/>
              </a:spcAft>
              <a:buSzPts val="1530"/>
              <a:buChar char="•"/>
            </a:pPr>
            <a:r>
              <a:rPr lang="pt-BR"/>
              <a:t>Seu conteúdo somente pode ser entendido por computadores. </a:t>
            </a:r>
            <a:endParaRPr/>
          </a:p>
          <a:p>
            <a:pPr indent="-325755" lvl="1" marL="914400" rtl="0" algn="l">
              <a:lnSpc>
                <a:spcPct val="100000"/>
              </a:lnSpc>
              <a:spcBef>
                <a:spcPts val="0"/>
              </a:spcBef>
              <a:spcAft>
                <a:spcPts val="0"/>
              </a:spcAft>
              <a:buSzPts val="1530"/>
              <a:buChar char="•"/>
            </a:pPr>
            <a:r>
              <a:rPr lang="pt-BR"/>
              <a:t>Contém caracteres incompreensíveis para pessoas normais. </a:t>
            </a:r>
            <a:endParaRPr/>
          </a:p>
          <a:p>
            <a:pPr indent="-325755" lvl="1" marL="914400" rtl="0" algn="l">
              <a:lnSpc>
                <a:spcPct val="100000"/>
              </a:lnSpc>
              <a:spcBef>
                <a:spcPts val="0"/>
              </a:spcBef>
              <a:spcAft>
                <a:spcPts val="0"/>
              </a:spcAft>
              <a:buSzPts val="1530"/>
              <a:buChar char="•"/>
            </a:pPr>
            <a:r>
              <a:rPr lang="pt-BR"/>
              <a:t>Um arquivo binário é gerado através de um arquivo de programa (digitado pela pessoa que o criou, o programador) através de um processo chamado de compilação. </a:t>
            </a:r>
            <a:endParaRPr/>
          </a:p>
          <a:p>
            <a:pPr indent="-325755" lvl="1" marL="914400" rtl="0" algn="l">
              <a:lnSpc>
                <a:spcPct val="100000"/>
              </a:lnSpc>
              <a:spcBef>
                <a:spcPts val="0"/>
              </a:spcBef>
              <a:spcAft>
                <a:spcPts val="0"/>
              </a:spcAft>
              <a:buSzPts val="1530"/>
              <a:buChar char="•"/>
            </a:pPr>
            <a:r>
              <a:rPr lang="pt-BR"/>
              <a:t>Compilação é basicamente a conversão de um programa em linguagem humana para a linguagem de máquina.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rilho">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