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50">
                <a:solidFill>
                  <a:srgbClr val="444444"/>
                </a:solidFill>
                <a:highlight>
                  <a:srgbClr val="FFFFFF"/>
                </a:highlight>
              </a:rPr>
              <a:t>Embora o Ubuntu Software Center seja intuitivo, o sistema de gerenciamento de empacotamento avançado supera todos os outros PMS para empacotamento DEB.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685800" y="3398520"/>
            <a:ext cx="78486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0" y="347400"/>
            <a:ext cx="7847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2313" y="2362200"/>
            <a:ext cx="77724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22313" y="4626864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731520" y="4599432"/>
            <a:ext cx="7848600" cy="1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1673352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648200" y="1673352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57200" y="1676400"/>
            <a:ext cx="3931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57200" y="2438400"/>
            <a:ext cx="3931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4754880" y="1676400"/>
            <a:ext cx="3931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4754880" y="2438400"/>
            <a:ext cx="3931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9" name="Google Shape;59;p8"/>
          <p:cNvCxnSpPr/>
          <p:nvPr/>
        </p:nvCxnSpPr>
        <p:spPr>
          <a:xfrm rot="5400000">
            <a:off x="2217794" y="4045740"/>
            <a:ext cx="47091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792080"/>
            <a:ext cx="21396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2971800" y="792080"/>
            <a:ext cx="5715000" cy="5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1" y="2130552"/>
            <a:ext cx="21396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7" name="Google Shape;67;p9"/>
          <p:cNvCxnSpPr/>
          <p:nvPr/>
        </p:nvCxnSpPr>
        <p:spPr>
          <a:xfrm rot="5400000">
            <a:off x="-13102" y="3580280"/>
            <a:ext cx="55779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792480"/>
            <a:ext cx="21426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2858610" y="838201"/>
            <a:ext cx="5904300" cy="5500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7254"/>
              </a:srgbClr>
            </a:outerShdw>
          </a:effectLst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57200" y="2133600"/>
            <a:ext cx="2139600" cy="4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368" y="465611"/>
            <a:ext cx="1137240" cy="7200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pt-BR"/>
              <a:t>SISTEMAS OPERACIONAIS DE CÓDIGO ABERTO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Recapitulação: Job Control. Atividades práticas com o terminal do Linux.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0" y="347400"/>
            <a:ext cx="7847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146" name="Google Shape;146;p22"/>
          <p:cNvSpPr txBox="1"/>
          <p:nvPr/>
        </p:nvSpPr>
        <p:spPr>
          <a:xfrm>
            <a:off x="1692910" y="2051050"/>
            <a:ext cx="67995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323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b="0" i="0" lang="pt-BR" sz="2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vmstat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marR="309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○"/>
            </a:pPr>
            <a:r>
              <a:rPr b="0" i="0" lang="pt-BR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Exibe as estatísticas do uso da memória virtual;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b="0" i="0" lang="pt-BR" sz="2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nice [opção] prioridade comando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○"/>
            </a:pPr>
            <a:r>
              <a:rPr b="0" i="0" lang="pt-BR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Executa um processo com uma prioridade diferente da padrão;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527685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b="0" i="0" lang="pt-BR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Prioridade varia entre -20 e 19, quanto menor, maior a prioridade;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0" y="347400"/>
            <a:ext cx="7847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152" name="Google Shape;152;p23"/>
          <p:cNvSpPr txBox="1"/>
          <p:nvPr/>
        </p:nvSpPr>
        <p:spPr>
          <a:xfrm>
            <a:off x="1606550" y="2051050"/>
            <a:ext cx="6753300" cy="3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231140" lvl="0" marL="269240" marR="0" rtl="0" algn="l">
              <a:lnSpc>
                <a:spcPct val="119777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■"/>
            </a:pPr>
            <a:r>
              <a:rPr b="0" i="0" lang="pt-BR" sz="22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renice prioridade [opções]</a:t>
            </a:r>
            <a:endParaRPr b="0" i="0" sz="22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7025" lvl="1" marL="914400" marR="0" rtl="0" algn="l">
              <a:lnSpc>
                <a:spcPct val="119743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Arial"/>
              <a:buChar char="■"/>
            </a:pPr>
            <a:r>
              <a:rPr b="0" i="0" lang="pt-BR" sz="19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 a prioridade de um processo em execução;</a:t>
            </a:r>
            <a:endParaRPr b="0" i="0" sz="1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7025" lvl="1" marL="914400" marR="0" rtl="0" algn="l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Arial"/>
              <a:buChar char="■"/>
            </a:pPr>
            <a:r>
              <a:rPr b="0" i="0" lang="pt-BR" sz="19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Pode ser aplicado a um processo, usuário ou grupo;</a:t>
            </a:r>
            <a:endParaRPr b="0" i="0" sz="1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2" marL="1371600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E3B800"/>
              </a:buClr>
              <a:buSzPts val="1250"/>
              <a:buFont typeface="Arial"/>
              <a:buChar char="■"/>
            </a:pPr>
            <a:r>
              <a:rPr b="0" i="0" lang="pt-BR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-p processo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2" marL="137160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E3B800"/>
              </a:buClr>
              <a:buSzPts val="1250"/>
              <a:buFont typeface="Arial"/>
              <a:buChar char="■"/>
            </a:pPr>
            <a:r>
              <a:rPr b="0" i="0" lang="pt-BR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-u usuário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2" marL="137160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E3B800"/>
              </a:buClr>
              <a:buSzPts val="1250"/>
              <a:buFont typeface="Arial"/>
              <a:buChar char="■"/>
            </a:pPr>
            <a:r>
              <a:rPr b="0" i="0" lang="pt-BR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-g grupo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1140" lvl="0" marL="26924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Arial"/>
              <a:buChar char="■"/>
            </a:pPr>
            <a:r>
              <a:rPr b="0" i="0" lang="pt-BR" sz="19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$renice +15 1752</a:t>
            </a:r>
            <a:endParaRPr b="0" i="0" sz="1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1140" lvl="0" marL="269240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Arial"/>
              <a:buChar char="■"/>
            </a:pPr>
            <a:r>
              <a:rPr b="0" i="0" lang="pt-BR" sz="19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$renice -2 -u usuario</a:t>
            </a:r>
            <a:endParaRPr b="0" i="0" sz="1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1140" lvl="0" marL="269240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Arial"/>
              <a:buChar char="■"/>
            </a:pPr>
            <a:r>
              <a:rPr b="0" i="0" lang="pt-BR" sz="19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$renice +4 -g projeto</a:t>
            </a:r>
            <a:endParaRPr b="0" i="0" sz="1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0" y="347400"/>
            <a:ext cx="78474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1235710" y="1984891"/>
            <a:ext cx="76440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-224790" lvl="1" marL="624840" marR="3048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Char char="■"/>
            </a:pPr>
            <a:r>
              <a:rPr b="0" i="0" lang="pt-BR" sz="20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Prof. Diego Pereira &lt;diego.pereira@ifrn.edu.br&gt;</a:t>
            </a:r>
            <a:endParaRPr b="0" i="0" sz="20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4790" lvl="1" marL="624840" marR="3048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Char char="■"/>
            </a:pPr>
            <a:r>
              <a:rPr b="0" i="0" lang="pt-BR" sz="20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MORIMOTO, Carlos E.. Linux, Entendendo o Sistema – Guia Prático. Sul Editores, 2006.</a:t>
            </a:r>
            <a:endParaRPr b="0" i="0" sz="20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4790" lvl="1" marL="624840" marR="480057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Char char="■"/>
            </a:pPr>
            <a:r>
              <a:rPr b="0" i="0" lang="pt-BR" sz="20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MORIMOTO, Carlos E.. Linux, Redes e Servidores – Guia Prático. Sul Editores, 2006.</a:t>
            </a:r>
            <a:endParaRPr b="0" i="0" sz="20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4787" lvl="1" marL="624840" marR="453390" rtl="0" algn="l">
              <a:lnSpc>
                <a:spcPct val="119473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■"/>
            </a:pPr>
            <a:r>
              <a:rPr b="0" i="0" lang="pt-BR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BATTISTI, Júlio. Windows Server 2003 Curso Completo. Axcel, 2003.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4790" lvl="1" marL="624840" marR="377825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Char char="■"/>
            </a:pPr>
            <a:r>
              <a:rPr b="0" i="0" lang="pt-BR" sz="20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THOMPSON, Marco Aurélio. Windows Server 2003 - administração de redes. Érica, 2003.</a:t>
            </a:r>
            <a:endParaRPr b="0" i="0" sz="20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Python e Sinais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8916"/>
              <a:buNone/>
            </a:pPr>
            <a:r>
              <a:rPr lang="pt-BR"/>
              <a:t>1º Liste apenas os processos que estão em execução no terminal atual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891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8916"/>
              <a:buNone/>
            </a:pPr>
            <a:r>
              <a:rPr lang="pt-BR"/>
              <a:t>2º Liste os processos que estão em execução em todos os terminais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891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8916"/>
              <a:buNone/>
            </a:pPr>
            <a:r>
              <a:rPr lang="pt-BR"/>
              <a:t>3º Liste todos os processos do Linux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891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8916"/>
              <a:buNone/>
            </a:pPr>
            <a:r>
              <a:rPr lang="pt-BR"/>
              <a:t>4º Liste todos os processos do Linux, exibindo o nome dos usuários que iniciaram os processos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891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8916"/>
              <a:buNone/>
            </a:pPr>
            <a:r>
              <a:rPr lang="pt-BR"/>
              <a:t>5º Liste os processos em forma de árvore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891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891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891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/>
              <a:t>6º Liste todos os processos do sistema em forma de árvore exibindo o número do processo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/>
              <a:t>7º Liste todos os processos do sistema em forma de árvore exibindo o nome do usuário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/>
              <a:t>8º Quais os passos necessários para matar um processo chamado openoffice que está travado no console tty1. Este processo não responde de forma alguma. Como encerrá-lo?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/>
              <a:t>9º Qual comando exibe detalhe sobre os processos que estão sendo executados em tempo real no servidor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10º Diferencie kill de killall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11º) Explique os sinais e qual o número que equivale  a eles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SIGKILL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SIGTERM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SIGCONT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SIGHUP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12º - Qual a diferença entre os comandos nice e renice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13º Como executar o updatedb com a prioridade -10 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258"/>
              <a:buNone/>
            </a:pPr>
            <a:r>
              <a:rPr lang="pt-BR"/>
              <a:t>14) Como mudar a prioridade do updatedb (que já está em execução) para a prioridade 15 positivo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25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258"/>
              <a:buNone/>
            </a:pPr>
            <a:r>
              <a:rPr lang="pt-BR"/>
              <a:t>15) Que comando produz este resultado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258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258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[1]  Stopped programa.sh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258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[2]- Stopped nano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258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[3]+ Stopped 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258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[4]  Stopped htop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258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[5]  Stopped vim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25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25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258"/>
              <a:buNone/>
            </a:pPr>
            <a:r>
              <a:rPr lang="pt-BR"/>
              <a:t>17) De acordo com o cenário da questão 15, se for executado o comando fg, quem será trazido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258"/>
              <a:buNone/>
            </a:pPr>
            <a:r>
              <a:rPr lang="pt-BR"/>
              <a:t>para primeiro plano?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25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37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18) Ainda sobre a questão 15, se for executado novamente o comando fg quem será trazido para primeiro plano?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br>
              <a:rPr lang="pt-BR"/>
            </a:br>
            <a:r>
              <a:rPr lang="pt-BR"/>
              <a:t>19) Qual combinação de tecla coloca um programa em segundo plano?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br>
              <a:rPr lang="pt-BR"/>
            </a:br>
            <a:r>
              <a:rPr lang="pt-BR"/>
              <a:t>20) Qual comando coloca um processo em background que está parado em execução?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pt-BR"/>
              <a:t>SISTEMAS OPERACIONAIS DE CÓDIGO ABERTO</a:t>
            </a:r>
            <a:endParaRPr/>
          </a:p>
        </p:txBody>
      </p:sp>
      <p:sp>
        <p:nvSpPr>
          <p:cNvPr id="200" name="Google Shape;200;p31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pt-BR"/>
              <a:t>Gerência dos recursos de hardware e software do sistema. Atividade prática com o shell Linux.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Job Control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Um job é um processo que o shell gerencia.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Cada trabalho é atribuído a um job ID sequencial.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Como um trabalho é um processo, cada trabalho tem um PID associado.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Comandos para verificar HW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Depois que o kernel do Linux é inicializado, ele enumera todos os componentes de hardware.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Existem muitos comandos para verificar informações sobre o hardware de um sistema Linux.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Alguns comandos relatam apenas componentes de hardware específicos, como CPU ou memória, enquanto o restante abrange várias unidades de hardware.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Nome da Máquina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Usar a opção -m com o comando uname imprime o nome do hardware de nossa máquina.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 quisermos que o comando uname imprima todas as informações mencionadas acima, podemos usar o comando com todas as opções.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$ unname –m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$ uname -a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lshw – Lista o Hardware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Um utilitário de uso geral, que relata informações detalhadas e breves sobre várias unidades de hardware diferentes, como cpu, memória, disco, controladores usb, adaptadores de rede etc.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lshw extrai as informações de diferentes arquivos /proc.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lshw é capaz de relatar configuração de memória, versão de firmware, configuração da placa-mãe, versão e velocidade da CPU, configuração de cache, velocidade do barramento etc.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lshw – Lista o Hardware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lshw precisa ser executado com super privilégios para poder detectar e relatar a quantidade máxima de informações. Portanto, execute como root ou use sudo.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lshw classifica os componentes de hardware em grupos chamados “classe”.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Processador, memória, display, rede, armazenamento são classes diferentes.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$ sudo lshw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$ sudo lshw –short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lshw – Lista o Hardware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Gerar relatório em formato html/xml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Também podemos exportar relatórios lshw nos formatos html, xml e json.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sudo lshw –html &gt; lshw-output.html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sudo lshw –xml &gt;lshw-output.xml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hwinfo- Informações de Hardware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Hwinfo é outro utilitário de sondagem de hardware de propósito geral que pode relatar informações detalhadas e breves sobre vários componentes de hardware diferentes e mais do que o lshw pode relatar.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hwinfo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hwinfo –short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lspci- Lista PCI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lspci lista todos os barramentos pci e detalhes sobre os dispositivos conectados a eles.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adaptador vga, placa gráfica, adaptador de rede, portas usb, controladores sata, etc, todos se enquadram nesta categoria.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Usando o comando lspci anterior com o parâmetro -v, informações mais detalhadas sobre os dispositivos PCI podem ser obtidas.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lspci- Lista PCI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lspci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pic>
        <p:nvPicPr>
          <p:cNvPr id="249" name="Google Shape;24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50" y="2156500"/>
            <a:ext cx="86217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lsscsi - List sci devices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Lista os dispositivos scsi/sata como discos rígidos e unidades ópticas.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 SCSI é outro barramento popular usado para conectar diferentes tipos de dispositivos aos sistemas Linux.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Dispositivos de interface SCSI são mais caros que PCI porque geralmente são usados ​​em hardware de servidor corporativo.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Informações SCSI semelhantes ao PCI podem ser listadas com o comando a seguir.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lsscsi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pic>
        <p:nvPicPr>
          <p:cNvPr id="256" name="Google Shape;2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38" y="5481250"/>
            <a:ext cx="8644125" cy="7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pt-BR"/>
              <a:t> lsusb- Listar barramentos USB e detalhes do dispositivo</a:t>
            </a:r>
            <a:endParaRPr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Este comando mostra os controladores USB e detalhes sobre os dispositivos conectados a eles.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Por padrão, informações breves são impressas.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Podemos usar a opção detalhada “-v” para imprimir informações detalhadas sobre cada porta usb.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lsusb busca e imprime informações detalhadas dos controladores USB junto com o hardware conectado.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lsusb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Job Control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Existem três tipos de status de um job: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Primeiro plano: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Quando você insere um comando em uma janela de terminal, o comando ocupa essa janela de terminal até que seja concluído.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Este é um trabalho em primeiro plano.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Background: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Quando você insere um símbolo de e comercial (&amp;) no final de uma linha de comando, o comando é executado sem ocupar a janela do terminal.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prompt do shell é exibido imediatamente após você pressionar Return.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Este é um exemplo de um trabalho em segundo plano.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Parado: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 você pressionar Control + Z para um trabalho em primeiro plano ou digitar o comando stop para um trabalho em segundo plano, o trabalho será interrompido. 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Este trabalho é chamado de trabalho interrompido.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lsblk- Listar dispositivos de bloco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O comando lsblk busca informações detalhadas do dispositivo de bloco, como seus discos rígidos, unidades flash e suas partições.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lsblk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pt-BR"/>
              <a:t>df - espaço em disco dos sistemas de arquivos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Relata várias partições, seus pontos de montagem e o espaço usado e disponível em cada uma.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df -H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fdisk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Fdisk é um utilitário para modificar partições em discos rígidos e também pode ser usado para listar as informações da partição.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As informações do sistema de arquivos podem ser coletadas usando o comando fdisk.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Embora o fdisk possa ser usado para criar partições, os sistemas de arquivos e outras mídias relacionadas ao disco também fornecem informações do sistema de arquivos com o parâmetro -l.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sudo fdisk –l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mount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montagem é usada para montar/desmontar e visualizar sistemas de arquivos montados.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Novamente, podemos usar o grep para filtrar apenas os sistemas de arquivos que queremos ver.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mount | column -t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Dmidecode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dmidecode é diferente de todos os outros comandos.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Ele extrai informações de hardware lendo dados das estruturas de dados SMBOIS (também chamadas de tabelas DMI).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sudo dmidecode -t processor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sudo dmidecode -t memory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sudo dmidecode -t bios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 arquivos /proc</a:t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213925" y="13563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lang="pt-BR"/>
              <a:t>Muitos dos arquivos virtuais no diretório /proc contêm informações sobre hardware e configurações. Aqui estão alguns deles: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CPU/Memory information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$ cat /proc/cpuinfo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$ cat /proc/version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SCSI/Sata devices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$ cat /proc/scsi/scsi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Partitions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$ cat /proc/partitions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1071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hdparam</a:t>
            </a:r>
            <a:endParaRPr/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hdparm obtém informações sobre dispositivos sata como discos rígidos.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Cada um dos comandos tem um método ligeiramente diferente de extrair informações.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Podemos precisar experimentar mais de um deles, enquanto procuramos detalhes de hardware específicos.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Eles estão disponíveis na maioria das distribuições Linux e podem ser facilmente instalados a partir dos repositórios padrão.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$ hdparm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inxi</a:t>
            </a:r>
            <a:endParaRPr/>
          </a:p>
        </p:txBody>
      </p:sp>
      <p:sp>
        <p:nvSpPr>
          <p:cNvPr id="310" name="Google Shape;310;p4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O Inxi é um script mega bash de 10 mil linhas que busca detalhes de hardware de várias fontes e comandos diferentes no sistema e gera um relatório de boa aparência que usuários não técnicos podem ler facilmente.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$ inxi –Fx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Gerenciamento De Software</a:t>
            </a:r>
            <a:endParaRPr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Pacotes no Linux</a:t>
            </a:r>
            <a:endParaRPr/>
          </a:p>
        </p:txBody>
      </p:sp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Todos os sistemas operacionais dependem de um conjunto de aplicativos de software para realizar as tarefas pretendidas pelo usuário.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Antes os aplicativos tinham que ser testados contra bugs antes do lançamento para fornecer uma melhor experiência ao usuário.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Agora, o aplicativo de software pode ser lançado com a intenção de aplicar correções de bugs em novas versões.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Além disso, cada aplicativo tem seu atualizador, ou o usuário teve que descobrir como obter a versão atualizada do software.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0" y="347400"/>
            <a:ext cx="7847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110" name="Google Shape;110;p16"/>
          <p:cNvSpPr txBox="1"/>
          <p:nvPr/>
        </p:nvSpPr>
        <p:spPr>
          <a:xfrm>
            <a:off x="924475" y="1495975"/>
            <a:ext cx="8112600" cy="23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●"/>
            </a:pPr>
            <a:r>
              <a:rPr b="0" i="0" lang="pt-BR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CTRL+C</a:t>
            </a:r>
            <a:endParaRPr b="0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○"/>
            </a:pPr>
            <a:r>
              <a:rPr b="0" i="0" lang="pt-BR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Aborta um processo;</a:t>
            </a:r>
            <a:endParaRPr b="0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●"/>
            </a:pPr>
            <a:r>
              <a:rPr b="0" i="0" lang="pt-BR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CTRL+Z</a:t>
            </a:r>
            <a:endParaRPr b="0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○"/>
            </a:pPr>
            <a:r>
              <a:rPr b="0" i="0" lang="pt-BR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Suspende um processo;</a:t>
            </a:r>
            <a:endParaRPr b="0" baseline="-25000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●"/>
            </a:pPr>
            <a:r>
              <a:rPr b="0" i="0" lang="pt-BR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endParaRPr b="0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○"/>
            </a:pPr>
            <a:r>
              <a:rPr b="0" i="0" lang="pt-BR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Executa um comando em background;</a:t>
            </a:r>
            <a:endParaRPr b="0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■"/>
            </a:pPr>
            <a:r>
              <a:rPr b="0" i="0" lang="pt-BR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curl www.google.com &amp;</a:t>
            </a:r>
            <a:endParaRPr b="0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Pacotes no Linux</a:t>
            </a:r>
            <a:endParaRPr/>
          </a:p>
        </p:txBody>
      </p:sp>
      <p:sp>
        <p:nvSpPr>
          <p:cNvPr id="328" name="Google Shape;328;p5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O Linux adotou a prática de gerenciamento de software criando formatos de empacotamento, pacotes de software e ferramentas de instalação exclusivas.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O processo de instalação de pacotes de software foi evoluindo desde a instalação de um pacote </a:t>
            </a:r>
            <a:r>
              <a:rPr b="1" lang="pt-BR"/>
              <a:t>tarball</a:t>
            </a:r>
            <a:r>
              <a:rPr lang="pt-BR"/>
              <a:t> para o gerenciamento de pacotes como DEB e RPM.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Tarball</a:t>
            </a:r>
            <a:endParaRPr/>
          </a:p>
        </p:txBody>
      </p:sp>
      <p:sp>
        <p:nvSpPr>
          <p:cNvPr id="334" name="Google Shape;334;p5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Nos primeiros sistemas Linux era preciso que o usuário fizesse o download do código-fonte, compilasse em arquivos binários e adicionasse os binários ao sistema.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Às vezes, o software era disponibilizado por alguns usuários em uma forma compilada conhecida como </a:t>
            </a:r>
            <a:r>
              <a:rPr b="1" lang="pt-BR"/>
              <a:t>tarball</a:t>
            </a:r>
            <a:r>
              <a:rPr lang="pt-BR"/>
              <a:t>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Um tarball contém vários arquivos, incluindo executáveis, arquivos de configuração, documentação e bibliotecas.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Todos os arquivos são compactados em um único arquivo para fácil armazenamento e distribuição.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Após a instalação do software, os arquivos se espalham pelo sistema em diretórios relevantes.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Tarball</a:t>
            </a:r>
            <a:endParaRPr/>
          </a:p>
        </p:txBody>
      </p:sp>
      <p:sp>
        <p:nvSpPr>
          <p:cNvPr id="340" name="Google Shape;340;p5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O método de criação do tarball, embora melhor que manual, dificulta algumas tarefas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Requer que o usuário rastreie de forma independente/manual as dependências do software de instalação, e o próprio software dependente tenha algumas dependências.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Como a instalação do pacote tarball espalha os arquivos, não será fácil localizar a documentação do pacote e os arquivos de configuração, mesmo que o usuário conheça os comandos.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Tarball</a:t>
            </a:r>
            <a:endParaRPr/>
          </a:p>
        </p:txBody>
      </p:sp>
      <p:sp>
        <p:nvSpPr>
          <p:cNvPr id="346" name="Google Shape;346;p5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É difícil localizar arquivos para desinstalar software.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A ausência de metadados nos tarballs deixa os usuários confusos sobre os detalhes da versão após a instalação. Isso torna difícil rastrear bugs e obter novas versões.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pt-BR"/>
              <a:t>Para superar esses problemas, o empacotamento de software nas distribuições Linux evoluiu para dois formatos de empacotamento conhecidos como empacotamento DEB e RPM.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"empacotamento" DEB</a:t>
            </a:r>
            <a:endParaRPr/>
          </a:p>
        </p:txBody>
      </p:sp>
      <p:sp>
        <p:nvSpPr>
          <p:cNvPr id="352" name="Google Shape;352;p5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As distribuições Debian e Linux baseadas em Debian usam pacotes de software baseados em DEB.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Os arquivos .deb incluem todos os arquivos relevantes com metadados em formato de arquivo .ar.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Os metadados contêm todos os detalhes relevantes do software envolvendo versão, descrição, dependências, licenças, etc.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As distribuições Debian oferecem múltiplas interfaces gráficas e ferramentas baseadas em terminal para gerenciar arquivos .deb.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9825"/>
            <a:ext cx="4075975" cy="649817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7"/>
          <p:cNvSpPr txBox="1"/>
          <p:nvPr/>
        </p:nvSpPr>
        <p:spPr>
          <a:xfrm>
            <a:off x="4324200" y="1603500"/>
            <a:ext cx="4819800" cy="4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1" i="0" lang="pt-BR" sz="1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debian-binary </a:t>
            </a:r>
            <a:r>
              <a:rPr b="0" i="0" lang="pt-BR" sz="1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Contém uma única linha fornecendo o número da versão do formato do pacote. (2.0 para versões atuais do Debian)</a:t>
            </a:r>
            <a:endParaRPr b="0" i="0" sz="1750" u="none" cap="none" strike="noStrik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1" i="0" lang="pt-BR" sz="1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arquivo de controle</a:t>
            </a:r>
            <a:r>
              <a:rPr b="0" i="0" lang="pt-BR" sz="1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Um arquivo tar chamado control.tar contém os scripts do mantenedor e as meta-informações do pacote (nome do pacote, versão, dependências e mantenedor). A compactação do arquivo com gzip ou xz é suportada. A extensão do arquivo muda para indicar o método de compactação</a:t>
            </a:r>
            <a:endParaRPr b="0" i="0" sz="1750" u="none" cap="none" strike="noStrik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1" i="0" lang="pt-BR" sz="1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arquivo de dados</a:t>
            </a:r>
            <a:r>
              <a:rPr b="0" i="0" lang="pt-BR" sz="1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Um arquivo tar chamado data.tar contém os arquivos instaláveis ​​reais. A compactação do arquivo com gzip, bzip2, lzma ou xz é suportada. A extensão do arquivo muda para indicar o método de compactação</a:t>
            </a:r>
            <a:endParaRPr b="0" i="0" sz="1750" u="none" cap="none" strike="noStrik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57"/>
          <p:cNvCxnSpPr/>
          <p:nvPr/>
        </p:nvCxnSpPr>
        <p:spPr>
          <a:xfrm flipH="1">
            <a:off x="2986800" y="1833125"/>
            <a:ext cx="1401900" cy="129600"/>
          </a:xfrm>
          <a:prstGeom prst="straightConnector1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0" name="Google Shape;360;p57"/>
          <p:cNvCxnSpPr/>
          <p:nvPr/>
        </p:nvCxnSpPr>
        <p:spPr>
          <a:xfrm flipH="1">
            <a:off x="3299700" y="2889850"/>
            <a:ext cx="1089000" cy="744000"/>
          </a:xfrm>
          <a:prstGeom prst="straightConnector1">
            <a:avLst/>
          </a:prstGeom>
          <a:noFill/>
          <a:ln cap="flat" cmpd="sng" w="76200">
            <a:solidFill>
              <a:srgbClr val="D9EA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p57"/>
          <p:cNvCxnSpPr/>
          <p:nvPr/>
        </p:nvCxnSpPr>
        <p:spPr>
          <a:xfrm flipH="1">
            <a:off x="3299700" y="5121925"/>
            <a:ext cx="1089000" cy="301800"/>
          </a:xfrm>
          <a:prstGeom prst="straightConnector1">
            <a:avLst/>
          </a:prstGeom>
          <a:noFill/>
          <a:ln cap="flat" cmpd="sng" w="76200">
            <a:solidFill>
              <a:srgbClr val="FFF2C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"empacotamento" DEB</a:t>
            </a:r>
            <a:endParaRPr/>
          </a:p>
        </p:txBody>
      </p:sp>
      <p:sp>
        <p:nvSpPr>
          <p:cNvPr id="367" name="Google Shape;367;p5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Algumas ferramentas para manipular pacotes DEB: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lang="pt-BR"/>
              <a:t>apt</a:t>
            </a:r>
            <a:r>
              <a:rPr lang="pt-BR"/>
              <a:t>: ferramenta de empacotamento avançada do Ubuntu que fornece um comando </a:t>
            </a:r>
            <a:r>
              <a:rPr b="1" lang="pt-BR"/>
              <a:t>apt-get</a:t>
            </a:r>
            <a:r>
              <a:rPr lang="pt-BR"/>
              <a:t> para pesquisar e gerenciar a instalação de pacotes.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lang="pt-BR"/>
              <a:t>aptitude</a:t>
            </a:r>
            <a:r>
              <a:rPr lang="pt-BR"/>
              <a:t>: o comando é uma ferramenta de gerenciamento de pacotes que fornece uma interface baseada em texto para ser executada dentro do terminal. Ele executa a instalação, remoção e atualização de pacotes usando as teclas de seta e destacando a opção selecionada.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lang="pt-BR"/>
              <a:t>Ubuntu Software Center</a:t>
            </a:r>
            <a:r>
              <a:rPr lang="pt-BR"/>
              <a:t>: É uma interface gráfica de usuário intuitiva para usuários iniciantes do Linux que pesquisam e instalam pacotes.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empacotamento RPM</a:t>
            </a:r>
            <a:endParaRPr/>
          </a:p>
        </p:txBody>
      </p:sp>
      <p:sp>
        <p:nvSpPr>
          <p:cNvPr id="373" name="Google Shape;373;p5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formato de empacotamento RPM (.rpm) é a preferência do SUSE, Fedora e Red Hat, e distribuições Linux baseadas em RHEL.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pacote RPM é compilado de arquivos para fornecer um visualizador de fotos, processador de texto ou outro software para usuários de distribuição RHEL.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Ele também contém arquivos de configuração, metadados e outros documentos necessários para criar o software.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RPM</a:t>
            </a:r>
            <a:endParaRPr/>
          </a:p>
        </p:txBody>
      </p:sp>
      <p:sp>
        <p:nvSpPr>
          <p:cNvPr id="379" name="Google Shape;379;p6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RPM Package Manager combina binários e todos os arquivos necessários disponíveis por meio de provedores de software upstream em um pacote RPM.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Antes de incluir pacotes no repositório, eles são assinados para que os usuários possam verificar sua validade.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Agora o usuário pode acessar esses pacotes para instalação a partir de repositórios colocados dentro de CDs ou diretórios via servidores NFS ou FTP.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RPM</a:t>
            </a:r>
            <a:endParaRPr/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0" y="1600200"/>
            <a:ext cx="9144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</a:pP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</a:rPr>
              <a:t>O formato RPM pode incluir tando binário quanto código-fonte. É dividido em 4 seções lógicas: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30"/>
              <a:buNone/>
            </a:pPr>
            <a:r>
              <a:rPr lang="pt-BR" sz="2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Lead      -- 96 bytes of "magic" and other info</a:t>
            </a:r>
            <a:endParaRPr sz="205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 sz="2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Signature -- collection of "digital signatures"</a:t>
            </a:r>
            <a:endParaRPr sz="205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 sz="2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Header    -- holding area for all the package information (aka "metadata")</a:t>
            </a:r>
            <a:endParaRPr sz="205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pt-BR" sz="2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Payload   -- compressed archive of the file(s) in the package (aka "payload")</a:t>
            </a:r>
            <a:endParaRPr sz="205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0" y="347400"/>
            <a:ext cx="7847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116" name="Google Shape;116;p17"/>
          <p:cNvSpPr txBox="1"/>
          <p:nvPr/>
        </p:nvSpPr>
        <p:spPr>
          <a:xfrm>
            <a:off x="726901" y="1613650"/>
            <a:ext cx="7943400" cy="4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bg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○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Coloca um processo em background;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○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Retoma um processo suspenso rodando ele como um job em background.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○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bg %id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■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%id é o número do job;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fg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○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Coloca um processo em foreground;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○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fg %id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■"/>
            </a:pPr>
            <a:r>
              <a:rPr b="0" i="0" lang="pt-BR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%id é o número do job;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Package Managers</a:t>
            </a:r>
            <a:endParaRPr/>
          </a:p>
        </p:txBody>
      </p:sp>
      <p:sp>
        <p:nvSpPr>
          <p:cNvPr id="391" name="Google Shape;391;p6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No Linux, os gerenciadores de pacotes são essencialmente aplicativos de software que ajudam os usuários a: Pesquisar, baixar, instalar, remover e atualizar aplicativos de software no sistema operacional do computador.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Podem ser ferramentas de linha de comando ou um aplicativo completo de interface gráfica do usuário.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3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Package Managers</a:t>
            </a:r>
            <a:endParaRPr/>
          </a:p>
        </p:txBody>
      </p:sp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Usuários experientes de Linux raramente baixam software de sites ou de qualquer outro local.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As principais razões para isso incluíram aspectos como facilidade de uso, segurança e o fato de que a maioria das distribuições Linux tem uma lista de fontes onde os usuários podem baixar pacotes de software de código aberto gratuitos.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4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Package Managers</a:t>
            </a:r>
            <a:endParaRPr/>
          </a:p>
        </p:txBody>
      </p:sp>
      <p:sp>
        <p:nvSpPr>
          <p:cNvPr id="403" name="Google Shape;403;p6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Essas fontes de pacotes são chamadas de repositórios.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Usando um gerenciador de pacotes, os usuários irão baixar automaticamente o pacote apropriado de um repositório configurado, instalá-lo e concluir todas as tarefas de configuração necessárias.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Não há necessidade de o usuário clicar em uma tela de assistente ou procurar definições de configuração.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 a versão dos pacotes for atualizada no repositório de pacotes, o gerenciador de pacotes atualizará cada pacote para sua versão mais recente sempre que for solicitado pelo usuário.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5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Package Managers</a:t>
            </a:r>
            <a:endParaRPr/>
          </a:p>
        </p:txBody>
      </p:sp>
      <p:sp>
        <p:nvSpPr>
          <p:cNvPr id="409" name="Google Shape;409;p6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dpkg (Debian Package Manager)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APT (Advanced Package Tool)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rpm (RedHat Package Manager)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yum (Yellowdog Update Modified)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dnf (Dandified Yum)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zypper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flatpak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pacman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snap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synaptic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6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Como usar um Package Manager</a:t>
            </a:r>
            <a:endParaRPr/>
          </a:p>
        </p:txBody>
      </p:sp>
      <p:sp>
        <p:nvSpPr>
          <p:cNvPr id="415" name="Google Shape;415;p6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uso de um gerenciador de pacotes geralmente é realizado através da janela do terminal, embora esteja se tornando mais popular para os gerenciadores de pacotes implementar uma GUI e a maioria das distribuições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Linux populares agora fornecem uma interface amigável para ajudar os usuários a instalar o software.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Essas GUI, normalmente fornecem apenas um wrapper e automatizam os comandos bash usados ​​para instalar usando a linha de comando.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7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RPM</a:t>
            </a:r>
            <a:endParaRPr/>
          </a:p>
        </p:txBody>
      </p:sp>
      <p:sp>
        <p:nvSpPr>
          <p:cNvPr id="421" name="Google Shape;421;p6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pt-BR" sz="1750">
                <a:solidFill>
                  <a:srgbClr val="444444"/>
                </a:solidFill>
                <a:highlight>
                  <a:srgbClr val="FFFFFF"/>
                </a:highlight>
              </a:rPr>
              <a:t>O nome do pacote RPM diz muito sobre o software. Por exemplo os detalhes do pacote RPM do firefox atualmente instalado:</a:t>
            </a:r>
            <a:endParaRPr sz="1500">
              <a:solidFill>
                <a:srgbClr val="F8F8F8"/>
              </a:solidFill>
              <a:highlight>
                <a:srgbClr val="0C1021"/>
              </a:highlight>
            </a:endParaRPr>
          </a:p>
          <a:p>
            <a:pPr indent="-339725" lvl="0" marL="7493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444444"/>
              </a:buClr>
              <a:buSzPts val="1750"/>
              <a:buChar char="●"/>
            </a:pPr>
            <a:r>
              <a:rPr lang="pt-BR" sz="1750">
                <a:solidFill>
                  <a:srgbClr val="444444"/>
                </a:solidFill>
                <a:highlight>
                  <a:srgbClr val="FFFFFF"/>
                </a:highlight>
              </a:rPr>
              <a:t>87.0: representa um número de lançamento atribuído pelo Mozilla Project</a:t>
            </a:r>
            <a:endParaRPr sz="17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397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750"/>
              <a:buChar char="●"/>
            </a:pPr>
            <a:r>
              <a:rPr lang="pt-BR" sz="1750">
                <a:solidFill>
                  <a:srgbClr val="444444"/>
                </a:solidFill>
                <a:highlight>
                  <a:srgbClr val="FFFFFF"/>
                </a:highlight>
              </a:rPr>
              <a:t>12: representa o número de vezes que a Red Hat reconstrói o pacote no mesmo número de lançamento.</a:t>
            </a:r>
            <a:endParaRPr sz="17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397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750"/>
              <a:buChar char="●"/>
            </a:pPr>
            <a:r>
              <a:rPr lang="pt-BR" sz="1750">
                <a:solidFill>
                  <a:srgbClr val="444444"/>
                </a:solidFill>
                <a:highlight>
                  <a:srgbClr val="FFFFFF"/>
                </a:highlight>
              </a:rPr>
              <a:t>fc34.x86_64: representa que o pacote é construído e compilado para o Fedora Linux e arquitetura x86 de 64 bits.</a:t>
            </a:r>
            <a:endParaRPr sz="2800"/>
          </a:p>
        </p:txBody>
      </p:sp>
      <p:pic>
        <p:nvPicPr>
          <p:cNvPr id="422" name="Google Shape;42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725" y="4891925"/>
            <a:ext cx="66865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8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RPM</a:t>
            </a:r>
            <a:endParaRPr/>
          </a:p>
        </p:txBody>
      </p:sp>
      <p:sp>
        <p:nvSpPr>
          <p:cNvPr id="428" name="Google Shape;428;p68"/>
          <p:cNvSpPr txBox="1"/>
          <p:nvPr>
            <p:ph idx="1" type="body"/>
          </p:nvPr>
        </p:nvSpPr>
        <p:spPr>
          <a:xfrm>
            <a:off x="0" y="1216125"/>
            <a:ext cx="9144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Para encontrar mais detalhes do pacote, consulte o banco de dados local do RPM usando o comando rpm com a opção -qi: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pic>
        <p:nvPicPr>
          <p:cNvPr id="429" name="Google Shape;42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77547"/>
            <a:ext cx="9144001" cy="3694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9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RPM</a:t>
            </a:r>
            <a:endParaRPr/>
          </a:p>
        </p:txBody>
      </p:sp>
      <p:sp>
        <p:nvSpPr>
          <p:cNvPr id="435" name="Google Shape;435;p69"/>
          <p:cNvSpPr txBox="1"/>
          <p:nvPr>
            <p:ph idx="1" type="body"/>
          </p:nvPr>
        </p:nvSpPr>
        <p:spPr>
          <a:xfrm>
            <a:off x="0" y="5175850"/>
            <a:ext cx="91440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A saída acima agora representa as datas de compilação e instalação do pacote, tamanho, licenciamento do grupo de pacotes do firefox e muitos outros detalhes.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pic>
        <p:nvPicPr>
          <p:cNvPr id="436" name="Google Shape;43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6122"/>
            <a:ext cx="9144001" cy="3694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0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RPM</a:t>
            </a:r>
            <a:endParaRPr/>
          </a:p>
        </p:txBody>
      </p:sp>
      <p:sp>
        <p:nvSpPr>
          <p:cNvPr id="442" name="Google Shape;442;p7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rPr lang="pt-BR"/>
              <a:t>Embora o rpm tenha sido o primeiro comando da ferramenta de empacotamento RPM para atualização, consulta, remoção de pacote, etc., ele tem algumas desvantagens fundamentais.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rPr b="1" lang="pt-BR"/>
              <a:t>Dependências</a:t>
            </a:r>
            <a:r>
              <a:rPr lang="pt-BR"/>
              <a:t>: A instalação do pacote RPM falha na ausência de dependências enquanto informa sobre os componentes necessários.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rPr lang="pt-BR"/>
              <a:t>Além disso, o próprio pacote dependente tem algumas dependências necessárias para realizar o trabalho.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rPr b="1" lang="pt-BR"/>
              <a:t>Localização dos RPMs</a:t>
            </a:r>
            <a:r>
              <a:rPr lang="pt-BR"/>
              <a:t>: O gerenciador de pacotes RPM espera receber a localização do pacote antes da instalação.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rPr lang="pt-BR"/>
              <a:t>Se o pacote estiver disponível na pasta atual, requer uma entrada de firefox-87.0-12.fc34.x86_64.rpm, se estiver no servidor, requer http://example.com/firefox-87.0-12.fc34 .x86_64.rpm.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1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Projeto YUM</a:t>
            </a:r>
            <a:endParaRPr/>
          </a:p>
        </p:txBody>
      </p:sp>
      <p:sp>
        <p:nvSpPr>
          <p:cNvPr id="448" name="Google Shape;448;p71"/>
          <p:cNvSpPr txBox="1"/>
          <p:nvPr>
            <p:ph idx="1" type="body"/>
          </p:nvPr>
        </p:nvSpPr>
        <p:spPr>
          <a:xfrm>
            <a:off x="237225" y="1600200"/>
            <a:ext cx="8449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empacotamento de software baseado em DEB resolvia automaticamente o problema de dependências mas o comando RPM não.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Após a crescente popularidade dos pacotes RPM, os problemas foram resolvidos com o recurso YUM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recurso Yellowdog Updater Modified (YUM) foi introduzido para gerenciar dependências de pacotes RPM considerando cada pacote RPM como parte de um grande repositório de software.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De tal forma que o problema de lidar com as dependências é para a distribuição Linux ou software de terceiros.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0" y="347400"/>
            <a:ext cx="7847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122" name="Google Shape;122;p18"/>
          <p:cNvSpPr txBox="1"/>
          <p:nvPr/>
        </p:nvSpPr>
        <p:spPr>
          <a:xfrm>
            <a:off x="1647189" y="2051050"/>
            <a:ext cx="5918100" cy="4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257808" lvl="0" marL="2959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■"/>
            </a:pPr>
            <a:r>
              <a:rPr b="0" i="0" lang="pt-BR" sz="2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kill</a:t>
            </a:r>
            <a:endParaRPr b="0" i="0" sz="2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7808" lvl="0" marL="29591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Char char="■"/>
            </a:pPr>
            <a:r>
              <a:rPr b="0" i="0" lang="pt-BR" sz="21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Manda um sinal para um processo ou;</a:t>
            </a:r>
            <a:endParaRPr b="0" i="0" sz="21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7808" lvl="0" marL="29591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Char char="■"/>
            </a:pPr>
            <a:r>
              <a:rPr b="0" i="0" lang="pt-BR" sz="21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Finaliza um job;</a:t>
            </a:r>
            <a:endParaRPr b="0" i="0" sz="21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7808" lvl="0" marL="295910" marR="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Char char="■"/>
            </a:pPr>
            <a:r>
              <a:rPr b="0" i="0" lang="pt-BR" sz="21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Kill %id</a:t>
            </a:r>
            <a:endParaRPr b="0" i="0" sz="21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5737" lvl="1" marL="655320" marR="0" rtl="0" algn="l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rgbClr val="E3B800"/>
              </a:buClr>
              <a:buSzPts val="1450"/>
              <a:buFont typeface="Arial"/>
              <a:buChar char="■"/>
            </a:pPr>
            <a:r>
              <a:rPr b="0" i="0" lang="pt-B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%id é o número do job;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7808" lvl="0" marL="29591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■"/>
            </a:pPr>
            <a:r>
              <a:rPr b="0" i="0" lang="pt-BR" sz="2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jobs</a:t>
            </a:r>
            <a:endParaRPr b="0" i="0" sz="2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7808" lvl="0" marL="29591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Char char="■"/>
            </a:pPr>
            <a:r>
              <a:rPr b="0" i="0" lang="pt-BR" sz="21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Exibe os jobs em execução pelo shell;</a:t>
            </a:r>
            <a:endParaRPr b="0" i="0" sz="21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7808" lvl="0" marL="295910" marR="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Char char="■"/>
            </a:pPr>
            <a:r>
              <a:rPr b="0" i="0" lang="pt-BR" sz="21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$ jobs [opções]</a:t>
            </a:r>
            <a:endParaRPr b="0" i="0" sz="21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5737" lvl="1" marL="655320" marR="0" rtl="0" algn="l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rgbClr val="E3B800"/>
              </a:buClr>
              <a:buSzPts val="1450"/>
              <a:buFont typeface="Arial"/>
              <a:buChar char="■"/>
            </a:pPr>
            <a:r>
              <a:rPr b="0" i="0" lang="pt-B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-l exibe o nome e o número de cada processo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5737" lvl="1" marL="65532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E3B800"/>
              </a:buClr>
              <a:buSzPts val="1450"/>
              <a:buFont typeface="Arial"/>
              <a:buChar char="■"/>
            </a:pPr>
            <a:r>
              <a:rPr b="0" i="0" lang="pt-B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-s exibe o nome de cada processo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5737" lvl="1" marL="65532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E3B800"/>
              </a:buClr>
              <a:buSzPts val="1450"/>
              <a:buFont typeface="Arial"/>
              <a:buChar char="■"/>
            </a:pPr>
            <a:r>
              <a:rPr b="0" i="0" lang="pt-B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-p exibe o número de cada processo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2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Projeto YUM</a:t>
            </a:r>
            <a:endParaRPr/>
          </a:p>
        </p:txBody>
      </p:sp>
      <p:sp>
        <p:nvSpPr>
          <p:cNvPr id="454" name="Google Shape;454;p7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Ele resolve os problemas com o conceito de que os repositórios podem construir uns sobre os outros.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Por exemplo, se um usuário instala algum pacote do repositório rpmfusion.org, que requer um comando/ferramenta do repositório principal do Fedora, ele também tem acesso a isso.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Portanto, ele será baixado e instalado nesse meio tempo.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3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YUM</a:t>
            </a:r>
            <a:endParaRPr/>
          </a:p>
        </p:txBody>
      </p:sp>
      <p:sp>
        <p:nvSpPr>
          <p:cNvPr id="460" name="Google Shape;460;p7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11181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Ao contrário do apt-get, não é necessário fazer comandos de atualização de repositórios para começar a instalar pacotes.</a:t>
            </a:r>
            <a:endParaRPr/>
          </a:p>
          <a:p>
            <a:pPr indent="-31118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Os repositórios são sites da Internet que mantém os pacotes da sua distribuição atualizados.</a:t>
            </a:r>
            <a:endParaRPr/>
          </a:p>
          <a:p>
            <a:pPr indent="-31118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Lembre-se que os resositórios são configurados no diretório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/etc/yum.repos.d/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8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Basta colocar um arquivo com qualquer nome com extensão .repo dentro deste diretório e automaticamente o repositório fica disponível.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rPr lang="pt-BR"/>
              <a:t>Abaixo um exemplo de um repositório do YUM: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[Novo_Repositorio]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name=Repositorio Novo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baseurl=http://dl.atrpms.net/f$releasever-$basearch/atrpms/stable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4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YUM</a:t>
            </a:r>
            <a:endParaRPr/>
          </a:p>
        </p:txBody>
      </p:sp>
      <p:sp>
        <p:nvSpPr>
          <p:cNvPr id="466" name="Google Shape;466;p7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Instalar um programa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# yum install sl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Pode-se especificar mais de um programa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# yum install sl cowsay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Removendo um programa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# yum remove sl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5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YUM</a:t>
            </a:r>
            <a:endParaRPr/>
          </a:p>
        </p:txBody>
      </p:sp>
      <p:sp>
        <p:nvSpPr>
          <p:cNvPr id="472" name="Google Shape;472;p7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Faz a instalação de programas sem perguntar nada: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# yum install -y sl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Procurando um programa: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# yum search samba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Esta opção retorna uma lista muito longa. Se não tiver familiarizado, é melhor utilizar o list: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# yum list samba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6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YUM</a:t>
            </a:r>
            <a:endParaRPr/>
          </a:p>
        </p:txBody>
      </p:sp>
      <p:sp>
        <p:nvSpPr>
          <p:cNvPr id="478" name="Google Shape;478;p7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Os repositórios do YUM usam um conceito chamado de GROUP que é um nome que categoriza um conjunto de pacotes.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Por exemplo, o grupo Administration Tools tem uma série de pacotes relativos a Ferramentas de Administração do Sistema.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Para listar todos os grupos: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# yum grouplist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Para instalar um grupo inteiro de programas: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# yum groupinstall "Administration Tools" </a:t>
            </a:r>
            <a:endParaRPr b="1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7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DNF</a:t>
            </a:r>
            <a:endParaRPr/>
          </a:p>
        </p:txBody>
      </p:sp>
      <p:sp>
        <p:nvSpPr>
          <p:cNvPr id="484" name="Google Shape;484;p7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DNF ou Dandified YUM é o padrão atualizado desde o Red Hat Enterprise Linux 8, CentOS 8, Fedora 22 e quaisquer distribuições baseadas neles.</a:t>
            </a:r>
            <a:endParaRPr/>
          </a:p>
        </p:txBody>
      </p:sp>
      <p:pic>
        <p:nvPicPr>
          <p:cNvPr id="485" name="Google Shape;48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625" y="4325450"/>
            <a:ext cx="2239500" cy="21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8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APT</a:t>
            </a:r>
            <a:endParaRPr/>
          </a:p>
        </p:txBody>
      </p:sp>
      <p:sp>
        <p:nvSpPr>
          <p:cNvPr id="491" name="Google Shape;491;p7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Advanced Packaging Tool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gerenciador de pacotes mais comum para novos usuários de Linux é </a:t>
            </a:r>
            <a:r>
              <a:rPr b="1" lang="pt-BR"/>
              <a:t>apt</a:t>
            </a:r>
            <a:r>
              <a:rPr lang="pt-BR"/>
              <a:t> (Advanced Package Tool) porque é o gerenciador de pacotes padrão para o Debian, Ubuntu e Mint.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Usa o formato .deb de empacotamento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pic>
        <p:nvPicPr>
          <p:cNvPr id="492" name="Google Shape;49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0937" y="3822678"/>
            <a:ext cx="2744684" cy="27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9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dpkg</a:t>
            </a:r>
            <a:endParaRPr/>
          </a:p>
        </p:txBody>
      </p:sp>
      <p:sp>
        <p:nvSpPr>
          <p:cNvPr id="498" name="Google Shape;498;p7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Enquanto as ferramentas anteriores estavam focadas no gerenciamento de pacotes mantidos em repositórios, o comando dpkg também pode ser usado para operar em pacotes .deb individuais.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ferramenta dpkg, na verdade, é responsável pela maior parte do trabalho nos bastidores dos comandos que vimos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apt fornece organização adicional enquanto dpkg interage com os próprios pacotes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0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dpkg</a:t>
            </a:r>
            <a:endParaRPr/>
          </a:p>
        </p:txBody>
      </p:sp>
      <p:sp>
        <p:nvSpPr>
          <p:cNvPr id="504" name="Google Shape;504;p8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Ao contrário dos comandos apt, o dpkg não tem a capacidade de resolver dependências automaticamente.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Sua principal característica é a capacidade de trabalhar com pacotes .deb diretamente, e sua capacidade de "dissecar" um pacote e descobrir mais sobre sua estrutura.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Embora possa reunir algumas informações sobre os pacotes instalados no sistema, você não deve usá-lo como gerenciador de pacotes primário.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APT e o Aptitude são mais recentes e sobrepõem recursos adicionais ao dpkg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1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APT</a:t>
            </a:r>
            <a:endParaRPr/>
          </a:p>
        </p:txBody>
      </p:sp>
      <p:sp>
        <p:nvSpPr>
          <p:cNvPr id="510" name="Google Shape;510;p8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APT é o membro mais usado do conjunto de ferramentas de empacotamento APT.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Seu principal objetivo é fazer a interface com repositórios remotos mantidos pela equipe de empacotamento da distribuição e realizar ações nos pacotes disponíveis.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Essas ferramentas funcionam "puxando" informações de repositórios remotos para um cache mantido no sistema local.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0" y="347400"/>
            <a:ext cx="7847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128" name="Google Shape;128;p19"/>
          <p:cNvSpPr txBox="1"/>
          <p:nvPr/>
        </p:nvSpPr>
        <p:spPr>
          <a:xfrm>
            <a:off x="1611630" y="2049779"/>
            <a:ext cx="6858000" cy="3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3676" lvl="0" marL="271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■"/>
            </a:pPr>
            <a:r>
              <a:rPr b="0" i="0" lang="pt-BR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pidof processo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7025" lvl="1" marL="9144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Arial"/>
              <a:buChar char="■"/>
            </a:pPr>
            <a:r>
              <a:rPr b="0" i="0" lang="pt-BR" sz="19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Retorna o PID do processo informado;</a:t>
            </a:r>
            <a:endParaRPr b="0" i="0" sz="1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7025" lvl="1" marL="914400" marR="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Arial"/>
              <a:buChar char="■"/>
            </a:pPr>
            <a:r>
              <a:rPr b="0" i="0" lang="pt-BR" sz="19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$pidof bash;</a:t>
            </a:r>
            <a:endParaRPr b="0" i="0" sz="1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3676" lvl="0" marL="271780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■"/>
            </a:pPr>
            <a:r>
              <a:rPr b="0" i="0" lang="pt-BR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top [opções]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7025" lvl="1" marL="9144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Arial"/>
              <a:buChar char="■"/>
            </a:pPr>
            <a:r>
              <a:rPr b="0" i="0" lang="pt-BR" sz="19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Exibe os processos com maior consumo de CPU;</a:t>
            </a:r>
            <a:endParaRPr b="0" i="0" sz="1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2" marL="1371600" marR="30480" rtl="0" algn="l">
              <a:lnSpc>
                <a:spcPct val="119393"/>
              </a:lnSpc>
              <a:spcBef>
                <a:spcPts val="995"/>
              </a:spcBef>
              <a:spcAft>
                <a:spcPts val="0"/>
              </a:spcAft>
              <a:buClr>
                <a:srgbClr val="E3B800"/>
              </a:buClr>
              <a:buSzPts val="1300"/>
              <a:buFont typeface="Arial"/>
              <a:buChar char="■"/>
            </a:pPr>
            <a:r>
              <a:rPr b="0" i="0" lang="pt-BR" sz="16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-u usuário Exibe apenas processos pertencentes ao usuário especificado</a:t>
            </a:r>
            <a:endParaRPr b="0" i="0" sz="16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2" marL="13716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E3B800"/>
              </a:buClr>
              <a:buSzPts val="1300"/>
              <a:buFont typeface="Arial"/>
              <a:buChar char="■"/>
            </a:pPr>
            <a:r>
              <a:rPr b="0" i="0" lang="pt-BR" sz="16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U não mostra processos do usuário especificado</a:t>
            </a:r>
            <a:endParaRPr b="0" i="0" sz="16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2" marL="1371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E3B800"/>
              </a:buClr>
              <a:buSzPts val="1300"/>
              <a:buFont typeface="Arial"/>
              <a:buChar char="■"/>
            </a:pPr>
            <a:r>
              <a:rPr b="0" i="0" lang="pt-BR" sz="16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-d n Atualiza o monitor a cada n segundos;</a:t>
            </a:r>
            <a:endParaRPr b="0" i="0" sz="16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2" marL="1371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E3B800"/>
              </a:buClr>
              <a:buSzPts val="1300"/>
              <a:buFont typeface="Arial"/>
              <a:buChar char="■"/>
            </a:pPr>
            <a:r>
              <a:rPr b="0" i="0" lang="pt-BR" sz="16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-t tty Exibe processos apenas do terminal especificado;</a:t>
            </a:r>
            <a:endParaRPr b="0" i="0" sz="16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APT</a:t>
            </a:r>
            <a:endParaRPr/>
          </a:p>
        </p:txBody>
      </p:sp>
      <p:sp>
        <p:nvSpPr>
          <p:cNvPr id="516" name="Google Shape;516;p8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apt é usado para atualizar o cache local. Também é usado para modificar o estado do pacote, ou seja, instalar ou remover um pacote do sistema.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Nas versões anteriores do Ubuntu, o comando apt principal era conhecido como apt-get.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Ele foi simplificado, mas você ainda pode chamar apt-get por hábito ou por compatibilidade com versões anteriores.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3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APT</a:t>
            </a:r>
            <a:endParaRPr/>
          </a:p>
        </p:txBody>
      </p:sp>
      <p:sp>
        <p:nvSpPr>
          <p:cNvPr id="522" name="Google Shape;522;p8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índice de pacotes do APT é essencialmente um banco de dados de pacotes disponíveis dos repositórios definidos no arquivo </a:t>
            </a:r>
            <a:r>
              <a:rPr b="1" lang="pt-BR"/>
              <a:t>/etc/apt/sources.list</a:t>
            </a:r>
            <a:r>
              <a:rPr lang="pt-BR"/>
              <a:t> e no diretório </a:t>
            </a:r>
            <a:r>
              <a:rPr b="1" lang="pt-BR"/>
              <a:t>/etc/apt/sources.list.d</a:t>
            </a:r>
            <a:endParaRPr b="1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Esse arquivo é baixado (atualizado) para sua máquina usando o comando apt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4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APT</a:t>
            </a:r>
            <a:endParaRPr/>
          </a:p>
        </p:txBody>
      </p:sp>
      <p:sp>
        <p:nvSpPr>
          <p:cNvPr id="528" name="Google Shape;528;p84"/>
          <p:cNvSpPr txBox="1"/>
          <p:nvPr>
            <p:ph idx="1" type="body"/>
          </p:nvPr>
        </p:nvSpPr>
        <p:spPr>
          <a:xfrm>
            <a:off x="237225" y="1600200"/>
            <a:ext cx="8701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rPr lang="pt-BR"/>
              <a:t>Os repositórios são sites da Internet que mantém os pacotes da sua distribuição atualizados.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rPr lang="pt-BR"/>
              <a:t>A lista de repositórios está configurada no arquivo /etc/apt/sources.list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rPr lang="pt-BR"/>
              <a:t>Abaixo um exemplo de um repositório do Debian: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9295"/>
              <a:buNone/>
            </a:pPr>
            <a:r>
              <a:rPr b="1" lang="pt-BR" sz="2270">
                <a:latin typeface="Courier New"/>
                <a:ea typeface="Courier New"/>
                <a:cs typeface="Courier New"/>
                <a:sym typeface="Courier New"/>
              </a:rPr>
              <a:t>deb http://debian.pop-sc.rnp.br/debian/ etch main</a:t>
            </a:r>
            <a:endParaRPr b="1" sz="22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9295"/>
              <a:buNone/>
            </a:pPr>
            <a:r>
              <a:rPr b="1" lang="pt-BR" sz="2270">
                <a:latin typeface="Courier New"/>
                <a:ea typeface="Courier New"/>
                <a:cs typeface="Courier New"/>
                <a:sym typeface="Courier New"/>
              </a:rPr>
              <a:t>deb-src http://debian.pop-sc.rnp.br/debian/ etch main</a:t>
            </a:r>
            <a:endParaRPr b="1" sz="22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9295"/>
              <a:buNone/>
            </a:pPr>
            <a:r>
              <a:rPr b="1" lang="pt-BR" sz="2270">
                <a:latin typeface="Courier New"/>
                <a:ea typeface="Courier New"/>
                <a:cs typeface="Courier New"/>
                <a:sym typeface="Courier New"/>
              </a:rPr>
              <a:t>deb ftp://ftp.br.debian.org/debian etch main contrib non-free</a:t>
            </a:r>
            <a:endParaRPr b="1" sz="22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9295"/>
              <a:buNone/>
            </a:pPr>
            <a:r>
              <a:rPr b="1" lang="pt-BR" sz="2270">
                <a:latin typeface="Courier New"/>
                <a:ea typeface="Courier New"/>
                <a:cs typeface="Courier New"/>
                <a:sym typeface="Courier New"/>
              </a:rPr>
              <a:t>deb http://security.debian.org/ etch/updates main contrib</a:t>
            </a:r>
            <a:endParaRPr b="1" sz="22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9295"/>
              <a:buNone/>
            </a:pPr>
            <a:r>
              <a:rPr b="1" lang="pt-BR" sz="2270">
                <a:latin typeface="Courier New"/>
                <a:ea typeface="Courier New"/>
                <a:cs typeface="Courier New"/>
                <a:sym typeface="Courier New"/>
              </a:rPr>
              <a:t>deb-src http://security.debian.org/ etch/updates main contrib</a:t>
            </a:r>
            <a:endParaRPr b="1" sz="22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rPr lang="pt-BR"/>
              <a:t>Neste site, http://www.apt-get.org/ você encontra repositório a vontade para aplicações Debian.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5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Repositórios Extras</a:t>
            </a:r>
            <a:endParaRPr/>
          </a:p>
        </p:txBody>
      </p:sp>
      <p:sp>
        <p:nvSpPr>
          <p:cNvPr id="534" name="Google Shape;534;p8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Além dos repositórios de pacotes oficialmente suportados disponíveis para o Ubuntu, existem repositórios adicionais mantidos pela comunidade que adicionam milhares de pacotes adicionais para instalação potencial.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Dois dos mais populares são os repositórios universo e multiverso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Esses repositórios não são oficialmente suportados pelo Ubuntu, mas como são mantidos pela comunidade, geralmente fornecem pacotes seguros para uso com seu computador Ubuntu.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6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Repositórios Extras</a:t>
            </a:r>
            <a:endParaRPr/>
          </a:p>
        </p:txBody>
      </p:sp>
      <p:sp>
        <p:nvSpPr>
          <p:cNvPr id="540" name="Google Shape;540;p8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Os pacotes no repositório do multiverso geralmente têm problemas de licenciamento que os impedem de serem distribuídos com um sistema operacional gratuito e podem ser ilegais em sua localidade.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Nem os repositórios do </a:t>
            </a:r>
            <a:r>
              <a:rPr i="1" lang="pt-BR"/>
              <a:t>universo</a:t>
            </a:r>
            <a:r>
              <a:rPr lang="pt-BR"/>
              <a:t> ou do </a:t>
            </a:r>
            <a:r>
              <a:rPr i="1" lang="pt-BR"/>
              <a:t>multiverso</a:t>
            </a:r>
            <a:r>
              <a:rPr lang="pt-BR"/>
              <a:t> contêm pacotes oficialmente suportados.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Em particular, pode não haver atualizações de segurança para esses pacotes.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7"/>
          <p:cNvSpPr txBox="1"/>
          <p:nvPr>
            <p:ph type="title"/>
          </p:nvPr>
        </p:nvSpPr>
        <p:spPr>
          <a:xfrm>
            <a:off x="0" y="365700"/>
            <a:ext cx="788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546" name="Google Shape;546;p8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pt-BR"/>
              <a:t>Material no Google Classroom: Como instalar um pacote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0" y="347400"/>
            <a:ext cx="7847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134" name="Google Shape;134;p20"/>
          <p:cNvSpPr txBox="1"/>
          <p:nvPr>
            <p:ph idx="4294967295" type="body"/>
          </p:nvPr>
        </p:nvSpPr>
        <p:spPr>
          <a:xfrm>
            <a:off x="491490" y="2049780"/>
            <a:ext cx="81609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15252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/>
              <a:t>tload [opções]</a:t>
            </a:r>
            <a:endParaRPr sz="2800"/>
          </a:p>
          <a:p>
            <a:pPr indent="-371475" lvl="1" marL="180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400"/>
              <a:t>Representa de forma gráfica a carga do sistema;</a:t>
            </a:r>
            <a:endParaRPr sz="2400"/>
          </a:p>
          <a:p>
            <a:pPr indent="-282575" lvl="0" marL="180000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/>
              <a:t>Opções</a:t>
            </a:r>
            <a:endParaRPr sz="2400"/>
          </a:p>
          <a:p>
            <a:pPr indent="-228600" lvl="1" marL="1925320" marR="3048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E3B800"/>
              </a:buClr>
              <a:buSzPts val="1600"/>
              <a:buFont typeface="Arial"/>
              <a:buChar char="■"/>
            </a:pPr>
            <a:r>
              <a:rPr lang="pt-BR" sz="2000">
                <a:latin typeface="Trebuchet MS"/>
                <a:ea typeface="Trebuchet MS"/>
                <a:cs typeface="Trebuchet MS"/>
                <a:sym typeface="Trebuchet MS"/>
              </a:rPr>
              <a:t>-s número Mostra uma escala vertical com espaçamento especificado por número(entre 1 e 10)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1" marL="1925320" marR="137160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E3B800"/>
              </a:buClr>
              <a:buSzPts val="1600"/>
              <a:buFont typeface="Arial"/>
              <a:buChar char="■"/>
            </a:pPr>
            <a:r>
              <a:rPr lang="pt-BR" sz="2000">
                <a:latin typeface="Trebuchet MS"/>
                <a:ea typeface="Trebuchet MS"/>
                <a:cs typeface="Trebuchet MS"/>
                <a:sym typeface="Trebuchet MS"/>
              </a:rPr>
              <a:t>-d número Especifica o intervalo entre atualizações em segundos;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0" y="347400"/>
            <a:ext cx="7847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140" name="Google Shape;140;p21"/>
          <p:cNvSpPr txBox="1"/>
          <p:nvPr/>
        </p:nvSpPr>
        <p:spPr>
          <a:xfrm>
            <a:off x="1692910" y="2051050"/>
            <a:ext cx="7199100" cy="3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323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b="0" i="0" lang="pt-BR" sz="2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uptime [-V]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b="0" i="0" lang="pt-BR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Exibe o tempo de funcionamento do sistema e a sua carga;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E3B800"/>
              </a:buClr>
              <a:buSzPts val="1600"/>
              <a:buFont typeface="Arial"/>
              <a:buChar char="■"/>
            </a:pPr>
            <a:r>
              <a:rPr b="0" i="0" lang="pt-BR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-V Exibe a versão do comando;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b="0" i="0" lang="pt-BR" sz="2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free [opções]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marR="936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b="0" i="0" lang="pt-BR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Exibe a quantidade de memória livre e usada no sistema;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1" marL="723900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E3B800"/>
              </a:buClr>
              <a:buSzPts val="1600"/>
              <a:buFont typeface="Arial"/>
              <a:buChar char="■"/>
            </a:pPr>
            <a:r>
              <a:rPr b="0" i="0" lang="pt-BR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-m Exibe as informações em megabytes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