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7A55E9-2E50-4BC7-83D6-E5787203E55C}">
  <a:tblStyle styleId="{147A55E9-2E50-4BC7-83D6-E5787203E5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BD9B9EB-6F87-4AD8-A822-AF7014AE021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dfa1362c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edfa1362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56a54c12b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g156a54c12bd_0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56a54c12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g156a54c12bd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56a54c12bd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56a54c12b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56a54c12b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156a54c12bd_0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56a54c12b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g156a54c12bd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56a54c12bd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56a54c12b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56a54c12b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g156a54c12bd_0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56a54c12b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g156a54c12bd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edfa1362c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fedfa1362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edfa1362c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fedfa1362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edfa1362c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fedfa1362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edfa1362c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fedfa1362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fdefe24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42fdefe24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fdefe249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42fdefe24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2fdefe249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42fdefe2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2fdefe249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42fdefe24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1577e9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4011577e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3006e2df9_1_14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43006e2df9_1_14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011577e9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4011577e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011577e9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4011577e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2fdefe249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42fdefe24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2fdefe249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42fdefe24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011577e9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4011577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011577e9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4011577e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011577e9c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4011577e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011577e9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4011577e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011577e9c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4011577e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011577e9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4011577e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006e2df9_1_2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143006e2df9_1_2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2fdefe2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42fdefe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2fdefe24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42fdefe2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edfa1362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fedfa1362c_0_241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edfa1362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fedfa1362c_0_246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edfa1362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fedfa1362c_0_251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edfa1362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gfedfa1362c_0_256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edfa1362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gfedfa1362c_0_261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edfa1362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fedfa1362c_0_266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edfa1362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3" name="Google Shape;643;gfedfa1362c_0_52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edfa1362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9" name="Google Shape;649;gfedfa1362c_0_52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edfa1362c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fedfa1362c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edfa1362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gfedfa1362c_0_53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edfa1362c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1" name="Google Shape;661;gfedfa1362c_0_53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edfa1362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7" name="Google Shape;667;gfedfa1362c_0_54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edfa1362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3" name="Google Shape;673;gfedfa1362c_0_54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fedfa1362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9" name="Google Shape;679;gfedfa1362c_0_55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edfa1362c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5" name="Google Shape;685;gfedfa1362c_0_55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fedfa1362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1" name="Google Shape;691;gfedfa1362c_0_56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fedfa1362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7" name="Google Shape;697;gfedfa1362c_0_56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edfa1362c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3" name="Google Shape;703;gfedfa1362c_0_57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fedfa1362c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fedfa1362c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3006e2df9_1_20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43006e2df9_1_20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fedfa1362c_0_5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fedfa1362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fedfa1362c_0_5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fedfa1362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fedfa1362c_0_5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fedfa1362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fedfa1362c_0_5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fedfa1362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fedfa1362c_0_6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fedfa1362c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edfa1362c_0_6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gfedfa1362c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fedfa1362c_0_6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fedfa1362c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fedfa1362c_0_7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fedfa1362c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fedfa1362c_0_7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fedfa1362c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fedfa1362c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9" name="Google Shape;769;gfedfa1362c_0_71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edfa1362c_0_5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edfa1362c_0_5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fedfa1362c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5" name="Google Shape;775;gfedfa1362c_0_72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fedfa1362c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1" name="Google Shape;781;gfedfa1362c_0_72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fedfa1362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gfedfa1362c_0_73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edfa1362c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3" name="Google Shape;793;gfedfa1362c_0_75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fedfa1362c_0_8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fedfa1362c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fedfa1362c_0_8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fedfa1362c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edfa1362c_0_8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fedfa1362c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edfa1362c_0_8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fedfa1362c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edfa1362c_0_8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fedfa1362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fedfa1362c_0_8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fedfa1362c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3006e2df9_1_26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43006e2df9_1_26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fedfa1362c_0_8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fedfa1362c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edfa1362c_0_8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fedfa1362c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edfa1362c_0_8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fedfa1362c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fedfa1362c_0_8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fedfa1362c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fedfa1362c_0_8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fedfa1362c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fedfa1362c_0_8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gfedfa1362c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fedfa1362c_0_9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gfedfa1362c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edfa1362c_0_9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fedfa1362c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fedfa1362c_0_9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fedfa1362c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fedfa1362c_0_9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gfedfa1362c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edfa1362c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fedfa1362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56a54c12b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156a54c12bd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56a54c12bd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56a54c12b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56a54c12bd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56a54c12b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56a54c12bd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56a54c12b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56a54c12bd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56a54c12b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56a54c12bd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56a54c12b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6a54c12bd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6a54c12b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56a54c12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156a54c12bd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56a54c12bd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56a54c12b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56a54c12bd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56a54c12b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edfa1362c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fedfa1362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6a54c12bd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6a54c12b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56a54c12bd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56a54c12b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56a54c12bd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56a54c12b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56a54c12bd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56a54c12b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56a54c12bd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56a54c12b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56a54c12bd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56a54c12b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56a54c12b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g156a54c12bd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56a54c12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g156a54c12bd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56a54c12b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g156a54c12bd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56a54c12b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g156a54c12bd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0875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5" type="body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6" type="body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1137240" cy="720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220680"/>
            <a:ext cx="9143400" cy="2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0" y="0"/>
            <a:ext cx="9143400" cy="36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0" y="465480"/>
            <a:ext cx="1136520" cy="7192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685800" y="3505200"/>
            <a:ext cx="691053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/>
              <a:t>S088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pt-BR"/>
              <a:t>Revisão G1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BIOS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Basic Input/Output System (Sistema Básico de Entrada/Saída)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 e testa componentes de hardware do sistema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verifica e inicializa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registradores da CPU, memória principal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integridade do próprio código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timers, controladores de interrupção, DMA, etc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reside em uma memória ROM (read only memory)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carrega o bootloader (copia de um disco para a memória)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26"/>
          <p:cNvSpPr txBox="1"/>
          <p:nvPr>
            <p:ph type="title"/>
          </p:nvPr>
        </p:nvSpPr>
        <p:spPr>
          <a:xfrm>
            <a:off x="1332612" y="792121"/>
            <a:ext cx="5687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Sistema de Permissões</a:t>
            </a:r>
            <a:endParaRPr/>
          </a:p>
        </p:txBody>
      </p:sp>
      <p:sp>
        <p:nvSpPr>
          <p:cNvPr id="1033" name="Google Shape;1033;p126"/>
          <p:cNvSpPr txBox="1"/>
          <p:nvPr/>
        </p:nvSpPr>
        <p:spPr>
          <a:xfrm>
            <a:off x="816084" y="1615074"/>
            <a:ext cx="74169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STICKY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spcBef>
                <a:spcPts val="8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este bit for ativado, faz com que arquivos criados em um determinado diretório só possam ser apagados por quem o criou (dono) ou pelo super-usuário do sistema.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exemplo de uso do STICKY é o diretório /tmp.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7"/>
          <p:cNvSpPr txBox="1"/>
          <p:nvPr>
            <p:ph type="title"/>
          </p:nvPr>
        </p:nvSpPr>
        <p:spPr>
          <a:xfrm>
            <a:off x="1115616" y="764704"/>
            <a:ext cx="6119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Descrição das Permissões</a:t>
            </a:r>
            <a:endParaRPr/>
          </a:p>
        </p:txBody>
      </p:sp>
      <p:sp>
        <p:nvSpPr>
          <p:cNvPr id="1039" name="Google Shape;1039;p127"/>
          <p:cNvSpPr txBox="1"/>
          <p:nvPr/>
        </p:nvSpPr>
        <p:spPr>
          <a:xfrm>
            <a:off x="1115616" y="2132856"/>
            <a:ext cx="7344900" cy="4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75">
            <a:spAutoFit/>
          </a:bodyPr>
          <a:lstStyle/>
          <a:p>
            <a:pPr indent="-368300" lvl="0" marL="457200" marR="4453" rtl="0" algn="l">
              <a:lnSpc>
                <a:spcPct val="111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permissões são representadas por 10(dez) bits, na</a:t>
            </a: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listagem do  arquivo: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4453" rtl="0" algn="l">
              <a:lnSpc>
                <a:spcPct val="111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pt-BR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rwx</a:t>
            </a: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rwx</a:t>
            </a:r>
            <a:r>
              <a:rPr b="0" i="0" lang="pt-BR" sz="20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marR="4453" rtl="0" algn="l">
              <a:lnSpc>
                <a:spcPct val="111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Tipo de arquivo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: Arquivo comum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: Diretótio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: Link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 : Arquivo de caractere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 : Arquivo de bloco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 : Arquivo de Soquete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1º grupo rwx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Leitura, escrita e execução para o Dono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b="0" i="0" lang="pt-B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2º grupo rwx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Leitura, escrita e execução para o Grupo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b="0" i="0" lang="pt-BR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3º grupo rwx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Leitura, escrita e execução para Outros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6" name="Google Shape;1046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5" y="-21400"/>
            <a:ext cx="8590000" cy="677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29"/>
          <p:cNvSpPr txBox="1"/>
          <p:nvPr>
            <p:ph type="title"/>
          </p:nvPr>
        </p:nvSpPr>
        <p:spPr>
          <a:xfrm>
            <a:off x="1332612" y="792121"/>
            <a:ext cx="5327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Alterando Permissões</a:t>
            </a:r>
            <a:endParaRPr/>
          </a:p>
        </p:txBody>
      </p:sp>
      <p:sp>
        <p:nvSpPr>
          <p:cNvPr id="1052" name="Google Shape;1052;p129"/>
          <p:cNvSpPr txBox="1"/>
          <p:nvPr/>
        </p:nvSpPr>
        <p:spPr>
          <a:xfrm>
            <a:off x="586424" y="1549299"/>
            <a:ext cx="80169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625">
            <a:sp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comando utilizado para alterar as permissões é o ”chmod”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Existe duas formas de usar o comando: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Modo simbólico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chmod [ugoa] [+-=] [rwxst] nome_arquivo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53" name="Google Shape;1053;p129"/>
          <p:cNvGraphicFramePr/>
          <p:nvPr/>
        </p:nvGraphicFramePr>
        <p:xfrm>
          <a:off x="431204" y="422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{EBD9B9EB-6F87-4AD8-A822-AF7014AE021F}</a:tableStyleId>
              </a:tblPr>
              <a:tblGrid>
                <a:gridCol w="2963850"/>
                <a:gridCol w="1227475"/>
                <a:gridCol w="2973825"/>
              </a:tblGrid>
              <a:tr h="6944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sng" cap="none" strike="noStrike">
                          <a:solidFill>
                            <a:srgbClr val="26CBE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aluno1@debian</a:t>
                      </a: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:~$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chmod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g+w teste.txt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7265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sng" cap="none" strike="noStrike">
                          <a:solidFill>
                            <a:srgbClr val="26CBE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aluno1@debian</a:t>
                      </a: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:~$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645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chmod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6450" marB="0" marR="0" marL="0"/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a=rx teste.txt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6450" marB="0" marR="0" marL="0"/>
                </a:tc>
              </a:tr>
              <a:tr h="732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sng" cap="none" strike="noStrike">
                          <a:solidFill>
                            <a:srgbClr val="26CBE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aluno1@debian</a:t>
                      </a: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:~$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220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chmod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2200" marB="0" marR="0" marL="0"/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o-x teste.txt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220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0"/>
          <p:cNvSpPr txBox="1"/>
          <p:nvPr>
            <p:ph type="title"/>
          </p:nvPr>
        </p:nvSpPr>
        <p:spPr>
          <a:xfrm>
            <a:off x="1332612" y="792121"/>
            <a:ext cx="5615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Alterando Permissões</a:t>
            </a:r>
            <a:endParaRPr/>
          </a:p>
        </p:txBody>
      </p:sp>
      <p:sp>
        <p:nvSpPr>
          <p:cNvPr id="1059" name="Google Shape;1059;p130"/>
          <p:cNvSpPr txBox="1"/>
          <p:nvPr/>
        </p:nvSpPr>
        <p:spPr>
          <a:xfrm>
            <a:off x="955565" y="1767615"/>
            <a:ext cx="7056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6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Modo absoluto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○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chmod [nnnn]  nome_arquivo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■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 – representação binário de cada grupo de permissões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Primeiro n para bits especiais (gus)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Segundo n para permissões do dono (rwx)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Terceiro n para permissões do grupo (rwx)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Quarto n para permissões dos outros (rwx)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60" name="Google Shape;1060;p130"/>
          <p:cNvGraphicFramePr/>
          <p:nvPr/>
        </p:nvGraphicFramePr>
        <p:xfrm>
          <a:off x="591471" y="4797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{EBD9B9EB-6F87-4AD8-A822-AF7014AE021F}</a:tableStyleId>
              </a:tblPr>
              <a:tblGrid>
                <a:gridCol w="2429175"/>
                <a:gridCol w="1006025"/>
                <a:gridCol w="2437350"/>
              </a:tblGrid>
              <a:tr h="6283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sng" cap="none" strike="noStrike">
                          <a:solidFill>
                            <a:srgbClr val="26CBE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aluno1@debian</a:t>
                      </a: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:~$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chmod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750 teste.txt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6425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sng" cap="none" strike="noStrike">
                          <a:solidFill>
                            <a:srgbClr val="26CBE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aluno1@debian</a:t>
                      </a: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:~$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40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chmod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400" marB="0" marR="0" marL="0"/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0750 teste.txt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400" marB="0" marR="0" marL="0"/>
                </a:tc>
              </a:tr>
              <a:tr h="648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sng" cap="none" strike="noStrike">
                          <a:solidFill>
                            <a:srgbClr val="26CBE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aluno1@debian</a:t>
                      </a: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:~$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915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chmod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9150" marB="0" marR="0" marL="0"/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1664 teste.txt</a:t>
                      </a:r>
                      <a:endParaRPr sz="1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915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7" name="Google Shape;1067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125" y="761525"/>
            <a:ext cx="6517750" cy="57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32"/>
          <p:cNvSpPr txBox="1"/>
          <p:nvPr>
            <p:ph type="title"/>
          </p:nvPr>
        </p:nvSpPr>
        <p:spPr>
          <a:xfrm>
            <a:off x="1331640" y="548680"/>
            <a:ext cx="5759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Alterando Propriedade</a:t>
            </a:r>
            <a:endParaRPr/>
          </a:p>
        </p:txBody>
      </p:sp>
      <p:sp>
        <p:nvSpPr>
          <p:cNvPr id="1073" name="Google Shape;1073;p132"/>
          <p:cNvSpPr txBox="1"/>
          <p:nvPr/>
        </p:nvSpPr>
        <p:spPr>
          <a:xfrm>
            <a:off x="741949" y="1570350"/>
            <a:ext cx="7886100" cy="2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-419100" lvl="0" marL="457200" marR="0" rtl="0" algn="l">
              <a:lnSpc>
                <a:spcPct val="117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alterar o dono de um arquivo, utilize o comando ”chown” especificando</a:t>
            </a: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usuário e grupo proprietários do  arquivo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453" rtl="0" algn="l">
              <a:lnSpc>
                <a:spcPct val="120541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4453" rtl="0" algn="l">
              <a:lnSpc>
                <a:spcPct val="120541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0" lang="pt-BR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chown [-R]	&lt;usuario&gt;.&lt;grupo&gt;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&lt;arquivo ou dir&gt;</a:t>
            </a:r>
            <a:endParaRPr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132"/>
          <p:cNvSpPr txBox="1"/>
          <p:nvPr/>
        </p:nvSpPr>
        <p:spPr>
          <a:xfrm>
            <a:off x="741950" y="4869025"/>
            <a:ext cx="79974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50">
            <a:spAutoFit/>
          </a:bodyPr>
          <a:lstStyle/>
          <a:p>
            <a:pPr indent="0" lvl="0" marL="11135" marR="4453" rtl="0" algn="l">
              <a:lnSpc>
                <a:spcPct val="1169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sng" cap="none" strike="noStrike">
                <a:solidFill>
                  <a:srgbClr val="26CBEC"/>
                </a:solidFill>
                <a:latin typeface="Courier New"/>
                <a:ea typeface="Courier New"/>
                <a:cs typeface="Courier New"/>
                <a:sym typeface="Courier New"/>
              </a:rPr>
              <a:t>aluno1@debian</a:t>
            </a:r>
            <a:r>
              <a:rPr b="0" i="0" lang="pt-BR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:~$ chown joao.joao teste.txt  </a:t>
            </a:r>
            <a:r>
              <a:rPr b="0" i="0" lang="pt-BR" sz="2100" u="sng" cap="none" strike="noStrike">
                <a:solidFill>
                  <a:srgbClr val="26CBEC"/>
                </a:solidFill>
                <a:latin typeface="Courier New"/>
                <a:ea typeface="Courier New"/>
                <a:cs typeface="Courier New"/>
                <a:sym typeface="Courier New"/>
              </a:rPr>
              <a:t>aluno1@debian</a:t>
            </a:r>
            <a:r>
              <a:rPr b="0" i="0" lang="pt-BR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:~$ chown -R maria /home/maria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33"/>
          <p:cNvSpPr txBox="1"/>
          <p:nvPr>
            <p:ph type="title"/>
          </p:nvPr>
        </p:nvSpPr>
        <p:spPr>
          <a:xfrm>
            <a:off x="1331640" y="548680"/>
            <a:ext cx="5759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Alterando Propriedade</a:t>
            </a:r>
            <a:endParaRPr/>
          </a:p>
        </p:txBody>
      </p:sp>
      <p:sp>
        <p:nvSpPr>
          <p:cNvPr id="1080" name="Google Shape;1080;p133"/>
          <p:cNvSpPr txBox="1"/>
          <p:nvPr/>
        </p:nvSpPr>
        <p:spPr>
          <a:xfrm>
            <a:off x="321848" y="1526100"/>
            <a:ext cx="82104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-381000" lvl="0" marL="457200" marR="0" rtl="0" algn="l">
              <a:lnSpc>
                <a:spcPct val="117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Atribuir a propriedade de um diretório/arquivo para um determinado grupo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marR="0" rtl="0" algn="l">
              <a:lnSpc>
                <a:spcPct val="117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Char char="○"/>
            </a:pP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chgrp &lt;nome do grupo&gt; &lt;diretorio arquivo&gt;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7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7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7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Passar a propriedade do diretório /jogos para o grupo alunos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marR="0" rtl="0" algn="l">
              <a:lnSpc>
                <a:spcPct val="117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○"/>
            </a:pPr>
            <a:r>
              <a:rPr lang="pt-BR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chgrp alunos /jogos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UEFI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Unified Extensible Firmware Interface (Interface Unificada de Firmware Extensível)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Evolução da BIOS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Capacidade de usar discos grandes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Arquitetura independente de CPU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Drivers independentes de CPU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Ambiente pré-SO flexível, incluindo capacidade de rede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Design modular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Guarda as informações de boot em um arquivo .efi, em vez da ROM.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Esse arquivo fica numa partição especial no disco chamada EFI System Partition (ESP).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Nessa partição está o </a:t>
            </a:r>
            <a:r>
              <a:rPr b="1" lang="pt-BR"/>
              <a:t>bootloader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503800" y="10831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Grand Unified Bootloader (GRUB) 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457200" y="2022000"/>
            <a:ext cx="82296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GRUB é executado antes do Sistema Operacional ser inicializado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Missão: carregar o Kernel na memória e rodá-lo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Passa parâmetros de inicialização para o Linux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Versão atual é GRUB2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Existem outros bootloaders: u-boot, redboot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Estágios 1, 1.5 e 2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Kernel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Kernel é compactado em um formato "auto-extraível", ficam no diretório /boot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Faz configurações básicas de hardware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auto-descompacta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Carrega o Systemd e passa o controle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SystemD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SystemD tem vários </a:t>
            </a:r>
            <a:r>
              <a:rPr b="1" i="1" lang="pt-BR"/>
              <a:t>targets</a:t>
            </a:r>
            <a:r>
              <a:rPr lang="pt-BR"/>
              <a:t> que inicializam vários </a:t>
            </a:r>
            <a:r>
              <a:rPr b="1" i="1" lang="pt-BR"/>
              <a:t>serviços</a:t>
            </a:r>
            <a:endParaRPr b="1" i="1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SystemD possui PID 1, e é mantido até o momento em que o sistema é desligado.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Arquivos podem ser de texto ou binário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Texto: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Seu conteúdo é compreendido por humanos.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arquivo texto pode ser uma carta, um script, um código fonte escrito pelo programador, arquivo de configuração, etc.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Binário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Seu conteúdo somente pode ser entendido por computadores.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Contém caracteres incompreensíveis para pessoas normais.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arquivo binário é gerado através de um arquivo de programa (digitado pela pessoa que o criou, o programador) através de um processo chamado de compilação.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Compilação é basicamente a conversão de um programa em linguagem humana para a linguagem de máquina.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Diretório é o local utilizado para armazenar conjuntos arquivos para melhor organização e localização.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diretório, como o arquivo, também é "Case Sensitive"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Não podem existir dois arquivos com o mesmo nome em um diretório, ou um sub-diretório com um mesmo nome de um arquivo em um mesmo diretório.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Diretório Raíz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Diretório principal do sistema.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Dentro dele estão todos os diretórios do sistema.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diretório Raíz é representado por uma "/".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Diretório atual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é onde estamos ao usar um terminal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Identificado por um ponto "."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Diretório home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diretório de usuário.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cada usuário (inclusive o root) possui seu próprio diretório onde poderá armazenar seus programas e arquivos pessoais.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localizado em /home/[nome do usuario]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para o usuario "joao" o home será /home/joao.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também é identificado por um ~(til)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Prompt De Comando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Prompt é a linha mostrada na tela para digitação de comandos que serão passados ao interpretador de comandos para sua execução.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posição onde o comando será digitado é marcado um "traço" piscante na tela chamado de cursor.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prompt do usuário root é identificado por uma "#" (hashtag)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aviso de comando de usuários é identificado pelo símbolo "$".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Isto é padrão em sistemas UNIX.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Exemplos de prompt: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user@server $ _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aluno@ubuntu $ _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root@ubuntu # _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48025" y="1600200"/>
            <a:ext cx="85383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92934"/>
              </a:buClr>
              <a:buSzPts val="3200"/>
              <a:buFont typeface="Arial"/>
              <a:buChar char="●"/>
            </a:pPr>
            <a:r>
              <a:rPr b="0" i="0" lang="pt-BR" sz="32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É o conjunto de programas que gerenciam recursos, processadores, armazenamento, dispositivos de entrada e saída e dados da máquina e seus periféricos. </a:t>
            </a:r>
            <a:endParaRPr b="0" i="0" sz="32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3200"/>
              <a:buFont typeface="Arial"/>
              <a:buChar char="●"/>
            </a:pPr>
            <a:r>
              <a:rPr b="0" i="0" lang="pt-BR" sz="32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O sistema que faz comunicação entre o hardware e os demais softwares.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3200"/>
              <a:buFont typeface="Arial"/>
              <a:buChar char="●"/>
            </a:pPr>
            <a:r>
              <a:rPr b="0" i="0" lang="pt-BR" sz="32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Programa que está entre o usuário e a máquina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Comandos Internos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São comandos que estão localizados dentro do interpretador de comandos (normalmente o Bash) e não no disco.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Eles são carregados na memória RAM do computador junto com o interpretador de comandos.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Exemplos de comandos internos são: cd, exit, echo, bg, fg, source, help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Comandos Externos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São comandos que estão localizados no disco.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comandos são procurados no disco usando a ordem do PATH e executados assim que encontrados.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Novas aplicações instaladas em um diretório listado no PATH viram um comando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exemplo de valor de PATH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/usr/local/bin:/usr/sbin:/usr/bin:/sbin:/bin:/usr/games:/usr/local/games:/usr/lib/wsl/lib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</a:t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 lista o conteúdo do diretório atual: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.</a:t>
            </a:r>
            <a:r>
              <a:rPr lang="pt-BR"/>
              <a:t> é o mesmo que </a:t>
            </a:r>
            <a:r>
              <a:rPr b="1" i="1" lang="pt-BR"/>
              <a:t>ls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~</a:t>
            </a:r>
            <a:r>
              <a:rPr lang="pt-BR"/>
              <a:t> lista conteudo do home do usuario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/</a:t>
            </a:r>
            <a:r>
              <a:rPr lang="pt-BR"/>
              <a:t> lista o conteudo do diretorio raiz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 tem varios parametros para configura a lista que imprime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-l</a:t>
            </a:r>
            <a:r>
              <a:rPr lang="pt-BR"/>
              <a:t> lista o conteudo em apenas uma coluna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ls -t</a:t>
            </a:r>
            <a:r>
              <a:rPr lang="pt-BR"/>
              <a:t> ordena a lista por data de modificação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cd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vem de "change directory" ou trocar diretorio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cd ~</a:t>
            </a:r>
            <a:r>
              <a:rPr lang="pt-BR"/>
              <a:t> ou </a:t>
            </a:r>
            <a:r>
              <a:rPr b="1" lang="pt-BR"/>
              <a:t>cd </a:t>
            </a:r>
            <a:r>
              <a:rPr lang="pt-BR"/>
              <a:t>muda o diretorio atual para o home do usuario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cd batata</a:t>
            </a:r>
            <a:r>
              <a:rPr lang="pt-BR"/>
              <a:t> muda o diretorio atual para o diretorio chamado batata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cd ..</a:t>
            </a:r>
            <a:r>
              <a:rPr lang="pt-BR"/>
              <a:t> muda para o diretorio acima do atual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lang="pt-BR"/>
              <a:t>cd / </a:t>
            </a:r>
            <a:r>
              <a:rPr lang="pt-BR"/>
              <a:t>muda para o diretorio raiz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pwd</a:t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Imprime o </a:t>
            </a:r>
            <a:r>
              <a:rPr b="1" i="1" lang="pt-BR"/>
              <a:t>path </a:t>
            </a:r>
            <a:r>
              <a:rPr lang="pt-BR"/>
              <a:t>completo do diretório atual a partir do root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path </a:t>
            </a:r>
            <a:r>
              <a:rPr lang="pt-BR"/>
              <a:t>é o “caminho” do root até um diretório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wildcard - exemplos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Vamos dizer que tenha 5 arquivos no diretório /usr/teste: teste1.txt, teste2.txt, teste3.txt, teste4.new e teste5.new.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rm /usr/teste/teste*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 *.new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echo 2014-{01,02,03}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mkdir 2014-{01,02,03}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mkdir 2014-{04..12}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echo *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cp</a:t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Copia arquivos.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cp [opções] [origem] [destino]</a:t>
            </a:r>
            <a:endParaRPr b="1" i="1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origem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Arquivo que será copiado. Podem ser especificados mais de um arquivo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destino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caminho ou nome de arquivo onde será copiado.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o destino for um diretório, os arquivos de origem serão copiados para dentro do diretório.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mv </a:t>
            </a:r>
            <a:endParaRPr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Move ou renomeia arquivos e diretórios.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processo é semelhante ao do comando cp mas o arquivo de origem é apagado após o término da cópia.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mv [opções] [origem] [destino]</a:t>
            </a:r>
            <a:endParaRPr b="1" i="1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origem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Arquivo/diretório de origem.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destino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Local onde será movido ou novo nome do arquivo/diretório.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mostrar conteúdo de arquivos</a:t>
            </a:r>
            <a:endParaRPr/>
          </a:p>
        </p:txBody>
      </p:sp>
      <p:sp>
        <p:nvSpPr>
          <p:cNvPr id="314" name="Google Shape;314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cat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cat teste.txt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less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less teste.txt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rm</a:t>
            </a:r>
            <a:endParaRPr/>
          </a:p>
        </p:txBody>
      </p:sp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708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Use com atenção o comando rm, uma vez que os arquivos e diretórios forem apagados, eles não poderão ser mais recuperados.</a:t>
            </a:r>
            <a:endParaRPr sz="2280"/>
          </a:p>
          <a:p>
            <a:pPr indent="-33470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Exemplos:</a:t>
            </a:r>
            <a:endParaRPr sz="2280"/>
          </a:p>
          <a:p>
            <a:pPr indent="-33470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b="1" i="1" lang="pt-BR" sz="2280"/>
              <a:t>rm teste.txt</a:t>
            </a:r>
            <a:endParaRPr b="1" i="1" sz="2280"/>
          </a:p>
          <a:p>
            <a:pPr indent="-334707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Apaga o arquivo teste.txt no diretório atual.</a:t>
            </a:r>
            <a:endParaRPr sz="2280"/>
          </a:p>
          <a:p>
            <a:pPr indent="-33470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b="1" i="1" lang="pt-BR" sz="2280"/>
              <a:t>rm *.txt</a:t>
            </a:r>
            <a:endParaRPr b="1" i="1" sz="2280"/>
          </a:p>
          <a:p>
            <a:pPr indent="-334707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Apaga todos os arquivos do diretório atual que terminam com .txt.</a:t>
            </a:r>
            <a:endParaRPr sz="2280"/>
          </a:p>
          <a:p>
            <a:pPr indent="-334708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b="1" i="1" lang="pt-BR" sz="2280"/>
              <a:t>rm *.txt teste.novo</a:t>
            </a:r>
            <a:endParaRPr b="1" i="1" sz="2280"/>
          </a:p>
          <a:p>
            <a:pPr indent="-334707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1"/>
              <a:buChar char="•"/>
            </a:pPr>
            <a:r>
              <a:rPr lang="pt-BR" sz="2280"/>
              <a:t>Apaga todos os arquivos do diretório atual que terminam com .txt e também o arquivo teste.novo.</a:t>
            </a:r>
            <a:endParaRPr sz="22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457200" y="1600200"/>
            <a:ext cx="82290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82159" lvl="0" marL="1828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72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Divisão em camadas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550" y="2234850"/>
            <a:ext cx="3040875" cy="4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 </a:t>
            </a:r>
            <a:r>
              <a:rPr i="1" lang="pt-BR"/>
              <a:t>sudo</a:t>
            </a:r>
            <a:endParaRPr i="1"/>
          </a:p>
        </p:txBody>
      </p:sp>
      <p:sp>
        <p:nvSpPr>
          <p:cNvPr id="326" name="Google Shape;326;p5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i="1" lang="pt-BR"/>
              <a:t>sudo</a:t>
            </a:r>
            <a:r>
              <a:rPr lang="pt-BR"/>
              <a:t> significa </a:t>
            </a:r>
            <a:r>
              <a:rPr i="1" lang="pt-BR"/>
              <a:t>Switch User Do </a:t>
            </a:r>
            <a:r>
              <a:rPr lang="pt-BR"/>
              <a:t>("Trocar Usuário e Fazer")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permite dar comandos como outro usuário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você precisa estar no arquivo /etc/sudoers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Maneira segura de administrar o Linux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executa cada comando necessário como root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i="1" lang="pt-BR"/>
              <a:t>sudo</a:t>
            </a:r>
            <a:r>
              <a:rPr lang="pt-BR"/>
              <a:t> pede pela sua senha, enquanto o comando </a:t>
            </a:r>
            <a:r>
              <a:rPr b="1" i="1" lang="pt-BR"/>
              <a:t>su</a:t>
            </a:r>
            <a:r>
              <a:rPr lang="pt-BR"/>
              <a:t> pede a senha do usuário para o qual você está trocando.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 </a:t>
            </a:r>
            <a:r>
              <a:rPr i="1" lang="pt-BR"/>
              <a:t>su</a:t>
            </a:r>
            <a:endParaRPr i="1"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i="1" lang="pt-BR"/>
              <a:t>su</a:t>
            </a:r>
            <a:r>
              <a:rPr lang="pt-BR"/>
              <a:t> significa </a:t>
            </a:r>
            <a:r>
              <a:rPr i="1" lang="pt-BR"/>
              <a:t>Switch User</a:t>
            </a:r>
            <a:r>
              <a:rPr lang="pt-BR"/>
              <a:t> (Trocar Usuário)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su neo </a:t>
            </a:r>
            <a:r>
              <a:rPr lang="pt-BR"/>
              <a:t>troca o terminal para o user chamado neo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precisa informar a senha do usuário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su</a:t>
            </a:r>
            <a:r>
              <a:rPr lang="pt-BR"/>
              <a:t> troca para o usuário root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Comando perigoso: acesso total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permite executar</a:t>
            </a:r>
            <a:r>
              <a:rPr b="1" lang="pt-BR"/>
              <a:t> qualquer</a:t>
            </a:r>
            <a:r>
              <a:rPr lang="pt-BR"/>
              <a:t> comando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remover arquivos e diretórios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remover ou alterar usuarios, aplicações, etc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Processo</a:t>
            </a:r>
            <a:endParaRPr sz="4400"/>
          </a:p>
        </p:txBody>
      </p:sp>
      <p:sp>
        <p:nvSpPr>
          <p:cNvPr id="338" name="Google Shape;338;p58"/>
          <p:cNvSpPr txBox="1"/>
          <p:nvPr/>
        </p:nvSpPr>
        <p:spPr>
          <a:xfrm>
            <a:off x="351199" y="1969778"/>
            <a:ext cx="83958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pt-BR" sz="2600"/>
              <a:t>Definição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pt-BR" sz="2600"/>
              <a:t>Processo é um programa em execução;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pt-BR" sz="2600"/>
              <a:t>Para o </a:t>
            </a:r>
            <a:r>
              <a:rPr lang="pt-BR" sz="2600"/>
              <a:t>S.O. é a estrutura </a:t>
            </a:r>
            <a:r>
              <a:rPr lang="pt-BR" sz="2600"/>
              <a:t>na qual tem</a:t>
            </a:r>
            <a:r>
              <a:rPr lang="pt-BR" sz="2600"/>
              <a:t> todas as informações necessárias para a execução de um programa</a:t>
            </a:r>
            <a:r>
              <a:rPr lang="pt-BR" sz="2600"/>
              <a:t>;</a:t>
            </a:r>
            <a:endParaRPr sz="2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76200" y="-736825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Processo</a:t>
            </a:r>
            <a:endParaRPr sz="4400"/>
          </a:p>
        </p:txBody>
      </p:sp>
      <p:sp>
        <p:nvSpPr>
          <p:cNvPr id="344" name="Google Shape;344;p59"/>
          <p:cNvSpPr/>
          <p:nvPr/>
        </p:nvSpPr>
        <p:spPr>
          <a:xfrm>
            <a:off x="66450" y="3290587"/>
            <a:ext cx="814500" cy="1169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data.c</a:t>
            </a:r>
            <a:endParaRPr sz="1600"/>
          </a:p>
        </p:txBody>
      </p:sp>
      <p:sp>
        <p:nvSpPr>
          <p:cNvPr id="345" name="Google Shape;345;p59"/>
          <p:cNvSpPr/>
          <p:nvPr/>
        </p:nvSpPr>
        <p:spPr>
          <a:xfrm>
            <a:off x="4220000" y="3333912"/>
            <a:ext cx="814500" cy="1083000"/>
          </a:xfrm>
          <a:prstGeom prst="snip1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Verdana"/>
                <a:ea typeface="Verdana"/>
                <a:cs typeface="Verdana"/>
                <a:sym typeface="Verdana"/>
              </a:rPr>
              <a:t>data_exec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46" name="Google Shape;346;p59"/>
          <p:cNvCxnSpPr>
            <a:stCxn id="344" idx="0"/>
            <a:endCxn id="345" idx="2"/>
          </p:cNvCxnSpPr>
          <p:nvPr/>
        </p:nvCxnSpPr>
        <p:spPr>
          <a:xfrm>
            <a:off x="880950" y="3875437"/>
            <a:ext cx="333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59"/>
          <p:cNvSpPr/>
          <p:nvPr/>
        </p:nvSpPr>
        <p:spPr>
          <a:xfrm>
            <a:off x="7721801" y="3012856"/>
            <a:ext cx="1353000" cy="1725114"/>
          </a:xfrm>
          <a:prstGeom prst="flowChartPredefined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data_exec</a:t>
            </a:r>
            <a:endParaRPr/>
          </a:p>
        </p:txBody>
      </p:sp>
      <p:cxnSp>
        <p:nvCxnSpPr>
          <p:cNvPr id="348" name="Google Shape;348;p59"/>
          <p:cNvCxnSpPr>
            <a:stCxn id="345" idx="0"/>
            <a:endCxn id="347" idx="1"/>
          </p:cNvCxnSpPr>
          <p:nvPr/>
        </p:nvCxnSpPr>
        <p:spPr>
          <a:xfrm>
            <a:off x="5034500" y="3875412"/>
            <a:ext cx="268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59"/>
          <p:cNvSpPr txBox="1"/>
          <p:nvPr/>
        </p:nvSpPr>
        <p:spPr>
          <a:xfrm>
            <a:off x="5075176" y="3416400"/>
            <a:ext cx="24162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3A700"/>
                </a:solidFill>
              </a:rPr>
              <a:t>user@ubuntu $ ./data_exec</a:t>
            </a:r>
            <a:endParaRPr>
              <a:solidFill>
                <a:srgbClr val="53A700"/>
              </a:solidFill>
            </a:endParaRPr>
          </a:p>
        </p:txBody>
      </p:sp>
      <p:sp>
        <p:nvSpPr>
          <p:cNvPr id="350" name="Google Shape;350;p59"/>
          <p:cNvSpPr txBox="1"/>
          <p:nvPr/>
        </p:nvSpPr>
        <p:spPr>
          <a:xfrm>
            <a:off x="25775" y="5384500"/>
            <a:ext cx="226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Arquivo </a:t>
            </a:r>
            <a:r>
              <a:rPr b="1" lang="pt-BR" sz="1600"/>
              <a:t>texto </a:t>
            </a:r>
            <a:r>
              <a:rPr lang="pt-BR" sz="1600"/>
              <a:t>contendo código fonte em C</a:t>
            </a:r>
            <a:endParaRPr sz="1600"/>
          </a:p>
        </p:txBody>
      </p:sp>
      <p:sp>
        <p:nvSpPr>
          <p:cNvPr id="351" name="Google Shape;351;p59"/>
          <p:cNvSpPr txBox="1"/>
          <p:nvPr/>
        </p:nvSpPr>
        <p:spPr>
          <a:xfrm>
            <a:off x="3183850" y="5384500"/>
            <a:ext cx="288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Arquivo </a:t>
            </a:r>
            <a:r>
              <a:rPr b="1" lang="pt-BR" sz="1600"/>
              <a:t>binário </a:t>
            </a:r>
            <a:r>
              <a:rPr lang="pt-BR" sz="1600"/>
              <a:t>resultado da compilação usando gcc</a:t>
            </a:r>
            <a:endParaRPr sz="1600"/>
          </a:p>
        </p:txBody>
      </p:sp>
      <p:sp>
        <p:nvSpPr>
          <p:cNvPr id="352" name="Google Shape;352;p59"/>
          <p:cNvSpPr txBox="1"/>
          <p:nvPr/>
        </p:nvSpPr>
        <p:spPr>
          <a:xfrm>
            <a:off x="6961121" y="5384500"/>
            <a:ext cx="222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Programa em execução: Tem PID e está na memória</a:t>
            </a:r>
            <a:endParaRPr sz="1600"/>
          </a:p>
        </p:txBody>
      </p:sp>
      <p:sp>
        <p:nvSpPr>
          <p:cNvPr id="353" name="Google Shape;353;p59"/>
          <p:cNvSpPr txBox="1"/>
          <p:nvPr/>
        </p:nvSpPr>
        <p:spPr>
          <a:xfrm>
            <a:off x="1491142" y="601647"/>
            <a:ext cx="181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arquivos em disco</a:t>
            </a:r>
            <a:endParaRPr sz="1500"/>
          </a:p>
        </p:txBody>
      </p:sp>
      <p:cxnSp>
        <p:nvCxnSpPr>
          <p:cNvPr id="354" name="Google Shape;354;p59"/>
          <p:cNvCxnSpPr>
            <a:stCxn id="350" idx="0"/>
            <a:endCxn id="344" idx="1"/>
          </p:cNvCxnSpPr>
          <p:nvPr/>
        </p:nvCxnSpPr>
        <p:spPr>
          <a:xfrm rot="10800000">
            <a:off x="473825" y="4460200"/>
            <a:ext cx="685800" cy="9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59"/>
          <p:cNvCxnSpPr>
            <a:stCxn id="351" idx="0"/>
            <a:endCxn id="345" idx="1"/>
          </p:cNvCxnSpPr>
          <p:nvPr/>
        </p:nvCxnSpPr>
        <p:spPr>
          <a:xfrm rot="10800000">
            <a:off x="4627300" y="4417000"/>
            <a:ext cx="0" cy="9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59"/>
          <p:cNvCxnSpPr>
            <a:stCxn id="352" idx="0"/>
            <a:endCxn id="347" idx="2"/>
          </p:cNvCxnSpPr>
          <p:nvPr/>
        </p:nvCxnSpPr>
        <p:spPr>
          <a:xfrm flipH="1" rot="10800000">
            <a:off x="8075621" y="4738000"/>
            <a:ext cx="322800" cy="6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59"/>
          <p:cNvSpPr txBox="1"/>
          <p:nvPr/>
        </p:nvSpPr>
        <p:spPr>
          <a:xfrm>
            <a:off x="5149500" y="1661975"/>
            <a:ext cx="2267700" cy="11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Comando dado na linha de comando para executar esse programa </a:t>
            </a:r>
            <a:endParaRPr sz="1600"/>
          </a:p>
        </p:txBody>
      </p:sp>
      <p:cxnSp>
        <p:nvCxnSpPr>
          <p:cNvPr id="358" name="Google Shape;358;p59"/>
          <p:cNvCxnSpPr>
            <a:stCxn id="357" idx="2"/>
            <a:endCxn id="349" idx="0"/>
          </p:cNvCxnSpPr>
          <p:nvPr/>
        </p:nvCxnSpPr>
        <p:spPr>
          <a:xfrm>
            <a:off x="6283350" y="2831675"/>
            <a:ext cx="0" cy="5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59"/>
          <p:cNvSpPr txBox="1"/>
          <p:nvPr/>
        </p:nvSpPr>
        <p:spPr>
          <a:xfrm>
            <a:off x="957150" y="3416400"/>
            <a:ext cx="3186600" cy="3849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3A700"/>
                </a:solidFill>
              </a:rPr>
              <a:t>user@ubuntu $  gcc data.c -o data_exec</a:t>
            </a:r>
            <a:endParaRPr sz="1300">
              <a:solidFill>
                <a:srgbClr val="53A700"/>
              </a:solidFill>
            </a:endParaRPr>
          </a:p>
        </p:txBody>
      </p:sp>
      <p:cxnSp>
        <p:nvCxnSpPr>
          <p:cNvPr id="360" name="Google Shape;360;p59"/>
          <p:cNvCxnSpPr>
            <a:stCxn id="353" idx="1"/>
            <a:endCxn id="344" idx="3"/>
          </p:cNvCxnSpPr>
          <p:nvPr/>
        </p:nvCxnSpPr>
        <p:spPr>
          <a:xfrm flipH="1">
            <a:off x="473842" y="809397"/>
            <a:ext cx="1017300" cy="24813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59"/>
          <p:cNvCxnSpPr>
            <a:stCxn id="353" idx="3"/>
            <a:endCxn id="345" idx="3"/>
          </p:cNvCxnSpPr>
          <p:nvPr/>
        </p:nvCxnSpPr>
        <p:spPr>
          <a:xfrm>
            <a:off x="3304942" y="809397"/>
            <a:ext cx="1322400" cy="2524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9"/>
          <p:cNvSpPr txBox="1"/>
          <p:nvPr/>
        </p:nvSpPr>
        <p:spPr>
          <a:xfrm>
            <a:off x="1416600" y="1934850"/>
            <a:ext cx="2267700" cy="11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Comando dado na linha de comando para compilar esse código fonte</a:t>
            </a:r>
            <a:endParaRPr sz="1600"/>
          </a:p>
        </p:txBody>
      </p:sp>
      <p:cxnSp>
        <p:nvCxnSpPr>
          <p:cNvPr id="363" name="Google Shape;363;p59"/>
          <p:cNvCxnSpPr>
            <a:stCxn id="362" idx="2"/>
            <a:endCxn id="359" idx="0"/>
          </p:cNvCxnSpPr>
          <p:nvPr/>
        </p:nvCxnSpPr>
        <p:spPr>
          <a:xfrm>
            <a:off x="2550450" y="3104550"/>
            <a:ext cx="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59"/>
          <p:cNvSpPr txBox="1"/>
          <p:nvPr/>
        </p:nvSpPr>
        <p:spPr>
          <a:xfrm>
            <a:off x="7711123" y="1489125"/>
            <a:ext cx="135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imagem do processo em memória</a:t>
            </a:r>
            <a:endParaRPr sz="1500"/>
          </a:p>
        </p:txBody>
      </p:sp>
      <p:cxnSp>
        <p:nvCxnSpPr>
          <p:cNvPr id="365" name="Google Shape;365;p59"/>
          <p:cNvCxnSpPr>
            <a:stCxn id="364" idx="2"/>
            <a:endCxn id="347" idx="0"/>
          </p:cNvCxnSpPr>
          <p:nvPr/>
        </p:nvCxnSpPr>
        <p:spPr>
          <a:xfrm>
            <a:off x="8387623" y="2366325"/>
            <a:ext cx="10800" cy="646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Atributos de um processo</a:t>
            </a:r>
            <a:endParaRPr sz="4400"/>
          </a:p>
        </p:txBody>
      </p:sp>
      <p:sp>
        <p:nvSpPr>
          <p:cNvPr id="371" name="Google Shape;371;p60"/>
          <p:cNvSpPr txBox="1"/>
          <p:nvPr/>
        </p:nvSpPr>
        <p:spPr>
          <a:xfrm>
            <a:off x="778510" y="2313005"/>
            <a:ext cx="75870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PID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Process IDentification(Identificação do processo), identifica um processo em execução, não pode ser repetido, é exclusivo.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PPID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Parent Process IDentification(Identificação do processo- pai), identifica o processo-pai que gerou o processo-filho;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Atributos de um processo</a:t>
            </a:r>
            <a:endParaRPr sz="4400"/>
          </a:p>
        </p:txBody>
      </p:sp>
      <p:sp>
        <p:nvSpPr>
          <p:cNvPr id="377" name="Google Shape;377;p61"/>
          <p:cNvSpPr txBox="1"/>
          <p:nvPr>
            <p:ph idx="4294967295" type="body"/>
          </p:nvPr>
        </p:nvSpPr>
        <p:spPr>
          <a:xfrm>
            <a:off x="491540" y="2058180"/>
            <a:ext cx="81609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0840" lvl="0" marL="457200" rtl="0" algn="l">
              <a:spcBef>
                <a:spcPts val="480"/>
              </a:spcBef>
              <a:spcAft>
                <a:spcPts val="0"/>
              </a:spcAft>
              <a:buSzPts val="2240"/>
              <a:buChar char="•"/>
            </a:pPr>
            <a:r>
              <a:rPr lang="pt-BR" sz="2600"/>
              <a:t>UID</a:t>
            </a:r>
            <a:endParaRPr sz="2600"/>
          </a:p>
          <a:p>
            <a:pPr indent="-370840" lvl="1" marL="914400" rtl="0" algn="l"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pt-BR" sz="2600"/>
              <a:t>User IDentification(Identificação do Usuário), Identifica o usuário que criou o processo;</a:t>
            </a:r>
            <a:endParaRPr sz="2600"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pt-BR" sz="2600"/>
              <a:t>GID</a:t>
            </a:r>
            <a:endParaRPr sz="2600"/>
          </a:p>
          <a:p>
            <a:pPr indent="-370840" lvl="1" marL="914400" rtl="0" algn="l"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pt-BR" sz="2600"/>
              <a:t>Group IDentification(Identificação do Grupo), identifica o grupo ao qual pertence o processo;</a:t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Processo</a:t>
            </a:r>
            <a:endParaRPr sz="4400"/>
          </a:p>
        </p:txBody>
      </p:sp>
      <p:sp>
        <p:nvSpPr>
          <p:cNvPr id="383" name="Google Shape;383;p62"/>
          <p:cNvSpPr txBox="1"/>
          <p:nvPr/>
        </p:nvSpPr>
        <p:spPr>
          <a:xfrm>
            <a:off x="1096210" y="2149500"/>
            <a:ext cx="71616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No diretório </a:t>
            </a:r>
            <a:r>
              <a:rPr b="1" lang="pt-BR" sz="2300"/>
              <a:t>/proc</a:t>
            </a:r>
            <a:r>
              <a:rPr lang="pt-BR" sz="2300"/>
              <a:t> é criado um subdiretório para cada processo em execução;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Os nomes dos subdiretórios são seus PIDs;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Dentro desse subdiretório existem diversos arquivos com informações sobre o processo;</a:t>
            </a:r>
            <a:endParaRPr sz="2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63"/>
          <p:cNvGrpSpPr/>
          <p:nvPr/>
        </p:nvGrpSpPr>
        <p:grpSpPr>
          <a:xfrm>
            <a:off x="2540" y="1689099"/>
            <a:ext cx="2190748" cy="86361"/>
            <a:chOff x="2540" y="1689099"/>
            <a:chExt cx="2190748" cy="86361"/>
          </a:xfrm>
        </p:grpSpPr>
        <p:sp>
          <p:nvSpPr>
            <p:cNvPr id="389" name="Google Shape;389;p63"/>
            <p:cNvSpPr/>
            <p:nvPr/>
          </p:nvSpPr>
          <p:spPr>
            <a:xfrm>
              <a:off x="2540" y="1689099"/>
              <a:ext cx="110489" cy="86360"/>
            </a:xfrm>
            <a:custGeom>
              <a:rect b="b" l="l" r="r" t="t"/>
              <a:pathLst>
                <a:path extrusionOk="0" h="86360" w="110489">
                  <a:moveTo>
                    <a:pt x="110490" y="0"/>
                  </a:moveTo>
                  <a:lnTo>
                    <a:pt x="110490" y="0"/>
                  </a:lnTo>
                  <a:lnTo>
                    <a:pt x="0" y="0"/>
                  </a:lnTo>
                  <a:lnTo>
                    <a:pt x="0" y="86360"/>
                  </a:lnTo>
                  <a:lnTo>
                    <a:pt x="110490" y="8636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3"/>
            <p:cNvSpPr/>
            <p:nvPr/>
          </p:nvSpPr>
          <p:spPr>
            <a:xfrm>
              <a:off x="109219" y="1689100"/>
              <a:ext cx="39369" cy="86360"/>
            </a:xfrm>
            <a:custGeom>
              <a:rect b="b" l="l" r="r" t="t"/>
              <a:pathLst>
                <a:path extrusionOk="0" h="86360" w="39369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3"/>
            <p:cNvSpPr/>
            <p:nvPr/>
          </p:nvSpPr>
          <p:spPr>
            <a:xfrm>
              <a:off x="146050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3"/>
            <p:cNvSpPr/>
            <p:nvPr/>
          </p:nvSpPr>
          <p:spPr>
            <a:xfrm>
              <a:off x="18161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3"/>
            <p:cNvSpPr/>
            <p:nvPr/>
          </p:nvSpPr>
          <p:spPr>
            <a:xfrm>
              <a:off x="21716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3"/>
            <p:cNvSpPr/>
            <p:nvPr/>
          </p:nvSpPr>
          <p:spPr>
            <a:xfrm>
              <a:off x="25399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3"/>
            <p:cNvSpPr/>
            <p:nvPr/>
          </p:nvSpPr>
          <p:spPr>
            <a:xfrm>
              <a:off x="28956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3"/>
            <p:cNvSpPr/>
            <p:nvPr/>
          </p:nvSpPr>
          <p:spPr>
            <a:xfrm>
              <a:off x="32511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3"/>
            <p:cNvSpPr/>
            <p:nvPr/>
          </p:nvSpPr>
          <p:spPr>
            <a:xfrm>
              <a:off x="36068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3"/>
            <p:cNvSpPr/>
            <p:nvPr/>
          </p:nvSpPr>
          <p:spPr>
            <a:xfrm>
              <a:off x="39624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3"/>
            <p:cNvSpPr/>
            <p:nvPr/>
          </p:nvSpPr>
          <p:spPr>
            <a:xfrm>
              <a:off x="433070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3"/>
            <p:cNvSpPr/>
            <p:nvPr/>
          </p:nvSpPr>
          <p:spPr>
            <a:xfrm>
              <a:off x="46863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50419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3"/>
            <p:cNvSpPr/>
            <p:nvPr/>
          </p:nvSpPr>
          <p:spPr>
            <a:xfrm>
              <a:off x="53974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3"/>
            <p:cNvSpPr/>
            <p:nvPr/>
          </p:nvSpPr>
          <p:spPr>
            <a:xfrm>
              <a:off x="576580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3"/>
            <p:cNvSpPr/>
            <p:nvPr/>
          </p:nvSpPr>
          <p:spPr>
            <a:xfrm>
              <a:off x="61214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64769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3"/>
            <p:cNvSpPr/>
            <p:nvPr/>
          </p:nvSpPr>
          <p:spPr>
            <a:xfrm>
              <a:off x="6832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3"/>
            <p:cNvSpPr/>
            <p:nvPr/>
          </p:nvSpPr>
          <p:spPr>
            <a:xfrm>
              <a:off x="7188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3"/>
            <p:cNvSpPr/>
            <p:nvPr/>
          </p:nvSpPr>
          <p:spPr>
            <a:xfrm>
              <a:off x="75564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3"/>
            <p:cNvSpPr/>
            <p:nvPr/>
          </p:nvSpPr>
          <p:spPr>
            <a:xfrm>
              <a:off x="7912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3"/>
            <p:cNvSpPr/>
            <p:nvPr/>
          </p:nvSpPr>
          <p:spPr>
            <a:xfrm>
              <a:off x="82677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3"/>
            <p:cNvSpPr/>
            <p:nvPr/>
          </p:nvSpPr>
          <p:spPr>
            <a:xfrm>
              <a:off x="8623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3"/>
            <p:cNvSpPr/>
            <p:nvPr/>
          </p:nvSpPr>
          <p:spPr>
            <a:xfrm>
              <a:off x="8991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3"/>
            <p:cNvSpPr/>
            <p:nvPr/>
          </p:nvSpPr>
          <p:spPr>
            <a:xfrm>
              <a:off x="93472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3"/>
            <p:cNvSpPr/>
            <p:nvPr/>
          </p:nvSpPr>
          <p:spPr>
            <a:xfrm>
              <a:off x="9702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3"/>
            <p:cNvSpPr/>
            <p:nvPr/>
          </p:nvSpPr>
          <p:spPr>
            <a:xfrm>
              <a:off x="100584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3"/>
            <p:cNvSpPr/>
            <p:nvPr/>
          </p:nvSpPr>
          <p:spPr>
            <a:xfrm>
              <a:off x="104267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3"/>
            <p:cNvSpPr/>
            <p:nvPr/>
          </p:nvSpPr>
          <p:spPr>
            <a:xfrm>
              <a:off x="10782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3"/>
            <p:cNvSpPr/>
            <p:nvPr/>
          </p:nvSpPr>
          <p:spPr>
            <a:xfrm>
              <a:off x="111379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3"/>
            <p:cNvSpPr/>
            <p:nvPr/>
          </p:nvSpPr>
          <p:spPr>
            <a:xfrm>
              <a:off x="114935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3"/>
            <p:cNvSpPr/>
            <p:nvPr/>
          </p:nvSpPr>
          <p:spPr>
            <a:xfrm>
              <a:off x="11849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3"/>
            <p:cNvSpPr/>
            <p:nvPr/>
          </p:nvSpPr>
          <p:spPr>
            <a:xfrm>
              <a:off x="122174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3"/>
            <p:cNvSpPr/>
            <p:nvPr/>
          </p:nvSpPr>
          <p:spPr>
            <a:xfrm>
              <a:off x="125730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3"/>
            <p:cNvSpPr/>
            <p:nvPr/>
          </p:nvSpPr>
          <p:spPr>
            <a:xfrm>
              <a:off x="12928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3"/>
            <p:cNvSpPr/>
            <p:nvPr/>
          </p:nvSpPr>
          <p:spPr>
            <a:xfrm>
              <a:off x="132969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3"/>
            <p:cNvSpPr/>
            <p:nvPr/>
          </p:nvSpPr>
          <p:spPr>
            <a:xfrm>
              <a:off x="136525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3"/>
            <p:cNvSpPr/>
            <p:nvPr/>
          </p:nvSpPr>
          <p:spPr>
            <a:xfrm>
              <a:off x="14008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3"/>
            <p:cNvSpPr/>
            <p:nvPr/>
          </p:nvSpPr>
          <p:spPr>
            <a:xfrm>
              <a:off x="143637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3"/>
            <p:cNvSpPr/>
            <p:nvPr/>
          </p:nvSpPr>
          <p:spPr>
            <a:xfrm>
              <a:off x="14719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3"/>
            <p:cNvSpPr/>
            <p:nvPr/>
          </p:nvSpPr>
          <p:spPr>
            <a:xfrm>
              <a:off x="15087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3"/>
            <p:cNvSpPr/>
            <p:nvPr/>
          </p:nvSpPr>
          <p:spPr>
            <a:xfrm>
              <a:off x="154432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3"/>
            <p:cNvSpPr/>
            <p:nvPr/>
          </p:nvSpPr>
          <p:spPr>
            <a:xfrm>
              <a:off x="15798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3"/>
            <p:cNvSpPr/>
            <p:nvPr/>
          </p:nvSpPr>
          <p:spPr>
            <a:xfrm>
              <a:off x="161544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3"/>
            <p:cNvSpPr/>
            <p:nvPr/>
          </p:nvSpPr>
          <p:spPr>
            <a:xfrm>
              <a:off x="16522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3"/>
            <p:cNvSpPr/>
            <p:nvPr/>
          </p:nvSpPr>
          <p:spPr>
            <a:xfrm>
              <a:off x="16878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3"/>
            <p:cNvSpPr/>
            <p:nvPr/>
          </p:nvSpPr>
          <p:spPr>
            <a:xfrm>
              <a:off x="172339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3"/>
            <p:cNvSpPr/>
            <p:nvPr/>
          </p:nvSpPr>
          <p:spPr>
            <a:xfrm>
              <a:off x="175895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3"/>
            <p:cNvSpPr/>
            <p:nvPr/>
          </p:nvSpPr>
          <p:spPr>
            <a:xfrm>
              <a:off x="179451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3"/>
            <p:cNvSpPr/>
            <p:nvPr/>
          </p:nvSpPr>
          <p:spPr>
            <a:xfrm>
              <a:off x="183134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3"/>
            <p:cNvSpPr/>
            <p:nvPr/>
          </p:nvSpPr>
          <p:spPr>
            <a:xfrm>
              <a:off x="1866900" y="1689099"/>
              <a:ext cx="74930" cy="83819"/>
            </a:xfrm>
            <a:custGeom>
              <a:rect b="b" l="l" r="r" t="t"/>
              <a:pathLst>
                <a:path extrusionOk="0" h="83819" w="74930">
                  <a:moveTo>
                    <a:pt x="7493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556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3"/>
            <p:cNvSpPr/>
            <p:nvPr/>
          </p:nvSpPr>
          <p:spPr>
            <a:xfrm>
              <a:off x="19380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19748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3"/>
            <p:cNvSpPr/>
            <p:nvPr/>
          </p:nvSpPr>
          <p:spPr>
            <a:xfrm>
              <a:off x="201041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3"/>
            <p:cNvSpPr/>
            <p:nvPr/>
          </p:nvSpPr>
          <p:spPr>
            <a:xfrm>
              <a:off x="204596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3"/>
            <p:cNvSpPr/>
            <p:nvPr/>
          </p:nvSpPr>
          <p:spPr>
            <a:xfrm>
              <a:off x="20815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3"/>
            <p:cNvSpPr/>
            <p:nvPr/>
          </p:nvSpPr>
          <p:spPr>
            <a:xfrm>
              <a:off x="211836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3"/>
            <p:cNvSpPr/>
            <p:nvPr/>
          </p:nvSpPr>
          <p:spPr>
            <a:xfrm>
              <a:off x="21539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63"/>
          <p:cNvGrpSpPr/>
          <p:nvPr/>
        </p:nvGrpSpPr>
        <p:grpSpPr>
          <a:xfrm>
            <a:off x="2189480" y="1689099"/>
            <a:ext cx="6953250" cy="86361"/>
            <a:chOff x="2189480" y="1689099"/>
            <a:chExt cx="6953250" cy="86361"/>
          </a:xfrm>
        </p:grpSpPr>
        <p:sp>
          <p:nvSpPr>
            <p:cNvPr id="448" name="Google Shape;448;p63"/>
            <p:cNvSpPr/>
            <p:nvPr/>
          </p:nvSpPr>
          <p:spPr>
            <a:xfrm>
              <a:off x="2189480" y="1689099"/>
              <a:ext cx="39369" cy="86360"/>
            </a:xfrm>
            <a:custGeom>
              <a:rect b="b" l="l" r="r" t="t"/>
              <a:pathLst>
                <a:path extrusionOk="0" h="86360" w="39369">
                  <a:moveTo>
                    <a:pt x="3937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86360"/>
                  </a:lnTo>
                  <a:lnTo>
                    <a:pt x="11430" y="86360"/>
                  </a:lnTo>
                  <a:lnTo>
                    <a:pt x="11430" y="83820"/>
                  </a:lnTo>
                  <a:lnTo>
                    <a:pt x="39370" y="8382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3"/>
            <p:cNvSpPr/>
            <p:nvPr/>
          </p:nvSpPr>
          <p:spPr>
            <a:xfrm>
              <a:off x="222503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3"/>
            <p:cNvSpPr/>
            <p:nvPr/>
          </p:nvSpPr>
          <p:spPr>
            <a:xfrm>
              <a:off x="226059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3"/>
            <p:cNvSpPr/>
            <p:nvPr/>
          </p:nvSpPr>
          <p:spPr>
            <a:xfrm>
              <a:off x="22974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3"/>
            <p:cNvSpPr/>
            <p:nvPr/>
          </p:nvSpPr>
          <p:spPr>
            <a:xfrm>
              <a:off x="233298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3"/>
            <p:cNvSpPr/>
            <p:nvPr/>
          </p:nvSpPr>
          <p:spPr>
            <a:xfrm>
              <a:off x="236854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3"/>
            <p:cNvSpPr/>
            <p:nvPr/>
          </p:nvSpPr>
          <p:spPr>
            <a:xfrm>
              <a:off x="24041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3"/>
            <p:cNvSpPr/>
            <p:nvPr/>
          </p:nvSpPr>
          <p:spPr>
            <a:xfrm>
              <a:off x="244093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3"/>
            <p:cNvSpPr/>
            <p:nvPr/>
          </p:nvSpPr>
          <p:spPr>
            <a:xfrm>
              <a:off x="247649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3"/>
            <p:cNvSpPr/>
            <p:nvPr/>
          </p:nvSpPr>
          <p:spPr>
            <a:xfrm>
              <a:off x="25120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3"/>
            <p:cNvSpPr/>
            <p:nvPr/>
          </p:nvSpPr>
          <p:spPr>
            <a:xfrm>
              <a:off x="25476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3"/>
            <p:cNvSpPr/>
            <p:nvPr/>
          </p:nvSpPr>
          <p:spPr>
            <a:xfrm>
              <a:off x="25831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3"/>
            <p:cNvSpPr/>
            <p:nvPr/>
          </p:nvSpPr>
          <p:spPr>
            <a:xfrm>
              <a:off x="26200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3"/>
            <p:cNvSpPr/>
            <p:nvPr/>
          </p:nvSpPr>
          <p:spPr>
            <a:xfrm>
              <a:off x="265556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3"/>
            <p:cNvSpPr/>
            <p:nvPr/>
          </p:nvSpPr>
          <p:spPr>
            <a:xfrm>
              <a:off x="26911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3"/>
            <p:cNvSpPr/>
            <p:nvPr/>
          </p:nvSpPr>
          <p:spPr>
            <a:xfrm>
              <a:off x="27279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3"/>
            <p:cNvSpPr/>
            <p:nvPr/>
          </p:nvSpPr>
          <p:spPr>
            <a:xfrm>
              <a:off x="276351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3"/>
            <p:cNvSpPr/>
            <p:nvPr/>
          </p:nvSpPr>
          <p:spPr>
            <a:xfrm>
              <a:off x="27990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3"/>
            <p:cNvSpPr/>
            <p:nvPr/>
          </p:nvSpPr>
          <p:spPr>
            <a:xfrm>
              <a:off x="283463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3"/>
            <p:cNvSpPr/>
            <p:nvPr/>
          </p:nvSpPr>
          <p:spPr>
            <a:xfrm>
              <a:off x="287019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3"/>
            <p:cNvSpPr/>
            <p:nvPr/>
          </p:nvSpPr>
          <p:spPr>
            <a:xfrm>
              <a:off x="29057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3"/>
            <p:cNvSpPr/>
            <p:nvPr/>
          </p:nvSpPr>
          <p:spPr>
            <a:xfrm>
              <a:off x="29413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3"/>
            <p:cNvSpPr/>
            <p:nvPr/>
          </p:nvSpPr>
          <p:spPr>
            <a:xfrm>
              <a:off x="297814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3"/>
            <p:cNvSpPr/>
            <p:nvPr/>
          </p:nvSpPr>
          <p:spPr>
            <a:xfrm>
              <a:off x="30137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3"/>
            <p:cNvSpPr/>
            <p:nvPr/>
          </p:nvSpPr>
          <p:spPr>
            <a:xfrm>
              <a:off x="304926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3"/>
            <p:cNvSpPr/>
            <p:nvPr/>
          </p:nvSpPr>
          <p:spPr>
            <a:xfrm>
              <a:off x="308609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3"/>
            <p:cNvSpPr/>
            <p:nvPr/>
          </p:nvSpPr>
          <p:spPr>
            <a:xfrm>
              <a:off x="31216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3"/>
            <p:cNvSpPr/>
            <p:nvPr/>
          </p:nvSpPr>
          <p:spPr>
            <a:xfrm>
              <a:off x="31572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3"/>
            <p:cNvSpPr/>
            <p:nvPr/>
          </p:nvSpPr>
          <p:spPr>
            <a:xfrm>
              <a:off x="31927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3"/>
            <p:cNvSpPr/>
            <p:nvPr/>
          </p:nvSpPr>
          <p:spPr>
            <a:xfrm>
              <a:off x="32283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3"/>
            <p:cNvSpPr/>
            <p:nvPr/>
          </p:nvSpPr>
          <p:spPr>
            <a:xfrm>
              <a:off x="32651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3"/>
            <p:cNvSpPr/>
            <p:nvPr/>
          </p:nvSpPr>
          <p:spPr>
            <a:xfrm>
              <a:off x="33007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3"/>
            <p:cNvSpPr/>
            <p:nvPr/>
          </p:nvSpPr>
          <p:spPr>
            <a:xfrm>
              <a:off x="33362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3"/>
            <p:cNvSpPr/>
            <p:nvPr/>
          </p:nvSpPr>
          <p:spPr>
            <a:xfrm>
              <a:off x="337184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3"/>
            <p:cNvSpPr/>
            <p:nvPr/>
          </p:nvSpPr>
          <p:spPr>
            <a:xfrm>
              <a:off x="340867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3"/>
            <p:cNvSpPr/>
            <p:nvPr/>
          </p:nvSpPr>
          <p:spPr>
            <a:xfrm>
              <a:off x="34442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3"/>
            <p:cNvSpPr/>
            <p:nvPr/>
          </p:nvSpPr>
          <p:spPr>
            <a:xfrm>
              <a:off x="347979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3"/>
            <p:cNvSpPr/>
            <p:nvPr/>
          </p:nvSpPr>
          <p:spPr>
            <a:xfrm>
              <a:off x="35153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3"/>
            <p:cNvSpPr/>
            <p:nvPr/>
          </p:nvSpPr>
          <p:spPr>
            <a:xfrm>
              <a:off x="35521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3"/>
            <p:cNvSpPr/>
            <p:nvPr/>
          </p:nvSpPr>
          <p:spPr>
            <a:xfrm>
              <a:off x="358774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3"/>
            <p:cNvSpPr/>
            <p:nvPr/>
          </p:nvSpPr>
          <p:spPr>
            <a:xfrm>
              <a:off x="36233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3"/>
            <p:cNvSpPr/>
            <p:nvPr/>
          </p:nvSpPr>
          <p:spPr>
            <a:xfrm>
              <a:off x="365886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3"/>
            <p:cNvSpPr/>
            <p:nvPr/>
          </p:nvSpPr>
          <p:spPr>
            <a:xfrm>
              <a:off x="3694430" y="1689099"/>
              <a:ext cx="74929" cy="83819"/>
            </a:xfrm>
            <a:custGeom>
              <a:rect b="b" l="l" r="r" t="t"/>
              <a:pathLst>
                <a:path extrusionOk="0" h="83819" w="74929">
                  <a:moveTo>
                    <a:pt x="7493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683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3"/>
            <p:cNvSpPr/>
            <p:nvPr/>
          </p:nvSpPr>
          <p:spPr>
            <a:xfrm>
              <a:off x="37668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3"/>
            <p:cNvSpPr/>
            <p:nvPr/>
          </p:nvSpPr>
          <p:spPr>
            <a:xfrm>
              <a:off x="38023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3"/>
            <p:cNvSpPr/>
            <p:nvPr/>
          </p:nvSpPr>
          <p:spPr>
            <a:xfrm>
              <a:off x="38379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3"/>
            <p:cNvSpPr/>
            <p:nvPr/>
          </p:nvSpPr>
          <p:spPr>
            <a:xfrm>
              <a:off x="38747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3"/>
            <p:cNvSpPr/>
            <p:nvPr/>
          </p:nvSpPr>
          <p:spPr>
            <a:xfrm>
              <a:off x="39103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3"/>
            <p:cNvSpPr/>
            <p:nvPr/>
          </p:nvSpPr>
          <p:spPr>
            <a:xfrm>
              <a:off x="39458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3"/>
            <p:cNvSpPr/>
            <p:nvPr/>
          </p:nvSpPr>
          <p:spPr>
            <a:xfrm>
              <a:off x="39814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3"/>
            <p:cNvSpPr/>
            <p:nvPr/>
          </p:nvSpPr>
          <p:spPr>
            <a:xfrm>
              <a:off x="40170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3"/>
            <p:cNvSpPr/>
            <p:nvPr/>
          </p:nvSpPr>
          <p:spPr>
            <a:xfrm>
              <a:off x="40538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3"/>
            <p:cNvSpPr/>
            <p:nvPr/>
          </p:nvSpPr>
          <p:spPr>
            <a:xfrm>
              <a:off x="40894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3"/>
            <p:cNvSpPr/>
            <p:nvPr/>
          </p:nvSpPr>
          <p:spPr>
            <a:xfrm>
              <a:off x="41249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3"/>
            <p:cNvSpPr/>
            <p:nvPr/>
          </p:nvSpPr>
          <p:spPr>
            <a:xfrm>
              <a:off x="41617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3"/>
            <p:cNvSpPr/>
            <p:nvPr/>
          </p:nvSpPr>
          <p:spPr>
            <a:xfrm>
              <a:off x="41973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3"/>
            <p:cNvSpPr/>
            <p:nvPr/>
          </p:nvSpPr>
          <p:spPr>
            <a:xfrm>
              <a:off x="42329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3"/>
            <p:cNvSpPr/>
            <p:nvPr/>
          </p:nvSpPr>
          <p:spPr>
            <a:xfrm>
              <a:off x="426846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3"/>
            <p:cNvSpPr/>
            <p:nvPr/>
          </p:nvSpPr>
          <p:spPr>
            <a:xfrm>
              <a:off x="43040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3"/>
            <p:cNvSpPr/>
            <p:nvPr/>
          </p:nvSpPr>
          <p:spPr>
            <a:xfrm>
              <a:off x="43408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3"/>
            <p:cNvSpPr/>
            <p:nvPr/>
          </p:nvSpPr>
          <p:spPr>
            <a:xfrm>
              <a:off x="43764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3"/>
            <p:cNvSpPr/>
            <p:nvPr/>
          </p:nvSpPr>
          <p:spPr>
            <a:xfrm>
              <a:off x="44119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3"/>
            <p:cNvSpPr/>
            <p:nvPr/>
          </p:nvSpPr>
          <p:spPr>
            <a:xfrm>
              <a:off x="44475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3"/>
            <p:cNvSpPr/>
            <p:nvPr/>
          </p:nvSpPr>
          <p:spPr>
            <a:xfrm>
              <a:off x="44843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3"/>
            <p:cNvSpPr/>
            <p:nvPr/>
          </p:nvSpPr>
          <p:spPr>
            <a:xfrm>
              <a:off x="45199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3"/>
            <p:cNvSpPr/>
            <p:nvPr/>
          </p:nvSpPr>
          <p:spPr>
            <a:xfrm>
              <a:off x="45554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3"/>
            <p:cNvSpPr/>
            <p:nvPr/>
          </p:nvSpPr>
          <p:spPr>
            <a:xfrm>
              <a:off x="45910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3"/>
            <p:cNvSpPr/>
            <p:nvPr/>
          </p:nvSpPr>
          <p:spPr>
            <a:xfrm>
              <a:off x="46266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3"/>
            <p:cNvSpPr/>
            <p:nvPr/>
          </p:nvSpPr>
          <p:spPr>
            <a:xfrm>
              <a:off x="46634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3"/>
            <p:cNvSpPr/>
            <p:nvPr/>
          </p:nvSpPr>
          <p:spPr>
            <a:xfrm>
              <a:off x="46990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3"/>
            <p:cNvSpPr/>
            <p:nvPr/>
          </p:nvSpPr>
          <p:spPr>
            <a:xfrm>
              <a:off x="47345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3"/>
            <p:cNvSpPr/>
            <p:nvPr/>
          </p:nvSpPr>
          <p:spPr>
            <a:xfrm>
              <a:off x="47701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3"/>
            <p:cNvSpPr/>
            <p:nvPr/>
          </p:nvSpPr>
          <p:spPr>
            <a:xfrm>
              <a:off x="48069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3"/>
            <p:cNvSpPr/>
            <p:nvPr/>
          </p:nvSpPr>
          <p:spPr>
            <a:xfrm>
              <a:off x="48425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3"/>
            <p:cNvSpPr/>
            <p:nvPr/>
          </p:nvSpPr>
          <p:spPr>
            <a:xfrm>
              <a:off x="487806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3"/>
            <p:cNvSpPr/>
            <p:nvPr/>
          </p:nvSpPr>
          <p:spPr>
            <a:xfrm>
              <a:off x="49136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3"/>
            <p:cNvSpPr/>
            <p:nvPr/>
          </p:nvSpPr>
          <p:spPr>
            <a:xfrm>
              <a:off x="49504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49860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50215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50571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50927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51295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51650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52006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3"/>
            <p:cNvSpPr/>
            <p:nvPr/>
          </p:nvSpPr>
          <p:spPr>
            <a:xfrm>
              <a:off x="523747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3"/>
            <p:cNvSpPr/>
            <p:nvPr/>
          </p:nvSpPr>
          <p:spPr>
            <a:xfrm>
              <a:off x="52730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3"/>
            <p:cNvSpPr/>
            <p:nvPr/>
          </p:nvSpPr>
          <p:spPr>
            <a:xfrm>
              <a:off x="53086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3"/>
            <p:cNvSpPr/>
            <p:nvPr/>
          </p:nvSpPr>
          <p:spPr>
            <a:xfrm>
              <a:off x="53441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3"/>
            <p:cNvSpPr/>
            <p:nvPr/>
          </p:nvSpPr>
          <p:spPr>
            <a:xfrm>
              <a:off x="53797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3"/>
            <p:cNvSpPr/>
            <p:nvPr/>
          </p:nvSpPr>
          <p:spPr>
            <a:xfrm>
              <a:off x="54165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3"/>
            <p:cNvSpPr/>
            <p:nvPr/>
          </p:nvSpPr>
          <p:spPr>
            <a:xfrm>
              <a:off x="54521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>
              <a:off x="54876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3"/>
            <p:cNvSpPr/>
            <p:nvPr/>
          </p:nvSpPr>
          <p:spPr>
            <a:xfrm>
              <a:off x="5523230" y="1689099"/>
              <a:ext cx="74929" cy="83819"/>
            </a:xfrm>
            <a:custGeom>
              <a:rect b="b" l="l" r="r" t="t"/>
              <a:pathLst>
                <a:path extrusionOk="0" h="83819" w="74929">
                  <a:moveTo>
                    <a:pt x="7493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683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3"/>
            <p:cNvSpPr/>
            <p:nvPr/>
          </p:nvSpPr>
          <p:spPr>
            <a:xfrm>
              <a:off x="55956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>
              <a:off x="56311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>
              <a:off x="56667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>
              <a:off x="57023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>
              <a:off x="57391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>
              <a:off x="57746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3"/>
            <p:cNvSpPr/>
            <p:nvPr/>
          </p:nvSpPr>
          <p:spPr>
            <a:xfrm>
              <a:off x="58102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3"/>
            <p:cNvSpPr/>
            <p:nvPr/>
          </p:nvSpPr>
          <p:spPr>
            <a:xfrm>
              <a:off x="58458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3"/>
            <p:cNvSpPr/>
            <p:nvPr/>
          </p:nvSpPr>
          <p:spPr>
            <a:xfrm>
              <a:off x="58826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3"/>
            <p:cNvSpPr/>
            <p:nvPr/>
          </p:nvSpPr>
          <p:spPr>
            <a:xfrm>
              <a:off x="591820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3"/>
            <p:cNvSpPr/>
            <p:nvPr/>
          </p:nvSpPr>
          <p:spPr>
            <a:xfrm>
              <a:off x="59537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59893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60261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3"/>
            <p:cNvSpPr/>
            <p:nvPr/>
          </p:nvSpPr>
          <p:spPr>
            <a:xfrm>
              <a:off x="60617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60972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3"/>
            <p:cNvSpPr/>
            <p:nvPr/>
          </p:nvSpPr>
          <p:spPr>
            <a:xfrm>
              <a:off x="61328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3"/>
            <p:cNvSpPr/>
            <p:nvPr/>
          </p:nvSpPr>
          <p:spPr>
            <a:xfrm>
              <a:off x="61683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62052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62407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3"/>
            <p:cNvSpPr/>
            <p:nvPr/>
          </p:nvSpPr>
          <p:spPr>
            <a:xfrm>
              <a:off x="62763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3"/>
            <p:cNvSpPr/>
            <p:nvPr/>
          </p:nvSpPr>
          <p:spPr>
            <a:xfrm>
              <a:off x="63119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3"/>
            <p:cNvSpPr/>
            <p:nvPr/>
          </p:nvSpPr>
          <p:spPr>
            <a:xfrm>
              <a:off x="63487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3"/>
            <p:cNvSpPr/>
            <p:nvPr/>
          </p:nvSpPr>
          <p:spPr>
            <a:xfrm>
              <a:off x="63842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3"/>
            <p:cNvSpPr/>
            <p:nvPr/>
          </p:nvSpPr>
          <p:spPr>
            <a:xfrm>
              <a:off x="64198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3"/>
            <p:cNvSpPr/>
            <p:nvPr/>
          </p:nvSpPr>
          <p:spPr>
            <a:xfrm>
              <a:off x="64554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3"/>
            <p:cNvSpPr/>
            <p:nvPr/>
          </p:nvSpPr>
          <p:spPr>
            <a:xfrm>
              <a:off x="64909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3"/>
            <p:cNvSpPr/>
            <p:nvPr/>
          </p:nvSpPr>
          <p:spPr>
            <a:xfrm>
              <a:off x="65278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3"/>
            <p:cNvSpPr/>
            <p:nvPr/>
          </p:nvSpPr>
          <p:spPr>
            <a:xfrm>
              <a:off x="65633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3"/>
            <p:cNvSpPr/>
            <p:nvPr/>
          </p:nvSpPr>
          <p:spPr>
            <a:xfrm>
              <a:off x="65989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3"/>
            <p:cNvSpPr/>
            <p:nvPr/>
          </p:nvSpPr>
          <p:spPr>
            <a:xfrm>
              <a:off x="66357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3"/>
            <p:cNvSpPr/>
            <p:nvPr/>
          </p:nvSpPr>
          <p:spPr>
            <a:xfrm>
              <a:off x="667130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3"/>
            <p:cNvSpPr/>
            <p:nvPr/>
          </p:nvSpPr>
          <p:spPr>
            <a:xfrm>
              <a:off x="67068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3"/>
            <p:cNvSpPr/>
            <p:nvPr/>
          </p:nvSpPr>
          <p:spPr>
            <a:xfrm>
              <a:off x="67424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3"/>
            <p:cNvSpPr/>
            <p:nvPr/>
          </p:nvSpPr>
          <p:spPr>
            <a:xfrm>
              <a:off x="67779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3"/>
            <p:cNvSpPr/>
            <p:nvPr/>
          </p:nvSpPr>
          <p:spPr>
            <a:xfrm>
              <a:off x="68148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3"/>
            <p:cNvSpPr/>
            <p:nvPr/>
          </p:nvSpPr>
          <p:spPr>
            <a:xfrm>
              <a:off x="68503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3"/>
            <p:cNvSpPr/>
            <p:nvPr/>
          </p:nvSpPr>
          <p:spPr>
            <a:xfrm>
              <a:off x="68859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3"/>
            <p:cNvSpPr/>
            <p:nvPr/>
          </p:nvSpPr>
          <p:spPr>
            <a:xfrm>
              <a:off x="69215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3"/>
            <p:cNvSpPr/>
            <p:nvPr/>
          </p:nvSpPr>
          <p:spPr>
            <a:xfrm>
              <a:off x="69583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3"/>
            <p:cNvSpPr/>
            <p:nvPr/>
          </p:nvSpPr>
          <p:spPr>
            <a:xfrm>
              <a:off x="69938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3"/>
            <p:cNvSpPr/>
            <p:nvPr/>
          </p:nvSpPr>
          <p:spPr>
            <a:xfrm>
              <a:off x="70294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3"/>
            <p:cNvSpPr/>
            <p:nvPr/>
          </p:nvSpPr>
          <p:spPr>
            <a:xfrm>
              <a:off x="70650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3"/>
            <p:cNvSpPr/>
            <p:nvPr/>
          </p:nvSpPr>
          <p:spPr>
            <a:xfrm>
              <a:off x="71018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3"/>
            <p:cNvSpPr/>
            <p:nvPr/>
          </p:nvSpPr>
          <p:spPr>
            <a:xfrm>
              <a:off x="71374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3"/>
            <p:cNvSpPr/>
            <p:nvPr/>
          </p:nvSpPr>
          <p:spPr>
            <a:xfrm>
              <a:off x="71729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3"/>
            <p:cNvSpPr/>
            <p:nvPr/>
          </p:nvSpPr>
          <p:spPr>
            <a:xfrm>
              <a:off x="72085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3"/>
            <p:cNvSpPr/>
            <p:nvPr/>
          </p:nvSpPr>
          <p:spPr>
            <a:xfrm>
              <a:off x="72440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3"/>
            <p:cNvSpPr/>
            <p:nvPr/>
          </p:nvSpPr>
          <p:spPr>
            <a:xfrm>
              <a:off x="728090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3"/>
            <p:cNvSpPr/>
            <p:nvPr/>
          </p:nvSpPr>
          <p:spPr>
            <a:xfrm>
              <a:off x="73164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3"/>
            <p:cNvSpPr/>
            <p:nvPr/>
          </p:nvSpPr>
          <p:spPr>
            <a:xfrm>
              <a:off x="7352030" y="1689099"/>
              <a:ext cx="74929" cy="83819"/>
            </a:xfrm>
            <a:custGeom>
              <a:rect b="b" l="l" r="r" t="t"/>
              <a:pathLst>
                <a:path extrusionOk="0" h="83819" w="74929">
                  <a:moveTo>
                    <a:pt x="7493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556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3"/>
            <p:cNvSpPr/>
            <p:nvPr/>
          </p:nvSpPr>
          <p:spPr>
            <a:xfrm>
              <a:off x="74244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3"/>
            <p:cNvSpPr/>
            <p:nvPr/>
          </p:nvSpPr>
          <p:spPr>
            <a:xfrm>
              <a:off x="74599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3"/>
            <p:cNvSpPr/>
            <p:nvPr/>
          </p:nvSpPr>
          <p:spPr>
            <a:xfrm>
              <a:off x="74955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3"/>
            <p:cNvSpPr/>
            <p:nvPr/>
          </p:nvSpPr>
          <p:spPr>
            <a:xfrm>
              <a:off x="75311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3"/>
            <p:cNvSpPr/>
            <p:nvPr/>
          </p:nvSpPr>
          <p:spPr>
            <a:xfrm>
              <a:off x="75666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3"/>
            <p:cNvSpPr/>
            <p:nvPr/>
          </p:nvSpPr>
          <p:spPr>
            <a:xfrm>
              <a:off x="76034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3"/>
            <p:cNvSpPr/>
            <p:nvPr/>
          </p:nvSpPr>
          <p:spPr>
            <a:xfrm>
              <a:off x="76390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76746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3"/>
            <p:cNvSpPr/>
            <p:nvPr/>
          </p:nvSpPr>
          <p:spPr>
            <a:xfrm>
              <a:off x="77114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3"/>
            <p:cNvSpPr/>
            <p:nvPr/>
          </p:nvSpPr>
          <p:spPr>
            <a:xfrm>
              <a:off x="774700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3"/>
            <p:cNvSpPr/>
            <p:nvPr/>
          </p:nvSpPr>
          <p:spPr>
            <a:xfrm>
              <a:off x="77825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3"/>
            <p:cNvSpPr/>
            <p:nvPr/>
          </p:nvSpPr>
          <p:spPr>
            <a:xfrm>
              <a:off x="78181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3"/>
            <p:cNvSpPr/>
            <p:nvPr/>
          </p:nvSpPr>
          <p:spPr>
            <a:xfrm>
              <a:off x="78536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3"/>
            <p:cNvSpPr/>
            <p:nvPr/>
          </p:nvSpPr>
          <p:spPr>
            <a:xfrm>
              <a:off x="789050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79260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3"/>
            <p:cNvSpPr/>
            <p:nvPr/>
          </p:nvSpPr>
          <p:spPr>
            <a:xfrm>
              <a:off x="79616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3"/>
            <p:cNvSpPr/>
            <p:nvPr/>
          </p:nvSpPr>
          <p:spPr>
            <a:xfrm>
              <a:off x="79971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3"/>
            <p:cNvSpPr/>
            <p:nvPr/>
          </p:nvSpPr>
          <p:spPr>
            <a:xfrm>
              <a:off x="80340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3"/>
            <p:cNvSpPr/>
            <p:nvPr/>
          </p:nvSpPr>
          <p:spPr>
            <a:xfrm>
              <a:off x="806957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3"/>
            <p:cNvSpPr/>
            <p:nvPr/>
          </p:nvSpPr>
          <p:spPr>
            <a:xfrm>
              <a:off x="81051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3"/>
            <p:cNvSpPr/>
            <p:nvPr/>
          </p:nvSpPr>
          <p:spPr>
            <a:xfrm>
              <a:off x="81407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81762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3"/>
            <p:cNvSpPr/>
            <p:nvPr/>
          </p:nvSpPr>
          <p:spPr>
            <a:xfrm>
              <a:off x="82130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3"/>
            <p:cNvSpPr/>
            <p:nvPr/>
          </p:nvSpPr>
          <p:spPr>
            <a:xfrm>
              <a:off x="82486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3"/>
            <p:cNvSpPr/>
            <p:nvPr/>
          </p:nvSpPr>
          <p:spPr>
            <a:xfrm>
              <a:off x="82842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>
              <a:off x="83197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3"/>
            <p:cNvSpPr/>
            <p:nvPr/>
          </p:nvSpPr>
          <p:spPr>
            <a:xfrm>
              <a:off x="83553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3"/>
            <p:cNvSpPr/>
            <p:nvPr/>
          </p:nvSpPr>
          <p:spPr>
            <a:xfrm>
              <a:off x="83921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84277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3"/>
            <p:cNvSpPr/>
            <p:nvPr/>
          </p:nvSpPr>
          <p:spPr>
            <a:xfrm>
              <a:off x="846327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850010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853567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3"/>
            <p:cNvSpPr/>
            <p:nvPr/>
          </p:nvSpPr>
          <p:spPr>
            <a:xfrm>
              <a:off x="857122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860678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>
              <a:off x="864235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867917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871473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875029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878712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882268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885824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889381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892937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896619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900176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903732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907287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9109710" y="1691640"/>
              <a:ext cx="33020" cy="83819"/>
            </a:xfrm>
            <a:custGeom>
              <a:rect b="b" l="l" r="r" t="t"/>
              <a:pathLst>
                <a:path extrusionOk="0" h="83819" w="33020">
                  <a:moveTo>
                    <a:pt x="0" y="83820"/>
                  </a:moveTo>
                  <a:lnTo>
                    <a:pt x="0" y="0"/>
                  </a:lnTo>
                  <a:lnTo>
                    <a:pt x="33020" y="0"/>
                  </a:lnTo>
                  <a:lnTo>
                    <a:pt x="33020" y="8382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63"/>
          <p:cNvSpPr txBox="1"/>
          <p:nvPr>
            <p:ph type="title"/>
          </p:nvPr>
        </p:nvSpPr>
        <p:spPr>
          <a:xfrm>
            <a:off x="457200" y="8405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Alguns Arquivos</a:t>
            </a:r>
            <a:endParaRPr sz="4400"/>
          </a:p>
        </p:txBody>
      </p:sp>
      <p:graphicFrame>
        <p:nvGraphicFramePr>
          <p:cNvPr id="640" name="Google Shape;640;p63"/>
          <p:cNvGraphicFramePr/>
          <p:nvPr/>
        </p:nvGraphicFramePr>
        <p:xfrm>
          <a:off x="667384" y="1772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{147A55E9-2E50-4BC7-83D6-E5787203E55C}</a:tableStyleId>
              </a:tblPr>
              <a:tblGrid>
                <a:gridCol w="1310650"/>
                <a:gridCol w="6469375"/>
              </a:tblGrid>
              <a:tr h="3537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Arquivo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00E3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Descrição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00E3A7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cmdline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guarda a linha de comando usada para iniciar 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environ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mostra as variáveis de ambiente utilizadas pelo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é um link (apontador) para o executável daquele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fd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diretório contendo todos os descritores de arquivo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</a:tr>
              <a:tr h="5607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limits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2599055" rtl="0" algn="l">
                        <a:lnSpc>
                          <a:spcPct val="115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 restrições impostas ao processo (/etc/security/limits.conf)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0" marR="0" marL="0">
                    <a:solidFill>
                      <a:srgbClr val="CCF3E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maps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mapa de memória para os executáveis e bibliotecas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root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apontador para o diretório raíz do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mounts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informação sobre os sistemas de arquivo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mem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memória utilizada pelo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sched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informações sobre o escalonador e o escalonamento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status do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statm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status da memória do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Alguns Comandos</a:t>
            </a:r>
            <a:endParaRPr sz="4400"/>
          </a:p>
        </p:txBody>
      </p:sp>
      <p:sp>
        <p:nvSpPr>
          <p:cNvPr id="646" name="Google Shape;646;p64"/>
          <p:cNvSpPr txBox="1"/>
          <p:nvPr/>
        </p:nvSpPr>
        <p:spPr>
          <a:xfrm>
            <a:off x="854710" y="2051050"/>
            <a:ext cx="7653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</a:t>
            </a:r>
            <a:r>
              <a:rPr lang="pt-BR" sz="2300"/>
              <a:t>omandos </a:t>
            </a:r>
            <a:r>
              <a:rPr lang="pt-BR" sz="2300"/>
              <a:t>para</a:t>
            </a:r>
            <a:r>
              <a:rPr lang="pt-BR" sz="2300"/>
              <a:t> obter informações sobre os processos</a:t>
            </a:r>
            <a:r>
              <a:rPr lang="pt-BR" sz="2300"/>
              <a:t>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ps;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pstree;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top;</a:t>
            </a:r>
            <a:endParaRPr sz="2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Prioridade</a:t>
            </a:r>
            <a:endParaRPr sz="4400"/>
          </a:p>
        </p:txBody>
      </p:sp>
      <p:sp>
        <p:nvSpPr>
          <p:cNvPr id="652" name="Google Shape;652;p65"/>
          <p:cNvSpPr txBox="1"/>
          <p:nvPr/>
        </p:nvSpPr>
        <p:spPr>
          <a:xfrm>
            <a:off x="1235710" y="2051050"/>
            <a:ext cx="72408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É</a:t>
            </a:r>
            <a:r>
              <a:rPr lang="pt-BR" sz="2300"/>
              <a:t> possível alterar a prioridade de execução dos processos;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Entre</a:t>
            </a:r>
            <a:r>
              <a:rPr lang="pt-BR" sz="2300"/>
              <a:t> -20(maior prioridade) e 19(menor prioridade);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Apenas o root pode atribuir prioridades negativas a processos;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Comandos utilizados são o nice e o renice;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2533C"/>
                </a:solidFill>
              </a:rPr>
              <a:t>Linux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74550" y="1600200"/>
            <a:ext cx="90693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Linux é uma família de sistemas operacionais </a:t>
            </a:r>
            <a:endParaRPr b="1" i="1"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600"/>
              <a:buFont typeface="Verdana"/>
              <a:buChar char="•"/>
            </a:pPr>
            <a:r>
              <a:rPr lang="pt-BR" sz="2600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Windows, iOS, Mac OS, etc. são outros exemplos de SO</a:t>
            </a:r>
            <a:endParaRPr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Linux é um clone do sistema UNIX desenvolvido por Linus Torvalds em </a:t>
            </a:r>
            <a:r>
              <a:rPr b="1" lang="pt-BR" sz="2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1991</a:t>
            </a:r>
            <a:endParaRPr b="1" sz="26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Sistemas Operacionais Linux são baseados no </a:t>
            </a:r>
            <a:r>
              <a:rPr b="1" lang="pt-BR" sz="2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Kernel do Linux</a:t>
            </a:r>
            <a:endParaRPr b="1" sz="26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Sobre o Kernel são criadas as diferentes </a:t>
            </a:r>
            <a:r>
              <a:rPr b="1" lang="pt-BR" sz="2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distribuições</a:t>
            </a:r>
            <a:endParaRPr sz="2600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658" name="Google Shape;658;p66"/>
          <p:cNvSpPr txBox="1"/>
          <p:nvPr>
            <p:ph idx="4294967295" type="body"/>
          </p:nvPr>
        </p:nvSpPr>
        <p:spPr>
          <a:xfrm>
            <a:off x="491490" y="2049780"/>
            <a:ext cx="81609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2590" lvl="0" marL="457200" rtl="0" algn="l">
              <a:spcBef>
                <a:spcPts val="480"/>
              </a:spcBef>
              <a:spcAft>
                <a:spcPts val="0"/>
              </a:spcAft>
              <a:buSzPts val="2740"/>
              <a:buChar char="•"/>
            </a:pPr>
            <a:r>
              <a:rPr lang="pt-BR" sz="3100"/>
              <a:t>Quando um processo está sendo executado, ele passa por diversos estados, são eles;</a:t>
            </a:r>
            <a:endParaRPr sz="31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700"/>
              <a:t>Ready (pronto)</a:t>
            </a:r>
            <a:endParaRPr sz="27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700"/>
              <a:t>Logo que é iniciado é colocado no estado ready, ou seja, está pronto para entrar em execução mas irá aguardar o scheduler (escalaonador de tarefas) do kernel decidir quando ele irá entrar em execução;</a:t>
            </a:r>
            <a:endParaRPr sz="2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664" name="Google Shape;664;p67"/>
          <p:cNvSpPr txBox="1"/>
          <p:nvPr/>
        </p:nvSpPr>
        <p:spPr>
          <a:xfrm>
            <a:off x="418498" y="2051050"/>
            <a:ext cx="82296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Running(execução)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O kernel decide que o processo irá entrar em execução, tal decisão é tomada de acordo com a prioridade e a fila de execução;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Quando seu time slice(fatia de tempo) esgotar, ele volta para o estado de ready e aguarda um novo escalonamento;</a:t>
            </a:r>
            <a:endParaRPr sz="2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8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670" name="Google Shape;670;p68"/>
          <p:cNvSpPr txBox="1"/>
          <p:nvPr/>
        </p:nvSpPr>
        <p:spPr>
          <a:xfrm>
            <a:off x="687524" y="2051050"/>
            <a:ext cx="81591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Waiting (espera)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Caso o processo necessite de uma operação de entrada/saída ele pode ser colocado em waiting até que essa operação seja completada, isso ocorre quando periférico em questão estiver ocupado e não pode responder de imediato;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9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676" name="Google Shape;676;p69"/>
          <p:cNvSpPr txBox="1"/>
          <p:nvPr/>
        </p:nvSpPr>
        <p:spPr>
          <a:xfrm>
            <a:off x="457198" y="2051050"/>
            <a:ext cx="80409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Dead (Morto - Finalizado) e Zombie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No final da execução, o processo pode ser morto (comando kill)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Z</a:t>
            </a:r>
            <a:r>
              <a:rPr lang="pt-BR" sz="2400"/>
              <a:t>ombie (caso seu parent – processo pai – tenha sido morto);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0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Estados de um processo</a:t>
            </a:r>
            <a:endParaRPr sz="4400"/>
          </a:p>
        </p:txBody>
      </p:sp>
      <p:pic>
        <p:nvPicPr>
          <p:cNvPr id="682" name="Google Shape;68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75" y="1223399"/>
            <a:ext cx="8229600" cy="55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1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688" name="Google Shape;688;p71"/>
          <p:cNvSpPr txBox="1"/>
          <p:nvPr/>
        </p:nvSpPr>
        <p:spPr>
          <a:xfrm>
            <a:off x="457198" y="2051050"/>
            <a:ext cx="82062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Foreground (primeiro plano)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São inicializados no terminal de comandos, podem interagir com os usuários e exibem sua execução no monitor de vídeo;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Esses processos prendem o prompt, impedindo que outros processo sejam inicializados;</a:t>
            </a:r>
            <a:endParaRPr sz="2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2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694" name="Google Shape;694;p72"/>
          <p:cNvSpPr txBox="1"/>
          <p:nvPr/>
        </p:nvSpPr>
        <p:spPr>
          <a:xfrm>
            <a:off x="541298" y="2051050"/>
            <a:ext cx="77247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Background (segundo plano)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Também são inicializados no terminal de comandos, mas não interagem com usuários e não exibem sua execução no monitor de vídeo;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Esse processos não prendem o prompt e permitem que outros processos sejam inicializados pelo terminal;</a:t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3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700" name="Google Shape;700;p73"/>
          <p:cNvSpPr txBox="1"/>
          <p:nvPr/>
        </p:nvSpPr>
        <p:spPr>
          <a:xfrm>
            <a:off x="457199" y="2051050"/>
            <a:ext cx="84195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Quanto ao tipo, os processo podem ser classificados em: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pt-BR" sz="3100"/>
              <a:t>Processos Interativos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pt-BR" sz="3100"/>
              <a:t>São iniciados a partir de uma sessão de usuário no terminal de comandos e controlados por ele;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pt-BR" sz="3100"/>
              <a:t>Quando um comando no shell é executado, um processo é executado em foreground(primeiro plano);</a:t>
            </a:r>
            <a:endParaRPr sz="3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4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706" name="Google Shape;706;p74"/>
          <p:cNvSpPr txBox="1"/>
          <p:nvPr/>
        </p:nvSpPr>
        <p:spPr>
          <a:xfrm>
            <a:off x="512998" y="2051050"/>
            <a:ext cx="82296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Daemons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sz="2900"/>
              <a:t>Processos servidores normalmente executados quando o Linux é inicializado, permanecendo em execução enquanto o sistema estiver em funcionamento;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sz="2900"/>
              <a:t>Aguardam em background que algum outro processo solicite seu serviço;</a:t>
            </a:r>
            <a:endParaRPr sz="2900"/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900"/>
              <a:t>Ex: apache2, postfix, bin9</a:t>
            </a:r>
            <a:r>
              <a:rPr lang="pt-BR" sz="2900"/>
              <a:t>, nginx</a:t>
            </a:r>
            <a:endParaRPr sz="29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Comunicação entre Processos</a:t>
            </a:r>
            <a:endParaRPr/>
          </a:p>
        </p:txBody>
      </p:sp>
      <p:sp>
        <p:nvSpPr>
          <p:cNvPr id="712" name="Google Shape;712;p7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Linux possui diversas formas de realizar comunicação entre processos, também conhecido como IPC (Inter Process Communication).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Estas formas de comunicação se referem a processos em execução na mesma máquina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74550" y="1600200"/>
            <a:ext cx="90693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Linux é uma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família de Sistemas Operacionais</a:t>
            </a: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amplamente usada e fundamental para TI</a:t>
            </a:r>
            <a:endParaRPr b="0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Linux é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Open Source</a:t>
            </a: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e tem origem no sistema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UNIX</a:t>
            </a: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, tendo muitas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distribuições</a:t>
            </a: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atualmente</a:t>
            </a:r>
            <a:endParaRPr b="0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Usado para desktops e para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servidores</a:t>
            </a:r>
            <a:endParaRPr b="1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Possui Interfaces Gráficas e Interfaces de Linha de Comando</a:t>
            </a:r>
            <a:endParaRPr b="0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Comunicação entre Processos</a:t>
            </a:r>
            <a:endParaRPr/>
          </a:p>
        </p:txBody>
      </p:sp>
      <p:sp>
        <p:nvSpPr>
          <p:cNvPr id="718" name="Google Shape;718;p7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Memória compartilhada: quando um processo quer enviar dados ao outro, põe num certo lugar na memória.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IPC Sockets (também conhecido como soquetes de domínio Unix) “canal direto” entre processos na mesma máquina.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Dependem do  kernel do sistema funcionar usando um arquivo local como endereço de socket.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Comunicação entre Processos</a:t>
            </a:r>
            <a:endParaRPr/>
          </a:p>
        </p:txBody>
      </p:sp>
      <p:sp>
        <p:nvSpPr>
          <p:cNvPr id="724" name="Google Shape;724;p7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Pipes: um canal bidirecional na tabela de descritores, como se fosse arquivo, mas não é (e não tem I/O).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i="1" lang="pt-BR"/>
              <a:t>free | grep Swap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Existem outras formas de comunicação, como semáforos, fila de mensagens e até mesmo morte de filhos.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você digitar </a:t>
            </a:r>
            <a:r>
              <a:rPr b="1" i="1" lang="pt-BR"/>
              <a:t>ipcs</a:t>
            </a:r>
            <a:r>
              <a:rPr lang="pt-BR"/>
              <a:t> na linha de comando irá ver os canais de comunicação atualmente em uso (exceto  sinais).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730" name="Google Shape;730;p7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8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Um Sinal é uma interrupção de software entregue a um processo. </a:t>
            </a:r>
            <a:endParaRPr sz="3000"/>
          </a:p>
          <a:p>
            <a:pPr indent="-3638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O sistema operacional usa sinais para relatar situações excepcionais a um programa em execução. 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736" name="Google Shape;736;p79"/>
          <p:cNvSpPr txBox="1"/>
          <p:nvPr>
            <p:ph idx="1" type="body"/>
          </p:nvPr>
        </p:nvSpPr>
        <p:spPr>
          <a:xfrm>
            <a:off x="172525" y="1423350"/>
            <a:ext cx="8514300" cy="5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90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430"/>
              <a:buChar char="●"/>
            </a:pPr>
            <a:r>
              <a:rPr lang="pt-BR" sz="3300"/>
              <a:t>Um sinal informa a ocorrência de um evento excepcional:</a:t>
            </a:r>
            <a:endParaRPr sz="3300"/>
          </a:p>
          <a:p>
            <a:pPr indent="-3829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0"/>
              <a:buChar char="○"/>
            </a:pPr>
            <a:r>
              <a:rPr lang="pt-BR" sz="2900"/>
              <a:t>Um erro de programa, como dividir por zero ou emitir um endereço fora do intervalo válido.</a:t>
            </a:r>
            <a:endParaRPr sz="2900"/>
          </a:p>
          <a:p>
            <a:pPr indent="-3829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0"/>
              <a:buChar char="○"/>
            </a:pPr>
            <a:r>
              <a:rPr lang="pt-BR" sz="2900"/>
              <a:t>Uma solicitação do usuário para interromper ou encerrar o programa. </a:t>
            </a:r>
            <a:endParaRPr sz="2900"/>
          </a:p>
          <a:p>
            <a:pPr indent="-3829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0"/>
              <a:buChar char="○"/>
            </a:pPr>
            <a:r>
              <a:rPr lang="pt-BR" sz="2900"/>
              <a:t>O encerramento de um processo filho.</a:t>
            </a:r>
            <a:endParaRPr sz="2900"/>
          </a:p>
          <a:p>
            <a:pPr indent="-3829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0"/>
              <a:buChar char="○"/>
            </a:pPr>
            <a:r>
              <a:rPr lang="pt-BR" sz="2900"/>
              <a:t>Expiração de um temporizador ou alarme.</a:t>
            </a:r>
            <a:endParaRPr sz="2900"/>
          </a:p>
          <a:p>
            <a:pPr indent="-3829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0"/>
              <a:buChar char="○"/>
            </a:pPr>
            <a:r>
              <a:rPr lang="pt-BR" sz="2900"/>
              <a:t>Uma chamada de outro processo. </a:t>
            </a:r>
            <a:endParaRPr sz="2900"/>
          </a:p>
          <a:p>
            <a:pPr indent="-3829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0"/>
              <a:buChar char="○"/>
            </a:pPr>
            <a:r>
              <a:rPr lang="pt-BR" sz="2900"/>
              <a:t>Uma tentativa de executar uma operação de E/S que não pode ser feita. </a:t>
            </a:r>
            <a:endParaRPr sz="3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742" name="Google Shape;742;p8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750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É possível aos programadores pedir ao SO para que ele chame uma função ou código específico caso certo sinal chegue.</a:t>
            </a:r>
            <a:endParaRPr sz="2900"/>
          </a:p>
          <a:p>
            <a:pPr indent="-35750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Isso se chama </a:t>
            </a:r>
            <a:r>
              <a:rPr b="1" lang="pt-BR" sz="2900"/>
              <a:t>tratamento de sinais</a:t>
            </a:r>
            <a:endParaRPr b="1" sz="2900"/>
          </a:p>
          <a:p>
            <a:pPr indent="-35750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Exemplo: </a:t>
            </a:r>
            <a:endParaRPr sz="2900"/>
          </a:p>
          <a:p>
            <a:pPr indent="-35750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Se o seu programa receber um SIGTERM e tiver uma função cadastrada para tratá-lo, essa função é chamada.</a:t>
            </a:r>
            <a:endParaRPr sz="2900"/>
          </a:p>
          <a:p>
            <a:pPr indent="-35750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Assim nessa função pode-se salvar ou fechar arquivos ou avisar o usuário com uma mensagem, por exemplo.</a:t>
            </a:r>
            <a:endParaRPr sz="2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748" name="Google Shape;748;p8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8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SIGTERM</a:t>
            </a:r>
            <a:endParaRPr/>
          </a:p>
          <a:p>
            <a:pPr indent="-31846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sinal SIGTERM é um sinal genérico usado para causar o término do programa. Pode ser tratado. </a:t>
            </a:r>
            <a:endParaRPr/>
          </a:p>
          <a:p>
            <a:pPr indent="-31846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É a maneira normal de pedir educadamente que um programa termine.</a:t>
            </a:r>
            <a:endParaRPr/>
          </a:p>
          <a:p>
            <a:pPr indent="-31846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comando </a:t>
            </a:r>
            <a:r>
              <a:rPr b="1" lang="pt-BR"/>
              <a:t>kill</a:t>
            </a:r>
            <a:r>
              <a:rPr lang="pt-BR"/>
              <a:t> gera SIGTERM por padrão.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8"/>
              <a:buNone/>
            </a:pPr>
            <a:r>
              <a:t/>
            </a:r>
            <a:endParaRPr/>
          </a:p>
          <a:p>
            <a:pPr indent="-318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SIGINT</a:t>
            </a:r>
            <a:endParaRPr/>
          </a:p>
          <a:p>
            <a:pPr indent="-31846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sinal SIGINT (“interrupção do programa”) é enviado quando o usuário digita o caractere INTR (normalmente </a:t>
            </a:r>
            <a:r>
              <a:rPr b="1" lang="pt-BR"/>
              <a:t>Control + c</a:t>
            </a:r>
            <a:r>
              <a:rPr lang="pt-BR"/>
              <a:t>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8"/>
              <a:buNone/>
            </a:pPr>
            <a:r>
              <a:t/>
            </a:r>
            <a:endParaRPr/>
          </a:p>
          <a:p>
            <a:pPr indent="-318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SIGHUP</a:t>
            </a:r>
            <a:endParaRPr/>
          </a:p>
          <a:p>
            <a:pPr indent="-31846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sinal SIGHUP (“desligar”) é usado para informar que o terminal do usuário está desconectado, talvez porque uma conexão de rede ou telefone foi interrompida. </a:t>
            </a:r>
            <a:endParaRPr/>
          </a:p>
          <a:p>
            <a:pPr indent="-31846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Hoje muito usado para avisar um processo para reler seu arquivo de configuração, ou ativar outras ações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754" name="Google Shape;754;p82"/>
          <p:cNvSpPr txBox="1"/>
          <p:nvPr>
            <p:ph idx="1" type="body"/>
          </p:nvPr>
        </p:nvSpPr>
        <p:spPr>
          <a:xfrm>
            <a:off x="210675" y="1364875"/>
            <a:ext cx="8680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656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960"/>
              <a:buChar char="•"/>
            </a:pPr>
            <a:r>
              <a:rPr lang="pt-BR" sz="2960"/>
              <a:t>SIGKILL</a:t>
            </a:r>
            <a:endParaRPr sz="2960"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pt-BR" sz="2650"/>
              <a:t>U</a:t>
            </a:r>
            <a:r>
              <a:rPr lang="pt-BR" sz="2650"/>
              <a:t>sado para causar o término imediato do programa. </a:t>
            </a:r>
            <a:endParaRPr sz="2650"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pt-BR" sz="2650"/>
              <a:t>Não pode ser tratado ou ignorado.</a:t>
            </a:r>
            <a:endParaRPr sz="2650"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pt-BR" sz="2650"/>
              <a:t>Também não é possível bloquear este sinal.</a:t>
            </a:r>
            <a:endParaRPr sz="2650"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pt-BR" sz="2650"/>
              <a:t>Geralmente é gerado apenas por solicitação explícita. </a:t>
            </a:r>
            <a:endParaRPr sz="2650"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pt-BR" sz="2650"/>
              <a:t>Se o SIGKILL falhar em encerrar um processo, isso é um bug do sistema operacional que você deve relatar.</a:t>
            </a:r>
            <a:endParaRPr sz="2650"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pt-BR" sz="2650"/>
              <a:t>O próprio Linux gera um SIGKILL para um processo em algumas condições incomuns onde o programa não pode continuar a ser executado.</a:t>
            </a:r>
            <a:endParaRPr sz="265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Job Control</a:t>
            </a:r>
            <a:endParaRPr/>
          </a:p>
        </p:txBody>
      </p:sp>
      <p:sp>
        <p:nvSpPr>
          <p:cNvPr id="760" name="Google Shape;760;p8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8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Um job é um processo que o shell gerencia. </a:t>
            </a:r>
            <a:endParaRPr sz="3000"/>
          </a:p>
          <a:p>
            <a:pPr indent="-3638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Cada job ganha um job ID sequencial. </a:t>
            </a:r>
            <a:endParaRPr sz="3000"/>
          </a:p>
          <a:p>
            <a:pPr indent="-3638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Como um job é um processo, cada job tem também um PID associado.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Ou seja: Cada comando que tu chama no teu terminal é um job do teu terminal.</a:t>
            </a:r>
            <a:endParaRPr sz="3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Job Control</a:t>
            </a:r>
            <a:endParaRPr/>
          </a:p>
        </p:txBody>
      </p:sp>
      <p:sp>
        <p:nvSpPr>
          <p:cNvPr id="766" name="Google Shape;766;p8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 sz="2500"/>
              <a:t>Existem três tipos de status de um job:</a:t>
            </a:r>
            <a:endParaRPr sz="2500"/>
          </a:p>
          <a:p>
            <a:pPr indent="-33210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30"/>
              <a:buChar char="•"/>
            </a:pPr>
            <a:r>
              <a:rPr lang="pt-BR" sz="2500"/>
              <a:t>Primeiro plano: </a:t>
            </a:r>
            <a:endParaRPr sz="25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100"/>
              <a:t>Quando você chama um comando no terminal, o comando ocupa essa janela de terminal até que seja concluído.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100"/>
              <a:t>Este é um job em primeiro plano.</a:t>
            </a:r>
            <a:endParaRPr sz="2100"/>
          </a:p>
          <a:p>
            <a:pPr indent="-3321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500"/>
              <a:t>Background: </a:t>
            </a:r>
            <a:endParaRPr sz="25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100"/>
              <a:t>Quando chama um comando com “e comercial” (&amp;) no final de da linha de comando, ele é executado sem ocupar a janela do terminal.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100"/>
              <a:t>O prompt do shell é exibido imediatamente após você pressionar Return.</a:t>
            </a:r>
            <a:endParaRPr sz="2100"/>
          </a:p>
          <a:p>
            <a:pPr indent="-3321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500"/>
              <a:t>Parado: </a:t>
            </a:r>
            <a:endParaRPr sz="25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100"/>
              <a:t>Se você pressionar Control + Z para um job em primeiro plano ou digitar o comando stop para um jpb em segundo plano, o job será interrompido. 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pt-BR" sz="2100"/>
              <a:t>Este job é chamado de trabalho interrompido.</a:t>
            </a:r>
            <a:endParaRPr sz="21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5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772" name="Google Shape;772;p85"/>
          <p:cNvSpPr txBox="1"/>
          <p:nvPr/>
        </p:nvSpPr>
        <p:spPr>
          <a:xfrm>
            <a:off x="924475" y="1495975"/>
            <a:ext cx="81126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CTRL+C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Aborta um processo;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CTRL+Z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Suspende um processo;</a:t>
            </a:r>
            <a:endParaRPr baseline="-2500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&amp;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Executa um comando em background;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pt-BR" sz="2800"/>
              <a:t>curl www.google.com &amp;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Linux...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457200" y="1600200"/>
            <a:ext cx="82290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82159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38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O que é um sistema operacional de código aberto ???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370050" y="2873925"/>
            <a:ext cx="8560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3000"/>
              <a:buChar char="●"/>
            </a:pPr>
            <a:r>
              <a:rPr lang="pt-BR" sz="3000">
                <a:solidFill>
                  <a:srgbClr val="151515"/>
                </a:solidFill>
                <a:highlight>
                  <a:srgbClr val="FFFFFF"/>
                </a:highlight>
              </a:rPr>
              <a:t>Sistema Operacional que o código fonte que é projetado para ser publicamente acessível - qualquer um pode ver, modificar e distribuir o código como desejar.</a:t>
            </a:r>
            <a:endParaRPr sz="30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3000"/>
              <a:buChar char="●"/>
            </a:pPr>
            <a:r>
              <a:rPr lang="pt-BR" sz="3000">
                <a:solidFill>
                  <a:srgbClr val="151515"/>
                </a:solidFill>
                <a:highlight>
                  <a:srgbClr val="FFFFFF"/>
                </a:highlight>
              </a:rPr>
              <a:t>Linux é o maior projeto de software de código aberto do mundo</a:t>
            </a:r>
            <a:endParaRPr sz="300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6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778" name="Google Shape;778;p86"/>
          <p:cNvSpPr txBox="1"/>
          <p:nvPr/>
        </p:nvSpPr>
        <p:spPr>
          <a:xfrm>
            <a:off x="726901" y="1613650"/>
            <a:ext cx="7943400" cy="4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bg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Coloca um processo em background;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Retoma um processo suspenso rodando ele como um job em background.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bg %id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■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%id é o número do job;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Coloca um processo em foreground;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 %id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■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%id é o número do job;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7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784" name="Google Shape;784;p87"/>
          <p:cNvSpPr txBox="1"/>
          <p:nvPr/>
        </p:nvSpPr>
        <p:spPr>
          <a:xfrm>
            <a:off x="351199" y="1765600"/>
            <a:ext cx="8685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kill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Manda um sinal para um processo ou;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Finaliza um job;</a:t>
            </a:r>
            <a:endParaRPr sz="2600"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pt-BR" sz="2600"/>
              <a:t>Kill %id</a:t>
            </a:r>
            <a:endParaRPr sz="2600"/>
          </a:p>
          <a:p>
            <a:pPr indent="-393700" lvl="4" marL="22860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%id é o número do job;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jobs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Exibe os jobs em execução pelo shell;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$ jobs [opções]</a:t>
            </a:r>
            <a:endParaRPr sz="2600"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pt-BR" sz="2600"/>
              <a:t>-l exibe o nome e o número de cada processo</a:t>
            </a:r>
            <a:endParaRPr sz="2600"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pt-BR" sz="2600"/>
              <a:t>-s exibe o nome de cada processo</a:t>
            </a:r>
            <a:endParaRPr sz="2600"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pt-BR" sz="2600"/>
              <a:t>-p exibe o número de cada processo</a:t>
            </a:r>
            <a:endParaRPr sz="2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8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790" name="Google Shape;790;p88"/>
          <p:cNvSpPr txBox="1"/>
          <p:nvPr/>
        </p:nvSpPr>
        <p:spPr>
          <a:xfrm>
            <a:off x="204975" y="1316625"/>
            <a:ext cx="87150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pidof </a:t>
            </a:r>
            <a:r>
              <a:rPr lang="pt-BR" sz="2300"/>
              <a:t>&lt;nome do processo&gt;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Retorna o PID do processo informado;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$pidof bash;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top [opções]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Exibe os processos com maior consumo de CPU;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-u usuário Exibe apenas processos pertencentes ao usuário especificado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- U não mostra processos do usuário especificado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-d n Atualiza o monitor a cada n segundos;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-t tty Exibe processos apenas do terminal especificado;</a:t>
            </a:r>
            <a:endParaRPr sz="23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796" name="Google Shape;796;p89"/>
          <p:cNvSpPr txBox="1"/>
          <p:nvPr/>
        </p:nvSpPr>
        <p:spPr>
          <a:xfrm>
            <a:off x="278100" y="1334100"/>
            <a:ext cx="8796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nice [opção] &lt;prioridade&gt; &lt;comando&gt;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Executa um processo com uma prioridade diferente da padrão;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Prioridade varia entre -20 e 19, quanto menor, maior a prioridade;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renice &lt;prioridade&gt; [opções]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Modifica a prioridade de um processo em execução;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Pode ser aplicado a um processo, usuário ou grupo;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-p processo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-u usuário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-g grupo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$renice +15 1752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$renice -2 -u usuario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$renice +4 -g projeto</a:t>
            </a:r>
            <a:endParaRPr sz="2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Comandos para verificar HW</a:t>
            </a:r>
            <a:endParaRPr/>
          </a:p>
        </p:txBody>
      </p:sp>
      <p:sp>
        <p:nvSpPr>
          <p:cNvPr id="802" name="Google Shape;802;p9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750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Depois que o kernel do Linux é inicializado, ele enumera todos os componentes de hardware. </a:t>
            </a:r>
            <a:endParaRPr sz="2900"/>
          </a:p>
          <a:p>
            <a:pPr indent="-3575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Existem muitos comandos para verificar informações sobre o hardware de um sistema Linux. </a:t>
            </a:r>
            <a:endParaRPr sz="2900"/>
          </a:p>
          <a:p>
            <a:pPr indent="-3575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pt-BR" sz="2900"/>
              <a:t>Alguns comandos relatam apenas componentes de hardware específicos, como CPU ou memória, enquanto o restante abrange várias unidades de hardware.</a:t>
            </a:r>
            <a:endParaRPr sz="29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uname</a:t>
            </a:r>
            <a:endParaRPr/>
          </a:p>
        </p:txBody>
      </p:sp>
      <p:sp>
        <p:nvSpPr>
          <p:cNvPr id="808" name="Google Shape;808;p9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8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Usar a opção -m com o comando uname imprime o nome do hardware de nossa máquina. </a:t>
            </a:r>
            <a:endParaRPr sz="3000"/>
          </a:p>
          <a:p>
            <a:pPr indent="-3638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Se quisermos que o comando uname imprima todas as informações mencionadas acima, podemos usar o comando com todas as opções.</a:t>
            </a:r>
            <a:endParaRPr sz="3000"/>
          </a:p>
          <a:p>
            <a:pPr indent="-3638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$ uname –m</a:t>
            </a:r>
            <a:endParaRPr sz="3000"/>
          </a:p>
          <a:p>
            <a:pPr indent="-3638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"/>
              <a:buChar char="•"/>
            </a:pPr>
            <a:r>
              <a:rPr lang="pt-BR" sz="3000"/>
              <a:t>$ uname -a</a:t>
            </a:r>
            <a:endParaRPr sz="3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lshw – Lista o Hardware</a:t>
            </a:r>
            <a:endParaRPr/>
          </a:p>
        </p:txBody>
      </p:sp>
      <p:sp>
        <p:nvSpPr>
          <p:cNvPr id="814" name="Google Shape;814;p9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utilitário de uso geral, que relata informações detalhadas e breves sobre várias unidades de hardware diferentes, como cpu, memória, disco, controladores usb, adaptadores de rede etc.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lang="pt-BR"/>
              <a:t>lshw extrai as informações de diferentes arquivos /proc</a:t>
            </a:r>
            <a:r>
              <a:rPr lang="pt-BR"/>
              <a:t>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lshw é capaz de relatar configuração de memória, versão de firmware, configuração da placa-mãe, versão e velocidade da CPU, configuração de cache, velocidade do barramento etc.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lshw – Lista o Hardware</a:t>
            </a:r>
            <a:endParaRPr/>
          </a:p>
        </p:txBody>
      </p:sp>
      <p:sp>
        <p:nvSpPr>
          <p:cNvPr id="820" name="Google Shape;820;p9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Gerar relatório em formato html/xml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Também podemos exportar relatórios lshw nos formatos html, xml e json.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lshw –html &gt; lshw-output.html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lshw –xml &gt;lshw-output.xml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hwinfo- Informações de Hardware</a:t>
            </a:r>
            <a:endParaRPr/>
          </a:p>
        </p:txBody>
      </p:sp>
      <p:sp>
        <p:nvSpPr>
          <p:cNvPr id="826" name="Google Shape;826;p9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Hwinfo é outro utilitário de sondagem de hardware de propósito geral que pode relatar informações detalhadas e breves sobre vários componentes de hardware diferentes e mais do que o lshw pode relatar.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hwinfo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hwinfo –short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lspci- Lista PCI</a:t>
            </a:r>
            <a:endParaRPr/>
          </a:p>
        </p:txBody>
      </p:sp>
      <p:sp>
        <p:nvSpPr>
          <p:cNvPr id="832" name="Google Shape;832;p9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lspci lista todos os barramentos pci e detalhes sobre os dispositivos conectados a eles.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adaptador vga, placa gráfica, adaptador de rede, portas usb, controladores sata, etc, todos se enquadram nesta categoria.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Usando o comando lspci anterior com o parâmetro -v, informações mais detalhadas sobre os dispositivos PCI podem ser obtidas.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/>
          <p:nvPr/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74550" y="1600200"/>
            <a:ext cx="90693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Comandos</a:t>
            </a: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executam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programas</a:t>
            </a: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 e podem ser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encadeados</a:t>
            </a:r>
            <a:endParaRPr b="1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Programas em execução são chamados de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processos</a:t>
            </a:r>
            <a:endParaRPr b="1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Processos especiais que rodam em background são chamados de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serviços</a:t>
            </a:r>
            <a:endParaRPr b="1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Serviços são essenciais para o sistema, podendo ser controlados por </a:t>
            </a:r>
            <a:r>
              <a:rPr b="1" i="0" lang="pt-BR" sz="2600" u="none" cap="none" strike="noStrike">
                <a:solidFill>
                  <a:srgbClr val="292934"/>
                </a:solidFill>
                <a:latin typeface="Verdana"/>
                <a:ea typeface="Verdana"/>
                <a:cs typeface="Verdana"/>
                <a:sym typeface="Verdana"/>
              </a:rPr>
              <a:t>gerenciadores de serviços</a:t>
            </a:r>
            <a:endParaRPr b="1" i="0" sz="2600" u="none" cap="none" strike="noStrike">
              <a:solidFill>
                <a:srgbClr val="29293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lspci- Lista PCI</a:t>
            </a:r>
            <a:endParaRPr/>
          </a:p>
        </p:txBody>
      </p:sp>
      <p:sp>
        <p:nvSpPr>
          <p:cNvPr id="838" name="Google Shape;838;p9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lspci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839" name="Google Shape;83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50" y="2156500"/>
            <a:ext cx="8621701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lsscsi - List sci devices</a:t>
            </a:r>
            <a:endParaRPr/>
          </a:p>
        </p:txBody>
      </p:sp>
      <p:sp>
        <p:nvSpPr>
          <p:cNvPr id="845" name="Google Shape;845;p9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Lista os dispositivos scsi/sata como discos rígidos e unidades ópticas.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 SCSI é outro barramento popular usado para conectar diferentes tipos de dispositivos aos sistemas Linux.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Dispositivos de interface SCSI são mais caros que PCI porque geralmente são usados ​​em hardware de servidor corporativo.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Informações SCSI semelhantes ao PCI podem ser listadas com o comando a seguir.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lsscsi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846" name="Google Shape;84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38" y="5481250"/>
            <a:ext cx="8644125" cy="7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pt-BR"/>
              <a:t> lsusb- Listar barramentos USB e detalhes do dispositivo</a:t>
            </a:r>
            <a:endParaRPr/>
          </a:p>
        </p:txBody>
      </p:sp>
      <p:sp>
        <p:nvSpPr>
          <p:cNvPr id="852" name="Google Shape;852;p9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comando mostra os controladores USB e detalhes sobre os dispositivos conectados a eles.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padrão, informações breves são impressas.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Podemos usar a opção detalhada “-v” para imprimir informações detalhadas sobre cada porta usb.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lsusb busca e imprime informações detalhadas dos controladores USB junto com o hardware conectado.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lsusb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lsblk- Listar dispositivos de bloco</a:t>
            </a:r>
            <a:endParaRPr/>
          </a:p>
        </p:txBody>
      </p:sp>
      <p:sp>
        <p:nvSpPr>
          <p:cNvPr id="858" name="Google Shape;858;p9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O comando lsblk busca informações detalhadas do dispositivo de bloco, como seus discos rígidos, unidades flash e suas partições.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lsblk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pt-BR"/>
              <a:t>df - espaço em disco dos sistemas de arquivos</a:t>
            </a:r>
            <a:endParaRPr/>
          </a:p>
        </p:txBody>
      </p:sp>
      <p:sp>
        <p:nvSpPr>
          <p:cNvPr id="864" name="Google Shape;864;p10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Relata várias partições, seus pontos de montagem e o espaço usado e disponível em cada uma.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df -H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fdisk</a:t>
            </a:r>
            <a:endParaRPr/>
          </a:p>
        </p:txBody>
      </p:sp>
      <p:sp>
        <p:nvSpPr>
          <p:cNvPr id="870" name="Google Shape;870;p10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Fdisk é um utilitário para modificar partições em discos rígidos e também pode ser usado para listar as informações da partição.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informações do sistema de arquivos podem ser coletadas usando o comando fdisk.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Embora o fdisk possa ser usado para criar partições, os sistemas de arquivos e outras mídias relacionadas ao disco também fornecem informações do sistema de arquivos com o parâmetro -l.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fdisk –l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mount</a:t>
            </a:r>
            <a:endParaRPr/>
          </a:p>
        </p:txBody>
      </p:sp>
      <p:sp>
        <p:nvSpPr>
          <p:cNvPr id="876" name="Google Shape;876;p10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montagem é usada para montar/desmontar e visualizar sistemas de arquivos montados.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Novamente, podemos usar o grep para filtrar apenas os sistemas de arquivos que queremos 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mount | column -t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0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dmidecode</a:t>
            </a:r>
            <a:endParaRPr/>
          </a:p>
        </p:txBody>
      </p:sp>
      <p:sp>
        <p:nvSpPr>
          <p:cNvPr id="882" name="Google Shape;882;p10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dmidecode é diferente de todos os outros comandos.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extrai informações de hardware lendo dados das estruturas de dados SMBOIS (também chamadas de tabelas DMI).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dmidecode -t processor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dmidecode -t memory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dmidecode -t bios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arquivos /proc</a:t>
            </a:r>
            <a:endParaRPr/>
          </a:p>
        </p:txBody>
      </p:sp>
      <p:sp>
        <p:nvSpPr>
          <p:cNvPr id="888" name="Google Shape;888;p104"/>
          <p:cNvSpPr txBox="1"/>
          <p:nvPr>
            <p:ph idx="1" type="body"/>
          </p:nvPr>
        </p:nvSpPr>
        <p:spPr>
          <a:xfrm>
            <a:off x="213925" y="13563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lang="pt-BR"/>
              <a:t>Muitos dos arquivos virtuais no diretório /proc contêm informações sobre hardware e configurações. Aqui estão alguns deles: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CPU/Memory information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/proc/cpuinfo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/proc/version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SCSI/Sata devices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/proc/scsi/scsi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Partitions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/proc/partitions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0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hdparam</a:t>
            </a:r>
            <a:endParaRPr/>
          </a:p>
        </p:txBody>
      </p:sp>
      <p:sp>
        <p:nvSpPr>
          <p:cNvPr id="894" name="Google Shape;894;p10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hdparm obtém informações sobre dispositivos sata como discos rígidos.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Cada um dos comandos tem um método ligeiramente diferente de extrair informações.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Podemos precisar experimentar mais de um deles, enquanto procuramos detalhes de hardware específicos.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Eles estão disponíveis na maioria das distribuições Linux e podem ser facilmente instalados a partir dos repositórios padrão.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hdparm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Boot do Linux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UEFI / BIOS POST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Boot loader (GRUB2)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inicialização do Kernel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Inicializa o systemd, pai de todos os processos.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6"/>
          <p:cNvSpPr txBox="1"/>
          <p:nvPr>
            <p:ph type="title"/>
          </p:nvPr>
        </p:nvSpPr>
        <p:spPr>
          <a:xfrm>
            <a:off x="116250" y="407975"/>
            <a:ext cx="7884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Usuarios</a:t>
            </a:r>
            <a:endParaRPr/>
          </a:p>
        </p:txBody>
      </p:sp>
      <p:pic>
        <p:nvPicPr>
          <p:cNvPr id="900" name="Google Shape;90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0" y="1849925"/>
            <a:ext cx="9040100" cy="40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Grupos</a:t>
            </a:r>
            <a:endParaRPr/>
          </a:p>
        </p:txBody>
      </p:sp>
      <p:sp>
        <p:nvSpPr>
          <p:cNvPr id="906" name="Google Shape;906;p10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" y="1394200"/>
            <a:ext cx="9052900" cy="4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/etc/passwd</a:t>
            </a:r>
            <a:endParaRPr/>
          </a:p>
        </p:txBody>
      </p:sp>
      <p:sp>
        <p:nvSpPr>
          <p:cNvPr id="913" name="Google Shape;913;p10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4" name="Google Shape;91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609725"/>
            <a:ext cx="90297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/etc/shadow</a:t>
            </a:r>
            <a:endParaRPr/>
          </a:p>
        </p:txBody>
      </p:sp>
      <p:sp>
        <p:nvSpPr>
          <p:cNvPr id="920" name="Google Shape;920;p10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1" name="Google Shape;92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8695"/>
            <a:ext cx="9144000" cy="383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campos do /etc/shadow</a:t>
            </a:r>
            <a:endParaRPr/>
          </a:p>
        </p:txBody>
      </p:sp>
      <p:sp>
        <p:nvSpPr>
          <p:cNvPr id="927" name="Google Shape;927;p1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1.Nome do Usuário;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2.Senha criptografada. Em branco permite login sem senha e * Indica que a conta está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bloqueada;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3.Número de dias, desde 01/01/1970, desde que a senha foi alterada;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4.Número de dias até que a senha possa ser alterada. O 0 permite alteração a qualquer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momento;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5.Número de dias até que a senha deva ser alterada. Por Padrão 99999 (274 anos);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6.Número de dias para informar o usuário sobre a expiração da senha;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7.Número de dias para bloqueio da conta após a expiração da senha;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8.Numero de dias, a partir de 01/01/1970, desde que a senha foi bloqueada; 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9.Campo reservado.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/etc/groups</a:t>
            </a:r>
            <a:endParaRPr/>
          </a:p>
        </p:txBody>
      </p:sp>
      <p:sp>
        <p:nvSpPr>
          <p:cNvPr id="933" name="Google Shape;933;p1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4" name="Google Shape;93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11"/>
            <a:ext cx="9144000" cy="425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</a:t>
            </a:r>
            <a:endParaRPr/>
          </a:p>
        </p:txBody>
      </p:sp>
      <p:sp>
        <p:nvSpPr>
          <p:cNvPr id="940" name="Google Shape;940;p1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1" name="Google Shape;94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7519"/>
            <a:ext cx="9144000" cy="376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3"/>
          <p:cNvSpPr txBox="1"/>
          <p:nvPr>
            <p:ph type="title"/>
          </p:nvPr>
        </p:nvSpPr>
        <p:spPr>
          <a:xfrm>
            <a:off x="563981" y="438734"/>
            <a:ext cx="802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Adicionando o usuário Pato Donald</a:t>
            </a:r>
            <a:endParaRPr/>
          </a:p>
        </p:txBody>
      </p:sp>
      <p:pic>
        <p:nvPicPr>
          <p:cNvPr id="947" name="Google Shape;947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" y="1340738"/>
            <a:ext cx="8503793" cy="367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8075" y="5229199"/>
            <a:ext cx="2004060" cy="150114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13"/>
          <p:cNvSpPr txBox="1"/>
          <p:nvPr>
            <p:ph idx="12" type="sldNum"/>
          </p:nvPr>
        </p:nvSpPr>
        <p:spPr>
          <a:xfrm>
            <a:off x="7620000" y="18288"/>
            <a:ext cx="106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useradd</a:t>
            </a:r>
            <a:endParaRPr/>
          </a:p>
        </p:txBody>
      </p:sp>
      <p:sp>
        <p:nvSpPr>
          <p:cNvPr id="955" name="Google Shape;955;p1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 Outro comando (e mais comum) é o useradd. Vamos aprender um pouco mais sobre ele: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Opções: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-m --&gt; Cria o diretório home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-s --&gt; Informa o shell do usuário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-c --&gt; Informa um comentário sobre o usuário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-g --&gt; Informa o grupo primário do usuário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-G --&gt; Informa o(s) grupo(s) secundário do usuário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Comando para criar usuário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useradd lucas (desta forma ele cria o grupo lucas e coloca o usuário lucas dentro do grupo)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Cria o usuário e força a criação do diretório /home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useradd -m lucas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Exibindo as informações de todos os usuários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cat /etc/passwd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useradd</a:t>
            </a:r>
            <a:endParaRPr/>
          </a:p>
        </p:txBody>
      </p:sp>
      <p:sp>
        <p:nvSpPr>
          <p:cNvPr id="961" name="Google Shape;961;p1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Cria o usuário, força a criação do diretório /home e especifica o shell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useradd -m -s /bin/bash lucas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Cria o usuário, força a criação do diretório /home, especifica o shell e adiciona a um grupo primário alunos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useradd -m -s /bin/bash -g alunos lucas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Cria o usuário, força a criação do diretório /home, especifica o shell  e adiciona a um grupo primário alunos e aos grupo professores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useradd -m -s /bin/bash -g alunos -G professores lucas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Cria o usuário, força a criação do diretório /home, especifica o shell e adiciona a um grupo primário alunos e aos grupo professores e auditores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useradd -m -s /bin/bash -g alunos -G professores,auditores lucas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useradd -m -g GRUPOPRIMARIO -G GRUPOS1,GRUPO2... nome-usuário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Boot do Linux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700" y="1449475"/>
            <a:ext cx="8126600" cy="47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usermod</a:t>
            </a:r>
            <a:endParaRPr/>
          </a:p>
        </p:txBody>
      </p:sp>
      <p:sp>
        <p:nvSpPr>
          <p:cNvPr id="967" name="Google Shape;967;p1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Alterar o nome do usuário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usermod lucas -l lucas2 (muda o nome de login de lucas para lucas2)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Alterar o grupo primário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usermod -g root lucas (muda o grupo primário do usuário lucas para o grupo root)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Alterar o grupo secundário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usermod -G root lucas (muda o grupo secundário do usuário lucas para o grupo root)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</a:t>
            </a:r>
            <a:endParaRPr/>
          </a:p>
        </p:txBody>
      </p:sp>
      <p:sp>
        <p:nvSpPr>
          <p:cNvPr id="973" name="Google Shape;973;p1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4" name="Google Shape;97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610"/>
            <a:ext cx="9144001" cy="411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</a:t>
            </a:r>
            <a:endParaRPr/>
          </a:p>
        </p:txBody>
      </p:sp>
      <p:sp>
        <p:nvSpPr>
          <p:cNvPr id="980" name="Google Shape;980;p1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1" name="Google Shape;98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8" y="1328738"/>
            <a:ext cx="89249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para grupos</a:t>
            </a:r>
            <a:endParaRPr/>
          </a:p>
        </p:txBody>
      </p:sp>
      <p:sp>
        <p:nvSpPr>
          <p:cNvPr id="987" name="Google Shape;987;p11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8" name="Google Shape;98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643050"/>
            <a:ext cx="89439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 e group </a:t>
            </a:r>
            <a:endParaRPr/>
          </a:p>
        </p:txBody>
      </p:sp>
      <p:sp>
        <p:nvSpPr>
          <p:cNvPr id="994" name="Google Shape;994;p120"/>
          <p:cNvSpPr txBox="1"/>
          <p:nvPr>
            <p:ph idx="1" type="body"/>
          </p:nvPr>
        </p:nvSpPr>
        <p:spPr>
          <a:xfrm>
            <a:off x="184000" y="1600200"/>
            <a:ext cx="87759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Comando para mudar nome de um grupo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t-BR"/>
              <a:t># groupmod &lt;nomeatual&gt; -n &lt;novonome&gt;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Comando para criar um grupo chamado alunos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groupadd alunos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Comando para excluir um grupo chamado alunos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groupdel alunos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Comando para incluir um usuário dentro do grupo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gpasswd -a lucas alunos</a:t>
            </a:r>
            <a:r>
              <a:rPr lang="pt-BR"/>
              <a:t> (o usuário lucas é incluido no grupo alunos)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	use -d para deletar um user do grupo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senhas</a:t>
            </a:r>
            <a:endParaRPr/>
          </a:p>
        </p:txBody>
      </p:sp>
      <p:sp>
        <p:nvSpPr>
          <p:cNvPr id="1000" name="Google Shape;1000;p121"/>
          <p:cNvSpPr txBox="1"/>
          <p:nvPr>
            <p:ph idx="1" type="body"/>
          </p:nvPr>
        </p:nvSpPr>
        <p:spPr>
          <a:xfrm>
            <a:off x="325425" y="1356300"/>
            <a:ext cx="8413500" cy="52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1181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As senhas dos usuários ficam armazenados no arquivo /etc/shadow. </a:t>
            </a:r>
            <a:endParaRPr/>
          </a:p>
          <a:p>
            <a:pPr indent="-311181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As senhas são criptografadas com o algoritmo MD5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cat /etc/shadow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Exibindo as informações de senhas dos grupos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cat /etc/gshadow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É possível deixar a senha dentro do arquivo /etc/passwd.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pwunconv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Veja que a senha foi colocada no lugar do "X" no arquivo /etc/passwd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cat /etc/passwd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Para devolver a senha para o arquivo /etc/shadow, use o seguinte comando: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b="1" lang="pt-BR"/>
              <a:t>pwconv</a:t>
            </a:r>
            <a:endParaRPr b="1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22"/>
          <p:cNvSpPr txBox="1"/>
          <p:nvPr>
            <p:ph idx="4294967295" type="sldNum"/>
          </p:nvPr>
        </p:nvSpPr>
        <p:spPr>
          <a:xfrm>
            <a:off x="8353043" y="6444259"/>
            <a:ext cx="28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5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6" name="Google Shape;1006;p122"/>
          <p:cNvSpPr txBox="1"/>
          <p:nvPr>
            <p:ph type="title"/>
          </p:nvPr>
        </p:nvSpPr>
        <p:spPr>
          <a:xfrm>
            <a:off x="74047" y="438725"/>
            <a:ext cx="697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Comandos de usuário</a:t>
            </a:r>
            <a:endParaRPr/>
          </a:p>
        </p:txBody>
      </p:sp>
      <p:sp>
        <p:nvSpPr>
          <p:cNvPr id="1007" name="Google Shape;1007;p122"/>
          <p:cNvSpPr txBox="1"/>
          <p:nvPr/>
        </p:nvSpPr>
        <p:spPr>
          <a:xfrm>
            <a:off x="535954" y="1528025"/>
            <a:ext cx="82800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-2673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para exibir as informações de um usuário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73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id lucas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(exibe as informações do usuário lucas)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uid - User Identification (Identificação do usuário)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gid - Group Identification (Identificação do grupo que o usuário faz parte)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= Informação dos grupos secundários que o usuário faz parte.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73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 do usuário atual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whoami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7335" lvl="0" marL="355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Início de sessão com outro usuário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login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7335" lvl="0" marL="355600" marR="0" rtl="0" algn="l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Encerramento de sessão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logou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3"/>
          <p:cNvSpPr txBox="1"/>
          <p:nvPr>
            <p:ph type="title"/>
          </p:nvPr>
        </p:nvSpPr>
        <p:spPr>
          <a:xfrm>
            <a:off x="1332612" y="792121"/>
            <a:ext cx="5687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Sistema de Permissões</a:t>
            </a:r>
            <a:endParaRPr/>
          </a:p>
        </p:txBody>
      </p:sp>
      <p:sp>
        <p:nvSpPr>
          <p:cNvPr id="1013" name="Google Shape;1013;p123"/>
          <p:cNvSpPr txBox="1"/>
          <p:nvPr/>
        </p:nvSpPr>
        <p:spPr>
          <a:xfrm>
            <a:off x="827584" y="2060848"/>
            <a:ext cx="72729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0" i="0" lang="pt-BR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Modelo de sistema de permissões de arquivos no Gnu/Linux: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Dono, Grupo e Outros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Ler (r), Escrever (w) e Executar (x)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Em diretórios, a permissão de executar significa ”Entrar no diretório”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Bits de atributos especiais: setuid, setgid, sticky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Google Shape;1014;p123"/>
          <p:cNvSpPr txBox="1"/>
          <p:nvPr/>
        </p:nvSpPr>
        <p:spPr>
          <a:xfrm>
            <a:off x="1131905" y="4043111"/>
            <a:ext cx="3242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0" lvl="0" marL="111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sng" cap="none" strike="noStrike">
                <a:solidFill>
                  <a:srgbClr val="26CBEC"/>
                </a:solidFill>
                <a:latin typeface="Courier New"/>
                <a:ea typeface="Courier New"/>
                <a:cs typeface="Courier New"/>
                <a:sym typeface="Courier New"/>
              </a:rPr>
              <a:t>joao@debian:</a:t>
            </a:r>
            <a:r>
              <a:rPr b="0" i="0" lang="pt-B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~$ ls -al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15" name="Google Shape;1015;p123"/>
          <p:cNvGraphicFramePr/>
          <p:nvPr/>
        </p:nvGraphicFramePr>
        <p:xfrm>
          <a:off x="1115616" y="429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{EBD9B9EB-6F87-4AD8-A822-AF7014AE021F}</a:tableStyleId>
              </a:tblPr>
              <a:tblGrid>
                <a:gridCol w="1270300"/>
                <a:gridCol w="525900"/>
                <a:gridCol w="754500"/>
                <a:gridCol w="748875"/>
                <a:gridCol w="748875"/>
                <a:gridCol w="1402050"/>
                <a:gridCol w="849675"/>
                <a:gridCol w="1503425"/>
              </a:tblGrid>
              <a:tr h="2025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drwxr-xr-x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70180" rtl="0" algn="r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4465" marR="0" rtl="0" algn="l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6845" rtl="0" algn="r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4096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2008-09-04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09:32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4465" marR="0" rtl="0" algn="l">
                        <a:lnSpc>
                          <a:spcPct val="110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196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drwxr-xr-x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75260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4465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684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4096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2008-09-04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09:32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4465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196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-rwxr–r--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7462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4465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684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345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2008-09-04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09:33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.bashrc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196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-rwxr–r--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7462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4465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684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1067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2008-09-04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14:23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teste.txt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4716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-rwxr–r--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7462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4465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joao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56845" rtl="0" algn="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2008-09-04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21:07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6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figura.bmp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24"/>
          <p:cNvSpPr txBox="1"/>
          <p:nvPr>
            <p:ph type="title"/>
          </p:nvPr>
        </p:nvSpPr>
        <p:spPr>
          <a:xfrm>
            <a:off x="1332612" y="792121"/>
            <a:ext cx="5687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Sistema de Permissões</a:t>
            </a:r>
            <a:endParaRPr/>
          </a:p>
        </p:txBody>
      </p:sp>
      <p:sp>
        <p:nvSpPr>
          <p:cNvPr id="1021" name="Google Shape;1021;p124"/>
          <p:cNvSpPr txBox="1"/>
          <p:nvPr/>
        </p:nvSpPr>
        <p:spPr>
          <a:xfrm>
            <a:off x="827584" y="2060848"/>
            <a:ext cx="74169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SUID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este bit estiver ligado em um arquivo executável, isso indica que que ele vai rodar com as permissões do seu dono (o proprietário do arquivo) e não com as permissões do usuário que o executou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OBS: Só tem efeito em arquivos executáveis.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25"/>
          <p:cNvSpPr txBox="1"/>
          <p:nvPr>
            <p:ph type="title"/>
          </p:nvPr>
        </p:nvSpPr>
        <p:spPr>
          <a:xfrm>
            <a:off x="1332612" y="792121"/>
            <a:ext cx="5687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Sistema de Permissões</a:t>
            </a:r>
            <a:endParaRPr/>
          </a:p>
        </p:txBody>
      </p:sp>
      <p:sp>
        <p:nvSpPr>
          <p:cNvPr id="1027" name="Google Shape;1027;p125"/>
          <p:cNvSpPr txBox="1"/>
          <p:nvPr/>
        </p:nvSpPr>
        <p:spPr>
          <a:xfrm>
            <a:off x="827584" y="2060848"/>
            <a:ext cx="74169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SGUID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spcBef>
                <a:spcPts val="8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 o mesmo que o SUID, mas agora o arquivo executado vai rodar com as permissões do grupo do arquivo.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aplicado a um diretório, força os arquivos/diretórios criados dentro dele a ter o mesmo grupo do diretório pai, ao invés do grupo primário do usuário que o criou.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