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6858000" cx="9144000"/>
  <p:notesSz cx="6858000" cy="9144000"/>
  <p:embeddedFontLst>
    <p:embeddedFont>
      <p:font typeface="Roboto Mon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4EF017-3F93-4814-B6C0-7C6A820829C3}">
  <a:tblStyle styleId="{694EF017-3F93-4814-B6C0-7C6A820829C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obotoMono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Mono-italic.fntdata"/><Relationship Id="rId21" Type="http://schemas.openxmlformats.org/officeDocument/2006/relationships/slide" Target="slides/slide15.xml"/><Relationship Id="rId65" Type="http://schemas.openxmlformats.org/officeDocument/2006/relationships/font" Target="fonts/RobotoMon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RobotoMono-bold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86f1c98c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486f1c98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86f1c98c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486f1c98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486f1c98c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2486f1c98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486f1c98c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2486f1c98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486f1c98c1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2486f1c98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685800" y="3398520"/>
            <a:ext cx="78486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792480"/>
            <a:ext cx="21426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>
            <p:ph idx="2" type="pic"/>
          </p:nvPr>
        </p:nvSpPr>
        <p:spPr>
          <a:xfrm>
            <a:off x="2858610" y="838201"/>
            <a:ext cx="5904300" cy="55005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6862"/>
              </a:srgbClr>
            </a:outerShdw>
          </a:effectLst>
        </p:spPr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57200" y="2133600"/>
            <a:ext cx="2139600" cy="4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1254421" y="634393"/>
            <a:ext cx="27882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3800">
                <a:solidFill>
                  <a:srgbClr val="765E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3pPr>
            <a:lvl4pPr lvl="3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108960" y="6377940"/>
            <a:ext cx="2925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83680" y="6377940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250512" y="382659"/>
            <a:ext cx="66429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 i="0" sz="3800">
                <a:solidFill>
                  <a:srgbClr val="765E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08960" y="6377940"/>
            <a:ext cx="2925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83680" y="6377940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bg>
      <p:bgPr>
        <a:solidFill>
          <a:schemeClr val="dk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722313" y="2362200"/>
            <a:ext cx="77724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722313" y="4626864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7"/>
          <p:cNvCxnSpPr/>
          <p:nvPr/>
        </p:nvCxnSpPr>
        <p:spPr>
          <a:xfrm>
            <a:off x="731520" y="4599432"/>
            <a:ext cx="7848600" cy="1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457200" y="1673352"/>
            <a:ext cx="40386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648200" y="1673352"/>
            <a:ext cx="40386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676400"/>
            <a:ext cx="3931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2438400"/>
            <a:ext cx="3931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4754880" y="1676400"/>
            <a:ext cx="3931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9"/>
          <p:cNvSpPr txBox="1"/>
          <p:nvPr>
            <p:ph idx="4" type="body"/>
          </p:nvPr>
        </p:nvSpPr>
        <p:spPr>
          <a:xfrm>
            <a:off x="4754880" y="2438400"/>
            <a:ext cx="3931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" name="Google Shape;64;p9"/>
          <p:cNvCxnSpPr/>
          <p:nvPr/>
        </p:nvCxnSpPr>
        <p:spPr>
          <a:xfrm rot="5400000">
            <a:off x="2217794" y="4045740"/>
            <a:ext cx="47091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792080"/>
            <a:ext cx="21396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2971800" y="792080"/>
            <a:ext cx="5715000" cy="5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1" y="2130552"/>
            <a:ext cx="21396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10"/>
          <p:cNvCxnSpPr/>
          <p:nvPr/>
        </p:nvCxnSpPr>
        <p:spPr>
          <a:xfrm rot="5400000">
            <a:off x="-13102" y="3580280"/>
            <a:ext cx="55779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84368" y="465611"/>
            <a:ext cx="1137240" cy="7200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SISTEMAS OPERACIONAIS DE CÓDIGO ABERTO</a:t>
            </a:r>
            <a:endParaRPr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685800" y="3505200"/>
            <a:ext cx="691053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/>
              <a:t>S088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Arial"/>
              <a:buChar char="-"/>
            </a:pPr>
            <a:r>
              <a:rPr lang="en-US"/>
              <a:t>Configuração de Rede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1332612" y="792096"/>
            <a:ext cx="41034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25">
            <a:spAutoFit/>
          </a:bodyPr>
          <a:lstStyle/>
          <a:p>
            <a:pPr indent="0" lvl="0" marL="111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Máscara de Rede</a:t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301675" y="1471575"/>
            <a:ext cx="8410500" cy="4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600">
            <a:spAutoFit/>
          </a:bodyPr>
          <a:lstStyle/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Separa o endereço IP em duas partes: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Endereçamento da Rede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Identificador da Estação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marR="24498" rtl="0" algn="just">
              <a:lnSpc>
                <a:spcPct val="10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 representada por 32 bits com bits setados para 1  identificando a parte da rede e bits setados para zero  identificando a parte da estação: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Ex: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255.255.255.0 -&gt; 11111111.11111111.11111111.00000000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ou /24 (número de bits setados)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Então: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192.168.10.1/255.255.255.0 ou 192.168.10.1/24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Rede: 192.168.10.0 e Estação: .1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-1" y="371075"/>
            <a:ext cx="70353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25">
            <a:spAutoFit/>
          </a:bodyPr>
          <a:lstStyle/>
          <a:p>
            <a:pPr indent="0" lvl="0" marL="111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Faixa de endereços de LAN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542824" y="1449950"/>
            <a:ext cx="813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625">
            <a:sp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Endereços que têm apenas uso interno dentro de redes locais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78504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Não acessam e não são acessíveis diretamente na Internet. O  acesso a Internet se dá através de gateways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1" name="Google Shape;171;p25"/>
          <p:cNvGraphicFramePr/>
          <p:nvPr/>
        </p:nvGraphicFramePr>
        <p:xfrm>
          <a:off x="1762354" y="33692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{694EF017-3F93-4814-B6C0-7C6A820829C3}</a:tableStyleId>
              </a:tblPr>
              <a:tblGrid>
                <a:gridCol w="715675"/>
                <a:gridCol w="2537950"/>
                <a:gridCol w="1431325"/>
                <a:gridCol w="823175"/>
              </a:tblGrid>
              <a:tr h="35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3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7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886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Endereço de rede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3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7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108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Máscara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3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7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52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Redes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3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723"/>
                    </a:solidFill>
                  </a:tcPr>
                </a:tc>
              </a:tr>
              <a:tr h="35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9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65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10.X.X.X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9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65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255.0.0.0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9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65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9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CC"/>
                    </a:solidFill>
                  </a:tcPr>
                </a:tc>
              </a:tr>
              <a:tr h="35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9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65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172.16.X.X – 172.31.X.X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9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65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255.255.0.0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9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65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9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5E8"/>
                    </a:solidFill>
                  </a:tcPr>
                </a:tc>
              </a:tr>
              <a:tr h="35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9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65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192.168.0.X – 192.168.255.X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9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65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255.255.255.0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9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65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09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Broadcast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 endereço de broadcast é um endereço IP que permite que os dados da rede sejam enviados simultaneamente para todos os hosts em uma determinada sub-rede em vez de um host específico.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 endereço de broadcast geral padrão para redes IP é 255.255.255.255, mas esse endereço de broadcast não pode ser usado para enviar uma mensagem de broadcast para todos os hosts da Internet porque os roteadores o bloqueiam.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Broadcast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Um endereço de broadcast mais apropriado é definido para corresponder a uma sub-rede específica.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Por exemplo, na rede IP privada Classe C, 192.168.1.0, o endereço de transmissão é 192.168.1.255. As mensagens de difusão são normalmente produzidas por protocolos de rede, como o Address Resolution Protocol (ARP) e o Routing Information Protocol (RIP).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Gateway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Um Endereço de Gateway é o endereço IP através do qual uma determinada rede ou host em uma rede pode ser alcançado.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Se um host de rede desejar se comunicar com outro host de rede e esse host não estiver localizado na mesma rede, um gateway deverá ser usado.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Gateway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Em muitos casos, o endereço de gateway será o de um roteador na mesma rede, que, por sua vez, passará o tráfego para outras redes ou hosts, como hosts da Internet.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 valor da configuração de Endereço de Gateway deve estar correto, ou seu sistema não poderá alcançar nenhum host além daqueles na mesma rede.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1332613" y="792096"/>
            <a:ext cx="5327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25">
            <a:spAutoFit/>
          </a:bodyPr>
          <a:lstStyle/>
          <a:p>
            <a:pPr indent="0" lvl="0" marL="111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Gateway</a:t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1332613" y="1449962"/>
            <a:ext cx="7271700" cy="15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6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Equipamento com mais de uma interface de rede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Portanto, possui mais de um endereço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Está conectado a duas ou mais redes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Roteia pacotes de uma rede para outra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476" y="3020202"/>
            <a:ext cx="8708251" cy="383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gateway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76400"/>
            <a:ext cx="8897975" cy="23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DNS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Domain Name Servers (DNS) resolvem nomes de host de rede em endereços IP.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Existem três níveis de endereços de servidor de nomes, que podem ser especificados em ordem de precedência: o servidor de nomes primário, o servidor de nomes secundário e o servidor de nomes terciário.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DNS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600"/>
          </a:p>
          <a:p>
            <a:pPr indent="-3384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30"/>
              <a:buChar char="•"/>
            </a:pPr>
            <a:r>
              <a:rPr lang="en-US" sz="2600"/>
              <a:t>Para que seu sistema seja capaz de resolver nomes de host de rede em seus endereços IP correspondentes, você deve especificar Endereços de servidores DNS válidos na configuração TCP/IP do seu sistema. </a:t>
            </a:r>
            <a:endParaRPr sz="2600"/>
          </a:p>
          <a:p>
            <a:pPr indent="-3384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0"/>
              <a:buChar char="•"/>
            </a:pPr>
            <a:r>
              <a:rPr lang="en-US" sz="2600"/>
              <a:t>Em muitos casos, esses endereços podem e serão fornecidos pelo seu provedor de serviços de rede, mas muitos servidores de nomes gratuitos e acessíveis publicamente estão disponíveis para uso, como os servidores Level3 (Verizon) com endereços IP de 4.2.2.1 a 4.2.2.6.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Redes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As redes consistem em dois ou mais dispositivos, como sistemas de computador, impressoras e equipamentos relacionados que são conectados por cabeamento físico ou links sem fio com a finalidade de compartilhar e distribuir informações entre os dispositivos conectados.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Nesta aula vemos informações gerais e específicas relacionadas à rede, incluindo uma visão geral dos conceitos de rede e uma discussão dos protocolos de rede populares.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Configuração do cliente DNS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11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30"/>
              <a:buChar char="•"/>
            </a:pPr>
            <a:r>
              <a:rPr lang="en-US" sz="2800"/>
              <a:t>Tradicionalmente, o arquivo /etc/resolv.conf era um arquivo de configuração estático que raramente precisava ser alterado ou era alterado automaticamente por meio do cliente DCHP. </a:t>
            </a:r>
            <a:endParaRPr sz="2800"/>
          </a:p>
          <a:p>
            <a:pPr indent="-3511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30"/>
              <a:buChar char="•"/>
            </a:pPr>
            <a:r>
              <a:rPr b="1" lang="en-US" sz="2800"/>
              <a:t>Systemd-resolved</a:t>
            </a:r>
            <a:r>
              <a:rPr lang="en-US" sz="2800"/>
              <a:t> lida com a configuração do servidor de nomes e deve ser configurada por meio do comando </a:t>
            </a:r>
            <a:r>
              <a:rPr b="1" i="1" lang="en-US" sz="2800"/>
              <a:t>resolvectl</a:t>
            </a:r>
            <a:r>
              <a:rPr lang="en-US" sz="2800"/>
              <a:t>. </a:t>
            </a:r>
            <a:endParaRPr sz="2800"/>
          </a:p>
          <a:p>
            <a:pPr indent="-3511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30"/>
              <a:buChar char="•"/>
            </a:pPr>
            <a:r>
              <a:rPr lang="en-US" sz="2800"/>
              <a:t>O systemd-resolved para gerar uma lista de servidores de nomes e domínios para colocar /etc/resolv.conf, que é um link simbólico.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DNS - DIG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lang="en-US"/>
              <a:t>dig</a:t>
            </a:r>
            <a:r>
              <a:rPr lang="en-US"/>
              <a:t> do inglês Domain Information Groper é uma ferramenta de redes de computadores, utilizada para consultas sobre registros de DNS de um determinado domínio, host ou IP.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permite consultar informações sobre vários registros DNS, incluindo endereços de host, trocas de e-mail e servidores de nomes.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É a ferramenta mais usada entre os administradores de sistema para solucionar problemas de DNS devido à sua flexibilidade e facilidade de uso.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0" y="76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dig linux.org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105725" y="1387650"/>
            <a:ext cx="8581200" cy="5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 b="0" l="0" r="11824" t="0"/>
          <a:stretch/>
        </p:blipFill>
        <p:spPr>
          <a:xfrm>
            <a:off x="663200" y="955950"/>
            <a:ext cx="7023999" cy="590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ICMP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 Internet Control Messaging Protocol (ICMP) é uma extensão do Internet Protocol (IP) conforme definido no Request For Comments (RFC) #792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Oferece suporte a pacotes de rede contendo mensagens de controle, erro e informativas.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ICMP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 ICMP é usado por aplicativos de rede como o utilitário </a:t>
            </a:r>
            <a:r>
              <a:rPr b="1" lang="en-US"/>
              <a:t>ping</a:t>
            </a:r>
            <a:r>
              <a:rPr lang="en-US"/>
              <a:t>, que pode determinar a disponibilidade de um host ou dispositivo de rede.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Exemplos de algumas mensagens de erro retornadas pelo ICMP que são úteis para hosts e dispositivos de rede, como roteadores, incluem Destination Unreachable e Time Exceeded 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Daemons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7505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030"/>
              <a:buChar char="•"/>
            </a:pPr>
            <a:r>
              <a:rPr lang="en-US" sz="2900"/>
              <a:t>Daemons são aplicativos de sistema especiais que normalmente são executados continuamente em segundo plano e aguardam solicitações para as funções que eles fornecem de outros aplicativos.</a:t>
            </a:r>
            <a:endParaRPr sz="2900"/>
          </a:p>
          <a:p>
            <a:pPr indent="-3575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30"/>
              <a:buChar char="•"/>
            </a:pPr>
            <a:r>
              <a:rPr lang="en-US" sz="2900"/>
              <a:t>Muitos daemons são centrados na rede; ou seja, um grande número de daemons executando em segundo plano em um sistema Linux pode fornecer funcionalidades relacionadas à rede. </a:t>
            </a:r>
            <a:endParaRPr sz="2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Daemons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3200"/>
          </a:p>
          <a:p>
            <a:pPr indent="-376555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330"/>
              <a:buChar char="•"/>
            </a:pPr>
            <a:r>
              <a:rPr lang="en-US" sz="3200"/>
              <a:t>Alguns exemplos de tais daemons de rede: </a:t>
            </a:r>
            <a:endParaRPr sz="3200"/>
          </a:p>
          <a:p>
            <a:pPr indent="-37655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30"/>
              <a:buChar char="•"/>
            </a:pPr>
            <a:r>
              <a:rPr lang="en-US" sz="2800"/>
              <a:t>Hyper Text Transport Protocol Daemon (</a:t>
            </a:r>
            <a:r>
              <a:rPr b="1" lang="en-US" sz="2800"/>
              <a:t>httpd</a:t>
            </a:r>
            <a:r>
              <a:rPr lang="en-US" sz="2800"/>
              <a:t>), que fornece funcionalidade de servidor web; </a:t>
            </a:r>
            <a:endParaRPr sz="2800"/>
          </a:p>
          <a:p>
            <a:pPr indent="-37655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30"/>
              <a:buChar char="•"/>
            </a:pPr>
            <a:r>
              <a:rPr lang="en-US" sz="2800"/>
              <a:t>Secure SHell Daemon (sshd), que fornece shell de login remoto seguro e recursos de transferência de arquivos</a:t>
            </a:r>
            <a:endParaRPr sz="2800"/>
          </a:p>
          <a:p>
            <a:pPr indent="-37655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30"/>
              <a:buChar char="•"/>
            </a:pPr>
            <a:r>
              <a:rPr lang="en-US" sz="2800"/>
              <a:t>Internet Message Access Protocol Daemon (imapd), que fornece serviços de e-mail.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1332612" y="792096"/>
            <a:ext cx="5183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25">
            <a:spAutoFit/>
          </a:bodyPr>
          <a:lstStyle/>
          <a:p>
            <a:pPr indent="0" lvl="0" marL="111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Interfaces de Rede</a:t>
            </a:r>
            <a:endParaRPr/>
          </a:p>
        </p:txBody>
      </p:sp>
      <p:sp>
        <p:nvSpPr>
          <p:cNvPr id="269" name="Google Shape;269;p41"/>
          <p:cNvSpPr txBox="1"/>
          <p:nvPr/>
        </p:nvSpPr>
        <p:spPr>
          <a:xfrm>
            <a:off x="105727" y="1526075"/>
            <a:ext cx="8787000" cy="45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Gnu/Linux, as interfaces estão localizadas no diretório /dev e são criadas dinamicamente.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Alguns exemplos de interfaces: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eth0, eth1, …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ppp0, ppp1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Pode-se ter mais de uma interface configurada no Gnu/Linux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Equipamentos com várias placas de rede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Notebooks têm interface Ethernet e Wireless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○"/>
            </a:pPr>
            <a:r>
              <a:rPr b="0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Roteadores têm no mínimo duas interfaces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332612" y="792096"/>
            <a:ext cx="5615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25">
            <a:spAutoFit/>
          </a:bodyPr>
          <a:lstStyle/>
          <a:p>
            <a:pPr indent="0" lvl="0" marL="111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Interface de Loopback</a:t>
            </a:r>
            <a:endParaRPr/>
          </a:p>
        </p:txBody>
      </p:sp>
      <p:sp>
        <p:nvSpPr>
          <p:cNvPr id="275" name="Google Shape;275;p42"/>
          <p:cNvSpPr txBox="1"/>
          <p:nvPr/>
        </p:nvSpPr>
        <p:spPr>
          <a:xfrm>
            <a:off x="301675" y="1449950"/>
            <a:ext cx="8531100" cy="48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625">
            <a:spAutoFit/>
          </a:bodyPr>
          <a:lstStyle/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●"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Tipo especial de interface, identificado por ”lo”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●"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Não deve ser removida pois todos os serviços baseados em  TCP/IP a utilizam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●"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Permite fazer conexões com o próprio computador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●"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convenção, possui o endereço 127.0.0.1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●"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Qualquer conexão feita para o endereço 127.0.0.1 estará  sendo feita para o próprio computador (loopback = myself)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150962" y="641371"/>
            <a:ext cx="64797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25">
            <a:spAutoFit/>
          </a:bodyPr>
          <a:lstStyle/>
          <a:p>
            <a:pPr indent="0" lvl="0" marL="111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Configuração das Interfaces</a:t>
            </a:r>
            <a:endParaRPr/>
          </a:p>
        </p:txBody>
      </p:sp>
      <p:sp>
        <p:nvSpPr>
          <p:cNvPr id="281" name="Google Shape;281;p43"/>
          <p:cNvSpPr txBox="1"/>
          <p:nvPr/>
        </p:nvSpPr>
        <p:spPr>
          <a:xfrm>
            <a:off x="346877" y="1526075"/>
            <a:ext cx="8597400" cy="5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725">
            <a:spAutoFit/>
          </a:bodyPr>
          <a:lstStyle/>
          <a:p>
            <a:pPr indent="-419100" lvl="0" marL="457200" marR="365239" rtl="0" algn="just">
              <a:lnSpc>
                <a:spcPct val="116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i="0" lang="en-US" sz="3000" u="none" cap="none" strike="noStrike">
                <a:solidFill>
                  <a:schemeClr val="dk1"/>
                </a:solidFill>
              </a:rPr>
              <a:t>Atribuição de um endereço IP e possíveis rotas (Caminhos  através de roteadores para outras redes)</a:t>
            </a:r>
            <a:endParaRPr i="0" sz="3000" u="none" cap="none" strike="noStrike">
              <a:solidFill>
                <a:schemeClr val="dk1"/>
              </a:solidFill>
            </a:endParaRPr>
          </a:p>
          <a:p>
            <a:pPr indent="-419100" lvl="0" marL="457200" marR="653089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i="0" lang="en-US" sz="3000" u="none" cap="none" strike="noStrike">
                <a:solidFill>
                  <a:schemeClr val="dk1"/>
                </a:solidFill>
              </a:rPr>
              <a:t>A configuração pode ser dinâmica, através do protocolo  DHCP, ou estática</a:t>
            </a:r>
            <a:endParaRPr i="0" sz="3000" u="none" cap="none" strike="noStrike">
              <a:solidFill>
                <a:schemeClr val="dk1"/>
              </a:solidFill>
            </a:endParaRPr>
          </a:p>
          <a:p>
            <a:pPr indent="-419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i="0" lang="en-US" sz="3000" u="none" cap="none" strike="noStrike">
                <a:solidFill>
                  <a:schemeClr val="dk1"/>
                </a:solidFill>
              </a:rPr>
              <a:t>O comando utilizado para configurar a interface é o ”ifconfig”</a:t>
            </a:r>
            <a:endParaRPr i="0" sz="3000" u="none" cap="none" strike="noStrike">
              <a:solidFill>
                <a:schemeClr val="dk1"/>
              </a:solidFill>
            </a:endParaRPr>
          </a:p>
          <a:p>
            <a:pPr indent="-419100" lvl="0" marL="457200" marR="528930" rtl="0" algn="just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i="0" lang="en-US" sz="3000" u="none" cap="none" strike="noStrike">
                <a:solidFill>
                  <a:schemeClr val="dk1"/>
                </a:solidFill>
              </a:rPr>
              <a:t>As interfaces podem ser ativadas pelos comandos ”ifup” e  ”ifdown”, com auxílio do arquivo de configuração  ”/etc/network/interfaces”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TCP / IP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Os dois componentes de protocolo do TCP/IP lidam com diferentes aspectos da rede de computadores.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Internet Protocol , o “IP” do TCP/IP é um protocolo sem conexão que lida apenas com roteamento de pacotes de rede usando o datagrama IP como unidade básica de informações de rede.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 datagrama IP consiste em um cabeçalho seguido por uma mensagem.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ifconfig</a:t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Depois de configurada fisicamente, a interface precisa receber um endereço IP para ser identificada na rede e se comunicar com outros computadores, além de outros parâmetros como o endereço de broadcast e a máscara de rede.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 comando usado para fazer isso é o ifconfig (interface configure).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Para configurar a interface de rede Ethernet (eth0) com o endereço 192.168.1.1, máscara de rede 255.255.255.0, podemos usar o comando: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Roboto Mono"/>
                <a:ea typeface="Roboto Mono"/>
                <a:cs typeface="Roboto Mono"/>
                <a:sym typeface="Roboto Mono"/>
              </a:rPr>
              <a:t>ifconfig eth0 192.168.1.1 netmask 255.255.255.0 up</a:t>
            </a:r>
            <a:endParaRPr b="1" sz="2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ifconfig</a:t>
            </a:r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/>
              <a:t>Para desativar a mesma interface de rede, basta usar usar o comando: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ifconfig eth0 down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ifconfig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Digitando ifconfig são mostradas todas as interfaces ativas no momento, pacotes enviados, recebidos e colisões de datagramas.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Para mostrar a configuração somente da interface eth0, use o comando: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ifconfig eth0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ip</a:t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135875" y="1398625"/>
            <a:ext cx="87873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lang="en-US" sz="2100"/>
              <a:t>Para identificar rapidamente todas as interfaces Ethernet disponíveis, você pode usar o comando ip conforme mostrado abaixo.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1700">
                <a:latin typeface="Roboto Mono"/>
                <a:ea typeface="Roboto Mono"/>
                <a:cs typeface="Roboto Mono"/>
                <a:sym typeface="Roboto Mono"/>
              </a:rPr>
              <a:t>ip a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1700">
                <a:latin typeface="Roboto Mono"/>
                <a:ea typeface="Roboto Mono"/>
                <a:cs typeface="Roboto Mono"/>
                <a:sym typeface="Roboto Mono"/>
              </a:rPr>
              <a:t>1: lo: &lt;LOOPBACK,UP,LOWER_UP&gt; mtu 65536 qdisc noqueue state UNKNOWN group default qlen 1000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1700">
                <a:latin typeface="Roboto Mono"/>
                <a:ea typeface="Roboto Mono"/>
                <a:cs typeface="Roboto Mono"/>
                <a:sym typeface="Roboto Mono"/>
              </a:rPr>
              <a:t>    link/loopback 00:00:00:00:00:00 brd 00:00:00:00:00:00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1700">
                <a:latin typeface="Roboto Mono"/>
                <a:ea typeface="Roboto Mono"/>
                <a:cs typeface="Roboto Mono"/>
                <a:sym typeface="Roboto Mono"/>
              </a:rPr>
              <a:t>    inet 127.0.0.1/8 scope host lo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1700">
                <a:latin typeface="Roboto Mono"/>
                <a:ea typeface="Roboto Mono"/>
                <a:cs typeface="Roboto Mono"/>
                <a:sym typeface="Roboto Mono"/>
              </a:rPr>
              <a:t>       valid_lft forever preferred_lft forever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1700">
                <a:latin typeface="Roboto Mono"/>
                <a:ea typeface="Roboto Mono"/>
                <a:cs typeface="Roboto Mono"/>
                <a:sym typeface="Roboto Mono"/>
              </a:rPr>
              <a:t>    inet6 ::1/128 scope host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1700">
                <a:latin typeface="Roboto Mono"/>
                <a:ea typeface="Roboto Mono"/>
                <a:cs typeface="Roboto Mono"/>
                <a:sym typeface="Roboto Mono"/>
              </a:rPr>
              <a:t>       valid_lft forever preferred_lft forever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1700">
                <a:latin typeface="Roboto Mono"/>
                <a:ea typeface="Roboto Mono"/>
                <a:cs typeface="Roboto Mono"/>
                <a:sym typeface="Roboto Mono"/>
              </a:rPr>
              <a:t>2: enp0s25: &lt;BROADCAST,MULTICAST,UP,LOWER_UP&gt; mtu 1500 qdisc noqueue state UP group default qlen 1000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1700">
                <a:latin typeface="Roboto Mono"/>
                <a:ea typeface="Roboto Mono"/>
                <a:cs typeface="Roboto Mono"/>
                <a:sym typeface="Roboto Mono"/>
              </a:rPr>
              <a:t>    link/ether 00:16:3e:e2:52:42 brd ff:ff:ff:ff:ff:ff link-netnsid 0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1700">
                <a:latin typeface="Roboto Mono"/>
                <a:ea typeface="Roboto Mono"/>
                <a:cs typeface="Roboto Mono"/>
                <a:sym typeface="Roboto Mono"/>
              </a:rPr>
              <a:t>    inet 10.102.66.200/24 brd 10.102.66.255 scope global dynamic eth0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1700">
                <a:latin typeface="Roboto Mono"/>
                <a:ea typeface="Roboto Mono"/>
                <a:cs typeface="Roboto Mono"/>
                <a:sym typeface="Roboto Mono"/>
              </a:rPr>
              <a:t>       valid_lft 3257sec preferred_lft 3257sec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1700">
                <a:latin typeface="Roboto Mono"/>
                <a:ea typeface="Roboto Mono"/>
                <a:cs typeface="Roboto Mono"/>
                <a:sym typeface="Roboto Mono"/>
              </a:rPr>
              <a:t>    inet6 fe80::216:3eff:fee2:5242/64 scope link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rPr b="1" lang="en-US" sz="1700">
                <a:latin typeface="Roboto Mono"/>
                <a:ea typeface="Roboto Mono"/>
                <a:cs typeface="Roboto Mono"/>
                <a:sym typeface="Roboto Mono"/>
              </a:rPr>
              <a:t>       valid_lft forever preferred_lft forever</a:t>
            </a: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lshw</a:t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Outro aplicativo que pode ajudar a identificar todas as interfaces de rede disponíveis para seu sistema é o comando lshw.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Este comando fornece mais detalhes sobre os recursos de hardware de adaptadores específicos.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No exemplo a seguir, o lshw mostra uma única interface Ethernet com o nome lógico de eth0 junto com informações de barramento, detalhes do driver e todos os recursos suportados.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lshw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75575" y="1374050"/>
            <a:ext cx="8992800" cy="5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sudo lshw -class network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*-network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   description: Ethernet interface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   product: MT26448 [ConnectX EN 10GigE, PCIe 2.0 5GT/s]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   vendor: Mellanox Technologies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   physical id: 0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   bus info: pci@0004:01:00.0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   logical name: eth4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   version: b0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   serial: e4:1d:2d:67:83:56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   slot: U78CB.001.WZS09KB-P1-C6-T1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   size: 10Gbit/s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   capacity: 10Gbit/s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   width: 64 bits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   clock: 33MHz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   capabilities: pm vpd msix pciexpress bus_master cap_list ethernet physical fibre 10000bt-fd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   configuration: autonegotiation=off broadcast=yes driver=mlx4_en driverversion=4.0-0 duplex=full firmware=2.9.1326 ip=192.168.1.1 latency=0 link=yes multicast=yes port=fibre speed=10Gbit/s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   resources: iomemory:24000-23fff irq:481 memory:3fe200000000-3fe2000fffff memory:240000000000-240007ffffff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ethtool</a:t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b="1" lang="en-US"/>
              <a:t>ethtool</a:t>
            </a:r>
            <a:r>
              <a:rPr lang="en-US"/>
              <a:t> é um programa que exibe e altera as configurações da placa Ethernet, como negociação automática, velocidade da porta, modo duplex e Wake-on-LAN.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Veja a seguir um exemplo de como visualizar os recursos suportados e as configurações definidas de uma interface Ethernet.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231125" y="458025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ethtool</a:t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0" y="1329267"/>
            <a:ext cx="9144000" cy="5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sudo ethtool eth4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Settings for eth4: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Supported ports: [ FIBRE ]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Supported link modes:   10000baseT/Full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Supported pause frame use: No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Supports auto-negotiation: No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Supported FEC modes: Not reported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Advertised link modes:  10000baseT/Full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Advertised pause frame use: No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Advertised auto-negotiation: No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Advertised FEC modes: Not reported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Speed: 10000Mb/s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Duplex: Full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Port: FIBRE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PHYAD: 0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Transceiver: internal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Auto-negotiation: off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Supports Wake-on: d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Wake-on: d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Current message level: 0x00000014 (20)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               link ifdown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b="1" lang="en-US" sz="1620">
                <a:latin typeface="Courier New"/>
                <a:ea typeface="Courier New"/>
                <a:cs typeface="Courier New"/>
                <a:sym typeface="Courier New"/>
              </a:rPr>
              <a:t>    Link detected: yes</a:t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62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traceroute</a:t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 comando traceroute permite que você determine o caminho que um pacote toma para chegar a um destino de uma determinada origem, retornando a sequência de saltos que o pacote atravessou.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traceroute</a:t>
            </a:r>
            <a:endParaRPr/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 comando enviará pacotes IP para o destino com valores Time To Live (TTL) que aumentam até a contagem máxima de saltos especificada. (padrão é 30)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Cada roteador no caminho para o destino diminui o campo TTL em uma unidade enquanto encaminha esses pacotes.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Quando um roteador no meio do caminho encontra um pacote com TTL = 1, ele responde com uma mensagem de "tempo excedido" do Internet Control Message Protocol (ICMP) para a origem.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Essa mensagem permite que a origem saiba que o pacote atravessa aquele roteador específico como um salto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TCP / IP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 Transmission Control Protocol é o “TCP” do TCP/IP e permite que os hosts da rede estabeleçam conexões que podem ser usadas para trocar fluxos de dados.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 TCP também garante que os dados entre as conexões sejam entregues e que cheguem a um host de rede na mesma ordem em que foram enviados de outro host de rede.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traceroute</a:t>
            </a:r>
            <a:endParaRPr/>
          </a:p>
        </p:txBody>
      </p:sp>
      <p:sp>
        <p:nvSpPr>
          <p:cNvPr id="347" name="Google Shape;347;p5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 comando traceroute tenta rastrear a rota que um pacote IP segue para um host da Internet, ativando os pacotes de análise UDP com um tempo máximo de vida pequeno (parâmetro Hops) e, em seguida, atendendo a uma resposta ICMP TIME_EXCEEDED de gateways ao longo do caminho.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As análises são iniciadas com um valor de um salto para Saltos, que é aumentado um salto por vez até que uma mensagem ICMP PORT_UNREACHABLE seja retornada.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A mensagem ICMP PORT_UNREACHABLE indica que o host foi localizado ou que o comando atingiu o número máximo de saltos permitidos para o rastreio.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Portas de Rede</a:t>
            </a:r>
            <a:endParaRPr/>
          </a:p>
        </p:txBody>
      </p:sp>
      <p:sp>
        <p:nvSpPr>
          <p:cNvPr id="353" name="Google Shape;353;p5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4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30"/>
              <a:buChar char="•"/>
            </a:pPr>
            <a:r>
              <a:rPr lang="en-US" sz="2600"/>
              <a:t>Uma porta é um ponto virtual onde as conexões de rede começam e terminam. </a:t>
            </a:r>
            <a:endParaRPr sz="2600"/>
          </a:p>
          <a:p>
            <a:pPr indent="-3384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0"/>
              <a:buChar char="•"/>
            </a:pPr>
            <a:r>
              <a:rPr lang="en-US" sz="2600"/>
              <a:t>As portas são baseadas em software e gerenciadas pelo sistema operacional de um computador. </a:t>
            </a:r>
            <a:endParaRPr sz="2600"/>
          </a:p>
          <a:p>
            <a:pPr indent="-3384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0"/>
              <a:buChar char="•"/>
            </a:pPr>
            <a:r>
              <a:rPr lang="en-US" sz="2600"/>
              <a:t>Cada porta está associada a um processo ou serviço específico. </a:t>
            </a:r>
            <a:endParaRPr sz="2600"/>
          </a:p>
          <a:p>
            <a:pPr indent="-3384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0"/>
              <a:buChar char="•"/>
            </a:pPr>
            <a:r>
              <a:rPr lang="en-US" sz="2600"/>
              <a:t>As portas permitem que os computadores diferenciem facilmente entre diferentes tipos de tráfego: os e-mails vão para uma porta diferente das páginas da Web, por exemplo, mesmo que ambos cheguem a um computador pela mesma conexão com a Internet.</a:t>
            </a:r>
            <a:endParaRPr sz="2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Números das portas</a:t>
            </a:r>
            <a:endParaRPr/>
          </a:p>
        </p:txBody>
      </p:sp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84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30"/>
              <a:buChar char="•"/>
            </a:pPr>
            <a:r>
              <a:rPr lang="en-US" sz="2600"/>
              <a:t>As portas são padronizadas em todos os dispositivos conectados à rede, com um número atribuído a cada porta. </a:t>
            </a:r>
            <a:endParaRPr sz="2600"/>
          </a:p>
          <a:p>
            <a:pPr indent="-3384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0"/>
              <a:buChar char="•"/>
            </a:pPr>
            <a:r>
              <a:rPr lang="en-US" sz="2600"/>
              <a:t>A maioria das portas é reservada para determinados protocolos — por exemplo, todas as mensagens do Hypertext Transfer Protocol (HTTP) vão para a porta 80. </a:t>
            </a:r>
            <a:endParaRPr sz="2600"/>
          </a:p>
          <a:p>
            <a:pPr indent="-3384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30"/>
              <a:buChar char="•"/>
            </a:pPr>
            <a:r>
              <a:rPr lang="en-US" sz="2600"/>
              <a:t>Enquanto os endereços IP permitem que as mensagens entrem e saiam de dispositivos específicos, os números de porta permitem o direcionamento de serviços ou aplicativos específicos nesses dispositivos.</a:t>
            </a:r>
            <a:endParaRPr sz="2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pic>
        <p:nvPicPr>
          <p:cNvPr id="366" name="Google Shape;36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025" y="919178"/>
            <a:ext cx="7543276" cy="53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Portas</a:t>
            </a:r>
            <a:endParaRPr/>
          </a:p>
        </p:txBody>
      </p:sp>
      <p:sp>
        <p:nvSpPr>
          <p:cNvPr id="372" name="Google Shape;372;p58"/>
          <p:cNvSpPr txBox="1"/>
          <p:nvPr>
            <p:ph idx="1" type="body"/>
          </p:nvPr>
        </p:nvSpPr>
        <p:spPr>
          <a:xfrm>
            <a:off x="205125" y="1600200"/>
            <a:ext cx="8481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455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730"/>
              <a:buChar char="•"/>
            </a:pPr>
            <a:r>
              <a:rPr lang="en-US" sz="2600"/>
              <a:t>As portas são um conceito de camada de transporte (camada 4). </a:t>
            </a:r>
            <a:endParaRPr sz="2600"/>
          </a:p>
          <a:p>
            <a:pPr indent="-3384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30"/>
              <a:buChar char="•"/>
            </a:pPr>
            <a:r>
              <a:rPr lang="en-US" sz="2600"/>
              <a:t>Apenas um protocolo de transporte como o Transmission Control Protocol (TCP) ou o User Datagram Protocol (UDP) pode indicar para qual porta um pacote deve ir. </a:t>
            </a:r>
            <a:endParaRPr sz="2600"/>
          </a:p>
          <a:p>
            <a:pPr indent="-3384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30"/>
              <a:buChar char="•"/>
            </a:pPr>
            <a:r>
              <a:rPr lang="en-US" sz="2600"/>
              <a:t>Os cabeçalhos TCP e UDP têm uma seção para indicar números de porta.</a:t>
            </a:r>
            <a:endParaRPr sz="2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Portas</a:t>
            </a:r>
            <a:endParaRPr/>
          </a:p>
        </p:txBody>
      </p:sp>
      <p:sp>
        <p:nvSpPr>
          <p:cNvPr id="378" name="Google Shape;378;p59"/>
          <p:cNvSpPr txBox="1"/>
          <p:nvPr>
            <p:ph idx="1" type="body"/>
          </p:nvPr>
        </p:nvSpPr>
        <p:spPr>
          <a:xfrm>
            <a:off x="205125" y="1600200"/>
            <a:ext cx="8481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384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30"/>
              <a:buChar char="•"/>
            </a:pPr>
            <a:r>
              <a:rPr lang="en-US" sz="2600"/>
              <a:t>Os protocolos da camada de rede — por exemplo, o Internet Protocol (IP) — não sabem qual porta está em uso em uma determinada conexão de rede. </a:t>
            </a:r>
            <a:endParaRPr sz="2600"/>
          </a:p>
          <a:p>
            <a:pPr indent="-3384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30"/>
              <a:buChar char="•"/>
            </a:pPr>
            <a:r>
              <a:rPr lang="en-US" sz="2600"/>
              <a:t>Em um cabeçalho IP padrão, não há lugar para indicar para qual porta o pacote de dados deve ir. </a:t>
            </a:r>
            <a:endParaRPr sz="2600"/>
          </a:p>
          <a:p>
            <a:pPr indent="-3384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30"/>
              <a:buChar char="•"/>
            </a:pPr>
            <a:r>
              <a:rPr lang="en-US" sz="2600"/>
              <a:t>Os cabeçalhos IP indicam apenas o endereço IP de destino, não o número da porta nesse endereço IP.</a:t>
            </a:r>
            <a:endParaRPr sz="2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Firewalls</a:t>
            </a:r>
            <a:endParaRPr/>
          </a:p>
        </p:txBody>
      </p:sp>
      <p:sp>
        <p:nvSpPr>
          <p:cNvPr id="384" name="Google Shape;384;p6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80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30"/>
              <a:buChar char="•"/>
            </a:pPr>
            <a:r>
              <a:rPr lang="en-US" sz="2700"/>
              <a:t>Um firewall é um sistema de segurança que bloqueia ou permite o tráfego de rede com base em um conjunto de regras de segurança. </a:t>
            </a:r>
            <a:endParaRPr sz="2700"/>
          </a:p>
          <a:p>
            <a:pPr indent="-3448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0"/>
              <a:buChar char="•"/>
            </a:pPr>
            <a:r>
              <a:rPr lang="en-US" sz="2700"/>
              <a:t>Os firewalls geralmente ficam entre uma rede confiável e uma rede não confiável; muitas vezes a rede não confiável é a Internet. </a:t>
            </a:r>
            <a:endParaRPr sz="2700"/>
          </a:p>
          <a:p>
            <a:pPr indent="-3448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0"/>
              <a:buChar char="•"/>
            </a:pPr>
            <a:r>
              <a:rPr lang="en-US" sz="2700"/>
              <a:t>Por exemplo, as redes de escritório geralmente usam um firewall para proteger sua rede contra ameaças online.</a:t>
            </a:r>
            <a:endParaRPr sz="27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Firewalls</a:t>
            </a:r>
            <a:endParaRPr/>
          </a:p>
        </p:txBody>
      </p:sp>
      <p:sp>
        <p:nvSpPr>
          <p:cNvPr id="390" name="Google Shape;390;p6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80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30"/>
              <a:buChar char="•"/>
            </a:pPr>
            <a:r>
              <a:rPr lang="en-US" sz="2700"/>
              <a:t>Alguns invasores tentam enviar tráfego malicioso para portas aleatórias na esperança de que essas portas tenham sido deixadas "abertas", o que significa que podem receber tráfego. </a:t>
            </a:r>
            <a:endParaRPr sz="2700"/>
          </a:p>
          <a:p>
            <a:pPr indent="-3448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0"/>
              <a:buChar char="•"/>
            </a:pPr>
            <a:r>
              <a:rPr lang="en-US" sz="2700"/>
              <a:t>Por esse motivo, os firewalls devem ser configurados para bloquear o tráfego de rede direcionado à maioria das portas disponíveis. </a:t>
            </a:r>
            <a:endParaRPr sz="2700"/>
          </a:p>
          <a:p>
            <a:pPr indent="-3448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0"/>
              <a:buChar char="•"/>
            </a:pPr>
            <a:r>
              <a:rPr lang="en-US" sz="2700"/>
              <a:t>Não há razão legítima para a grande maioria das portas disponíveis receberem tráfego.</a:t>
            </a:r>
            <a:endParaRPr sz="27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Firewalls</a:t>
            </a:r>
            <a:endParaRPr/>
          </a:p>
        </p:txBody>
      </p:sp>
      <p:sp>
        <p:nvSpPr>
          <p:cNvPr id="396" name="Google Shape;396;p6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480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30"/>
              <a:buChar char="•"/>
            </a:pPr>
            <a:r>
              <a:rPr lang="en-US" sz="2700"/>
              <a:t>Os firewalls configurados corretamente bloqueiam o tráfego para todas as portas por padrão, exceto algumas portas predeterminadas conhecidas por serem de uso comum. </a:t>
            </a:r>
            <a:endParaRPr sz="2700"/>
          </a:p>
          <a:p>
            <a:pPr indent="-3448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0"/>
              <a:buChar char="•"/>
            </a:pPr>
            <a:r>
              <a:rPr lang="en-US" sz="2700"/>
              <a:t>Por exemplo, um firewall corporativo vai normalmente deixar as portas abertas:</a:t>
            </a:r>
            <a:endParaRPr sz="2700"/>
          </a:p>
          <a:p>
            <a:pPr indent="-34480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0"/>
              <a:buChar char="•"/>
            </a:pPr>
            <a:r>
              <a:rPr lang="en-US" sz="2700"/>
              <a:t>25 (e-mail)</a:t>
            </a:r>
            <a:endParaRPr sz="2700"/>
          </a:p>
          <a:p>
            <a:pPr indent="-34480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0"/>
              <a:buChar char="•"/>
            </a:pPr>
            <a:r>
              <a:rPr lang="en-US" sz="2700"/>
              <a:t>80 (tráfego da Web)</a:t>
            </a:r>
            <a:endParaRPr sz="2700"/>
          </a:p>
          <a:p>
            <a:pPr indent="-34480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0"/>
              <a:buChar char="•"/>
            </a:pPr>
            <a:r>
              <a:rPr lang="en-US" sz="2700"/>
              <a:t>443 (tráfego da Web)</a:t>
            </a:r>
            <a:endParaRPr sz="2700"/>
          </a:p>
          <a:p>
            <a:pPr indent="-34480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0"/>
              <a:buChar char="•"/>
            </a:pPr>
            <a:r>
              <a:rPr lang="en-US" sz="2700"/>
              <a:t>e algumas outras</a:t>
            </a:r>
            <a:endParaRPr sz="2700"/>
          </a:p>
          <a:p>
            <a:pPr indent="-3448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0"/>
              <a:buChar char="•"/>
            </a:pPr>
            <a:r>
              <a:rPr lang="en-US" sz="2700"/>
              <a:t>Assim permitindo que funcionários internos usem esses serviços essenciais e o restante das mais de 65.000 portas ficam bloqueadas</a:t>
            </a:r>
            <a:endParaRPr sz="27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Portas comuns</a:t>
            </a:r>
            <a:endParaRPr/>
          </a:p>
        </p:txBody>
      </p:sp>
      <p:sp>
        <p:nvSpPr>
          <p:cNvPr id="402" name="Google Shape;402;p63"/>
          <p:cNvSpPr txBox="1"/>
          <p:nvPr>
            <p:ph idx="1" type="body"/>
          </p:nvPr>
        </p:nvSpPr>
        <p:spPr>
          <a:xfrm>
            <a:off x="123225" y="1600200"/>
            <a:ext cx="8925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Portas 20 e 21: File Transfer Protocol (FTP). FTP é para transferir arquivos entre um cliente e um servidor.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Porta 22: Secure Shell (SSH). O SSH é um dos muitos protocolos de encapsulamento que criam conexões de rede seguras.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Porta 25: Simple Mail Transfer Protocol (SMTP). SMTP é usado para e-mail.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Porta 53: Domain Name System (DNS) .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Porta 80: Protocolo de transferência de hipertexto (HTTP). HTTP é o protocolo que torna a World Wide Web possível.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262462" y="611221"/>
            <a:ext cx="25914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25">
            <a:spAutoFit/>
          </a:bodyPr>
          <a:lstStyle/>
          <a:p>
            <a:pPr indent="0" lvl="0" marL="111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TCP/IP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-2" y="1466475"/>
            <a:ext cx="8820600" cy="4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075">
            <a:spAutoFit/>
          </a:bodyPr>
          <a:lstStyle/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○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Conjunto de protocolos de comunicação: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○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 implementado em software, independente de hardware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○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Conjunto de protocolos TCP/IP: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■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 (Transmission Control Protocol),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■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UDP (User datagram Protocol),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■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 (internet Protocol),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■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 (Address Resolution Protocol),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■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ICMP (Internet  Control Message Protocol),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■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PPP (Point-to-Point Protocol),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■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SMTP (Simple  Mail Transfer Protocol)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■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(Hypertext Transfer protocol)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Portas comuns</a:t>
            </a:r>
            <a:endParaRPr/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123225" y="1600200"/>
            <a:ext cx="8925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Porta 123: Network Time Protocol (NTP) . O NTP permite que os relógios dos computadores sincronizem uns com os outros, um processo essencial para a criptografia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Porta 443: HTTP Seguro (HTTPS) . HTTPS é a versão segura e criptografada do HTTP. Todo o tráfego da Web HTTPS vai para a porta 443. Os serviços de rede que usam HTTPS para criptografia, como DNS sobre HTTPS , também se conectam a essa porta.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Porta 3389: Protocolo de Área de Trabalho Remota (RDP). O RDP permite que os usuários se conectem remotamente a seus computadores desktop a partir de outro dispositivo.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Portas</a:t>
            </a:r>
            <a:endParaRPr/>
          </a:p>
        </p:txBody>
      </p:sp>
      <p:sp>
        <p:nvSpPr>
          <p:cNvPr id="414" name="Google Shape;414;p6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/>
              <a:t>A Internet Assigned Numbers Authority (IANA) mantém a lista completa de números de porta e protocolos atribuídos a eles.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/>
              <a:t>https://www.iana.org/assignments/service-names-port-numbers/service-names-port-numbers.xhtml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nmap</a:t>
            </a:r>
            <a:endParaRPr/>
          </a:p>
        </p:txBody>
      </p:sp>
      <p:sp>
        <p:nvSpPr>
          <p:cNvPr id="420" name="Google Shape;420;p66"/>
          <p:cNvSpPr txBox="1"/>
          <p:nvPr>
            <p:ph idx="1" type="body"/>
          </p:nvPr>
        </p:nvSpPr>
        <p:spPr>
          <a:xfrm>
            <a:off x="120800" y="1400850"/>
            <a:ext cx="8902500" cy="5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 Nmap (“Network Mapper”) é uma ferramenta de código aberto para exploração de rede e auditoria de segurança.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Ela foi desenhada para escanear rapidamente redes amplas, embora também funcione muito bem contra hosts individuais.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nmap</a:t>
            </a:r>
            <a:endParaRPr/>
          </a:p>
        </p:txBody>
      </p:sp>
      <p:sp>
        <p:nvSpPr>
          <p:cNvPr id="426" name="Google Shape;426;p67"/>
          <p:cNvSpPr txBox="1"/>
          <p:nvPr>
            <p:ph idx="1" type="body"/>
          </p:nvPr>
        </p:nvSpPr>
        <p:spPr>
          <a:xfrm>
            <a:off x="120800" y="1400850"/>
            <a:ext cx="8902500" cy="5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 Nmap utiliza pacotes IP em estado bruto (raw) de maneira inovadora para determinar quais hosts estão disponíveis na rede, quais serviços (nome da aplicação e versão) os hosts oferecem, quais sistemas operacionais (e versões de SO) eles estão executando, que tipos de filtro de pacotes/firewalls estão em uso, e dezenas de outras características.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Embora o Nmap seja normalmente utilizado para auditorias de segurança, muitos administradores de sistemas e rede consideram-no útil para tarefas rotineiras tais como inventário de rede, gerenciamento de serviços de atualização agendados, e monitoramento de host ou disponibilidade de serviço.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nmap</a:t>
            </a:r>
            <a:endParaRPr/>
          </a:p>
        </p:txBody>
      </p:sp>
      <p:sp>
        <p:nvSpPr>
          <p:cNvPr id="432" name="Google Shape;432;p68"/>
          <p:cNvSpPr txBox="1"/>
          <p:nvPr>
            <p:ph idx="1" type="body"/>
          </p:nvPr>
        </p:nvSpPr>
        <p:spPr>
          <a:xfrm>
            <a:off x="505425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# escanear um endereço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nmap &lt;endereço&gt;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# escanear somente uma porta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nmap &lt;endereço&gt; -p &lt;numero da porta&gt;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nmap</a:t>
            </a:r>
            <a:endParaRPr/>
          </a:p>
        </p:txBody>
      </p:sp>
      <p:sp>
        <p:nvSpPr>
          <p:cNvPr id="438" name="Google Shape;438;p69"/>
          <p:cNvSpPr txBox="1"/>
          <p:nvPr>
            <p:ph idx="1" type="body"/>
          </p:nvPr>
        </p:nvSpPr>
        <p:spPr>
          <a:xfrm>
            <a:off x="120800" y="1464700"/>
            <a:ext cx="8902500" cy="54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A saída do Nmap é uma lista de alvos escaneados, com informações adicionais de cada um dependendo das opções utilizadas.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Uma informação chave é a “tabela de portas interessantes”.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Essa tabela lista o número da porta e o protocolo, o nome do serviço e o estado.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nmap</a:t>
            </a:r>
            <a:endParaRPr/>
          </a:p>
        </p:txBody>
      </p:sp>
      <p:sp>
        <p:nvSpPr>
          <p:cNvPr id="444" name="Google Shape;444;p70"/>
          <p:cNvSpPr txBox="1"/>
          <p:nvPr>
            <p:ph idx="1" type="body"/>
          </p:nvPr>
        </p:nvSpPr>
        <p:spPr>
          <a:xfrm>
            <a:off x="120800" y="1464700"/>
            <a:ext cx="8902500" cy="54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 estado pode ser:</a:t>
            </a:r>
            <a:endParaRPr/>
          </a:p>
          <a:p>
            <a:pPr indent="-325755" lvl="1" marL="9144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Aberto (open) significa que uma aplicação na máquina-alvo está escutando as conexões/pacotes naquela porta. </a:t>
            </a:r>
            <a:endParaRPr/>
          </a:p>
          <a:p>
            <a:pPr indent="-325755" lvl="1" marL="9144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Filtrado (filtered) significa que o firewall, filtro ou outro obstáculo de rede está bloqueando a porta de forma que o Nmap não consegue dizer se ela está aberta (open) ou fechada (closed). </a:t>
            </a:r>
            <a:endParaRPr/>
          </a:p>
          <a:p>
            <a:pPr indent="-325755" lvl="1" marL="9144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Portas fechadas (closed)não possuem uma aplicação escutando nelas, embora possam abrir a qualquer instante. </a:t>
            </a:r>
            <a:endParaRPr/>
          </a:p>
          <a:p>
            <a:pPr indent="-325755" lvl="1" marL="9144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Portas são classificadas como não filtradas (unfiltered)quando elas respondem às sondagens do Nmap, mas o Nmap não consegue determinar se as portas estão abertas ou fechadas. </a:t>
            </a:r>
            <a:endParaRPr/>
          </a:p>
          <a:p>
            <a:pPr indent="-325755" lvl="1" marL="9144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 Nmap reporta as combinações aberta|filtrada (open|filtered)e fechada|filtrada (closed|filtered) quando não consegue determinar qual dos dois estados descrevem melhor a porta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Atividade Comandos de Rede</a:t>
            </a:r>
            <a:endParaRPr/>
          </a:p>
        </p:txBody>
      </p:sp>
      <p:sp>
        <p:nvSpPr>
          <p:cNvPr id="450" name="Google Shape;450;p7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Configuração TCP/IP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11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30"/>
              <a:buChar char="•"/>
            </a:pPr>
            <a:r>
              <a:rPr lang="en-US" sz="2800"/>
              <a:t>A configuração do protocolo TCP/IP consiste em vários elementos que devem ser definidos:</a:t>
            </a:r>
            <a:endParaRPr sz="2800"/>
          </a:p>
          <a:p>
            <a:pPr indent="-3511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30"/>
              <a:buChar char="•"/>
            </a:pPr>
            <a:r>
              <a:rPr lang="en-US" sz="2400"/>
              <a:t>editando os arquivos de configuração apropriados ou;</a:t>
            </a:r>
            <a:endParaRPr sz="2400"/>
          </a:p>
          <a:p>
            <a:pPr indent="-3511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30"/>
              <a:buChar char="•"/>
            </a:pPr>
            <a:r>
              <a:rPr lang="en-US" sz="2400"/>
              <a:t>implantando soluções como o servidor Dynamic Host Configuration Protocol (DHCP) que por sua vez pode ser configurado para fornecer a configuração TCP/IP adequada configurações para clientes de rede automaticamente. </a:t>
            </a:r>
            <a:endParaRPr sz="2400"/>
          </a:p>
          <a:p>
            <a:pPr indent="-3511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30"/>
              <a:buChar char="•"/>
            </a:pPr>
            <a:r>
              <a:rPr lang="en-US" sz="2800"/>
              <a:t>Esses valores de configuração devem ser definidos corretamente para facilitar a operação de rede adequada do seu sistema operacional.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Endereço IP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O endereço IP é uma cadeia de identificação única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Expressa em quatro números decimais que variam de zero (0) a duzentos e cinquenta e cinco (255) separados por pontos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Cada um dos quatro números representando oito (8) bits de o endereço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Comprimento total de trinta e dois (32) bits para todo o endereço.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/>
              <a:t>Esse formato é chamado de notação de quadra pontilhada 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6" y="348925"/>
            <a:ext cx="40995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25">
            <a:spAutoFit/>
          </a:bodyPr>
          <a:lstStyle/>
          <a:p>
            <a:pPr indent="0" lvl="0" marL="111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Números IP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181075" y="1466475"/>
            <a:ext cx="8783400" cy="47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07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Versão IPV4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Número de 32bits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Permite 2</a:t>
            </a:r>
            <a:r>
              <a:rPr b="0" baseline="3000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Dividido em 4 octetos (bytes) representados em notação decimal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Ex: 192.168.0.10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Foram divididos em Classes, nas quais algumas são de uso privado  e outras são reservadas pelo órgão gerenciador (IANA)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Versão IPV6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Número de 128bits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Totaliza 2</a:t>
            </a:r>
            <a:r>
              <a:rPr b="0" baseline="3000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128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○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Número dividido em 8 grupos de 4 dígitos hexadecimais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Ex: 2001:0db8:85a3:08d3:1319:8a2e:0370:7344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332612" y="792096"/>
            <a:ext cx="16551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25">
            <a:spAutoFit/>
          </a:bodyPr>
          <a:lstStyle/>
          <a:p>
            <a:pPr indent="0" lvl="0" marL="111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IPV4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1332613" y="1526077"/>
            <a:ext cx="3743443" cy="380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25">
            <a:spAutoFit/>
          </a:bodyPr>
          <a:lstStyle/>
          <a:p>
            <a:pPr indent="-253886" lvl="0" marL="26502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C723"/>
              </a:buClr>
              <a:buSzPts val="2044"/>
              <a:buFont typeface="Quattrocento San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Número de 32 bits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1332594" y="4166225"/>
            <a:ext cx="66711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5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Identificação de uma estação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Número IP e Máscara de Rede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Ex: 192.168.10.1 / 255.255.255.0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3" name="Google Shape;153;p23"/>
          <p:cNvGraphicFramePr/>
          <p:nvPr/>
        </p:nvGraphicFramePr>
        <p:xfrm>
          <a:off x="1618072" y="22591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{694EF017-3F93-4814-B6C0-7C6A820829C3}</a:tableStyleId>
              </a:tblPr>
              <a:tblGrid>
                <a:gridCol w="1190550"/>
                <a:gridCol w="1190550"/>
                <a:gridCol w="1163200"/>
                <a:gridCol w="1286350"/>
              </a:tblGrid>
              <a:tr h="673600"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3263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11000000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7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5250" marR="0" rtl="0" algn="l">
                        <a:lnSpc>
                          <a:spcPct val="13263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10101000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7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3263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00001010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7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0965" marR="0" rtl="0" algn="l">
                        <a:lnSpc>
                          <a:spcPct val="13263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00000001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C72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Google Shape;154;p23"/>
          <p:cNvGraphicFramePr/>
          <p:nvPr/>
        </p:nvGraphicFramePr>
        <p:xfrm>
          <a:off x="2758402" y="3169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{694EF017-3F93-4814-B6C0-7C6A820829C3}</a:tableStyleId>
              </a:tblPr>
              <a:tblGrid>
                <a:gridCol w="488700"/>
                <a:gridCol w="477825"/>
                <a:gridCol w="488700"/>
                <a:gridCol w="477825"/>
              </a:tblGrid>
              <a:tr h="391875">
                <a:tc>
                  <a:txBody>
                    <a:bodyPr/>
                    <a:lstStyle/>
                    <a:p>
                      <a:pPr indent="0" lvl="0" marL="933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192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168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36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63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55" name="Google Shape;155;p23"/>
          <p:cNvSpPr/>
          <p:nvPr/>
        </p:nvSpPr>
        <p:spPr>
          <a:xfrm>
            <a:off x="2401413" y="2640905"/>
            <a:ext cx="510956" cy="539419"/>
          </a:xfrm>
          <a:custGeom>
            <a:rect b="b" l="l" r="r" t="t"/>
            <a:pathLst>
              <a:path extrusionOk="0" h="594360" w="597535">
                <a:moveTo>
                  <a:pt x="9461" y="0"/>
                </a:moveTo>
                <a:lnTo>
                  <a:pt x="0" y="9525"/>
                </a:lnTo>
                <a:lnTo>
                  <a:pt x="535198" y="541709"/>
                </a:lnTo>
                <a:lnTo>
                  <a:pt x="511542" y="565520"/>
                </a:lnTo>
                <a:lnTo>
                  <a:pt x="597053" y="593747"/>
                </a:lnTo>
                <a:lnTo>
                  <a:pt x="568318" y="508373"/>
                </a:lnTo>
                <a:lnTo>
                  <a:pt x="544661" y="532184"/>
                </a:lnTo>
                <a:lnTo>
                  <a:pt x="9461" y="0"/>
                </a:lnTo>
                <a:close/>
              </a:path>
            </a:pathLst>
          </a:custGeom>
          <a:solidFill>
            <a:srgbClr val="7BA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3355589" y="2643622"/>
            <a:ext cx="158554" cy="536538"/>
          </a:xfrm>
          <a:custGeom>
            <a:rect b="b" l="l" r="r" t="t"/>
            <a:pathLst>
              <a:path extrusionOk="0" h="591185" w="185420">
                <a:moveTo>
                  <a:pt x="12948" y="0"/>
                </a:moveTo>
                <a:lnTo>
                  <a:pt x="0" y="3539"/>
                </a:lnTo>
                <a:lnTo>
                  <a:pt x="139636" y="514799"/>
                </a:lnTo>
                <a:lnTo>
                  <a:pt x="107265" y="523648"/>
                </a:lnTo>
                <a:lnTo>
                  <a:pt x="167340" y="590754"/>
                </a:lnTo>
                <a:lnTo>
                  <a:pt x="184956" y="502410"/>
                </a:lnTo>
                <a:lnTo>
                  <a:pt x="152585" y="511260"/>
                </a:lnTo>
                <a:lnTo>
                  <a:pt x="12948" y="0"/>
                </a:lnTo>
                <a:close/>
              </a:path>
            </a:pathLst>
          </a:custGeom>
          <a:solidFill>
            <a:srgbClr val="7BA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3969278" y="2641917"/>
            <a:ext cx="330683" cy="538267"/>
          </a:xfrm>
          <a:custGeom>
            <a:rect b="b" l="l" r="r" t="t"/>
            <a:pathLst>
              <a:path extrusionOk="0" h="593089" w="386714">
                <a:moveTo>
                  <a:pt x="375344" y="0"/>
                </a:moveTo>
                <a:lnTo>
                  <a:pt x="38121" y="521340"/>
                </a:lnTo>
                <a:lnTo>
                  <a:pt x="9947" y="503100"/>
                </a:lnTo>
                <a:lnTo>
                  <a:pt x="0" y="592632"/>
                </a:lnTo>
                <a:lnTo>
                  <a:pt x="77565" y="546874"/>
                </a:lnTo>
                <a:lnTo>
                  <a:pt x="49391" y="528634"/>
                </a:lnTo>
                <a:lnTo>
                  <a:pt x="386613" y="7296"/>
                </a:lnTo>
                <a:lnTo>
                  <a:pt x="375344" y="0"/>
                </a:lnTo>
                <a:close/>
              </a:path>
            </a:pathLst>
          </a:custGeom>
          <a:solidFill>
            <a:srgbClr val="7BA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4457971" y="2640129"/>
            <a:ext cx="773222" cy="539995"/>
          </a:xfrm>
          <a:custGeom>
            <a:rect b="b" l="l" r="r" t="t"/>
            <a:pathLst>
              <a:path extrusionOk="0" h="594995" w="904239">
                <a:moveTo>
                  <a:pt x="896446" y="0"/>
                </a:moveTo>
                <a:lnTo>
                  <a:pt x="63728" y="544880"/>
                </a:lnTo>
                <a:lnTo>
                  <a:pt x="45359" y="516784"/>
                </a:lnTo>
                <a:lnTo>
                  <a:pt x="0" y="594603"/>
                </a:lnTo>
                <a:lnTo>
                  <a:pt x="89444" y="584216"/>
                </a:lnTo>
                <a:lnTo>
                  <a:pt x="71075" y="556119"/>
                </a:lnTo>
                <a:lnTo>
                  <a:pt x="903794" y="11238"/>
                </a:lnTo>
                <a:lnTo>
                  <a:pt x="896446" y="0"/>
                </a:lnTo>
                <a:close/>
              </a:path>
            </a:pathLst>
          </a:custGeom>
          <a:solidFill>
            <a:srgbClr val="7BA5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