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858000" cy="9144000"/>
  <p:embeddedFontLst>
    <p:embeddedFont>
      <p:font typeface="Tahoma"/>
      <p:regular r:id="rId53"/>
      <p:bold r:id="rId54"/>
    </p:embeddedFont>
    <p:embeddedFont>
      <p:font typeface="Roboto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357173-74B9-42BF-ACEA-7DEC36707217}">
  <a:tblStyle styleId="{F5357173-74B9-42BF-ACEA-7DEC3670721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2F793CF-BA66-4598-ADD6-B4185794A66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Tahoma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54" Type="http://schemas.openxmlformats.org/officeDocument/2006/relationships/font" Target="fonts/Tahoma-bold.fntdata"/><Relationship Id="rId13" Type="http://schemas.openxmlformats.org/officeDocument/2006/relationships/slide" Target="slides/slide7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25e546d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725e546de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25e546de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725e546de7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25e546de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725e546de7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25e546de7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25e546de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25e546de7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25e546de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25e546de7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25e546de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25e546de7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725e546de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25e546de7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25e546de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25e546de7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725e546de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de05a54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4de05a54d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25e546de7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25e546de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25e546d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725e546de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725e546de7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725e546de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de05a54db_0_20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4de05a54db_0_20:notes"/>
          <p:cNvSpPr/>
          <p:nvPr>
            <p:ph idx="2" type="sldImg"/>
          </p:nvPr>
        </p:nvSpPr>
        <p:spPr>
          <a:xfrm>
            <a:off x="1714635" y="685799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725e546de7_0_228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725e546de7_0_228:notes"/>
          <p:cNvSpPr/>
          <p:nvPr>
            <p:ph idx="2" type="sldImg"/>
          </p:nvPr>
        </p:nvSpPr>
        <p:spPr>
          <a:xfrm>
            <a:off x="1714635" y="685799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725e546de7_0_242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725e546de7_0_242:notes"/>
          <p:cNvSpPr/>
          <p:nvPr>
            <p:ph idx="2" type="sldImg"/>
          </p:nvPr>
        </p:nvSpPr>
        <p:spPr>
          <a:xfrm>
            <a:off x="1714635" y="685799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de05a54db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de05a54d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de05a54db_0_4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4de05a54db_0_43:notes"/>
          <p:cNvSpPr/>
          <p:nvPr>
            <p:ph idx="2" type="sldImg"/>
          </p:nvPr>
        </p:nvSpPr>
        <p:spPr>
          <a:xfrm>
            <a:off x="1714753" y="685778"/>
            <a:ext cx="3429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2d7e0c3db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e2d7e0c3db_0_0:notes"/>
          <p:cNvSpPr/>
          <p:nvPr>
            <p:ph idx="2" type="sldImg"/>
          </p:nvPr>
        </p:nvSpPr>
        <p:spPr>
          <a:xfrm>
            <a:off x="1714753" y="685778"/>
            <a:ext cx="3429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de05a54db_0_5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4de05a54db_0_51:notes"/>
          <p:cNvSpPr/>
          <p:nvPr>
            <p:ph idx="2" type="sldImg"/>
          </p:nvPr>
        </p:nvSpPr>
        <p:spPr>
          <a:xfrm>
            <a:off x="1714753" y="685778"/>
            <a:ext cx="3429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de05a54db_0_5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4de05a54db_0_59:notes"/>
          <p:cNvSpPr/>
          <p:nvPr>
            <p:ph idx="2" type="sldImg"/>
          </p:nvPr>
        </p:nvSpPr>
        <p:spPr>
          <a:xfrm>
            <a:off x="1714753" y="685778"/>
            <a:ext cx="3429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de05a54db_0_7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4de05a54db_0_76:notes"/>
          <p:cNvSpPr/>
          <p:nvPr>
            <p:ph idx="2" type="sldImg"/>
          </p:nvPr>
        </p:nvSpPr>
        <p:spPr>
          <a:xfrm>
            <a:off x="1714753" y="685778"/>
            <a:ext cx="3429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25e546d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725e546de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de05a54db_0_8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4de05a54db_0_84:notes"/>
          <p:cNvSpPr/>
          <p:nvPr>
            <p:ph idx="2" type="sldImg"/>
          </p:nvPr>
        </p:nvSpPr>
        <p:spPr>
          <a:xfrm>
            <a:off x="1714753" y="685778"/>
            <a:ext cx="3429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de05a54db_0_13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4de05a54db_0_133:notes"/>
          <p:cNvSpPr/>
          <p:nvPr>
            <p:ph idx="2" type="sldImg"/>
          </p:nvPr>
        </p:nvSpPr>
        <p:spPr>
          <a:xfrm>
            <a:off x="1714753" y="685778"/>
            <a:ext cx="3429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de05a54db_0_14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4de05a54db_0_140:notes"/>
          <p:cNvSpPr/>
          <p:nvPr>
            <p:ph idx="2" type="sldImg"/>
          </p:nvPr>
        </p:nvSpPr>
        <p:spPr>
          <a:xfrm>
            <a:off x="1714753" y="685778"/>
            <a:ext cx="3429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4de05a54db_0_14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4de05a54db_0_147:notes"/>
          <p:cNvSpPr/>
          <p:nvPr>
            <p:ph idx="2" type="sldImg"/>
          </p:nvPr>
        </p:nvSpPr>
        <p:spPr>
          <a:xfrm>
            <a:off x="1714753" y="685778"/>
            <a:ext cx="3429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de05a54db_0_15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4de05a54db_0_155:notes"/>
          <p:cNvSpPr/>
          <p:nvPr>
            <p:ph idx="2" type="sldImg"/>
          </p:nvPr>
        </p:nvSpPr>
        <p:spPr>
          <a:xfrm>
            <a:off x="1714753" y="685778"/>
            <a:ext cx="3429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de05a54db_0_17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4de05a54db_0_170:notes"/>
          <p:cNvSpPr/>
          <p:nvPr>
            <p:ph idx="2" type="sldImg"/>
          </p:nvPr>
        </p:nvSpPr>
        <p:spPr>
          <a:xfrm>
            <a:off x="1714753" y="685778"/>
            <a:ext cx="3429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2c089550e_0_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e2c089550e_0_7:notes"/>
          <p:cNvSpPr/>
          <p:nvPr>
            <p:ph idx="2" type="sldImg"/>
          </p:nvPr>
        </p:nvSpPr>
        <p:spPr>
          <a:xfrm>
            <a:off x="1714753" y="685778"/>
            <a:ext cx="3429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e2c089550e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e2c089550e_0_0:notes"/>
          <p:cNvSpPr/>
          <p:nvPr>
            <p:ph idx="2" type="sldImg"/>
          </p:nvPr>
        </p:nvSpPr>
        <p:spPr>
          <a:xfrm>
            <a:off x="1714753" y="685778"/>
            <a:ext cx="3429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2c089550e_1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e2c089550e_1_0:notes"/>
          <p:cNvSpPr/>
          <p:nvPr>
            <p:ph idx="2" type="sldImg"/>
          </p:nvPr>
        </p:nvSpPr>
        <p:spPr>
          <a:xfrm>
            <a:off x="1714753" y="685778"/>
            <a:ext cx="3429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2c089550e_1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e2c089550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25e546d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725e546de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e2c089550e_1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e2c089550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2c089550e_1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2c089550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7a1f1b8935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7a1f1b893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7a1f1b8935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7a1f1b89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a1f1b8935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a1f1b89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5e546de7_0_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5e546de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725e546de7_0_3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725e546de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25e546d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725e546de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25e546de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725e546de7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de05a54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4de05a54d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25e546de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725e546de7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25e546de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725e546de7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3505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685800" y="3398520"/>
            <a:ext cx="78486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24250" y="2514750"/>
            <a:ext cx="5867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533250" y="533550"/>
            <a:ext cx="5867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rtl="0">
              <a:spcBef>
                <a:spcPts val="480"/>
              </a:spcBef>
              <a:spcAft>
                <a:spcPts val="0"/>
              </a:spcAft>
              <a:buSzPts val="2040"/>
              <a:buChar char="•"/>
              <a:defRPr/>
            </a:lvl1pPr>
            <a:lvl2pPr indent="-336550" lvl="1" marL="914400" rtl="0">
              <a:spcBef>
                <a:spcPts val="400"/>
              </a:spcBef>
              <a:spcAft>
                <a:spcPts val="0"/>
              </a:spcAft>
              <a:buSzPts val="1700"/>
              <a:buChar char="•"/>
              <a:defRPr/>
            </a:lvl2pPr>
            <a:lvl3pPr indent="-331469" lvl="2" marL="1371600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30200" lvl="3" marL="1828800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5pPr>
            <a:lvl6pPr indent="-311150" lvl="5" marL="2743200" rtl="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6pPr>
            <a:lvl7pPr indent="-311150" lvl="6" marL="3200400" rtl="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7pPr>
            <a:lvl8pPr indent="-311150" lvl="7" marL="3657600" rtl="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8pPr>
            <a:lvl9pPr indent="-311150" lvl="8" marL="4114800" rtl="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2362200"/>
            <a:ext cx="7772400" cy="22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4626864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>
            <a:off x="731520" y="4599432"/>
            <a:ext cx="7848600" cy="1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75488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75488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4" name="Google Shape;54;p7"/>
          <p:cNvCxnSpPr/>
          <p:nvPr/>
        </p:nvCxnSpPr>
        <p:spPr>
          <a:xfrm rot="5400000">
            <a:off x="2217794" y="4045740"/>
            <a:ext cx="47091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792080"/>
            <a:ext cx="213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2971800" y="792080"/>
            <a:ext cx="5715000" cy="5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1" y="2130552"/>
            <a:ext cx="21396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7" name="Google Shape;67;p9"/>
          <p:cNvCxnSpPr/>
          <p:nvPr/>
        </p:nvCxnSpPr>
        <p:spPr>
          <a:xfrm rot="5400000">
            <a:off x="-13102" y="3580280"/>
            <a:ext cx="55779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792480"/>
            <a:ext cx="21426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2858610" y="838201"/>
            <a:ext cx="5904300" cy="5500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0"/>
              </a:srgbClr>
            </a:outerShdw>
          </a:effectLst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57200" y="2133600"/>
            <a:ext cx="2139600" cy="4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20786"/>
            <a:ext cx="9144000" cy="22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368" y="465611"/>
            <a:ext cx="852930" cy="5400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iegomariano.com/shell-script-um-guia-basico/" TargetMode="External"/><Relationship Id="rId4" Type="http://schemas.openxmlformats.org/officeDocument/2006/relationships/hyperlink" Target="https://imasters.com.br/desenvolvimento/bash-for-loop-primeiro-passo-na-automacao-no-linux" TargetMode="External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pt-BR"/>
              <a:t>SISTEMAS OPERACIONAIS DE CÓDIGO ABERTO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85800" y="3505200"/>
            <a:ext cx="6910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/>
              <a:t>S088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Char char="-"/>
            </a:pPr>
            <a:r>
              <a:rPr lang="pt-BR"/>
              <a:t>Shell script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-18550" y="14827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Comparadores Alfanuméricos</a:t>
            </a:r>
            <a:endParaRPr/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61803" y="1215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{F5357173-74B9-42BF-ACEA-7DEC36707217}</a:tableStyleId>
              </a:tblPr>
              <a:tblGrid>
                <a:gridCol w="1725675"/>
                <a:gridCol w="7418325"/>
              </a:tblGrid>
              <a:tr h="387250">
                <a:tc>
                  <a:txBody>
                    <a:bodyPr/>
                    <a:lstStyle/>
                    <a:p>
                      <a:pPr indent="0" lvl="0" marL="2876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Texto é igual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250">
                <a:tc>
                  <a:txBody>
                    <a:bodyPr/>
                    <a:lstStyle/>
                    <a:p>
                      <a:pPr indent="0" lvl="0" marL="262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!=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Texto é diferente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250">
                <a:tc>
                  <a:txBody>
                    <a:bodyPr/>
                    <a:lstStyle/>
                    <a:p>
                      <a:pPr indent="0" lvl="0" marL="2673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Texto não nulo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250">
                <a:tc>
                  <a:txBody>
                    <a:bodyPr/>
                    <a:lstStyle/>
                    <a:p>
                      <a:pPr indent="0" lvl="0" marL="2717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-z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Texto é nulo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3"/>
          <p:cNvSpPr txBox="1"/>
          <p:nvPr/>
        </p:nvSpPr>
        <p:spPr>
          <a:xfrm>
            <a:off x="76200" y="3231750"/>
            <a:ext cx="91440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Suponhamos que </a:t>
            </a: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 a palavra “</a:t>
            </a: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noite</a:t>
            </a: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e </a:t>
            </a: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 a palavra “</a:t>
            </a: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</a:t>
            </a: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então: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spcBef>
                <a:spcPts val="86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Aqui ele não executa o comando, porque A não é igual a B.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12700" marR="4553585" rtl="0" algn="l">
              <a:spcBef>
                <a:spcPts val="65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[ $A </a:t>
            </a: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$B ]; then comando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Aqui ele executa o comando, já que A é diferente de B.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12700" marR="4502785" rtl="0" algn="l">
              <a:spcBef>
                <a:spcPts val="65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[ $A </a:t>
            </a: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!= </a:t>
            </a: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$B ]; then comando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5080" rtl="0" algn="just">
              <a:spcBef>
                <a:spcPts val="91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 o “-n” ele executará o comando caso a variável tenha algum valor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 o “-z”, só  executará se a variável estiver vazia.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Eles também funcionam se a variável conter apenas números.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Condicionais - IF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86500" y="1433375"/>
            <a:ext cx="8970900" cy="5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0205" lvl="0" marL="457200" rtl="0" algn="just">
              <a:spcBef>
                <a:spcPts val="0"/>
              </a:spcBef>
              <a:spcAft>
                <a:spcPts val="0"/>
              </a:spcAft>
              <a:buSzPts val="2230"/>
              <a:buChar char="•"/>
            </a:pPr>
            <a:r>
              <a:rPr lang="pt-BR" sz="3100"/>
              <a:t>No inglês “if” significa “se”</a:t>
            </a:r>
            <a:endParaRPr sz="3100"/>
          </a:p>
          <a:p>
            <a:pPr indent="-370205" lvl="0" marL="457200" rtl="0" algn="just">
              <a:spcBef>
                <a:spcPts val="0"/>
              </a:spcBef>
              <a:spcAft>
                <a:spcPts val="0"/>
              </a:spcAft>
              <a:buSzPts val="2230"/>
              <a:buChar char="•"/>
            </a:pPr>
            <a:r>
              <a:rPr lang="pt-BR" sz="3100"/>
              <a:t>SE a condição for satisfeita o comando é executado</a:t>
            </a:r>
            <a:endParaRPr sz="3100"/>
          </a:p>
          <a:p>
            <a:pPr indent="-370205" lvl="0" marL="457200" rtl="0" algn="just">
              <a:spcBef>
                <a:spcPts val="0"/>
              </a:spcBef>
              <a:spcAft>
                <a:spcPts val="0"/>
              </a:spcAft>
              <a:buSzPts val="2230"/>
              <a:buChar char="•"/>
            </a:pPr>
            <a:r>
              <a:rPr lang="pt-BR" sz="3100"/>
              <a:t>Se o teste de comparação acusou verdadeiro ele executa  o comando que está dentro do if, o teste acusando falso ele pula este if e segue com o script.</a:t>
            </a:r>
            <a:endParaRPr sz="3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75" y="1779375"/>
            <a:ext cx="8933050" cy="32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50" y="1678450"/>
            <a:ext cx="8887900" cy="42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75" y="1544600"/>
            <a:ext cx="8777650" cy="46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0" y="1779375"/>
            <a:ext cx="8920200" cy="32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75" y="1554900"/>
            <a:ext cx="8656650" cy="45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0" y="762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60583" l="0" r="0" t="0"/>
          <a:stretch/>
        </p:blipFill>
        <p:spPr>
          <a:xfrm>
            <a:off x="1398900" y="915550"/>
            <a:ext cx="6176075" cy="30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60584"/>
          <a:stretch/>
        </p:blipFill>
        <p:spPr>
          <a:xfrm>
            <a:off x="1519950" y="3809100"/>
            <a:ext cx="6000725" cy="29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Fazendo loops com o “for” </a:t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1689300" y="2436150"/>
            <a:ext cx="69975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latin typeface="Roboto Mono"/>
                <a:ea typeface="Roboto Mono"/>
                <a:cs typeface="Roboto Mono"/>
                <a:sym typeface="Roboto Mono"/>
              </a:rPr>
              <a:t>for (( </a:t>
            </a:r>
            <a:r>
              <a:rPr lang="pt-BR" sz="3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condicao</a:t>
            </a:r>
            <a:r>
              <a:rPr lang="pt-BR" sz="3900">
                <a:latin typeface="Roboto Mono"/>
                <a:ea typeface="Roboto Mono"/>
                <a:cs typeface="Roboto Mono"/>
                <a:sym typeface="Roboto Mono"/>
              </a:rPr>
              <a:t> )); do</a:t>
            </a:r>
            <a:endParaRPr sz="3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3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comandos</a:t>
            </a:r>
            <a:endParaRPr sz="3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 sz="39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00" y="1447200"/>
            <a:ext cx="7836600" cy="52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O que é Shell Script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Script é um arquivo com várias instruções, que são executadas pelo shell, que é o interpretador de comandos. 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Com ele podemos automatizar muitas tarefas no Linux criando grandes facilidades.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0" y="98675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525450" y="90075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Usando saída de um comando (comando </a:t>
            </a:r>
            <a:r>
              <a:rPr i="1" lang="pt-BR"/>
              <a:t>cat</a:t>
            </a:r>
            <a:r>
              <a:rPr lang="pt-BR"/>
              <a:t> nesse exemplo):</a:t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 rotWithShape="1">
          <a:blip r:embed="rId3">
            <a:alphaModFix/>
          </a:blip>
          <a:srcRect b="62503" l="0" r="34649" t="16408"/>
          <a:stretch/>
        </p:blipFill>
        <p:spPr>
          <a:xfrm>
            <a:off x="1074075" y="1706975"/>
            <a:ext cx="6995850" cy="211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b="6810" l="0" r="43062" t="63385"/>
          <a:stretch/>
        </p:blipFill>
        <p:spPr>
          <a:xfrm>
            <a:off x="1919462" y="4086475"/>
            <a:ext cx="5441575" cy="2669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457200" y="533400"/>
            <a:ext cx="8229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5">
            <a:sp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Parâmetros</a:t>
            </a:r>
            <a:endParaRPr sz="4100"/>
          </a:p>
        </p:txBody>
      </p:sp>
      <p:sp>
        <p:nvSpPr>
          <p:cNvPr id="240" name="Google Shape;240;p34"/>
          <p:cNvSpPr txBox="1"/>
          <p:nvPr/>
        </p:nvSpPr>
        <p:spPr>
          <a:xfrm>
            <a:off x="0" y="1713375"/>
            <a:ext cx="9144000" cy="3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spAutoFit/>
          </a:bodyPr>
          <a:lstStyle/>
          <a:p>
            <a:pPr indent="0" lvl="0" marL="457200" rtl="0" algn="just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Exemplo do uso de parâmetros:</a:t>
            </a:r>
            <a:endParaRPr sz="2800"/>
          </a:p>
          <a:p>
            <a:pPr indent="0" lvl="0" marL="457200" rtl="0" algn="just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just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Roboto Mono"/>
                <a:ea typeface="Roboto Mono"/>
                <a:cs typeface="Roboto Mono"/>
                <a:sym typeface="Roboto Mono"/>
              </a:rPr>
              <a:t>user@ubuntu $ script.sh </a:t>
            </a:r>
            <a:r>
              <a:rPr b="1" lang="pt-BR" sz="2500">
                <a:latin typeface="Roboto Mono"/>
                <a:ea typeface="Roboto Mono"/>
                <a:cs typeface="Roboto Mono"/>
                <a:sym typeface="Roboto Mono"/>
              </a:rPr>
              <a:t>param1 param2 param3</a:t>
            </a:r>
            <a:endParaRPr b="1"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Roboto Mono"/>
                <a:ea typeface="Roboto Mono"/>
                <a:cs typeface="Roboto Mono"/>
                <a:sym typeface="Roboto Mono"/>
              </a:rPr>
              <a:t>user@ubuntu $ script.sh </a:t>
            </a:r>
            <a:r>
              <a:rPr b="1" lang="pt-BR" sz="2500">
                <a:latin typeface="Roboto Mono"/>
                <a:ea typeface="Roboto Mono"/>
                <a:cs typeface="Roboto Mono"/>
                <a:sym typeface="Roboto Mono"/>
              </a:rPr>
              <a:t>-g -f -a –batata</a:t>
            </a:r>
            <a:endParaRPr b="1"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Roboto Mono"/>
                <a:ea typeface="Roboto Mono"/>
                <a:cs typeface="Roboto Mono"/>
                <a:sym typeface="Roboto Mono"/>
              </a:rPr>
              <a:t>user@ubuntu $ script.sh </a:t>
            </a:r>
            <a:r>
              <a:rPr b="1" lang="pt-BR" sz="2500">
                <a:latin typeface="Roboto Mono"/>
                <a:ea typeface="Roboto Mono"/>
                <a:cs typeface="Roboto Mono"/>
                <a:sym typeface="Roboto Mono"/>
              </a:rPr>
              <a:t>444 345 0999</a:t>
            </a:r>
            <a:endParaRPr b="1" sz="2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7182625" y="1809325"/>
            <a:ext cx="196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$1     $2   $3</a:t>
            </a:r>
            <a:endParaRPr sz="2400"/>
          </a:p>
        </p:txBody>
      </p:sp>
      <p:cxnSp>
        <p:nvCxnSpPr>
          <p:cNvPr id="242" name="Google Shape;242;p34"/>
          <p:cNvCxnSpPr>
            <a:stCxn id="241" idx="1"/>
          </p:cNvCxnSpPr>
          <p:nvPr/>
        </p:nvCxnSpPr>
        <p:spPr>
          <a:xfrm flipH="1">
            <a:off x="5749525" y="2086375"/>
            <a:ext cx="1433100" cy="9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4"/>
          <p:cNvCxnSpPr>
            <a:stCxn id="241" idx="2"/>
          </p:cNvCxnSpPr>
          <p:nvPr/>
        </p:nvCxnSpPr>
        <p:spPr>
          <a:xfrm flipH="1">
            <a:off x="7233625" y="2363425"/>
            <a:ext cx="92970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4"/>
          <p:cNvCxnSpPr/>
          <p:nvPr/>
        </p:nvCxnSpPr>
        <p:spPr>
          <a:xfrm flipH="1">
            <a:off x="8785725" y="2218775"/>
            <a:ext cx="85800" cy="7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457200" y="533400"/>
            <a:ext cx="8229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5">
            <a:sp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Parâmetros</a:t>
            </a:r>
            <a:endParaRPr sz="4100"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7620000" y="18288"/>
            <a:ext cx="106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641924" y="1374919"/>
            <a:ext cx="104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•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0" y="1321000"/>
            <a:ext cx="9144000" cy="21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sp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Os scripts podem receber dados diretamente via linha de comando.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just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As  variáveis  passadas  na  linha  do  comando  são  definidas automaticamente, como $1 para o primeiro parâmetro, $2 para o segundo e assim por diante.</a:t>
            </a:r>
            <a:endParaRPr sz="2800"/>
          </a:p>
        </p:txBody>
      </p:sp>
      <p:sp>
        <p:nvSpPr>
          <p:cNvPr id="253" name="Google Shape;253;p35"/>
          <p:cNvSpPr txBox="1"/>
          <p:nvPr/>
        </p:nvSpPr>
        <p:spPr>
          <a:xfrm>
            <a:off x="294500" y="3789500"/>
            <a:ext cx="87735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Roboto Mono"/>
                <a:ea typeface="Roboto Mono"/>
                <a:cs typeface="Roboto Mono"/>
                <a:sym typeface="Roboto Mono"/>
              </a:rPr>
              <a:t>$@ ou $* - Todos os parâmetros a partir de $1.</a:t>
            </a:r>
            <a:endParaRPr sz="3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Roboto Mono"/>
                <a:ea typeface="Roboto Mono"/>
                <a:cs typeface="Roboto Mono"/>
                <a:sym typeface="Roboto Mono"/>
              </a:rPr>
              <a:t>$# - O número de parâmetros passados.</a:t>
            </a:r>
            <a:endParaRPr sz="3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Roboto Mono"/>
                <a:ea typeface="Roboto Mono"/>
                <a:cs typeface="Roboto Mono"/>
                <a:sym typeface="Roboto Mono"/>
              </a:rPr>
              <a:t>$$ - Pid do processo atual.</a:t>
            </a:r>
            <a:endParaRPr sz="3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Roboto Mono"/>
                <a:ea typeface="Roboto Mono"/>
                <a:cs typeface="Roboto Mono"/>
                <a:sym typeface="Roboto Mono"/>
              </a:rPr>
              <a:t>$0 - O nome do script.</a:t>
            </a:r>
            <a:endParaRPr sz="3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457200" y="533400"/>
            <a:ext cx="8229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5">
            <a:spAutoFit/>
          </a:bodyPr>
          <a:lstStyle/>
          <a:p>
            <a:pPr indent="0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Aritméticas</a:t>
            </a:r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160650" y="1277800"/>
            <a:ext cx="84930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25">
            <a:spAutoFit/>
          </a:bodyPr>
          <a:lstStyle/>
          <a:p>
            <a:pPr indent="-361950" lvl="0" marL="457200" marR="0" rtl="0" algn="l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2100"/>
              <a:t> 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shell</a:t>
            </a:r>
            <a:r>
              <a:rPr lang="pt-BR" sz="2100"/>
              <a:t> 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pode</a:t>
            </a:r>
            <a:r>
              <a:rPr lang="pt-BR" sz="2100"/>
              <a:t> 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executar</a:t>
            </a:r>
            <a:r>
              <a:rPr lang="pt-BR" sz="2100"/>
              <a:t> 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lang="pt-BR" sz="2100"/>
              <a:t> 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matemáticas.	</a:t>
            </a:r>
            <a:endParaRPr sz="2100"/>
          </a:p>
          <a:p>
            <a:pPr indent="-361950" lvl="0" marL="457200" marR="0" rtl="0" algn="l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Para</a:t>
            </a:r>
            <a:r>
              <a:rPr lang="pt-BR" sz="2100"/>
              <a:t> 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isso</a:t>
            </a:r>
            <a:r>
              <a:rPr lang="pt-BR" sz="2100"/>
              <a:t> 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basta utilizar o bloco $((…))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85400"/>
            <a:ext cx="7116440" cy="47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 DE CÓDIGO ABERTO</a:t>
            </a:r>
            <a:endParaRPr/>
          </a:p>
        </p:txBody>
      </p:sp>
      <p:sp>
        <p:nvSpPr>
          <p:cNvPr id="266" name="Google Shape;266;p37"/>
          <p:cNvSpPr txBox="1"/>
          <p:nvPr>
            <p:ph idx="1" type="subTitle"/>
          </p:nvPr>
        </p:nvSpPr>
        <p:spPr>
          <a:xfrm>
            <a:off x="685800" y="3505200"/>
            <a:ext cx="6400800" cy="175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t-BR"/>
              <a:t>Shell Script Parte 2; while; until; case; select; funções;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/>
        </p:nvSpPr>
        <p:spPr>
          <a:xfrm>
            <a:off x="8229106" y="58683"/>
            <a:ext cx="804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97ABBB"/>
                </a:solidFill>
                <a:latin typeface="Trebuchet MS"/>
                <a:ea typeface="Trebuchet MS"/>
                <a:cs typeface="Trebuchet MS"/>
                <a:sym typeface="Trebuchet MS"/>
              </a:rPr>
              <a:t>MAC0216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457200" y="533400"/>
            <a:ext cx="8229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compostos</a:t>
            </a:r>
            <a:endParaRPr/>
          </a:p>
        </p:txBody>
      </p:sp>
      <p:sp>
        <p:nvSpPr>
          <p:cNvPr id="273" name="Google Shape;273;p38"/>
          <p:cNvSpPr txBox="1"/>
          <p:nvPr/>
        </p:nvSpPr>
        <p:spPr>
          <a:xfrm>
            <a:off x="325125" y="1506075"/>
            <a:ext cx="84126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São os construtores de programação shell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Começam com uma palavra reservada ou operador de controle e terminam com uma palavra reservada ou operador de controle correspondente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74" name="Google Shape;274;p38"/>
          <p:cNvSpPr txBox="1"/>
          <p:nvPr/>
        </p:nvSpPr>
        <p:spPr>
          <a:xfrm>
            <a:off x="115250" y="58483"/>
            <a:ext cx="1886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97ABBB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 em bash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/>
        </p:nvSpPr>
        <p:spPr>
          <a:xfrm>
            <a:off x="8229106" y="58683"/>
            <a:ext cx="804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97ABBB"/>
                </a:solidFill>
                <a:latin typeface="Trebuchet MS"/>
                <a:ea typeface="Trebuchet MS"/>
                <a:cs typeface="Trebuchet MS"/>
                <a:sym typeface="Trebuchet MS"/>
              </a:rPr>
              <a:t>MAC0216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39"/>
          <p:cNvSpPr txBox="1"/>
          <p:nvPr>
            <p:ph type="title"/>
          </p:nvPr>
        </p:nvSpPr>
        <p:spPr>
          <a:xfrm>
            <a:off x="457200" y="533400"/>
            <a:ext cx="8229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compostos</a:t>
            </a:r>
            <a:endParaRPr/>
          </a:p>
        </p:txBody>
      </p:sp>
      <p:sp>
        <p:nvSpPr>
          <p:cNvPr id="281" name="Google Shape;281;p39"/>
          <p:cNvSpPr txBox="1"/>
          <p:nvPr/>
        </p:nvSpPr>
        <p:spPr>
          <a:xfrm>
            <a:off x="325125" y="1506075"/>
            <a:ext cx="84126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Qualquer redirecionamento associado a um comando composto aplica-se a todos os seus comandos internos (a menos que sejam explicitamente sobrescritos)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Categorias: comandos de laços, comandos condicionais, mecanismos de agrupamento</a:t>
            </a:r>
            <a:endParaRPr sz="2600"/>
          </a:p>
        </p:txBody>
      </p:sp>
      <p:sp>
        <p:nvSpPr>
          <p:cNvPr id="282" name="Google Shape;282;p39"/>
          <p:cNvSpPr txBox="1"/>
          <p:nvPr/>
        </p:nvSpPr>
        <p:spPr>
          <a:xfrm>
            <a:off x="115250" y="58483"/>
            <a:ext cx="1886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97ABBB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 em bash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218375" y="396925"/>
            <a:ext cx="8229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0" lvl="0" marL="12700" marR="5080" rtl="0" algn="l">
              <a:lnSpc>
                <a:spcPct val="119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omando while</a:t>
            </a:r>
            <a:endParaRPr/>
          </a:p>
        </p:txBody>
      </p:sp>
      <p:sp>
        <p:nvSpPr>
          <p:cNvPr id="288" name="Google Shape;288;p40"/>
          <p:cNvSpPr txBox="1"/>
          <p:nvPr>
            <p:ph idx="4294967295" type="body"/>
          </p:nvPr>
        </p:nvSpPr>
        <p:spPr>
          <a:xfrm>
            <a:off x="457200" y="1600200"/>
            <a:ext cx="8229600" cy="4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814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Executa os comandos conseguintes enquanto os comandos de teste possuírem um status de saída zero. </a:t>
            </a:r>
            <a:endParaRPr/>
          </a:p>
          <a:p>
            <a:pPr indent="-35814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 status devolvido pelo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pt-BR"/>
              <a:t>é o status de saída do último comando executado dos comandos conseguintes (ou zero, caso nenhum tenha sido executado).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while {comandos de teste};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41478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{comandos}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17500" marR="90805" rtl="0" algn="l">
              <a:lnSpc>
                <a:spcPct val="114599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latin typeface="Tahoma"/>
                <a:ea typeface="Tahoma"/>
                <a:cs typeface="Tahoma"/>
                <a:sym typeface="Tahoma"/>
              </a:rPr>
              <a:t>Lembrete</a:t>
            </a:r>
            <a:r>
              <a:rPr lang="pt-BR"/>
              <a:t>: Status de saída zero = sucesso na execução do comando ou programa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457200" y="533400"/>
            <a:ext cx="8229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while</a:t>
            </a:r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381000" y="1851700"/>
            <a:ext cx="85758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900">
            <a:spAutoFit/>
          </a:bodyPr>
          <a:lstStyle/>
          <a:p>
            <a:pPr indent="0" lvl="0" marL="275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677380"/>
                </a:solidFill>
                <a:latin typeface="Tahoma"/>
                <a:ea typeface="Tahoma"/>
                <a:cs typeface="Tahoma"/>
                <a:sym typeface="Tahoma"/>
              </a:rPr>
              <a:t>Exemplo</a:t>
            </a:r>
            <a:endParaRPr b="1" sz="2300">
              <a:solidFill>
                <a:srgbClr val="6773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75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6773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75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6773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3159125" rtl="0" algn="l">
              <a:lnSpc>
                <a:spcPct val="14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67738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 </a:t>
            </a:r>
            <a:endParaRPr b="1" sz="2300">
              <a:solidFill>
                <a:srgbClr val="6773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3159125" rtl="0" algn="l">
              <a:lnSpc>
                <a:spcPct val="14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677380"/>
                </a:solidFill>
                <a:latin typeface="Courier New"/>
                <a:ea typeface="Courier New"/>
                <a:cs typeface="Courier New"/>
                <a:sym typeface="Courier New"/>
              </a:rPr>
              <a:t>CONTADOR=0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8640" lvl="0" marL="561340" marR="5080" rtl="0" algn="l">
              <a:lnSpc>
                <a:spcPct val="14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677380"/>
                </a:solidFill>
                <a:latin typeface="Courier New"/>
                <a:ea typeface="Courier New"/>
                <a:cs typeface="Courier New"/>
                <a:sym typeface="Courier New"/>
              </a:rPr>
              <a:t>while [ $CONTADOR -lt 10 ]; do </a:t>
            </a:r>
            <a:endParaRPr b="1" sz="2300">
              <a:solidFill>
                <a:srgbClr val="6773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8639" lvl="0" marL="1018539" marR="5080" rtl="0" algn="l">
              <a:lnSpc>
                <a:spcPct val="14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677380"/>
                </a:solidFill>
                <a:latin typeface="Courier New"/>
                <a:ea typeface="Courier New"/>
                <a:cs typeface="Courier New"/>
                <a:sym typeface="Courier New"/>
              </a:rPr>
              <a:t>echo O contador vale $CONTADOR</a:t>
            </a:r>
            <a:endParaRPr b="1" sz="2300">
              <a:solidFill>
                <a:srgbClr val="6773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8639" lvl="0" marL="1018539" marR="5080" rtl="0" algn="l">
              <a:lnSpc>
                <a:spcPct val="14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677380"/>
                </a:solidFill>
                <a:latin typeface="Courier New"/>
                <a:ea typeface="Courier New"/>
                <a:cs typeface="Courier New"/>
                <a:sym typeface="Courier New"/>
              </a:rPr>
              <a:t>let CONTADOR=CONTADOR+1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67738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457200" y="533400"/>
            <a:ext cx="8229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0" lvl="0" marL="12700" marR="5080" rtl="0" algn="l">
              <a:lnSpc>
                <a:spcPct val="119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until</a:t>
            </a:r>
            <a:endParaRPr/>
          </a:p>
        </p:txBody>
      </p:sp>
      <p:sp>
        <p:nvSpPr>
          <p:cNvPr id="300" name="Google Shape;300;p42"/>
          <p:cNvSpPr txBox="1"/>
          <p:nvPr>
            <p:ph idx="4294967295" type="body"/>
          </p:nvPr>
        </p:nvSpPr>
        <p:spPr>
          <a:xfrm>
            <a:off x="457200" y="1600200"/>
            <a:ext cx="8229600" cy="4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814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Executa os comandos conseguintes enquanto os comandos de teste possuírem um status de saída diferente de zero. </a:t>
            </a:r>
            <a:endParaRPr/>
          </a:p>
          <a:p>
            <a:pPr indent="-35814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 status devolvido pelo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until </a:t>
            </a:r>
            <a:r>
              <a:rPr lang="pt-BR"/>
              <a:t>é o status de saída do último comando executado dos comandos conseguintes (ou zero, caso nenhum tenha sido executado).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until {comandos de teste}; 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{comandos conseguintes}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Onde escrever os scripts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Editores como</a:t>
            </a:r>
            <a:r>
              <a:rPr lang="pt-BR"/>
              <a:t> </a:t>
            </a:r>
            <a:r>
              <a:rPr b="1" lang="pt-BR"/>
              <a:t>gedit </a:t>
            </a:r>
            <a:r>
              <a:rPr lang="pt-BR"/>
              <a:t>ou </a:t>
            </a:r>
            <a:r>
              <a:rPr b="1" lang="pt-BR"/>
              <a:t>pluma</a:t>
            </a:r>
            <a:r>
              <a:rPr lang="pt-BR"/>
              <a:t> ou </a:t>
            </a:r>
            <a:r>
              <a:rPr b="1" lang="pt-BR"/>
              <a:t>vim</a:t>
            </a:r>
            <a:r>
              <a:rPr lang="pt-BR"/>
              <a:t>. 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No começo do script colocamos a linha </a:t>
            </a:r>
            <a:r>
              <a:rPr b="1" lang="pt-BR"/>
              <a:t>#!/bin/bash</a:t>
            </a:r>
            <a:r>
              <a:rPr lang="pt-BR"/>
              <a:t> ou </a:t>
            </a:r>
            <a:r>
              <a:rPr b="1" lang="pt-BR"/>
              <a:t>#!/bin/sh</a:t>
            </a:r>
            <a:endParaRPr b="1"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Esta linha especifica o interpretador de comandos, caso não tenha, o shell executa o padrão.</a:t>
            </a:r>
            <a:endParaRPr/>
          </a:p>
          <a:p>
            <a:pPr indent="-150495" lvl="0" marL="182880" rtl="0" algn="just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nome dessa linha é shebang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8229106" y="58683"/>
            <a:ext cx="804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97ABBB"/>
                </a:solidFill>
                <a:latin typeface="Trebuchet MS"/>
                <a:ea typeface="Trebuchet MS"/>
                <a:cs typeface="Trebuchet MS"/>
                <a:sym typeface="Trebuchet MS"/>
              </a:rPr>
              <a:t>MAC0216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7620000" y="18288"/>
            <a:ext cx="10668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7" name="Google Shape;307;p43"/>
          <p:cNvSpPr txBox="1"/>
          <p:nvPr>
            <p:ph type="title"/>
          </p:nvPr>
        </p:nvSpPr>
        <p:spPr>
          <a:xfrm>
            <a:off x="457200" y="533400"/>
            <a:ext cx="8229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until</a:t>
            </a:r>
            <a:endParaRPr/>
          </a:p>
        </p:txBody>
      </p:sp>
      <p:sp>
        <p:nvSpPr>
          <p:cNvPr id="308" name="Google Shape;308;p43"/>
          <p:cNvSpPr txBox="1"/>
          <p:nvPr/>
        </p:nvSpPr>
        <p:spPr>
          <a:xfrm>
            <a:off x="115250" y="58483"/>
            <a:ext cx="1886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97ABBB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 em bash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p43"/>
          <p:cNvSpPr txBox="1"/>
          <p:nvPr/>
        </p:nvSpPr>
        <p:spPr>
          <a:xfrm>
            <a:off x="115250" y="1851700"/>
            <a:ext cx="89181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900">
            <a:spAutoFit/>
          </a:bodyPr>
          <a:lstStyle/>
          <a:p>
            <a:pPr indent="0" lvl="0" marL="229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77380"/>
                </a:solidFill>
                <a:latin typeface="Tahoma"/>
                <a:ea typeface="Tahoma"/>
                <a:cs typeface="Tahoma"/>
                <a:sym typeface="Tahoma"/>
              </a:rPr>
              <a:t>Exemplo</a:t>
            </a:r>
            <a:endParaRPr b="1" sz="1800">
              <a:solidFill>
                <a:srgbClr val="6773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29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773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298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6773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69900" marR="3159125" rtl="0" algn="l">
              <a:lnSpc>
                <a:spcPct val="14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67738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 </a:t>
            </a:r>
            <a:endParaRPr b="1" sz="2100">
              <a:solidFill>
                <a:srgbClr val="6773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marR="3159125" rtl="0" algn="l">
              <a:lnSpc>
                <a:spcPct val="14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677380"/>
                </a:solidFill>
                <a:latin typeface="Courier New"/>
                <a:ea typeface="Courier New"/>
                <a:cs typeface="Courier New"/>
                <a:sym typeface="Courier New"/>
              </a:rPr>
              <a:t>CONTADOR=20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8639" lvl="0" marL="1018539" marR="5080" rtl="0" algn="l">
              <a:lnSpc>
                <a:spcPct val="14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677380"/>
                </a:solidFill>
                <a:latin typeface="Courier New"/>
                <a:ea typeface="Courier New"/>
                <a:cs typeface="Courier New"/>
                <a:sym typeface="Courier New"/>
              </a:rPr>
              <a:t>until [ $CONTADOR -lt 10 ]; do </a:t>
            </a:r>
            <a:endParaRPr b="1" sz="2100">
              <a:solidFill>
                <a:srgbClr val="6773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8639" lvl="0" marL="1475740" marR="5080" rtl="0" algn="l">
              <a:lnSpc>
                <a:spcPct val="14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677380"/>
                </a:solidFill>
                <a:latin typeface="Courier New"/>
                <a:ea typeface="Courier New"/>
                <a:cs typeface="Courier New"/>
                <a:sym typeface="Courier New"/>
              </a:rPr>
              <a:t>echo O contador vale $CONTADOR</a:t>
            </a:r>
            <a:endParaRPr b="1" sz="2100">
              <a:solidFill>
                <a:srgbClr val="6773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48639" lvl="0" marL="1475740" marR="5080" rtl="0" algn="l">
              <a:lnSpc>
                <a:spcPct val="14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677380"/>
                </a:solidFill>
                <a:latin typeface="Courier New"/>
                <a:ea typeface="Courier New"/>
                <a:cs typeface="Courier New"/>
                <a:sym typeface="Courier New"/>
              </a:rPr>
              <a:t>let CONTADOR=CONTADOR-1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67738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/>
        </p:nvSpPr>
        <p:spPr>
          <a:xfrm>
            <a:off x="430950" y="2187400"/>
            <a:ext cx="82821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Exemplo – veriﬁca se a variável NUMERO contém um número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if [ $NUMERO -gt 0 ];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then echo "$NUMERO  positivo"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elif [ $NUMERO -lt 0 ];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then echo "$NUMERO  negativo"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elif [ $NUMERO -eq 0 ];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then echo "$NUMERO  zero"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echo "Ooops! $NUMERO nao eh um numero; "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8739389" y="6351137"/>
            <a:ext cx="217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14</a:t>
            </a:r>
            <a:endParaRPr/>
          </a:p>
        </p:txBody>
      </p:sp>
      <p:sp>
        <p:nvSpPr>
          <p:cNvPr id="316" name="Google Shape;316;p44"/>
          <p:cNvSpPr txBox="1"/>
          <p:nvPr>
            <p:ph type="title"/>
          </p:nvPr>
        </p:nvSpPr>
        <p:spPr>
          <a:xfrm>
            <a:off x="457200" y="533400"/>
            <a:ext cx="8229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if-elif-else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/>
        </p:nvSpPr>
        <p:spPr>
          <a:xfrm>
            <a:off x="8739389" y="6351137"/>
            <a:ext cx="217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7ABBB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sz="1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" name="Google Shape;322;p45"/>
          <p:cNvSpPr txBox="1"/>
          <p:nvPr>
            <p:ph type="title"/>
          </p:nvPr>
        </p:nvSpPr>
        <p:spPr>
          <a:xfrm>
            <a:off x="457200" y="533400"/>
            <a:ext cx="8229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case</a:t>
            </a:r>
            <a:endParaRPr/>
          </a:p>
        </p:txBody>
      </p:sp>
      <p:sp>
        <p:nvSpPr>
          <p:cNvPr id="323" name="Google Shape;323;p45"/>
          <p:cNvSpPr txBox="1"/>
          <p:nvPr/>
        </p:nvSpPr>
        <p:spPr>
          <a:xfrm>
            <a:off x="312775" y="1400725"/>
            <a:ext cx="8491500" cy="4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869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677380"/>
                </a:solidFill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2700" marR="136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773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2700" marR="136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677380"/>
                </a:solidFill>
                <a:latin typeface="Roboto Mono"/>
                <a:ea typeface="Roboto Mono"/>
                <a:cs typeface="Roboto Mono"/>
                <a:sym typeface="Roboto Mono"/>
              </a:rPr>
              <a:t>echo -n "Digite um tipo de animal: " </a:t>
            </a:r>
            <a:endParaRPr b="1" sz="1700">
              <a:solidFill>
                <a:srgbClr val="6773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2700" marR="136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677380"/>
                </a:solidFill>
                <a:latin typeface="Roboto Mono"/>
                <a:ea typeface="Roboto Mono"/>
                <a:cs typeface="Roboto Mono"/>
                <a:sym typeface="Roboto Mono"/>
              </a:rPr>
              <a:t>read ANIMAL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2700" marR="314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2700" marR="314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case $ANIMAL in</a:t>
            </a:r>
            <a:endParaRPr b="1" sz="17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39419" marR="81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cavalo | cachorro | gato)</a:t>
            </a:r>
            <a:r>
              <a:rPr b="1" lang="pt-BR" sz="1700">
                <a:solidFill>
                  <a:srgbClr val="67738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700">
              <a:solidFill>
                <a:srgbClr val="6773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44500" lvl="0" marL="469900" marR="21140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677380"/>
                </a:solidFill>
                <a:latin typeface="Roboto Mono"/>
                <a:ea typeface="Roboto Mono"/>
                <a:cs typeface="Roboto Mono"/>
                <a:sym typeface="Roboto Mono"/>
              </a:rPr>
              <a:t>echo "O $ANIMAL possui quatro pernas";;</a:t>
            </a:r>
            <a:endParaRPr b="1" sz="1700">
              <a:solidFill>
                <a:srgbClr val="6773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81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humano | canguru )</a:t>
            </a:r>
            <a:endParaRPr b="1" sz="1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44500" lvl="0" marL="469900" marR="21140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677380"/>
                </a:solidFill>
                <a:latin typeface="Roboto Mono"/>
                <a:ea typeface="Roboto Mono"/>
                <a:cs typeface="Roboto Mono"/>
                <a:sym typeface="Roboto Mono"/>
              </a:rPr>
              <a:t>echo "O $ANIMAL possui duas pernas";;</a:t>
            </a:r>
            <a:endParaRPr b="1" sz="1700">
              <a:solidFill>
                <a:srgbClr val="6773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39419" rtl="0" algn="l">
              <a:lnSpc>
                <a:spcPct val="115000"/>
              </a:lnSpc>
              <a:spcBef>
                <a:spcPts val="869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*)</a:t>
            </a:r>
            <a:endParaRPr b="1" sz="17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869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677380"/>
                </a:solidFill>
                <a:latin typeface="Roboto Mono"/>
                <a:ea typeface="Roboto Mono"/>
                <a:cs typeface="Roboto Mono"/>
                <a:sym typeface="Roboto Mono"/>
              </a:rPr>
              <a:t>echo "O animal tem um numero desconhecido de pernas";;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869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esac</a:t>
            </a:r>
            <a:endParaRPr b="1" sz="17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457200" y="533400"/>
            <a:ext cx="8229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0" lvl="0" marL="12700" marR="5080" rtl="0" algn="l">
              <a:lnSpc>
                <a:spcPct val="119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select (</a:t>
            </a:r>
            <a:r>
              <a:rPr b="1" lang="pt-BR"/>
              <a:t>bash</a:t>
            </a:r>
            <a:r>
              <a:rPr lang="pt-BR"/>
              <a:t>)</a:t>
            </a:r>
            <a:endParaRPr/>
          </a:p>
        </p:txBody>
      </p:sp>
      <p:sp>
        <p:nvSpPr>
          <p:cNvPr id="329" name="Google Shape;329;p46"/>
          <p:cNvSpPr txBox="1"/>
          <p:nvPr/>
        </p:nvSpPr>
        <p:spPr>
          <a:xfrm>
            <a:off x="335950" y="1691325"/>
            <a:ext cx="86769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comando do interpretador </a:t>
            </a:r>
            <a:r>
              <a:rPr b="1" lang="pt-BR" sz="2000"/>
              <a:t>bash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Cria um menu com as entradas passadas para o comando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número da opção selecionada é armazenado na variável REPLY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select é repetido até que o comando break seja executado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0" lvl="0" marL="3213100" rtl="0" algn="l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677380"/>
                </a:solidFill>
                <a:latin typeface="Tahoma"/>
                <a:ea typeface="Tahoma"/>
                <a:cs typeface="Tahoma"/>
                <a:sym typeface="Tahoma"/>
              </a:rPr>
              <a:t>Exemplo</a:t>
            </a:r>
            <a:endParaRPr b="1" sz="1600">
              <a:solidFill>
                <a:srgbClr val="6773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213100" rtl="0" algn="l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773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b="1" lang="pt-BR" sz="1900">
                <a:latin typeface="Roboto Mono"/>
                <a:ea typeface="Roboto Mono"/>
                <a:cs typeface="Roboto Mono"/>
                <a:sym typeface="Roboto Mono"/>
              </a:rPr>
              <a:t> OPCAO </a:t>
            </a:r>
            <a:r>
              <a:rPr b="1" lang="pt-BR" sz="19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b="1" lang="pt-BR" sz="1900">
                <a:latin typeface="Roboto Mono"/>
                <a:ea typeface="Roboto Mono"/>
                <a:cs typeface="Roboto Mono"/>
                <a:sym typeface="Roboto Mono"/>
              </a:rPr>
              <a:t>$LISTA_DE_OPCOES; </a:t>
            </a:r>
            <a:r>
              <a:rPr b="1" lang="pt-BR" sz="19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 b="1" sz="19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 Mono"/>
                <a:ea typeface="Roboto Mono"/>
                <a:cs typeface="Roboto Mono"/>
                <a:sym typeface="Roboto Mono"/>
              </a:rPr>
              <a:t>echo “você selecionou o arquivo texto $OPCAO: $REPLY” </a:t>
            </a:r>
            <a:r>
              <a:rPr b="1" lang="pt-BR" sz="19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b="1" lang="pt-BR" sz="19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 b="1" sz="2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457200" y="533400"/>
            <a:ext cx="8229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 select (</a:t>
            </a:r>
            <a:r>
              <a:rPr b="1" lang="pt-BR"/>
              <a:t>bash</a:t>
            </a:r>
            <a:r>
              <a:rPr lang="pt-BR"/>
              <a:t>)</a:t>
            </a:r>
            <a:endParaRPr/>
          </a:p>
        </p:txBody>
      </p:sp>
      <p:sp>
        <p:nvSpPr>
          <p:cNvPr id="335" name="Google Shape;335;p47"/>
          <p:cNvSpPr txBox="1"/>
          <p:nvPr/>
        </p:nvSpPr>
        <p:spPr>
          <a:xfrm>
            <a:off x="405450" y="1403800"/>
            <a:ext cx="8491500" cy="5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#!/bin/bash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OPCOES="Hello Sair”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select opt in $OPCOES; do</a:t>
            </a:r>
            <a:endParaRPr sz="2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Roboto Mono"/>
                <a:ea typeface="Roboto Mono"/>
                <a:cs typeface="Roboto Mono"/>
                <a:sym typeface="Roboto Mono"/>
              </a:rPr>
              <a:t>if [ "$opt" = "Sair" ]; then</a:t>
            </a:r>
            <a:endParaRPr b="1"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echo Tchau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Roboto Mono"/>
                <a:ea typeface="Roboto Mono"/>
                <a:cs typeface="Roboto Mono"/>
                <a:sym typeface="Roboto Mono"/>
              </a:rPr>
              <a:t>elif [ "$opt" = "Hello" ]; then </a:t>
            </a:r>
            <a:endParaRPr b="1"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echo Hello World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b="1"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echo Opcao invalida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Roboto Mono"/>
                <a:ea typeface="Roboto Mono"/>
                <a:cs typeface="Roboto Mono"/>
                <a:sym typeface="Roboto Mono"/>
              </a:rPr>
              <a:t>fi</a:t>
            </a:r>
            <a:endParaRPr b="1"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done</a:t>
            </a:r>
            <a:endParaRPr sz="23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457200" y="533400"/>
            <a:ext cx="8229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36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Uma função bash é um método usado em scripts de shell para agrupar blocos de código reutilizáveis.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Esse recurso está disponível para a maioria das linguagens de programação, conhecidas por nomes diferentes, como procedimentos, métodos ou sub-rotinas.</a:t>
            </a:r>
            <a:endParaRPr sz="2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457200" y="533400"/>
            <a:ext cx="8229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600"/>
              <a:t>O uso de funções em scripts bash benefícios</a:t>
            </a:r>
            <a:endParaRPr sz="2600"/>
          </a:p>
          <a:p>
            <a:pPr indent="-393700" lvl="0" marL="457200" rtl="0" algn="l">
              <a:spcBef>
                <a:spcPts val="36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Uma função é lida diretamente na memória do shell e armazenada para uso posterior: Usar funções é mais rápido do que repetir código.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As funções ajudam a organizar longos scripts de</a:t>
            </a:r>
            <a:r>
              <a:rPr lang="pt-BR" sz="2600"/>
              <a:t> </a:t>
            </a:r>
            <a:r>
              <a:rPr lang="pt-BR" sz="2600"/>
              <a:t>shell em blocos de código modulares e reutilizáveis.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Esses blocos são mais fáceis de desenvolver e manter</a:t>
            </a:r>
            <a:endParaRPr sz="2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457200" y="533400"/>
            <a:ext cx="8229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36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Estrutura para a criação de funções:</a:t>
            </a:r>
            <a:endParaRPr sz="2600"/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function minha_funcao { meu_codigo }</a:t>
            </a:r>
            <a:endParaRPr sz="2600"/>
          </a:p>
          <a:p>
            <a:pPr indent="-393700" lvl="0" marL="457200" rtl="0" algn="l">
              <a:spcBef>
                <a:spcPts val="36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O status de saída de uma função é o status de saída do último comando executado nela</a:t>
            </a:r>
            <a:endParaRPr sz="2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457200" y="533400"/>
            <a:ext cx="8229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457200" y="1161900"/>
            <a:ext cx="8229600" cy="531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36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Para passar argumentos para uma função, adicione os parâmetros após a chamada da função separados por espaços. </a:t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graphicFrame>
        <p:nvGraphicFramePr>
          <p:cNvPr id="360" name="Google Shape;360;p51"/>
          <p:cNvGraphicFramePr/>
          <p:nvPr/>
        </p:nvGraphicFramePr>
        <p:xfrm>
          <a:off x="0" y="249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{32F793CF-BA66-4598-ADD6-B4185794A668}</a:tableStyleId>
              </a:tblPr>
              <a:tblGrid>
                <a:gridCol w="1409975"/>
                <a:gridCol w="7734025"/>
              </a:tblGrid>
              <a:tr h="4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>
                          <a:solidFill>
                            <a:srgbClr val="404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Argumento</a:t>
                      </a:r>
                      <a:endParaRPr b="1">
                        <a:solidFill>
                          <a:srgbClr val="40404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pt-BR">
                          <a:solidFill>
                            <a:srgbClr val="404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Papel</a:t>
                      </a:r>
                      <a:endParaRPr b="1">
                        <a:solidFill>
                          <a:srgbClr val="40404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>
                          <a:solidFill>
                            <a:srgbClr val="188038"/>
                          </a:solidFill>
                          <a:highlight>
                            <a:srgbClr val="F7F7F7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$0</a:t>
                      </a:r>
                      <a:endParaRPr>
                        <a:solidFill>
                          <a:srgbClr val="188038"/>
                        </a:solidFill>
                        <a:highlight>
                          <a:srgbClr val="F7F7F7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>
                          <a:solidFill>
                            <a:srgbClr val="404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Reserva o nome da função quando definido no terminal. Quando definido em um script bash, </a:t>
                      </a:r>
                      <a:r>
                        <a:rPr lang="pt-BR">
                          <a:solidFill>
                            <a:srgbClr val="188038"/>
                          </a:solidFill>
                          <a:highlight>
                            <a:srgbClr val="F7F7F7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$0</a:t>
                      </a:r>
                      <a:r>
                        <a:rPr lang="pt-BR">
                          <a:solidFill>
                            <a:srgbClr val="404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retorna o nome e o local do script.</a:t>
                      </a:r>
                      <a:endParaRPr>
                        <a:solidFill>
                          <a:srgbClr val="40404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>
                          <a:solidFill>
                            <a:srgbClr val="188038"/>
                          </a:solidFill>
                          <a:highlight>
                            <a:srgbClr val="F7F7F7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$1</a:t>
                      </a:r>
                      <a:r>
                        <a:rPr lang="pt-BR">
                          <a:solidFill>
                            <a:srgbClr val="404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pt-BR">
                          <a:solidFill>
                            <a:srgbClr val="188038"/>
                          </a:solidFill>
                          <a:highlight>
                            <a:srgbClr val="F7F7F7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$2</a:t>
                      </a:r>
                      <a:r>
                        <a:rPr lang="pt-BR">
                          <a:solidFill>
                            <a:srgbClr val="404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etc</a:t>
                      </a:r>
                      <a:endParaRPr>
                        <a:solidFill>
                          <a:srgbClr val="40404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>
                          <a:solidFill>
                            <a:srgbClr val="404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Corresponde à posição do argumento após o nome da função.</a:t>
                      </a:r>
                      <a:endParaRPr>
                        <a:solidFill>
                          <a:srgbClr val="40404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>
                          <a:solidFill>
                            <a:srgbClr val="188038"/>
                          </a:solidFill>
                          <a:highlight>
                            <a:srgbClr val="F7F7F7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$#</a:t>
                      </a:r>
                      <a:endParaRPr>
                        <a:solidFill>
                          <a:srgbClr val="188038"/>
                        </a:solidFill>
                        <a:highlight>
                          <a:srgbClr val="F7F7F7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>
                          <a:solidFill>
                            <a:srgbClr val="404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Contém a contagem de argumentos posicionais passados ​​para a função.</a:t>
                      </a:r>
                      <a:endParaRPr>
                        <a:solidFill>
                          <a:srgbClr val="40404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>
                          <a:solidFill>
                            <a:srgbClr val="188038"/>
                          </a:solidFill>
                          <a:highlight>
                            <a:srgbClr val="F7F7F7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$@</a:t>
                      </a:r>
                      <a:r>
                        <a:rPr lang="pt-BR">
                          <a:solidFill>
                            <a:srgbClr val="404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</a:t>
                      </a:r>
                      <a:r>
                        <a:rPr lang="pt-BR">
                          <a:solidFill>
                            <a:srgbClr val="188038"/>
                          </a:solidFill>
                          <a:highlight>
                            <a:srgbClr val="F7F7F7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$*</a:t>
                      </a:r>
                      <a:endParaRPr>
                        <a:solidFill>
                          <a:srgbClr val="188038"/>
                        </a:solidFill>
                        <a:highlight>
                          <a:srgbClr val="F7F7F7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>
                          <a:solidFill>
                            <a:srgbClr val="404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Mantenha a lista de argumentos posicionais e funcione da mesma forma quando usada dessa maneira.</a:t>
                      </a:r>
                      <a:endParaRPr>
                        <a:solidFill>
                          <a:srgbClr val="40404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>
                          <a:solidFill>
                            <a:srgbClr val="188038"/>
                          </a:solidFill>
                          <a:highlight>
                            <a:srgbClr val="F7F7F7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"$@"</a:t>
                      </a:r>
                      <a:endParaRPr>
                        <a:solidFill>
                          <a:srgbClr val="188038"/>
                        </a:solidFill>
                        <a:highlight>
                          <a:srgbClr val="F7F7F7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>
                          <a:solidFill>
                            <a:srgbClr val="404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Expande a lista para separar strings. Por exemplo </a:t>
                      </a:r>
                      <a:r>
                        <a:rPr lang="pt-BR">
                          <a:solidFill>
                            <a:srgbClr val="188038"/>
                          </a:solidFill>
                          <a:highlight>
                            <a:srgbClr val="F7F7F7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"$1", "$2"</a:t>
                      </a:r>
                      <a:r>
                        <a:rPr lang="pt-BR">
                          <a:solidFill>
                            <a:srgbClr val="404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etc</a:t>
                      </a:r>
                      <a:endParaRPr>
                        <a:solidFill>
                          <a:srgbClr val="40404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>
                          <a:solidFill>
                            <a:srgbClr val="188038"/>
                          </a:solidFill>
                          <a:highlight>
                            <a:srgbClr val="F7F7F7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"$*"</a:t>
                      </a:r>
                      <a:endParaRPr>
                        <a:solidFill>
                          <a:srgbClr val="188038"/>
                        </a:solidFill>
                        <a:highlight>
                          <a:srgbClr val="F7F7F7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pt-BR">
                          <a:solidFill>
                            <a:srgbClr val="404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Expande a lista em uma única string, separando os parâmetros com um espaço. Por exemplo </a:t>
                      </a:r>
                      <a:r>
                        <a:rPr lang="pt-BR">
                          <a:solidFill>
                            <a:srgbClr val="188038"/>
                          </a:solidFill>
                          <a:highlight>
                            <a:srgbClr val="F7F7F7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"$1 $2"</a:t>
                      </a:r>
                      <a:r>
                        <a:rPr lang="pt-BR">
                          <a:solidFill>
                            <a:srgbClr val="404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etc</a:t>
                      </a:r>
                      <a:endParaRPr>
                        <a:solidFill>
                          <a:srgbClr val="40404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Retorno</a:t>
            </a:r>
            <a:endParaRPr/>
          </a:p>
        </p:txBody>
      </p:sp>
      <p:sp>
        <p:nvSpPr>
          <p:cNvPr id="366" name="Google Shape;366;p5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As funções Bash diferem da maioria das linguagens de programação quando se trata de retornar um valor de uma função.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Por padrão, o bash retorna o status de saída do último comando executado no corpo da função.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Programando em shell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T</a:t>
            </a:r>
            <a:r>
              <a:rPr lang="pt-BR"/>
              <a:t>emos a opção de entrar com uma sequência de comandos sempre que desejarmos realizar uma tarefa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Ou podemos colocar tal sequência dentro um arquivo e chamar este arquivo sempre que necessário. 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E assim temos o shell script ilustrado pela Listagem 1.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26" y="4510226"/>
            <a:ext cx="9293824" cy="11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Retorno</a:t>
            </a:r>
            <a:endParaRPr/>
          </a:p>
        </p:txBody>
      </p:sp>
      <p:sp>
        <p:nvSpPr>
          <p:cNvPr id="372" name="Google Shape;372;p5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test_function()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    echo Test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    return 100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saída da função vai ser: </a:t>
            </a:r>
            <a:br>
              <a:rPr lang="pt-BR"/>
            </a:br>
            <a:r>
              <a:rPr lang="pt-BR"/>
              <a:t>	</a:t>
            </a:r>
            <a:r>
              <a:rPr b="1" lang="pt-BR"/>
              <a:t>Teste</a:t>
            </a:r>
            <a:endParaRPr b="1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</a:t>
            </a:r>
            <a:r>
              <a:rPr b="1" lang="pt-BR"/>
              <a:t>echo $? </a:t>
            </a:r>
            <a:r>
              <a:rPr lang="pt-BR"/>
              <a:t>vai retornar 100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Retorno</a:t>
            </a:r>
            <a:endParaRPr/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test_function()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    echo Test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       date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saída da função vai ser: </a:t>
            </a:r>
            <a:br>
              <a:rPr lang="pt-BR"/>
            </a:br>
            <a:r>
              <a:rPr lang="pt-BR"/>
              <a:t>	</a:t>
            </a:r>
            <a:r>
              <a:rPr b="1" lang="pt-BR"/>
              <a:t>Teste</a:t>
            </a:r>
            <a:br>
              <a:rPr b="1" lang="pt-BR"/>
            </a:br>
            <a:r>
              <a:rPr b="1" lang="pt-BR"/>
              <a:t>	seg 15 mai 2023 20:03:05 -03</a:t>
            </a:r>
            <a:endParaRPr b="1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comando </a:t>
            </a:r>
            <a:r>
              <a:rPr b="1" lang="pt-BR"/>
              <a:t>echo $? </a:t>
            </a:r>
            <a:r>
              <a:rPr lang="pt-BR"/>
              <a:t>vai retornar </a:t>
            </a:r>
            <a:r>
              <a:rPr b="1" lang="pt-BR"/>
              <a:t>0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384" name="Google Shape;384;p5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#!/bin/sh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function </a:t>
            </a:r>
            <a:r>
              <a:rPr b="1" lang="pt-BR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soma 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echo $((</a:t>
            </a:r>
            <a:r>
              <a:rPr lang="pt-BR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$1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pt-BR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$2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echo Este script usa a função soma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soma 23 75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soma 2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soma 44 98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echo Script Terminado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Locais</a:t>
            </a:r>
            <a:endParaRPr/>
          </a:p>
        </p:txBody>
      </p:sp>
      <p:sp>
        <p:nvSpPr>
          <p:cNvPr id="390" name="Google Shape;390;p5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Escopo refere-se a quais partes de um script podem “ver” quais variáveis.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Por padrão, uma variável é global. 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Isso significa que é visível em todos os lugares do script. 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Também podemos criar uma variável como uma variável local. 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Quando criamos uma variável local dentro de uma função, ela só é visível dentro dessa função.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Locais</a:t>
            </a:r>
            <a:endParaRPr/>
          </a:p>
        </p:txBody>
      </p:sp>
      <p:sp>
        <p:nvSpPr>
          <p:cNvPr id="396" name="Google Shape;396;p5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Para fazer isso, usamos a palavra-chave local na frente da variável na primeira vez que definimos seu valor.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local VARIAVEL=8738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Geralmente é considerado uma boa prática usar variáveis ​​locais dentro de funções para manter tudo dentro da função contido.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Dessa forma, as variáveis ​​ficam mais seguras de serem modificadas inadvertidamente por outra parte do script que por acaso tenha uma variável com o mesmo nome (ou vice-versa).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Shell Script 2</a:t>
            </a:r>
            <a:endParaRPr/>
          </a:p>
        </p:txBody>
      </p:sp>
      <p:sp>
        <p:nvSpPr>
          <p:cNvPr id="402" name="Google Shape;402;p5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Referencia</a:t>
            </a:r>
            <a:endParaRPr/>
          </a:p>
        </p:txBody>
      </p:sp>
      <p:sp>
        <p:nvSpPr>
          <p:cNvPr id="408" name="Google Shape;408;p5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https://diegomariano.com/shell-script-um-guia-basico/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https://phoenixnap.com/kb/bash-function#:~:text=A%20bash%20function%20is%20a,procedures%2C%20methods%2C%20or%20subroutines.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https://imasters.com.br/desenvolvimento/bash-for-loop-primeiro-passo-na-automacao-no-linux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/>
              <a:t>MAC0216 - Técnicas de Programação I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/>
              <a:t>Professores: Alfredo, Daniel, Fabio e Kelly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/>
              <a:t>Departamento de Ciência da Computação Instituto de Matemática e Estatística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4021458"/>
            <a:ext cx="3099225" cy="45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Principais comandos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182880" rtl="0" algn="just"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pt-BR" sz="3000"/>
              <a:t>Qualquer comando do terminal podemos usar na escrita dos nossos scripts:</a:t>
            </a:r>
            <a:endParaRPr sz="3000"/>
          </a:p>
          <a:p>
            <a:pPr indent="-253365" lvl="1" marL="457200" rtl="0" algn="just"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pt-BR" sz="2600"/>
              <a:t>comandos criados por você mesmo (colocando o script dentro de /bin)</a:t>
            </a:r>
            <a:endParaRPr sz="2600"/>
          </a:p>
          <a:p>
            <a:pPr indent="-253365" lvl="1" marL="457200" rtl="0" algn="just"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pt-BR" sz="2600"/>
              <a:t>programas de terceiros e que tem seus comandos no terminal (exemplo: nmap)</a:t>
            </a:r>
            <a:endParaRPr sz="2600"/>
          </a:p>
          <a:p>
            <a:pPr indent="-253365" lvl="1" marL="457200" rtl="0" algn="just"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pt-BR" sz="2600"/>
              <a:t>e principalmente alguns comandos do shell que são muito usados em scripts e pouco conhecidos no terminal. 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722630" y="22225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6813550" y="2636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1332230" y="263525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6228079" y="339597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8455" lvl="0" marL="457200" rtl="0" algn="l">
              <a:spcBef>
                <a:spcPts val="360"/>
              </a:spcBef>
              <a:spcAft>
                <a:spcPts val="0"/>
              </a:spcAft>
              <a:buSzPts val="1730"/>
              <a:buChar char="•"/>
            </a:pPr>
            <a:r>
              <a:rPr lang="pt-BR" sz="2600"/>
              <a:t>Uma variável serve para armazenar conteúdos variáveis em um local/espaço da memória</a:t>
            </a:r>
            <a:endParaRPr sz="2600"/>
          </a:p>
          <a:p>
            <a:pPr indent="-338455" lvl="0" marL="457200" rtl="0" algn="l"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pt-BR" sz="2600"/>
              <a:t>Ao invés de usar um valor repetidas vezes, usamos seus nomes</a:t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600"/>
              <a:t>Exemplos:</a:t>
            </a:r>
            <a:br>
              <a:rPr lang="pt-BR" sz="2600"/>
            </a:b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600"/>
              <a:t>	X=5</a:t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600"/>
              <a:t>	ALUNO=”Pedro”</a:t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600"/>
              <a:t>	OPCAO=3</a:t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600"/>
              <a:t>	DIRETORIO=”/etc/profile”</a:t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600"/>
              <a:t>	HOME=/home/lucas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22630" y="22225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6813550" y="2636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332230" y="263525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6228079" y="339597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600"/>
              <a:t>Valor:</a:t>
            </a:r>
            <a:endParaRPr sz="2600"/>
          </a:p>
          <a:p>
            <a:pPr indent="-338455" lvl="0" marL="457200" rtl="0" algn="l">
              <a:spcBef>
                <a:spcPts val="360"/>
              </a:spcBef>
              <a:spcAft>
                <a:spcPts val="0"/>
              </a:spcAft>
              <a:buSzPts val="1730"/>
              <a:buChar char="•"/>
            </a:pPr>
            <a:r>
              <a:rPr lang="pt-BR" sz="2600"/>
              <a:t>Numérico → Números armazenados (para fazermos contas)  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X=5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FATOR=12345</a:t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8455" lvl="0" marL="457200" rtl="0" algn="l">
              <a:spcBef>
                <a:spcPts val="360"/>
              </a:spcBef>
              <a:spcAft>
                <a:spcPts val="0"/>
              </a:spcAft>
              <a:buSzPts val="1730"/>
              <a:buChar char="•"/>
            </a:pPr>
            <a:r>
              <a:rPr lang="pt-BR" sz="2600"/>
              <a:t>Alfanuméricos → Podem ser números, textos ou os dois juntos, o importante saber é que sempre será considerado como um texto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NOME=Lucas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MESSAGE=”Esse script se chama $0”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-14425" y="228600"/>
            <a:ext cx="7826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pt-BR"/>
              <a:t>Operadores lógicos de comparação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4150" y="1219200"/>
            <a:ext cx="89709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Os operadores lógicos de comparação mostram ao shell uma condição a ser testada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 resultado do teste pode ser verdadeiro ou falso, este resultado é usado por vários comandos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 mais importante é o IF.</a:t>
            </a:r>
            <a:endParaRPr/>
          </a:p>
          <a:p>
            <a:pPr indent="-53339" lvl="0" marL="18288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179976" y="3250950"/>
            <a:ext cx="8667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podemos entender como </a:t>
            </a:r>
            <a:r>
              <a:rPr b="1" lang="pt-BR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verdadeiro </a:t>
            </a:r>
            <a:r>
              <a:rPr lang="pt-BR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b="1" lang="pt-BR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falso?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79975" y="3805875"/>
            <a:ext cx="8865000" cy="2972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1206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frase abaixo, por mais óbvia que seja, ela é verdadeira: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206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é menor que 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 também é verdadeira: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nome camila é diferente do nome Julia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24218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fim, esta é falsa: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224218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é diferente de 50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16475" y="21417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Comparadores Numéricos</a:t>
            </a:r>
            <a:endParaRPr/>
          </a:p>
        </p:txBody>
      </p:sp>
      <p:graphicFrame>
        <p:nvGraphicFramePr>
          <p:cNvPr id="155" name="Google Shape;155;p22"/>
          <p:cNvGraphicFramePr/>
          <p:nvPr/>
        </p:nvGraphicFramePr>
        <p:xfrm>
          <a:off x="235697" y="1204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{F5357173-74B9-42BF-ACEA-7DEC36707217}</a:tableStyleId>
              </a:tblPr>
              <a:tblGrid>
                <a:gridCol w="1663275"/>
                <a:gridCol w="7149925"/>
              </a:tblGrid>
              <a:tr h="430300"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-lt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é menor que (Less Than)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100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-gt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é maior que (Greater Than)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300"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-le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é menor ou igual (Less Equal)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100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-ge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é maior ou igual (Greater Equal)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300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-eq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é igual (EQual)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100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-ne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é diferente (Not Equal)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2"/>
          <p:cNvSpPr txBox="1"/>
          <p:nvPr/>
        </p:nvSpPr>
        <p:spPr>
          <a:xfrm>
            <a:off x="235700" y="3955175"/>
            <a:ext cx="88131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Exemplificando: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67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Supondo que a variável </a:t>
            </a:r>
            <a:r>
              <a:rPr b="1"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 o valor de </a:t>
            </a:r>
            <a:r>
              <a:rPr b="1"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 </a:t>
            </a:r>
            <a:r>
              <a:rPr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b="1"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 o valor de </a:t>
            </a:r>
            <a:r>
              <a:rPr b="1"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825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210550" y="4604950"/>
            <a:ext cx="8863500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[ $A </a:t>
            </a: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-lt 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$B ]; then </a:t>
            </a:r>
            <a:r>
              <a:rPr lang="pt-B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 A </a:t>
            </a:r>
            <a:r>
              <a:rPr lang="pt-BR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menor que</a:t>
            </a:r>
            <a:r>
              <a:rPr lang="pt-B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então faça o comando)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comando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comando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