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ppt/tags/tag1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3.xml" ContentType="application/vnd.openxmlformats-officedocument.presentationml.tags+xml"/>
  <Override PartName="/ppt/notesSlides/notesSlide32.xml" ContentType="application/vnd.openxmlformats-officedocument.presentationml.notesSlide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71" r:id="rId2"/>
    <p:sldId id="428" r:id="rId3"/>
    <p:sldId id="372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2" r:id="rId13"/>
    <p:sldId id="388" r:id="rId14"/>
    <p:sldId id="387" r:id="rId15"/>
    <p:sldId id="431" r:id="rId16"/>
    <p:sldId id="392" r:id="rId17"/>
    <p:sldId id="393" r:id="rId18"/>
    <p:sldId id="313" r:id="rId19"/>
    <p:sldId id="394" r:id="rId20"/>
    <p:sldId id="395" r:id="rId21"/>
    <p:sldId id="401" r:id="rId22"/>
    <p:sldId id="280" r:id="rId23"/>
    <p:sldId id="425" r:id="rId24"/>
    <p:sldId id="426" r:id="rId25"/>
    <p:sldId id="415" r:id="rId26"/>
    <p:sldId id="416" r:id="rId27"/>
    <p:sldId id="417" r:id="rId28"/>
    <p:sldId id="403" r:id="rId29"/>
    <p:sldId id="404" r:id="rId30"/>
    <p:sldId id="405" r:id="rId31"/>
    <p:sldId id="406" r:id="rId32"/>
    <p:sldId id="407" r:id="rId33"/>
    <p:sldId id="430" r:id="rId34"/>
    <p:sldId id="429" r:id="rId35"/>
    <p:sldId id="408" r:id="rId36"/>
    <p:sldId id="409" r:id="rId37"/>
    <p:sldId id="410" r:id="rId38"/>
    <p:sldId id="411" r:id="rId39"/>
    <p:sldId id="412" r:id="rId40"/>
    <p:sldId id="419" r:id="rId41"/>
    <p:sldId id="420" r:id="rId42"/>
    <p:sldId id="421" r:id="rId43"/>
    <p:sldId id="422" r:id="rId44"/>
    <p:sldId id="423" r:id="rId45"/>
    <p:sldId id="418" r:id="rId46"/>
    <p:sldId id="427" r:id="rId47"/>
    <p:sldId id="432" r:id="rId48"/>
    <p:sldId id="424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5493"/>
    <a:srgbClr val="4E8F00"/>
    <a:srgbClr val="FFFF00"/>
    <a:srgbClr val="FFC000"/>
    <a:srgbClr val="0000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1831" autoAdjust="0"/>
  </p:normalViewPr>
  <p:slideViewPr>
    <p:cSldViewPr snapToGrid="0" snapToObjects="1">
      <p:cViewPr varScale="1">
        <p:scale>
          <a:sx n="113" d="100"/>
          <a:sy n="113" d="100"/>
        </p:scale>
        <p:origin x="1600" y="176"/>
      </p:cViewPr>
      <p:guideLst>
        <p:guide orient="horz" pos="2160"/>
        <p:guide pos="2880"/>
      </p:guideLst>
    </p:cSldViewPr>
  </p:slideViewPr>
  <p:notesTextViewPr>
    <p:cViewPr>
      <p:scale>
        <a:sx n="229" d="100"/>
        <a:sy n="229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4DC2E-64FB-5247-B7FD-07AF4534E3FD}" type="datetime1">
              <a:rPr lang="en-GB" smtClean="0"/>
              <a:t>03/02/2022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Topic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A3BCC-FE9A-8445-8B73-74E57693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6289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DC3FD-1379-7A48-8869-1B2DBF41F40C}" type="datetime1">
              <a:rPr lang="en-GB" smtClean="0"/>
              <a:t>03/02/2022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Topic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E0D0D-96B6-AD48-ACAA-A289CE08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7293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9EDCC1-5CF9-E94D-B907-7FC1E01BDC7F}" type="slidenum">
              <a:rPr lang="en-US" sz="1200" b="0">
                <a:latin typeface="Times New Roman" charset="0"/>
              </a:rPr>
              <a:pPr eaLnBrk="1" hangingPunct="1"/>
              <a:t>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1075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</p:spTree>
    <p:extLst>
      <p:ext uri="{BB962C8B-B14F-4D97-AF65-F5344CB8AC3E}">
        <p14:creationId xmlns:p14="http://schemas.microsoft.com/office/powerpoint/2010/main" val="2067402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CD3CF1E-20A8-FD4B-8052-ED802D75E69C}" type="slidenum">
              <a:rPr lang="en-US" sz="1200" b="0">
                <a:latin typeface="Times New Roman" charset="0"/>
              </a:rPr>
              <a:pPr eaLnBrk="1" hangingPunct="1"/>
              <a:t>18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Cisco bug compatible!</a:t>
            </a:r>
            <a:r>
              <a:rPr lang="en-US" baseline="0" dirty="0">
                <a:latin typeface="+mn-lt"/>
              </a:rPr>
              <a:t> On all hosts must follow same protocol</a:t>
            </a:r>
            <a:endParaRPr lang="en-US" dirty="0"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</p:spTree>
    <p:extLst>
      <p:ext uri="{BB962C8B-B14F-4D97-AF65-F5344CB8AC3E}">
        <p14:creationId xmlns:p14="http://schemas.microsoft.com/office/powerpoint/2010/main" val="1866686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9F971-FB2F-2D40-8BF7-D107A6D66A30}" type="slidenum">
              <a:rPr lang="en-US"/>
              <a:pPr/>
              <a:t>19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Novell</a:t>
            </a:r>
          </a:p>
          <a:p>
            <a:r>
              <a:rPr lang="en-US" dirty="0" err="1"/>
              <a:t>DECnet</a:t>
            </a:r>
            <a:endParaRPr lang="en-US" dirty="0"/>
          </a:p>
          <a:p>
            <a:r>
              <a:rPr lang="en-US" dirty="0"/>
              <a:t>Banyan Vines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FE0A2-C2B4-824A-8420-D1C94B756A14}" type="slidenum">
              <a:rPr lang="en-US"/>
              <a:pPr/>
              <a:t>20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</p:spTree>
    <p:extLst>
      <p:ext uri="{BB962C8B-B14F-4D97-AF65-F5344CB8AC3E}">
        <p14:creationId xmlns:p14="http://schemas.microsoft.com/office/powerpoint/2010/main" val="583016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E0D0D-96B6-AD48-ACAA-A289CE088F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37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4FFEDDF-6264-4047-A185-B07A42EB226F}" type="slidenum">
              <a:rPr lang="en-US" sz="1200" b="0">
                <a:latin typeface="Times New Roman" charset="0"/>
              </a:rPr>
              <a:pPr eaLnBrk="1" hangingPunct="1"/>
              <a:t>23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1013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/>
              <a:t>24-1-2020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</p:spTree>
    <p:extLst>
      <p:ext uri="{BB962C8B-B14F-4D97-AF65-F5344CB8AC3E}">
        <p14:creationId xmlns:p14="http://schemas.microsoft.com/office/powerpoint/2010/main" val="1339622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D6AD454-020F-6B46-B63D-EE70256DAD94}" type="slidenum">
              <a:rPr lang="en-US" sz="1200" b="0">
                <a:latin typeface="Times New Roman" charset="0"/>
              </a:rPr>
              <a:pPr eaLnBrk="1" hangingPunct="1"/>
              <a:t>24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1034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</p:spTree>
    <p:extLst>
      <p:ext uri="{BB962C8B-B14F-4D97-AF65-F5344CB8AC3E}">
        <p14:creationId xmlns:p14="http://schemas.microsoft.com/office/powerpoint/2010/main" val="924546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2019-01-23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E0D0D-96B6-AD48-ACAA-A289CE088F7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27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26-nov-2014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E0D0D-96B6-AD48-ACAA-A289CE088F7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40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DFF31BB-FCBD-C54C-987A-6BA0D7B0631A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Contrary to wisdom of the day!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Talmud</a:t>
            </a:r>
          </a:p>
        </p:txBody>
      </p:sp>
    </p:spTree>
    <p:extLst>
      <p:ext uri="{BB962C8B-B14F-4D97-AF65-F5344CB8AC3E}">
        <p14:creationId xmlns:p14="http://schemas.microsoft.com/office/powerpoint/2010/main" val="1087434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1F7CDEA-02A4-2849-B1FA-0ED246A84BBF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49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Contrary to wisdom of the day!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Talmud</a:t>
            </a:r>
          </a:p>
        </p:txBody>
      </p:sp>
    </p:spTree>
    <p:extLst>
      <p:ext uri="{BB962C8B-B14F-4D97-AF65-F5344CB8AC3E}">
        <p14:creationId xmlns:p14="http://schemas.microsoft.com/office/powerpoint/2010/main" val="112829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DDF67D9-6D40-D341-B011-267D4EDB775B}" type="slidenum">
              <a:rPr lang="en-US" sz="1200" b="0">
                <a:latin typeface="Times New Roman" charset="0"/>
              </a:rPr>
              <a:pPr eaLnBrk="1" hangingPunct="1"/>
              <a:t>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D2BE1E1-6FA6-4847-9BE3-0F1BE39A092D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108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D2BE1E1-6FA6-4847-9BE3-0F1BE39A092D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316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D2BE1E1-6FA6-4847-9BE3-0F1BE39A092D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372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7B87A82-55FF-E24E-B173-60FAB8B8FC56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Contrary to wisdom of the day!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Talmud</a:t>
            </a:r>
          </a:p>
        </p:txBody>
      </p:sp>
    </p:spTree>
    <p:extLst>
      <p:ext uri="{BB962C8B-B14F-4D97-AF65-F5344CB8AC3E}">
        <p14:creationId xmlns:p14="http://schemas.microsoft.com/office/powerpoint/2010/main" val="424702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530F0E7-3CF2-2F4B-BB3D-8F8D1129017C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Contrary to wisdom of the day!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Talmud</a:t>
            </a:r>
          </a:p>
        </p:txBody>
      </p:sp>
    </p:spTree>
    <p:extLst>
      <p:ext uri="{BB962C8B-B14F-4D97-AF65-F5344CB8AC3E}">
        <p14:creationId xmlns:p14="http://schemas.microsoft.com/office/powerpoint/2010/main" val="1891145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8B174D5-BE8E-1C4D-8E49-FC2A21E4D0C3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93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AC29447-AA2F-064E-8687-3FE0AF7F8FA7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One make hosts as simple as possible.  The other makes the network as simple as possible.  Which do you prefer?</a:t>
            </a:r>
          </a:p>
        </p:txBody>
      </p:sp>
    </p:spTree>
    <p:extLst>
      <p:ext uri="{BB962C8B-B14F-4D97-AF65-F5344CB8AC3E}">
        <p14:creationId xmlns:p14="http://schemas.microsoft.com/office/powerpoint/2010/main" val="12080136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D03E90-0236-3B41-9C09-8ED6365D4ED1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11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336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E0D0D-96B6-AD48-ACAA-A289CE088F7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58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24-nov-2014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When I say switch, I almost always mean router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E0D0D-96B6-AD48-ACAA-A289CE088F7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12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Wed </a:t>
            </a:r>
            <a:r>
              <a:rPr lang="en-US"/>
              <a:t>22 Jan</a:t>
            </a:r>
            <a:r>
              <a:rPr lang="en-US" baseline="0"/>
              <a:t>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E0D0D-96B6-AD48-ACAA-A289CE088F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723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EF6F47-2E9F-9F40-A61B-1CB55DA231AB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60887" cy="3421062"/>
          </a:xfrm>
          <a:solidFill>
            <a:srgbClr val="FFFFFF"/>
          </a:solidFill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8" y="4343703"/>
            <a:ext cx="5031878" cy="411238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</p:spTree>
    <p:extLst>
      <p:ext uri="{BB962C8B-B14F-4D97-AF65-F5344CB8AC3E}">
        <p14:creationId xmlns:p14="http://schemas.microsoft.com/office/powerpoint/2010/main" val="15956074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EF6F47-2E9F-9F40-A61B-1CB55DA231AB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60887" cy="3421062"/>
          </a:xfrm>
          <a:solidFill>
            <a:srgbClr val="FFFFFF"/>
          </a:solidFill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8" y="4343703"/>
            <a:ext cx="5031878" cy="411238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</p:spTree>
    <p:extLst>
      <p:ext uri="{BB962C8B-B14F-4D97-AF65-F5344CB8AC3E}">
        <p14:creationId xmlns:p14="http://schemas.microsoft.com/office/powerpoint/2010/main" val="31290437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CD3CF1E-20A8-FD4B-8052-ED802D75E69C}" type="slidenum">
              <a:rPr lang="en-US" sz="1200" b="0">
                <a:latin typeface="Times New Roman" charset="0"/>
              </a:rPr>
              <a:pPr eaLnBrk="1" hangingPunct="1"/>
              <a:t>47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Cisco bug compatible!</a:t>
            </a:r>
            <a:r>
              <a:rPr lang="en-US" baseline="0" dirty="0">
                <a:latin typeface="+mn-lt"/>
              </a:rPr>
              <a:t> On all hosts must follow same protocol</a:t>
            </a:r>
            <a:endParaRPr lang="en-US" dirty="0"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</p:spTree>
    <p:extLst>
      <p:ext uri="{BB962C8B-B14F-4D97-AF65-F5344CB8AC3E}">
        <p14:creationId xmlns:p14="http://schemas.microsoft.com/office/powerpoint/2010/main" val="1866686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2016-11-18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E0D0D-96B6-AD48-ACAA-A289CE088F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98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59B4109-304C-2D41-87E7-8A84F333909B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Router has TWO link layers (and each link gets a PHY) 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FIX picture</a:t>
            </a:r>
          </a:p>
        </p:txBody>
      </p:sp>
    </p:spTree>
    <p:extLst>
      <p:ext uri="{BB962C8B-B14F-4D97-AF65-F5344CB8AC3E}">
        <p14:creationId xmlns:p14="http://schemas.microsoft.com/office/powerpoint/2010/main" val="1007384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DB40FF0-F7B9-BD4B-8CFA-A0C8CB5AB82B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Do</a:t>
            </a:r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 we need these in the internet stack?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750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E0D0D-96B6-AD48-ACAA-A289CE088F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09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427A7EE-C93B-2D49-82FA-1FA64A1D8544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014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EE0AFEB-90D6-8E45-B95A-CA53E878C8E6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Lecture (Question by hands)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Traffic lights/driving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3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0C1-09E1-7F49-A9DE-8DDCACEB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7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0C1-09E1-7F49-A9DE-8DDCACEB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5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0C1-09E1-7F49-A9DE-8DDCACEB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6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0C1-09E1-7F49-A9DE-8DDCACEB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0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0C1-09E1-7F49-A9DE-8DDCACEB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0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0C1-09E1-7F49-A9DE-8DDCACEB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6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0C1-09E1-7F49-A9DE-8DDCACEB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8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0C1-09E1-7F49-A9DE-8DDCACEB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2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0C1-09E1-7F49-A9DE-8DDCACEB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0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0C1-09E1-7F49-A9DE-8DDCACEB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2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0C1-09E1-7F49-A9DE-8DDCACEB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2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590C1-09E1-7F49-A9DE-8DDCACEB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3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2.bin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 2 – Architecture and Philosophy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48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Abstraction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Layering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Layers and Communications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Entities and Peers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What is a protocol?</a:t>
            </a:r>
          </a:p>
          <a:p>
            <a:r>
              <a:rPr lang="en-US" dirty="0"/>
              <a:t>Protocol Standardization</a:t>
            </a:r>
          </a:p>
          <a:p>
            <a:r>
              <a:rPr lang="en-US" dirty="0"/>
              <a:t>The architects process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How to break system into modules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Where modules are implemented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Where is state stored</a:t>
            </a:r>
          </a:p>
          <a:p>
            <a:r>
              <a:rPr lang="en-US" dirty="0"/>
              <a:t>Internet Philosophy and Tensions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8BE7-28D6-6A44-825C-169A4C1A9E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and Peers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719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Entities usually do something useful</a:t>
            </a:r>
          </a:p>
          <a:p>
            <a:pPr lvl="1"/>
            <a:r>
              <a:rPr lang="en-US" dirty="0"/>
              <a:t>Encryption – Error correction – Reliable Delivery</a:t>
            </a:r>
          </a:p>
          <a:p>
            <a:pPr lvl="1"/>
            <a:r>
              <a:rPr lang="en-US" dirty="0"/>
              <a:t>Nothing at all is also reasonable</a:t>
            </a:r>
          </a:p>
          <a:p>
            <a:pPr marL="0" indent="0">
              <a:buNone/>
            </a:pPr>
            <a:r>
              <a:rPr lang="en-US" dirty="0"/>
              <a:t>Not all communications is end-to-end</a:t>
            </a:r>
          </a:p>
          <a:p>
            <a:pPr marL="0" indent="0">
              <a:buNone/>
            </a:pPr>
            <a:r>
              <a:rPr lang="en-US" dirty="0"/>
              <a:t>Examples for things in the middle</a:t>
            </a:r>
          </a:p>
          <a:p>
            <a:pPr lvl="1"/>
            <a:r>
              <a:rPr lang="en-US" dirty="0"/>
              <a:t>IP Router – Mobile Phone Cell Tower</a:t>
            </a:r>
          </a:p>
          <a:p>
            <a:pPr lvl="1"/>
            <a:r>
              <a:rPr lang="en-US" dirty="0"/>
              <a:t>Person translating French to English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8BE7-28D6-6A44-825C-169A4C1A9E1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gatewaystack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856" y="4984073"/>
            <a:ext cx="50673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9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and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755" y="1600201"/>
            <a:ext cx="8752642" cy="300707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In Computer Networks we often see higher-layer information embedded within lower-layer information</a:t>
            </a:r>
          </a:p>
          <a:p>
            <a:r>
              <a:rPr lang="en-US" dirty="0"/>
              <a:t>Such embedding can be considered a form of layering</a:t>
            </a:r>
          </a:p>
          <a:p>
            <a:r>
              <a:rPr lang="en-US" dirty="0"/>
              <a:t>Higher layer information is generated by stripping off headers and trailers of the current layer</a:t>
            </a:r>
          </a:p>
          <a:p>
            <a:r>
              <a:rPr lang="en-US" dirty="0" err="1"/>
              <a:t>eg</a:t>
            </a:r>
            <a:r>
              <a:rPr lang="en-US" dirty="0"/>
              <a:t> an IP entity only looks at the IP headers</a:t>
            </a:r>
          </a:p>
          <a:p>
            <a:pPr marL="0" indent="0" algn="ctr">
              <a:buNone/>
            </a:pPr>
            <a:r>
              <a:rPr lang="en-US" b="1" i="1" dirty="0"/>
              <a:t>BUT embedding is not the only form of layering</a:t>
            </a:r>
          </a:p>
          <a:p>
            <a:pPr marL="0" indent="0" algn="ctr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dirty="0"/>
              <a:t>Layering is to help understand a communications system</a:t>
            </a:r>
          </a:p>
          <a:p>
            <a:pPr marL="0" indent="0">
              <a:buNone/>
            </a:pPr>
            <a:r>
              <a:rPr lang="en-US" b="1" dirty="0"/>
              <a:t>NOT</a:t>
            </a:r>
          </a:p>
          <a:p>
            <a:pPr marL="0" indent="0">
              <a:buNone/>
            </a:pPr>
            <a:r>
              <a:rPr lang="en-US" dirty="0"/>
              <a:t>determine implementation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8BE7-28D6-6A44-825C-169A4C1A9E1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embed-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447" y="3582457"/>
            <a:ext cx="51308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1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Freeform 2"/>
          <p:cNvSpPr>
            <a:spLocks/>
          </p:cNvSpPr>
          <p:nvPr/>
        </p:nvSpPr>
        <p:spPr bwMode="auto">
          <a:xfrm>
            <a:off x="3817938" y="1447800"/>
            <a:ext cx="4048125" cy="3833813"/>
          </a:xfrm>
          <a:custGeom>
            <a:avLst/>
            <a:gdLst>
              <a:gd name="T0" fmla="*/ 2147483647 w 2550"/>
              <a:gd name="T1" fmla="*/ 0 h 2415"/>
              <a:gd name="T2" fmla="*/ 2147483647 w 2550"/>
              <a:gd name="T3" fmla="*/ 0 h 2415"/>
              <a:gd name="T4" fmla="*/ 2147483647 w 2550"/>
              <a:gd name="T5" fmla="*/ 2147483647 h 2415"/>
              <a:gd name="T6" fmla="*/ 0 w 2550"/>
              <a:gd name="T7" fmla="*/ 2147483647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 dirty="0">
              <a:latin typeface="Calibri"/>
            </a:endParaRPr>
          </a:p>
        </p:txBody>
      </p:sp>
      <p:sp>
        <p:nvSpPr>
          <p:cNvPr id="144391" name="Freeform 3"/>
          <p:cNvSpPr>
            <a:spLocks/>
          </p:cNvSpPr>
          <p:nvPr/>
        </p:nvSpPr>
        <p:spPr bwMode="auto">
          <a:xfrm>
            <a:off x="7129463" y="2246313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dirty="0">
              <a:latin typeface="Calibri"/>
            </a:endParaRPr>
          </a:p>
        </p:txBody>
      </p:sp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2716213" y="223838"/>
            <a:ext cx="1019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  <a:latin typeface="Calibri"/>
              </a:rPr>
              <a:t>source</a:t>
            </a:r>
          </a:p>
        </p:txBody>
      </p:sp>
      <p:graphicFrame>
        <p:nvGraphicFramePr>
          <p:cNvPr id="144386" name="Object 9"/>
          <p:cNvGraphicFramePr>
            <a:graphicFrameLocks noChangeAspect="1"/>
          </p:cNvGraphicFramePr>
          <p:nvPr/>
        </p:nvGraphicFramePr>
        <p:xfrm>
          <a:off x="4098925" y="12017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0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1201738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3" name="Freeform 10"/>
          <p:cNvSpPr>
            <a:spLocks/>
          </p:cNvSpPr>
          <p:nvPr/>
        </p:nvSpPr>
        <p:spPr bwMode="auto">
          <a:xfrm>
            <a:off x="3868738" y="654050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dirty="0">
              <a:latin typeface="Calibri"/>
            </a:endParaRPr>
          </a:p>
        </p:txBody>
      </p:sp>
      <p:grpSp>
        <p:nvGrpSpPr>
          <p:cNvPr id="144394" name="Group 11"/>
          <p:cNvGrpSpPr>
            <a:grpSpLocks/>
          </p:cNvGrpSpPr>
          <p:nvPr/>
        </p:nvGrpSpPr>
        <p:grpSpPr bwMode="auto">
          <a:xfrm>
            <a:off x="7488238" y="2827338"/>
            <a:ext cx="976312" cy="277812"/>
            <a:chOff x="198" y="3765"/>
            <a:chExt cx="693" cy="287"/>
          </a:xfrm>
        </p:grpSpPr>
        <p:sp>
          <p:nvSpPr>
            <p:cNvPr id="144524" name="Freeform 12"/>
            <p:cNvSpPr>
              <a:spLocks/>
            </p:cNvSpPr>
            <p:nvPr/>
          </p:nvSpPr>
          <p:spPr bwMode="auto">
            <a:xfrm>
              <a:off x="198" y="3888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525" name="Freeform 13"/>
            <p:cNvSpPr>
              <a:spLocks/>
            </p:cNvSpPr>
            <p:nvPr/>
          </p:nvSpPr>
          <p:spPr bwMode="auto">
            <a:xfrm>
              <a:off x="213" y="3765"/>
              <a:ext cx="658" cy="281"/>
            </a:xfrm>
            <a:custGeom>
              <a:avLst/>
              <a:gdLst>
                <a:gd name="T0" fmla="*/ 0 w 658"/>
                <a:gd name="T1" fmla="*/ 281 h 281"/>
                <a:gd name="T2" fmla="*/ 13 w 658"/>
                <a:gd name="T3" fmla="*/ 150 h 281"/>
                <a:gd name="T4" fmla="*/ 658 w 658"/>
                <a:gd name="T5" fmla="*/ 0 h 281"/>
                <a:gd name="T6" fmla="*/ 658 w 658"/>
                <a:gd name="T7" fmla="*/ 130 h 281"/>
                <a:gd name="T8" fmla="*/ 0 w 658"/>
                <a:gd name="T9" fmla="*/ 28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8"/>
                <a:gd name="T16" fmla="*/ 0 h 281"/>
                <a:gd name="T17" fmla="*/ 658 w 658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526" name="Freeform 14"/>
            <p:cNvSpPr>
              <a:spLocks/>
            </p:cNvSpPr>
            <p:nvPr/>
          </p:nvSpPr>
          <p:spPr bwMode="auto">
            <a:xfrm>
              <a:off x="219" y="3765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grpSp>
          <p:nvGrpSpPr>
            <p:cNvPr id="144527" name="Group 15"/>
            <p:cNvGrpSpPr>
              <a:grpSpLocks/>
            </p:cNvGrpSpPr>
            <p:nvPr/>
          </p:nvGrpSpPr>
          <p:grpSpPr bwMode="auto">
            <a:xfrm>
              <a:off x="423" y="3789"/>
              <a:ext cx="238" cy="103"/>
              <a:chOff x="2848" y="848"/>
              <a:chExt cx="140" cy="98"/>
            </a:xfrm>
          </p:grpSpPr>
          <p:sp>
            <p:nvSpPr>
              <p:cNvPr id="144532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44533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44534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  <p:grpSp>
          <p:nvGrpSpPr>
            <p:cNvPr id="144528" name="Group 19"/>
            <p:cNvGrpSpPr>
              <a:grpSpLocks/>
            </p:cNvGrpSpPr>
            <p:nvPr/>
          </p:nvGrpSpPr>
          <p:grpSpPr bwMode="auto">
            <a:xfrm flipV="1">
              <a:off x="437" y="3787"/>
              <a:ext cx="238" cy="103"/>
              <a:chOff x="2848" y="848"/>
              <a:chExt cx="140" cy="98"/>
            </a:xfrm>
          </p:grpSpPr>
          <p:sp>
            <p:nvSpPr>
              <p:cNvPr id="144529" name="Line 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44530" name="Line 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44531" name="Line 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</p:grpSp>
      <p:sp>
        <p:nvSpPr>
          <p:cNvPr id="144395" name="Rectangle 23"/>
          <p:cNvSpPr>
            <a:spLocks noChangeArrowheads="1"/>
          </p:cNvSpPr>
          <p:nvPr/>
        </p:nvSpPr>
        <p:spPr bwMode="auto">
          <a:xfrm>
            <a:off x="2644775" y="660400"/>
            <a:ext cx="1296988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 dirty="0">
              <a:latin typeface="Calibri"/>
            </a:endParaRPr>
          </a:p>
        </p:txBody>
      </p:sp>
      <p:sp>
        <p:nvSpPr>
          <p:cNvPr id="144396" name="Rectangle 24"/>
          <p:cNvSpPr>
            <a:spLocks noChangeArrowheads="1"/>
          </p:cNvSpPr>
          <p:nvPr/>
        </p:nvSpPr>
        <p:spPr bwMode="auto">
          <a:xfrm>
            <a:off x="2597150" y="7318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latin typeface="Calibri"/>
            </a:endParaRPr>
          </a:p>
        </p:txBody>
      </p:sp>
      <p:sp>
        <p:nvSpPr>
          <p:cNvPr id="144397" name="Line 25"/>
          <p:cNvSpPr>
            <a:spLocks noChangeShapeType="1"/>
          </p:cNvSpPr>
          <p:nvPr/>
        </p:nvSpPr>
        <p:spPr bwMode="auto">
          <a:xfrm>
            <a:off x="2597150" y="10493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44398" name="Text Box 26"/>
          <p:cNvSpPr txBox="1">
            <a:spLocks noChangeArrowheads="1"/>
          </p:cNvSpPr>
          <p:nvPr/>
        </p:nvSpPr>
        <p:spPr bwMode="auto">
          <a:xfrm>
            <a:off x="2554288" y="6985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dirty="0">
                <a:latin typeface="Calibri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dirty="0">
                <a:latin typeface="Calibri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dirty="0">
                <a:latin typeface="Calibri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dirty="0">
                <a:latin typeface="Calibri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dirty="0">
                <a:latin typeface="Calibri"/>
              </a:rPr>
              <a:t>physical</a:t>
            </a:r>
          </a:p>
        </p:txBody>
      </p:sp>
      <p:sp>
        <p:nvSpPr>
          <p:cNvPr id="144399" name="Line 27"/>
          <p:cNvSpPr>
            <a:spLocks noChangeShapeType="1"/>
          </p:cNvSpPr>
          <p:nvPr/>
        </p:nvSpPr>
        <p:spPr bwMode="auto">
          <a:xfrm>
            <a:off x="2605088" y="13700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44400" name="Line 28"/>
          <p:cNvSpPr>
            <a:spLocks noChangeShapeType="1"/>
          </p:cNvSpPr>
          <p:nvPr/>
        </p:nvSpPr>
        <p:spPr bwMode="auto">
          <a:xfrm>
            <a:off x="2609850" y="1651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44401" name="Line 29"/>
          <p:cNvSpPr>
            <a:spLocks noChangeShapeType="1"/>
          </p:cNvSpPr>
          <p:nvPr/>
        </p:nvSpPr>
        <p:spPr bwMode="auto">
          <a:xfrm>
            <a:off x="2609850" y="19272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1219200" y="1368425"/>
            <a:ext cx="1208088" cy="303213"/>
            <a:chOff x="501" y="1990"/>
            <a:chExt cx="761" cy="191"/>
          </a:xfrm>
        </p:grpSpPr>
        <p:sp>
          <p:nvSpPr>
            <p:cNvPr id="144518" name="Rectangle 40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519" name="Rectangle 41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t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144520" name="Rectangle 42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n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144521" name="Rectangle 43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  <p:sp>
          <p:nvSpPr>
            <p:cNvPr id="144522" name="Line 44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4523" name="Line 45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</p:grp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395288" y="996950"/>
            <a:ext cx="9061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latin typeface="Calibri"/>
              </a:rPr>
              <a:t>segment</a:t>
            </a:r>
            <a:endParaRPr lang="en-US" sz="1600" dirty="0">
              <a:solidFill>
                <a:schemeClr val="accent2"/>
              </a:solidFill>
              <a:latin typeface="Calibri"/>
            </a:endParaRPr>
          </a:p>
        </p:txBody>
      </p:sp>
      <p:grpSp>
        <p:nvGrpSpPr>
          <p:cNvPr id="6" name="Group 178"/>
          <p:cNvGrpSpPr>
            <a:grpSpLocks/>
          </p:cNvGrpSpPr>
          <p:nvPr/>
        </p:nvGrpSpPr>
        <p:grpSpPr bwMode="auto">
          <a:xfrm>
            <a:off x="1533525" y="1033463"/>
            <a:ext cx="301625" cy="292100"/>
            <a:chOff x="1962" y="2058"/>
            <a:chExt cx="190" cy="184"/>
          </a:xfrm>
        </p:grpSpPr>
        <p:sp>
          <p:nvSpPr>
            <p:cNvPr id="144516" name="Rectangle 47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517" name="Rectangle 48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t</a:t>
              </a:r>
              <a:endParaRPr lang="en-US" sz="1800" baseline="-25000" dirty="0">
                <a:latin typeface="Calibri"/>
              </a:endParaRPr>
            </a:p>
          </p:txBody>
        </p:sp>
      </p:grp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95263" y="1336675"/>
            <a:ext cx="9880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latin typeface="Calibri"/>
              </a:rPr>
              <a:t>datagram</a:t>
            </a:r>
            <a:endParaRPr lang="en-US" sz="1600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144406" name="Text Box 54"/>
          <p:cNvSpPr txBox="1">
            <a:spLocks noChangeArrowheads="1"/>
          </p:cNvSpPr>
          <p:nvPr/>
        </p:nvSpPr>
        <p:spPr bwMode="auto">
          <a:xfrm>
            <a:off x="1547813" y="4157663"/>
            <a:ext cx="13607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Calibri"/>
              </a:rPr>
              <a:t>destination</a:t>
            </a:r>
          </a:p>
        </p:txBody>
      </p:sp>
      <p:graphicFrame>
        <p:nvGraphicFramePr>
          <p:cNvPr id="144387" name="Object 55"/>
          <p:cNvGraphicFramePr>
            <a:graphicFrameLocks noChangeAspect="1"/>
          </p:cNvGraphicFramePr>
          <p:nvPr/>
        </p:nvGraphicFramePr>
        <p:xfrm>
          <a:off x="3209925" y="50879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1" name="Clip" r:id="rId7" imgW="1305000" imgH="1085760" progId="">
                  <p:embed/>
                </p:oleObj>
              </mc:Choice>
              <mc:Fallback>
                <p:oleObj name="Clip" r:id="rId7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5087938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7" name="Freeform 56"/>
          <p:cNvSpPr>
            <a:spLocks/>
          </p:cNvSpPr>
          <p:nvPr/>
        </p:nvSpPr>
        <p:spPr bwMode="auto">
          <a:xfrm>
            <a:off x="2979738" y="4540250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dirty="0">
              <a:latin typeface="Calibri"/>
            </a:endParaRPr>
          </a:p>
        </p:txBody>
      </p:sp>
      <p:sp>
        <p:nvSpPr>
          <p:cNvPr id="144408" name="Rectangle 57"/>
          <p:cNvSpPr>
            <a:spLocks noChangeArrowheads="1"/>
          </p:cNvSpPr>
          <p:nvPr/>
        </p:nvSpPr>
        <p:spPr bwMode="auto">
          <a:xfrm>
            <a:off x="1755775" y="4546600"/>
            <a:ext cx="1296988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 dirty="0">
              <a:latin typeface="Calibri"/>
            </a:endParaRPr>
          </a:p>
        </p:txBody>
      </p:sp>
      <p:sp>
        <p:nvSpPr>
          <p:cNvPr id="144409" name="Rectangle 58"/>
          <p:cNvSpPr>
            <a:spLocks noChangeArrowheads="1"/>
          </p:cNvSpPr>
          <p:nvPr/>
        </p:nvSpPr>
        <p:spPr bwMode="auto">
          <a:xfrm>
            <a:off x="1708150" y="46180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latin typeface="Calibri"/>
            </a:endParaRPr>
          </a:p>
        </p:txBody>
      </p:sp>
      <p:sp>
        <p:nvSpPr>
          <p:cNvPr id="144410" name="Line 59"/>
          <p:cNvSpPr>
            <a:spLocks noChangeShapeType="1"/>
          </p:cNvSpPr>
          <p:nvPr/>
        </p:nvSpPr>
        <p:spPr bwMode="auto">
          <a:xfrm>
            <a:off x="1708150" y="49355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44411" name="Text Box 60"/>
          <p:cNvSpPr txBox="1">
            <a:spLocks noChangeArrowheads="1"/>
          </p:cNvSpPr>
          <p:nvPr/>
        </p:nvSpPr>
        <p:spPr bwMode="auto">
          <a:xfrm>
            <a:off x="1665288" y="45847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dirty="0">
                <a:latin typeface="Calibri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dirty="0">
                <a:latin typeface="Calibri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dirty="0">
                <a:latin typeface="Calibri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dirty="0">
                <a:latin typeface="Calibri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dirty="0">
                <a:latin typeface="Calibri"/>
              </a:rPr>
              <a:t>physical</a:t>
            </a:r>
          </a:p>
        </p:txBody>
      </p:sp>
      <p:sp>
        <p:nvSpPr>
          <p:cNvPr id="144412" name="Line 61"/>
          <p:cNvSpPr>
            <a:spLocks noChangeShapeType="1"/>
          </p:cNvSpPr>
          <p:nvPr/>
        </p:nvSpPr>
        <p:spPr bwMode="auto">
          <a:xfrm>
            <a:off x="1716088" y="52562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44413" name="Line 62"/>
          <p:cNvSpPr>
            <a:spLocks noChangeShapeType="1"/>
          </p:cNvSpPr>
          <p:nvPr/>
        </p:nvSpPr>
        <p:spPr bwMode="auto">
          <a:xfrm>
            <a:off x="1720850" y="55372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44414" name="Line 63"/>
          <p:cNvSpPr>
            <a:spLocks noChangeShapeType="1"/>
          </p:cNvSpPr>
          <p:nvPr/>
        </p:nvSpPr>
        <p:spPr bwMode="auto">
          <a:xfrm>
            <a:off x="1720850" y="58134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grpSp>
        <p:nvGrpSpPr>
          <p:cNvPr id="144415" name="Group 64"/>
          <p:cNvGrpSpPr>
            <a:grpSpLocks/>
          </p:cNvGrpSpPr>
          <p:nvPr/>
        </p:nvGrpSpPr>
        <p:grpSpPr bwMode="auto">
          <a:xfrm>
            <a:off x="152400" y="5527675"/>
            <a:ext cx="1479550" cy="303213"/>
            <a:chOff x="332" y="2224"/>
            <a:chExt cx="932" cy="191"/>
          </a:xfrm>
        </p:grpSpPr>
        <p:sp>
          <p:nvSpPr>
            <p:cNvPr id="144508" name="Rectangle 65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509" name="Rectangle 66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t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144510" name="Rectangle 67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n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144511" name="Rectangle 68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H</a:t>
              </a:r>
              <a:r>
                <a:rPr lang="en-US" sz="1800" baseline="-25000" dirty="0">
                  <a:latin typeface="Calibri"/>
                </a:rPr>
                <a:t>l</a:t>
              </a:r>
            </a:p>
          </p:txBody>
        </p:sp>
        <p:sp>
          <p:nvSpPr>
            <p:cNvPr id="144512" name="Rectangle 69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  <p:sp>
          <p:nvSpPr>
            <p:cNvPr id="144513" name="Line 70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4514" name="Line 71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4515" name="Line 72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</p:grpSp>
      <p:grpSp>
        <p:nvGrpSpPr>
          <p:cNvPr id="144416" name="Group 73"/>
          <p:cNvGrpSpPr>
            <a:grpSpLocks/>
          </p:cNvGrpSpPr>
          <p:nvPr/>
        </p:nvGrpSpPr>
        <p:grpSpPr bwMode="auto">
          <a:xfrm>
            <a:off x="420688" y="5229225"/>
            <a:ext cx="1208087" cy="303213"/>
            <a:chOff x="501" y="1990"/>
            <a:chExt cx="761" cy="191"/>
          </a:xfrm>
        </p:grpSpPr>
        <p:sp>
          <p:nvSpPr>
            <p:cNvPr id="144502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503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t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144504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n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144505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  <p:sp>
          <p:nvSpPr>
            <p:cNvPr id="144506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4507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</p:grpSp>
      <p:grpSp>
        <p:nvGrpSpPr>
          <p:cNvPr id="144417" name="Group 80"/>
          <p:cNvGrpSpPr>
            <a:grpSpLocks/>
          </p:cNvGrpSpPr>
          <p:nvPr/>
        </p:nvGrpSpPr>
        <p:grpSpPr bwMode="auto">
          <a:xfrm>
            <a:off x="723900" y="4921250"/>
            <a:ext cx="890588" cy="303213"/>
            <a:chOff x="645" y="1734"/>
            <a:chExt cx="561" cy="191"/>
          </a:xfrm>
        </p:grpSpPr>
        <p:sp>
          <p:nvSpPr>
            <p:cNvPr id="144498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499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t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144500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  <p:sp>
          <p:nvSpPr>
            <p:cNvPr id="144501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</p:grpSp>
      <p:grpSp>
        <p:nvGrpSpPr>
          <p:cNvPr id="144418" name="Group 85"/>
          <p:cNvGrpSpPr>
            <a:grpSpLocks/>
          </p:cNvGrpSpPr>
          <p:nvPr/>
        </p:nvGrpSpPr>
        <p:grpSpPr bwMode="auto">
          <a:xfrm>
            <a:off x="930275" y="4610100"/>
            <a:ext cx="679450" cy="301625"/>
            <a:chOff x="780" y="1553"/>
            <a:chExt cx="428" cy="190"/>
          </a:xfrm>
        </p:grpSpPr>
        <p:sp>
          <p:nvSpPr>
            <p:cNvPr id="144496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497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</p:grpSp>
      <p:grpSp>
        <p:nvGrpSpPr>
          <p:cNvPr id="144419" name="Group 88"/>
          <p:cNvGrpSpPr>
            <a:grpSpLocks/>
          </p:cNvGrpSpPr>
          <p:nvPr/>
        </p:nvGrpSpPr>
        <p:grpSpPr bwMode="auto">
          <a:xfrm>
            <a:off x="5654675" y="4164013"/>
            <a:ext cx="1387475" cy="1035050"/>
            <a:chOff x="3601" y="168"/>
            <a:chExt cx="874" cy="652"/>
          </a:xfrm>
        </p:grpSpPr>
        <p:sp>
          <p:nvSpPr>
            <p:cNvPr id="144491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492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493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4494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dirty="0">
                  <a:latin typeface="Calibri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dirty="0">
                  <a:latin typeface="Calibri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dirty="0">
                  <a:latin typeface="Calibri"/>
                </a:rPr>
                <a:t>physical</a:t>
              </a:r>
            </a:p>
          </p:txBody>
        </p:sp>
        <p:sp>
          <p:nvSpPr>
            <p:cNvPr id="144495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</p:grpSp>
      <p:grpSp>
        <p:nvGrpSpPr>
          <p:cNvPr id="144420" name="Group 94"/>
          <p:cNvGrpSpPr>
            <a:grpSpLocks/>
          </p:cNvGrpSpPr>
          <p:nvPr/>
        </p:nvGrpSpPr>
        <p:grpSpPr bwMode="auto">
          <a:xfrm>
            <a:off x="5821363" y="2271713"/>
            <a:ext cx="1387475" cy="733425"/>
            <a:chOff x="4696" y="597"/>
            <a:chExt cx="874" cy="462"/>
          </a:xfrm>
        </p:grpSpPr>
        <p:sp>
          <p:nvSpPr>
            <p:cNvPr id="144487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488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489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4490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dirty="0">
                  <a:latin typeface="Calibri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dirty="0">
                  <a:latin typeface="Calibri"/>
                </a:rPr>
                <a:t>physical</a:t>
              </a:r>
            </a:p>
          </p:txBody>
        </p:sp>
      </p:grpSp>
      <p:sp>
        <p:nvSpPr>
          <p:cNvPr id="144421" name="Freeform 99"/>
          <p:cNvSpPr>
            <a:spLocks/>
          </p:cNvSpPr>
          <p:nvPr/>
        </p:nvSpPr>
        <p:spPr bwMode="auto">
          <a:xfrm>
            <a:off x="6978650" y="4156075"/>
            <a:ext cx="655638" cy="1135063"/>
          </a:xfrm>
          <a:custGeom>
            <a:avLst/>
            <a:gdLst>
              <a:gd name="T0" fmla="*/ 2147483647 w 413"/>
              <a:gd name="T1" fmla="*/ 2147483647 h 715"/>
              <a:gd name="T2" fmla="*/ 2147483647 w 413"/>
              <a:gd name="T3" fmla="*/ 0 h 715"/>
              <a:gd name="T4" fmla="*/ 0 w 413"/>
              <a:gd name="T5" fmla="*/ 2147483647 h 715"/>
              <a:gd name="T6" fmla="*/ 2147483647 w 413"/>
              <a:gd name="T7" fmla="*/ 2147483647 h 715"/>
              <a:gd name="T8" fmla="*/ 2147483647 w 413"/>
              <a:gd name="T9" fmla="*/ 2147483647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dirty="0">
              <a:latin typeface="Calibri"/>
            </a:endParaRPr>
          </a:p>
        </p:txBody>
      </p:sp>
      <p:grpSp>
        <p:nvGrpSpPr>
          <p:cNvPr id="144422" name="Group 100"/>
          <p:cNvGrpSpPr>
            <a:grpSpLocks/>
          </p:cNvGrpSpPr>
          <p:nvPr/>
        </p:nvGrpSpPr>
        <p:grpSpPr bwMode="auto">
          <a:xfrm>
            <a:off x="7581900" y="4983163"/>
            <a:ext cx="766763" cy="433387"/>
            <a:chOff x="3600" y="219"/>
            <a:chExt cx="360" cy="175"/>
          </a:xfrm>
        </p:grpSpPr>
        <p:sp>
          <p:nvSpPr>
            <p:cNvPr id="144474" name="Oval 10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475" name="Line 10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4476" name="Line 10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4477" name="Rectangle 10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478" name="Oval 10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grpSp>
          <p:nvGrpSpPr>
            <p:cNvPr id="144479" name="Group 10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44484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44485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44486" name="Line 1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  <p:grpSp>
          <p:nvGrpSpPr>
            <p:cNvPr id="144480" name="Group 11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44481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44482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44483" name="Line 1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</p:grpSp>
      <p:sp>
        <p:nvSpPr>
          <p:cNvPr id="144423" name="Freeform 114"/>
          <p:cNvSpPr>
            <a:spLocks/>
          </p:cNvSpPr>
          <p:nvPr/>
        </p:nvSpPr>
        <p:spPr bwMode="auto">
          <a:xfrm>
            <a:off x="1828800" y="533400"/>
            <a:ext cx="5264150" cy="5494338"/>
          </a:xfrm>
          <a:custGeom>
            <a:avLst/>
            <a:gdLst>
              <a:gd name="T0" fmla="*/ 2147483647 w 3316"/>
              <a:gd name="T1" fmla="*/ 0 h 3461"/>
              <a:gd name="T2" fmla="*/ 2147483647 w 3316"/>
              <a:gd name="T3" fmla="*/ 2147483647 h 3461"/>
              <a:gd name="T4" fmla="*/ 2147483647 w 3316"/>
              <a:gd name="T5" fmla="*/ 2147483647 h 3461"/>
              <a:gd name="T6" fmla="*/ 2147483647 w 3316"/>
              <a:gd name="T7" fmla="*/ 2147483647 h 3461"/>
              <a:gd name="T8" fmla="*/ 2147483647 w 3316"/>
              <a:gd name="T9" fmla="*/ 2147483647 h 3461"/>
              <a:gd name="T10" fmla="*/ 2147483647 w 3316"/>
              <a:gd name="T11" fmla="*/ 2147483647 h 3461"/>
              <a:gd name="T12" fmla="*/ 2147483647 w 3316"/>
              <a:gd name="T13" fmla="*/ 2147483647 h 3461"/>
              <a:gd name="T14" fmla="*/ 2147483647 w 3316"/>
              <a:gd name="T15" fmla="*/ 2147483647 h 3461"/>
              <a:gd name="T16" fmla="*/ 2147483647 w 3316"/>
              <a:gd name="T17" fmla="*/ 2147483647 h 3461"/>
              <a:gd name="T18" fmla="*/ 2147483647 w 3316"/>
              <a:gd name="T19" fmla="*/ 2147483647 h 3461"/>
              <a:gd name="T20" fmla="*/ 2147483647 w 3316"/>
              <a:gd name="T21" fmla="*/ 2147483647 h 3461"/>
              <a:gd name="T22" fmla="*/ 0 w 3316"/>
              <a:gd name="T23" fmla="*/ 2147483647 h 3461"/>
              <a:gd name="T24" fmla="*/ 0 w 3316"/>
              <a:gd name="T25" fmla="*/ 2147483647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dirty="0">
              <a:latin typeface="Calibri"/>
            </a:endParaRPr>
          </a:p>
        </p:txBody>
      </p:sp>
      <p:grpSp>
        <p:nvGrpSpPr>
          <p:cNvPr id="144424" name="Group 115"/>
          <p:cNvGrpSpPr>
            <a:grpSpLocks/>
          </p:cNvGrpSpPr>
          <p:nvPr/>
        </p:nvGrpSpPr>
        <p:grpSpPr bwMode="auto">
          <a:xfrm>
            <a:off x="4238625" y="4546600"/>
            <a:ext cx="1479550" cy="303213"/>
            <a:chOff x="332" y="2224"/>
            <a:chExt cx="932" cy="191"/>
          </a:xfrm>
        </p:grpSpPr>
        <p:sp>
          <p:nvSpPr>
            <p:cNvPr id="144466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467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t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144468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n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144469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H</a:t>
              </a:r>
              <a:r>
                <a:rPr lang="en-US" sz="1800" baseline="-25000" dirty="0">
                  <a:latin typeface="Calibri"/>
                </a:rPr>
                <a:t>l</a:t>
              </a:r>
            </a:p>
          </p:txBody>
        </p:sp>
        <p:sp>
          <p:nvSpPr>
            <p:cNvPr id="144470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  <p:sp>
          <p:nvSpPr>
            <p:cNvPr id="144471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4472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4473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</p:grpSp>
      <p:grpSp>
        <p:nvGrpSpPr>
          <p:cNvPr id="144425" name="Group 124"/>
          <p:cNvGrpSpPr>
            <a:grpSpLocks/>
          </p:cNvGrpSpPr>
          <p:nvPr/>
        </p:nvGrpSpPr>
        <p:grpSpPr bwMode="auto">
          <a:xfrm>
            <a:off x="4497388" y="4240213"/>
            <a:ext cx="1208087" cy="303212"/>
            <a:chOff x="501" y="1990"/>
            <a:chExt cx="761" cy="191"/>
          </a:xfrm>
        </p:grpSpPr>
        <p:sp>
          <p:nvSpPr>
            <p:cNvPr id="144460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461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t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144462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n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144463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  <p:sp>
          <p:nvSpPr>
            <p:cNvPr id="144464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4465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</p:grpSp>
      <p:grpSp>
        <p:nvGrpSpPr>
          <p:cNvPr id="18" name="Group 140"/>
          <p:cNvGrpSpPr>
            <a:grpSpLocks/>
          </p:cNvGrpSpPr>
          <p:nvPr/>
        </p:nvGrpSpPr>
        <p:grpSpPr bwMode="auto">
          <a:xfrm>
            <a:off x="7269163" y="4606925"/>
            <a:ext cx="1208087" cy="303213"/>
            <a:chOff x="501" y="1990"/>
            <a:chExt cx="761" cy="191"/>
          </a:xfrm>
        </p:grpSpPr>
        <p:sp>
          <p:nvSpPr>
            <p:cNvPr id="144454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455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t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144456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n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144457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  <p:sp>
          <p:nvSpPr>
            <p:cNvPr id="144458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4459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</p:grpSp>
      <p:grpSp>
        <p:nvGrpSpPr>
          <p:cNvPr id="19" name="Group 156"/>
          <p:cNvGrpSpPr>
            <a:grpSpLocks/>
          </p:cNvGrpSpPr>
          <p:nvPr/>
        </p:nvGrpSpPr>
        <p:grpSpPr bwMode="auto">
          <a:xfrm>
            <a:off x="938213" y="1665288"/>
            <a:ext cx="1479550" cy="303212"/>
            <a:chOff x="332" y="2224"/>
            <a:chExt cx="932" cy="191"/>
          </a:xfrm>
        </p:grpSpPr>
        <p:sp>
          <p:nvSpPr>
            <p:cNvPr id="144446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447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t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144448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n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144449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H</a:t>
              </a:r>
              <a:r>
                <a:rPr lang="en-US" sz="1800" baseline="-25000" dirty="0">
                  <a:latin typeface="Calibri"/>
                </a:rPr>
                <a:t>l</a:t>
              </a:r>
            </a:p>
          </p:txBody>
        </p:sp>
        <p:sp>
          <p:nvSpPr>
            <p:cNvPr id="144450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  <p:sp>
          <p:nvSpPr>
            <p:cNvPr id="144451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4452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4453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</p:grpSp>
      <p:sp>
        <p:nvSpPr>
          <p:cNvPr id="144428" name="Text Box 166"/>
          <p:cNvSpPr txBox="1">
            <a:spLocks noChangeArrowheads="1"/>
          </p:cNvSpPr>
          <p:nvPr/>
        </p:nvSpPr>
        <p:spPr bwMode="auto">
          <a:xfrm>
            <a:off x="7921625" y="5411788"/>
            <a:ext cx="792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Calibri"/>
              </a:rPr>
              <a:t>router</a:t>
            </a:r>
          </a:p>
        </p:txBody>
      </p:sp>
      <p:sp>
        <p:nvSpPr>
          <p:cNvPr id="144429" name="Text Box 167"/>
          <p:cNvSpPr txBox="1">
            <a:spLocks noChangeArrowheads="1"/>
          </p:cNvSpPr>
          <p:nvPr/>
        </p:nvSpPr>
        <p:spPr bwMode="auto">
          <a:xfrm>
            <a:off x="7935913" y="3098800"/>
            <a:ext cx="805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Calibri"/>
              </a:rPr>
              <a:t>switch</a:t>
            </a:r>
          </a:p>
        </p:txBody>
      </p:sp>
      <p:sp>
        <p:nvSpPr>
          <p:cNvPr id="144430" name="Rectangle 168"/>
          <p:cNvSpPr>
            <a:spLocks noGrp="1" noChangeArrowheads="1"/>
          </p:cNvSpPr>
          <p:nvPr>
            <p:ph type="title"/>
          </p:nvPr>
        </p:nvSpPr>
        <p:spPr>
          <a:xfrm>
            <a:off x="4537075" y="0"/>
            <a:ext cx="4606925" cy="1143000"/>
          </a:xfrm>
        </p:spPr>
        <p:txBody>
          <a:bodyPr>
            <a:no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Example Embedding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000" dirty="0">
                <a:ea typeface="ＭＳ Ｐゴシック" charset="0"/>
                <a:cs typeface="ＭＳ Ｐゴシック" charset="0"/>
              </a:rPr>
              <a:t>(also called Encapsulation)</a:t>
            </a:r>
          </a:p>
        </p:txBody>
      </p:sp>
      <p:sp>
        <p:nvSpPr>
          <p:cNvPr id="112814" name="Text Box 174"/>
          <p:cNvSpPr txBox="1">
            <a:spLocks noChangeArrowheads="1"/>
          </p:cNvSpPr>
          <p:nvPr/>
        </p:nvSpPr>
        <p:spPr bwMode="auto">
          <a:xfrm>
            <a:off x="703263" y="692150"/>
            <a:ext cx="9081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latin typeface="Calibri"/>
              </a:rPr>
              <a:t>message</a:t>
            </a:r>
            <a:endParaRPr lang="en-US" sz="1600" dirty="0">
              <a:solidFill>
                <a:schemeClr val="accent2"/>
              </a:solidFill>
              <a:latin typeface="Calibri"/>
            </a:endParaRPr>
          </a:p>
        </p:txBody>
      </p:sp>
      <p:grpSp>
        <p:nvGrpSpPr>
          <p:cNvPr id="20" name="Group 175"/>
          <p:cNvGrpSpPr>
            <a:grpSpLocks/>
          </p:cNvGrpSpPr>
          <p:nvPr/>
        </p:nvGrpSpPr>
        <p:grpSpPr bwMode="auto">
          <a:xfrm>
            <a:off x="1763713" y="719138"/>
            <a:ext cx="679450" cy="301625"/>
            <a:chOff x="780" y="1553"/>
            <a:chExt cx="428" cy="190"/>
          </a:xfrm>
        </p:grpSpPr>
        <p:sp>
          <p:nvSpPr>
            <p:cNvPr id="144444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445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</p:grpSp>
      <p:grpSp>
        <p:nvGrpSpPr>
          <p:cNvPr id="21" name="Group 185"/>
          <p:cNvGrpSpPr>
            <a:grpSpLocks/>
          </p:cNvGrpSpPr>
          <p:nvPr/>
        </p:nvGrpSpPr>
        <p:grpSpPr bwMode="auto">
          <a:xfrm>
            <a:off x="1528763" y="1039813"/>
            <a:ext cx="903287" cy="301625"/>
            <a:chOff x="1851" y="2046"/>
            <a:chExt cx="569" cy="190"/>
          </a:xfrm>
        </p:grpSpPr>
        <p:grpSp>
          <p:nvGrpSpPr>
            <p:cNvPr id="144438" name="Group 179"/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144442" name="Rectangle 180"/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dirty="0">
                  <a:latin typeface="Calibri"/>
                </a:endParaRPr>
              </a:p>
            </p:txBody>
          </p:sp>
          <p:sp>
            <p:nvSpPr>
              <p:cNvPr id="144443" name="Rectangle 181"/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 dirty="0" err="1">
                    <a:latin typeface="Calibri"/>
                  </a:rPr>
                  <a:t>H</a:t>
                </a:r>
                <a:r>
                  <a:rPr lang="en-US" sz="1800" baseline="-25000" dirty="0" err="1">
                    <a:latin typeface="Calibri"/>
                  </a:rPr>
                  <a:t>t</a:t>
                </a:r>
                <a:endParaRPr lang="en-US" sz="1800" baseline="-25000" dirty="0">
                  <a:latin typeface="Calibri"/>
                </a:endParaRPr>
              </a:p>
            </p:txBody>
          </p:sp>
        </p:grpSp>
        <p:grpSp>
          <p:nvGrpSpPr>
            <p:cNvPr id="144439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44440" name="Rectangle 183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dirty="0">
                  <a:latin typeface="Calibri"/>
                </a:endParaRPr>
              </a:p>
            </p:txBody>
          </p:sp>
          <p:sp>
            <p:nvSpPr>
              <p:cNvPr id="144441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 dirty="0">
                    <a:latin typeface="Calibri"/>
                  </a:rPr>
                  <a:t>M</a:t>
                </a:r>
              </a:p>
            </p:txBody>
          </p:sp>
        </p:grpSp>
      </p:grpSp>
      <p:grpSp>
        <p:nvGrpSpPr>
          <p:cNvPr id="24" name="Group 187"/>
          <p:cNvGrpSpPr>
            <a:grpSpLocks/>
          </p:cNvGrpSpPr>
          <p:nvPr/>
        </p:nvGrpSpPr>
        <p:grpSpPr bwMode="auto">
          <a:xfrm>
            <a:off x="1235075" y="1363663"/>
            <a:ext cx="301625" cy="292100"/>
            <a:chOff x="1962" y="2058"/>
            <a:chExt cx="190" cy="184"/>
          </a:xfrm>
        </p:grpSpPr>
        <p:sp>
          <p:nvSpPr>
            <p:cNvPr id="144436" name="Rectangle 188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437" name="Rectangle 189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n</a:t>
              </a:r>
              <a:endParaRPr lang="en-US" sz="1800" baseline="-25000" dirty="0">
                <a:latin typeface="Calibri"/>
              </a:endParaRPr>
            </a:p>
          </p:txBody>
        </p:sp>
      </p:grp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57163" y="1643063"/>
            <a:ext cx="7091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latin typeface="Calibri"/>
              </a:rPr>
              <a:t>frame</a:t>
            </a:r>
            <a:endParaRPr lang="en-US" sz="1600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14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590C1-09E1-7F49-A9DE-8DDCACEB194C}" type="slidenum">
              <a:rPr lang="en-US" smtClean="0"/>
              <a:t>12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9387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37 L -4.72222E-6 0.0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12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926 L -3.05556E-6 0.047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3.05556E-6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3.05556E-6 0.13889 L 0.40295 0.13889 L 0.40295 0.09885 L 0.57152 0.10093 L 0.57152 0.57709 L 0.66371 0.50857 L 0.66371 0.42848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0" y="2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156 -0.0481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5" grpId="1"/>
      <p:bldP spid="112644" grpId="0"/>
      <p:bldP spid="112644" grpId="1"/>
      <p:bldP spid="112814" grpId="0"/>
      <p:bldP spid="112647" grpId="0"/>
      <p:bldP spid="11264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Internet protocol stack </a:t>
            </a:r>
            <a:r>
              <a:rPr lang="en-US" i="1" dirty="0"/>
              <a:t>versus</a:t>
            </a:r>
            <a:br>
              <a:rPr lang="en-US" dirty="0"/>
            </a:br>
            <a:r>
              <a:rPr lang="en-US" dirty="0"/>
              <a:t>OSI Reference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8BE7-28D6-6A44-825C-169A4C1A9E19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 descr="stack-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75984" y="-96525"/>
            <a:ext cx="5227471" cy="825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29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6E7719C-E073-AD4F-9176-B092A81BBD57}" type="slidenum">
              <a:rPr lang="en-US" sz="1400" smtClean="0"/>
              <a:pPr/>
              <a:t>14</a:t>
            </a:fld>
            <a:endParaRPr lang="en-US" sz="1400" dirty="0"/>
          </a:p>
        </p:txBody>
      </p:sp>
      <p:sp>
        <p:nvSpPr>
          <p:cNvPr id="1423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ISO/OSI reference model</a:t>
            </a:r>
          </a:p>
        </p:txBody>
      </p:sp>
      <p:sp>
        <p:nvSpPr>
          <p:cNvPr id="14234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422400"/>
            <a:ext cx="5715000" cy="46482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presentation: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allow applications to interpret meaning of data, e.g., encryption, compression, machine-specific conventions</a:t>
            </a:r>
          </a:p>
          <a:p>
            <a:r>
              <a:rPr lang="en-US" sz="2400" i="1" dirty="0">
                <a:solidFill>
                  <a:srgbClr val="FF3300"/>
                </a:solidFill>
                <a:ea typeface="ＭＳ Ｐゴシック" charset="0"/>
                <a:cs typeface="ＭＳ Ｐゴシック" charset="0"/>
              </a:rPr>
              <a:t>session: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synchronization,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checkpointing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, recovery of data exchange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Internet stack 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“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missing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”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these layers!</a:t>
            </a:r>
          </a:p>
          <a:p>
            <a:pPr lvl="1"/>
            <a:r>
              <a:rPr lang="en-US" dirty="0">
                <a:ea typeface="ＭＳ Ｐゴシック" charset="0"/>
              </a:rPr>
              <a:t>these services, </a:t>
            </a:r>
            <a:r>
              <a:rPr lang="en-US" i="1" dirty="0">
                <a:ea typeface="ＭＳ Ｐゴシック" charset="0"/>
              </a:rPr>
              <a:t>if needed,</a:t>
            </a:r>
            <a:r>
              <a:rPr lang="en-US" dirty="0">
                <a:ea typeface="ＭＳ Ｐゴシック" charset="0"/>
              </a:rPr>
              <a:t> must be implemented in application</a:t>
            </a:r>
          </a:p>
        </p:txBody>
      </p:sp>
      <p:grpSp>
        <p:nvGrpSpPr>
          <p:cNvPr id="142343" name="Group 14"/>
          <p:cNvGrpSpPr>
            <a:grpSpLocks/>
          </p:cNvGrpSpPr>
          <p:nvPr/>
        </p:nvGrpSpPr>
        <p:grpSpPr bwMode="auto">
          <a:xfrm>
            <a:off x="6902450" y="1762125"/>
            <a:ext cx="1982788" cy="3644900"/>
            <a:chOff x="3265" y="1545"/>
            <a:chExt cx="1249" cy="2296"/>
          </a:xfrm>
        </p:grpSpPr>
        <p:sp>
          <p:nvSpPr>
            <p:cNvPr id="142344" name="Rectangle 6"/>
            <p:cNvSpPr>
              <a:spLocks noChangeArrowheads="1"/>
            </p:cNvSpPr>
            <p:nvPr/>
          </p:nvSpPr>
          <p:spPr bwMode="auto">
            <a:xfrm>
              <a:off x="3310" y="1545"/>
              <a:ext cx="1192" cy="225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2345" name="Text Box 7"/>
            <p:cNvSpPr txBox="1">
              <a:spLocks noChangeArrowheads="1"/>
            </p:cNvSpPr>
            <p:nvPr/>
          </p:nvSpPr>
          <p:spPr bwMode="auto">
            <a:xfrm>
              <a:off x="3265" y="1654"/>
              <a:ext cx="1249" cy="2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dirty="0">
                  <a:latin typeface="Calibri"/>
                </a:rPr>
                <a:t>application</a:t>
              </a:r>
            </a:p>
            <a:p>
              <a:pPr algn="ctr">
                <a:lnSpc>
                  <a:spcPct val="70000"/>
                </a:lnSpc>
              </a:pPr>
              <a:endParaRPr lang="en-US" dirty="0">
                <a:latin typeface="Calibri"/>
              </a:endParaRPr>
            </a:p>
            <a:p>
              <a:pPr algn="ctr">
                <a:lnSpc>
                  <a:spcPct val="70000"/>
                </a:lnSpc>
              </a:pPr>
              <a:r>
                <a:rPr lang="en-US" dirty="0">
                  <a:latin typeface="Calibri"/>
                </a:rPr>
                <a:t>presentation</a:t>
              </a:r>
            </a:p>
            <a:p>
              <a:pPr algn="ctr">
                <a:lnSpc>
                  <a:spcPct val="70000"/>
                </a:lnSpc>
              </a:pPr>
              <a:endParaRPr lang="en-US" dirty="0">
                <a:latin typeface="Calibri"/>
              </a:endParaRPr>
            </a:p>
            <a:p>
              <a:pPr algn="ctr">
                <a:lnSpc>
                  <a:spcPct val="70000"/>
                </a:lnSpc>
              </a:pPr>
              <a:r>
                <a:rPr lang="en-US" dirty="0">
                  <a:latin typeface="Calibri"/>
                </a:rPr>
                <a:t>session</a:t>
              </a:r>
            </a:p>
            <a:p>
              <a:pPr algn="ctr">
                <a:lnSpc>
                  <a:spcPct val="70000"/>
                </a:lnSpc>
              </a:pPr>
              <a:endParaRPr lang="en-US" dirty="0">
                <a:latin typeface="Calibri"/>
              </a:endParaRPr>
            </a:p>
            <a:p>
              <a:pPr algn="ctr">
                <a:lnSpc>
                  <a:spcPct val="70000"/>
                </a:lnSpc>
              </a:pPr>
              <a:r>
                <a:rPr lang="en-US" dirty="0">
                  <a:latin typeface="Calibri"/>
                </a:rPr>
                <a:t>transport</a:t>
              </a:r>
            </a:p>
            <a:p>
              <a:pPr algn="ctr">
                <a:lnSpc>
                  <a:spcPct val="70000"/>
                </a:lnSpc>
              </a:pPr>
              <a:endParaRPr lang="en-US" dirty="0">
                <a:latin typeface="Calibri"/>
              </a:endParaRPr>
            </a:p>
            <a:p>
              <a:pPr algn="ctr">
                <a:lnSpc>
                  <a:spcPct val="70000"/>
                </a:lnSpc>
              </a:pPr>
              <a:r>
                <a:rPr lang="en-US" dirty="0">
                  <a:latin typeface="Calibri"/>
                </a:rPr>
                <a:t>network</a:t>
              </a:r>
            </a:p>
            <a:p>
              <a:pPr algn="ctr">
                <a:lnSpc>
                  <a:spcPct val="70000"/>
                </a:lnSpc>
              </a:pPr>
              <a:endParaRPr lang="en-US" dirty="0">
                <a:latin typeface="Calibri"/>
              </a:endParaRPr>
            </a:p>
            <a:p>
              <a:pPr algn="ctr">
                <a:lnSpc>
                  <a:spcPct val="70000"/>
                </a:lnSpc>
              </a:pPr>
              <a:r>
                <a:rPr lang="en-US" dirty="0">
                  <a:latin typeface="Calibri"/>
                </a:rPr>
                <a:t>link</a:t>
              </a:r>
            </a:p>
            <a:p>
              <a:pPr algn="ctr">
                <a:lnSpc>
                  <a:spcPct val="70000"/>
                </a:lnSpc>
              </a:pPr>
              <a:endParaRPr lang="en-US" dirty="0">
                <a:latin typeface="Calibri"/>
              </a:endParaRPr>
            </a:p>
            <a:p>
              <a:pPr algn="ctr">
                <a:lnSpc>
                  <a:spcPct val="70000"/>
                </a:lnSpc>
              </a:pPr>
              <a:r>
                <a:rPr lang="en-US" dirty="0">
                  <a:latin typeface="Calibri"/>
                </a:rPr>
                <a:t>physical</a:t>
              </a:r>
            </a:p>
          </p:txBody>
        </p:sp>
        <p:sp>
          <p:nvSpPr>
            <p:cNvPr id="142346" name="Line 8"/>
            <p:cNvSpPr>
              <a:spLocks noChangeShapeType="1"/>
            </p:cNvSpPr>
            <p:nvPr/>
          </p:nvSpPr>
          <p:spPr bwMode="auto">
            <a:xfrm>
              <a:off x="3297" y="191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2347" name="Line 9"/>
            <p:cNvSpPr>
              <a:spLocks noChangeShapeType="1"/>
            </p:cNvSpPr>
            <p:nvPr/>
          </p:nvSpPr>
          <p:spPr bwMode="auto">
            <a:xfrm>
              <a:off x="3306" y="2533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2348" name="Line 10"/>
            <p:cNvSpPr>
              <a:spLocks noChangeShapeType="1"/>
            </p:cNvSpPr>
            <p:nvPr/>
          </p:nvSpPr>
          <p:spPr bwMode="auto">
            <a:xfrm>
              <a:off x="3306" y="2873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2349" name="Line 11"/>
            <p:cNvSpPr>
              <a:spLocks noChangeShapeType="1"/>
            </p:cNvSpPr>
            <p:nvPr/>
          </p:nvSpPr>
          <p:spPr bwMode="auto">
            <a:xfrm>
              <a:off x="3307" y="3513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2350" name="Line 12"/>
            <p:cNvSpPr>
              <a:spLocks noChangeShapeType="1"/>
            </p:cNvSpPr>
            <p:nvPr/>
          </p:nvSpPr>
          <p:spPr bwMode="auto">
            <a:xfrm>
              <a:off x="3297" y="3209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2351" name="Line 13"/>
            <p:cNvSpPr>
              <a:spLocks noChangeShapeType="1"/>
            </p:cNvSpPr>
            <p:nvPr/>
          </p:nvSpPr>
          <p:spPr bwMode="auto">
            <a:xfrm>
              <a:off x="3296" y="2245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5560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8480-E579-1946-90AA-B7BD711C7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7069"/>
            <a:ext cx="8229600" cy="1143000"/>
          </a:xfrm>
        </p:spPr>
        <p:txBody>
          <a:bodyPr/>
          <a:lstStyle/>
          <a:p>
            <a:r>
              <a:rPr lang="en-US" dirty="0"/>
              <a:t>Layers on Layers examples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29F88-51E6-554B-8F06-BA990F92BC31}"/>
              </a:ext>
            </a:extLst>
          </p:cNvPr>
          <p:cNvSpPr txBox="1"/>
          <p:nvPr/>
        </p:nvSpPr>
        <p:spPr>
          <a:xfrm>
            <a:off x="3222171" y="1276441"/>
            <a:ext cx="2492829" cy="369332"/>
          </a:xfrm>
          <a:prstGeom prst="rect">
            <a:avLst/>
          </a:prstGeom>
          <a:solidFill>
            <a:srgbClr val="005493">
              <a:alpha val="2549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EB841-0617-4B4E-84B0-B53A1FB110FA}"/>
              </a:ext>
            </a:extLst>
          </p:cNvPr>
          <p:cNvSpPr txBox="1"/>
          <p:nvPr/>
        </p:nvSpPr>
        <p:spPr>
          <a:xfrm>
            <a:off x="3222171" y="1641575"/>
            <a:ext cx="2492829" cy="369332"/>
          </a:xfrm>
          <a:prstGeom prst="rect">
            <a:avLst/>
          </a:prstGeom>
          <a:solidFill>
            <a:srgbClr val="4E8F00">
              <a:alpha val="23529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Transport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5DFAAA-2954-5E40-BB56-B7D71336300F}"/>
              </a:ext>
            </a:extLst>
          </p:cNvPr>
          <p:cNvSpPr txBox="1"/>
          <p:nvPr/>
        </p:nvSpPr>
        <p:spPr>
          <a:xfrm>
            <a:off x="3222170" y="2382729"/>
            <a:ext cx="2492829" cy="369332"/>
          </a:xfrm>
          <a:prstGeom prst="rect">
            <a:avLst/>
          </a:prstGeom>
          <a:solidFill>
            <a:srgbClr val="FFFF00">
              <a:alpha val="22353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116429-A4E0-EA4F-ACC1-4CA4B2C3320D}"/>
              </a:ext>
            </a:extLst>
          </p:cNvPr>
          <p:cNvSpPr txBox="1"/>
          <p:nvPr/>
        </p:nvSpPr>
        <p:spPr>
          <a:xfrm>
            <a:off x="3222169" y="2758749"/>
            <a:ext cx="2492829" cy="369332"/>
          </a:xfrm>
          <a:prstGeom prst="rect">
            <a:avLst/>
          </a:prstGeom>
          <a:solidFill>
            <a:srgbClr val="FFC000">
              <a:alpha val="23922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Data </a:t>
            </a:r>
            <a:r>
              <a:rPr lang="en-US"/>
              <a:t>Link (L2)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7015C1-A487-9B4B-8EF2-E2093B633635}"/>
              </a:ext>
            </a:extLst>
          </p:cNvPr>
          <p:cNvSpPr txBox="1"/>
          <p:nvPr/>
        </p:nvSpPr>
        <p:spPr>
          <a:xfrm>
            <a:off x="3222168" y="3123885"/>
            <a:ext cx="2492829" cy="369332"/>
          </a:xfrm>
          <a:prstGeom prst="rect">
            <a:avLst/>
          </a:prstGeom>
          <a:solidFill>
            <a:srgbClr val="FF0000">
              <a:alpha val="26275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/>
              <a:t>Physical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78653-6D15-5145-B4FB-7437D859086A}"/>
              </a:ext>
            </a:extLst>
          </p:cNvPr>
          <p:cNvSpPr txBox="1"/>
          <p:nvPr/>
        </p:nvSpPr>
        <p:spPr>
          <a:xfrm>
            <a:off x="6150405" y="1553845"/>
            <a:ext cx="2492829" cy="369332"/>
          </a:xfrm>
          <a:prstGeom prst="rect">
            <a:avLst/>
          </a:prstGeom>
          <a:solidFill>
            <a:srgbClr val="005493">
              <a:alpha val="2549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1885A6-261C-ED45-8670-AD6B18C972E4}"/>
              </a:ext>
            </a:extLst>
          </p:cNvPr>
          <p:cNvSpPr txBox="1"/>
          <p:nvPr/>
        </p:nvSpPr>
        <p:spPr>
          <a:xfrm>
            <a:off x="6150405" y="1923177"/>
            <a:ext cx="2492829" cy="369332"/>
          </a:xfrm>
          <a:prstGeom prst="rect">
            <a:avLst/>
          </a:prstGeom>
          <a:solidFill>
            <a:srgbClr val="4E8F00">
              <a:alpha val="23529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Transport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62E82B-8BA1-E845-A144-0732FD2EB4AA}"/>
              </a:ext>
            </a:extLst>
          </p:cNvPr>
          <p:cNvSpPr txBox="1"/>
          <p:nvPr/>
        </p:nvSpPr>
        <p:spPr>
          <a:xfrm>
            <a:off x="6150404" y="2292509"/>
            <a:ext cx="2492829" cy="369332"/>
          </a:xfrm>
          <a:prstGeom prst="rect">
            <a:avLst/>
          </a:prstGeom>
          <a:solidFill>
            <a:srgbClr val="FFFF00">
              <a:alpha val="22353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6BF65D-3609-FF4E-B2FB-118B0886ED35}"/>
              </a:ext>
            </a:extLst>
          </p:cNvPr>
          <p:cNvSpPr txBox="1"/>
          <p:nvPr/>
        </p:nvSpPr>
        <p:spPr>
          <a:xfrm>
            <a:off x="6150403" y="2661841"/>
            <a:ext cx="2492829" cy="369332"/>
          </a:xfrm>
          <a:prstGeom prst="rect">
            <a:avLst/>
          </a:prstGeom>
          <a:solidFill>
            <a:srgbClr val="FFC000">
              <a:alpha val="23922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/>
              <a:t>Data Link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636DF2-858C-614F-A461-605CEECCA73E}"/>
              </a:ext>
            </a:extLst>
          </p:cNvPr>
          <p:cNvSpPr txBox="1"/>
          <p:nvPr/>
        </p:nvSpPr>
        <p:spPr>
          <a:xfrm>
            <a:off x="6150402" y="3031173"/>
            <a:ext cx="2492829" cy="369332"/>
          </a:xfrm>
          <a:prstGeom prst="rect">
            <a:avLst/>
          </a:prstGeom>
          <a:solidFill>
            <a:srgbClr val="FF0000">
              <a:alpha val="26275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(Virtualized) Physical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EE1B3-E089-E043-9753-E487181CFAAA}"/>
              </a:ext>
            </a:extLst>
          </p:cNvPr>
          <p:cNvSpPr txBox="1"/>
          <p:nvPr/>
        </p:nvSpPr>
        <p:spPr>
          <a:xfrm>
            <a:off x="3222159" y="3980106"/>
            <a:ext cx="2492829" cy="369332"/>
          </a:xfrm>
          <a:prstGeom prst="rect">
            <a:avLst/>
          </a:prstGeom>
          <a:solidFill>
            <a:srgbClr val="005493">
              <a:alpha val="2549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A36416-379D-3146-9E8E-CD14899A787A}"/>
              </a:ext>
            </a:extLst>
          </p:cNvPr>
          <p:cNvSpPr txBox="1"/>
          <p:nvPr/>
        </p:nvSpPr>
        <p:spPr>
          <a:xfrm>
            <a:off x="3222158" y="4349438"/>
            <a:ext cx="2492829" cy="369332"/>
          </a:xfrm>
          <a:prstGeom prst="rect">
            <a:avLst/>
          </a:prstGeom>
          <a:solidFill>
            <a:srgbClr val="4E8F00">
              <a:alpha val="23529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Transport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B1A445-922C-5B40-A894-3F78029E126B}"/>
              </a:ext>
            </a:extLst>
          </p:cNvPr>
          <p:cNvSpPr txBox="1"/>
          <p:nvPr/>
        </p:nvSpPr>
        <p:spPr>
          <a:xfrm>
            <a:off x="3222158" y="4709204"/>
            <a:ext cx="2492829" cy="369332"/>
          </a:xfrm>
          <a:prstGeom prst="rect">
            <a:avLst/>
          </a:prstGeom>
          <a:solidFill>
            <a:srgbClr val="FFFF00">
              <a:alpha val="22353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1811D0-8813-2E46-893A-4650B3082B17}"/>
              </a:ext>
            </a:extLst>
          </p:cNvPr>
          <p:cNvSpPr txBox="1"/>
          <p:nvPr/>
        </p:nvSpPr>
        <p:spPr>
          <a:xfrm>
            <a:off x="3222166" y="5831538"/>
            <a:ext cx="2492829" cy="369332"/>
          </a:xfrm>
          <a:prstGeom prst="rect">
            <a:avLst/>
          </a:prstGeom>
          <a:solidFill>
            <a:srgbClr val="FFC000">
              <a:alpha val="23922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Data Link (</a:t>
            </a:r>
            <a:r>
              <a:rPr lang="en-US"/>
              <a:t>L2)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B61159-2A55-5042-85A5-3F75D5590A38}"/>
              </a:ext>
            </a:extLst>
          </p:cNvPr>
          <p:cNvSpPr txBox="1"/>
          <p:nvPr/>
        </p:nvSpPr>
        <p:spPr>
          <a:xfrm>
            <a:off x="3222165" y="6200870"/>
            <a:ext cx="2492829" cy="369332"/>
          </a:xfrm>
          <a:prstGeom prst="rect">
            <a:avLst/>
          </a:prstGeom>
          <a:solidFill>
            <a:srgbClr val="FF0000">
              <a:alpha val="26275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/>
              <a:t>Physical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D595FE-9657-A340-A24B-F21F76B38B9F}"/>
              </a:ext>
            </a:extLst>
          </p:cNvPr>
          <p:cNvSpPr txBox="1"/>
          <p:nvPr/>
        </p:nvSpPr>
        <p:spPr>
          <a:xfrm>
            <a:off x="3222165" y="2017595"/>
            <a:ext cx="2492829" cy="369332"/>
          </a:xfrm>
          <a:prstGeom prst="rect">
            <a:avLst/>
          </a:prstGeom>
          <a:solidFill>
            <a:srgbClr val="FFFF00">
              <a:alpha val="22353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573C63-60A8-274B-B39D-80D8FC24814F}"/>
              </a:ext>
            </a:extLst>
          </p:cNvPr>
          <p:cNvSpPr txBox="1"/>
          <p:nvPr/>
        </p:nvSpPr>
        <p:spPr>
          <a:xfrm>
            <a:off x="3222158" y="5080903"/>
            <a:ext cx="2492829" cy="369332"/>
          </a:xfrm>
          <a:prstGeom prst="rect">
            <a:avLst/>
          </a:prstGeom>
          <a:solidFill>
            <a:srgbClr val="4E8F00">
              <a:alpha val="23529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Transport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475F24-B9F8-AD48-BE5E-619400C405B7}"/>
              </a:ext>
            </a:extLst>
          </p:cNvPr>
          <p:cNvSpPr txBox="1"/>
          <p:nvPr/>
        </p:nvSpPr>
        <p:spPr>
          <a:xfrm>
            <a:off x="3222167" y="5462206"/>
            <a:ext cx="2492829" cy="369332"/>
          </a:xfrm>
          <a:prstGeom prst="rect">
            <a:avLst/>
          </a:prstGeom>
          <a:solidFill>
            <a:srgbClr val="FFFF00">
              <a:alpha val="22353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0C75A2-B1CB-7348-AD5D-2704C494A255}"/>
              </a:ext>
            </a:extLst>
          </p:cNvPr>
          <p:cNvSpPr txBox="1"/>
          <p:nvPr/>
        </p:nvSpPr>
        <p:spPr>
          <a:xfrm>
            <a:off x="6150405" y="3400505"/>
            <a:ext cx="2492829" cy="369332"/>
          </a:xfrm>
          <a:prstGeom prst="rect">
            <a:avLst/>
          </a:prstGeom>
          <a:solidFill>
            <a:srgbClr val="005493">
              <a:alpha val="2549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15A30C-D541-F143-87EA-A83E749699A8}"/>
              </a:ext>
            </a:extLst>
          </p:cNvPr>
          <p:cNvSpPr txBox="1"/>
          <p:nvPr/>
        </p:nvSpPr>
        <p:spPr>
          <a:xfrm>
            <a:off x="6150405" y="3769837"/>
            <a:ext cx="2492829" cy="369332"/>
          </a:xfrm>
          <a:prstGeom prst="rect">
            <a:avLst/>
          </a:prstGeom>
          <a:solidFill>
            <a:srgbClr val="4E8F00">
              <a:alpha val="23529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Transport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17BA99-D035-5843-9DAD-E5EAE857EF3F}"/>
              </a:ext>
            </a:extLst>
          </p:cNvPr>
          <p:cNvSpPr txBox="1"/>
          <p:nvPr/>
        </p:nvSpPr>
        <p:spPr>
          <a:xfrm>
            <a:off x="6150404" y="4139169"/>
            <a:ext cx="2492829" cy="369332"/>
          </a:xfrm>
          <a:prstGeom prst="rect">
            <a:avLst/>
          </a:prstGeom>
          <a:solidFill>
            <a:srgbClr val="FFFF00">
              <a:alpha val="22353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EBE7D-E4C6-4D4F-B4D6-DAAFE7975E6B}"/>
              </a:ext>
            </a:extLst>
          </p:cNvPr>
          <p:cNvSpPr txBox="1"/>
          <p:nvPr/>
        </p:nvSpPr>
        <p:spPr>
          <a:xfrm>
            <a:off x="6150403" y="4508501"/>
            <a:ext cx="2492829" cy="369332"/>
          </a:xfrm>
          <a:prstGeom prst="rect">
            <a:avLst/>
          </a:prstGeom>
          <a:solidFill>
            <a:srgbClr val="FFC000">
              <a:alpha val="23922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Data Link (</a:t>
            </a:r>
            <a:r>
              <a:rPr lang="en-US"/>
              <a:t>L2)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5FD3AF-FE07-B04C-9F6D-121978F301FC}"/>
              </a:ext>
            </a:extLst>
          </p:cNvPr>
          <p:cNvSpPr txBox="1"/>
          <p:nvPr/>
        </p:nvSpPr>
        <p:spPr>
          <a:xfrm>
            <a:off x="6150402" y="4877833"/>
            <a:ext cx="2492829" cy="369332"/>
          </a:xfrm>
          <a:prstGeom prst="rect">
            <a:avLst/>
          </a:prstGeom>
          <a:solidFill>
            <a:srgbClr val="FF0000">
              <a:alpha val="26275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Physical</a:t>
            </a:r>
          </a:p>
        </p:txBody>
      </p:sp>
      <p:pic>
        <p:nvPicPr>
          <p:cNvPr id="26626" name="Picture 2" descr="National Film Registry 2020: Dark Knight, Grease, and Shrek">
            <a:extLst>
              <a:ext uri="{FF2B5EF4-FFF2-40B4-BE49-F238E27FC236}">
                <a16:creationId xmlns:a16="http://schemas.microsoft.com/office/drawing/2014/main" id="{792936F1-5B5F-F549-90D6-B87A23A36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514" y="81957"/>
            <a:ext cx="1259568" cy="126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ight Arrow 38">
            <a:extLst>
              <a:ext uri="{FF2B5EF4-FFF2-40B4-BE49-F238E27FC236}">
                <a16:creationId xmlns:a16="http://schemas.microsoft.com/office/drawing/2014/main" id="{6ED0BA31-E612-DC40-99F2-3578626913C0}"/>
              </a:ext>
            </a:extLst>
          </p:cNvPr>
          <p:cNvSpPr/>
          <p:nvPr/>
        </p:nvSpPr>
        <p:spPr>
          <a:xfrm rot="19625625">
            <a:off x="1741522" y="2240242"/>
            <a:ext cx="157654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924DE998-ABB9-ED46-8DD5-801284D6D31E}"/>
              </a:ext>
            </a:extLst>
          </p:cNvPr>
          <p:cNvSpPr/>
          <p:nvPr/>
        </p:nvSpPr>
        <p:spPr>
          <a:xfrm rot="2852178">
            <a:off x="1824028" y="4572103"/>
            <a:ext cx="157654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3B64736D-B0CA-B743-A4D2-2FAE80412D39}"/>
              </a:ext>
            </a:extLst>
          </p:cNvPr>
          <p:cNvSpPr/>
          <p:nvPr/>
        </p:nvSpPr>
        <p:spPr>
          <a:xfrm>
            <a:off x="2612299" y="3460165"/>
            <a:ext cx="353810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344D3D-A564-6745-9869-D0695825613C}"/>
              </a:ext>
            </a:extLst>
          </p:cNvPr>
          <p:cNvSpPr/>
          <p:nvPr/>
        </p:nvSpPr>
        <p:spPr>
          <a:xfrm>
            <a:off x="293911" y="2661840"/>
            <a:ext cx="2492828" cy="18627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4C6BB-1F30-5246-ABEE-6E164C038E09}"/>
              </a:ext>
            </a:extLst>
          </p:cNvPr>
          <p:cNvSpPr txBox="1"/>
          <p:nvPr/>
        </p:nvSpPr>
        <p:spPr>
          <a:xfrm>
            <a:off x="293914" y="2677886"/>
            <a:ext cx="2492829" cy="369332"/>
          </a:xfrm>
          <a:prstGeom prst="rect">
            <a:avLst/>
          </a:prstGeom>
          <a:solidFill>
            <a:srgbClr val="005493">
              <a:alpha val="2549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E6BAD-DE10-334A-82E2-0A1575C0DCB4}"/>
              </a:ext>
            </a:extLst>
          </p:cNvPr>
          <p:cNvSpPr txBox="1"/>
          <p:nvPr/>
        </p:nvSpPr>
        <p:spPr>
          <a:xfrm>
            <a:off x="293914" y="3047218"/>
            <a:ext cx="2492829" cy="369332"/>
          </a:xfrm>
          <a:prstGeom prst="rect">
            <a:avLst/>
          </a:prstGeom>
          <a:solidFill>
            <a:srgbClr val="4E8F00">
              <a:alpha val="23529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Transport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1ED7AF-280F-8147-98BF-42280479842D}"/>
              </a:ext>
            </a:extLst>
          </p:cNvPr>
          <p:cNvSpPr txBox="1"/>
          <p:nvPr/>
        </p:nvSpPr>
        <p:spPr>
          <a:xfrm>
            <a:off x="293913" y="3416550"/>
            <a:ext cx="2492829" cy="369332"/>
          </a:xfrm>
          <a:prstGeom prst="rect">
            <a:avLst/>
          </a:prstGeom>
          <a:solidFill>
            <a:srgbClr val="FFFF00">
              <a:alpha val="22353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72DA5D-14CA-534B-9672-EE7A451EDE8D}"/>
              </a:ext>
            </a:extLst>
          </p:cNvPr>
          <p:cNvSpPr txBox="1"/>
          <p:nvPr/>
        </p:nvSpPr>
        <p:spPr>
          <a:xfrm>
            <a:off x="293912" y="3785882"/>
            <a:ext cx="2492829" cy="369332"/>
          </a:xfrm>
          <a:prstGeom prst="rect">
            <a:avLst/>
          </a:prstGeom>
          <a:solidFill>
            <a:srgbClr val="FFC000">
              <a:alpha val="23922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Data Link (L2)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659EFE-D21A-4948-B54F-002CA4E88703}"/>
              </a:ext>
            </a:extLst>
          </p:cNvPr>
          <p:cNvSpPr txBox="1"/>
          <p:nvPr/>
        </p:nvSpPr>
        <p:spPr>
          <a:xfrm>
            <a:off x="293911" y="4155214"/>
            <a:ext cx="2492829" cy="369332"/>
          </a:xfrm>
          <a:prstGeom prst="rect">
            <a:avLst/>
          </a:prstGeom>
          <a:solidFill>
            <a:srgbClr val="FF2600">
              <a:alpha val="26275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Physical</a:t>
            </a:r>
          </a:p>
        </p:txBody>
      </p:sp>
      <p:sp>
        <p:nvSpPr>
          <p:cNvPr id="45" name="Slide Number Placeholder 6">
            <a:extLst>
              <a:ext uri="{FF2B5EF4-FFF2-40B4-BE49-F238E27FC236}">
                <a16:creationId xmlns:a16="http://schemas.microsoft.com/office/drawing/2014/main" id="{231D3701-62A4-3A45-988D-53B9FB5C721D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457200" rtl="0" eaLnBrk="0" latinLnBrk="0" hangingPunct="0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457200" rtl="0" eaLnBrk="0" latinLnBrk="0" hangingPunct="0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457200" rtl="0" eaLnBrk="0" latinLnBrk="0" hangingPunct="0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457200" rtl="0" eaLnBrk="0" latinLnBrk="0" hangingPunct="0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fld id="{11C8899E-9E7B-3840-B589-4BC3C842D549}" type="slidenum">
              <a:rPr lang="en-US" sz="1400" smtClean="0"/>
              <a:pPr/>
              <a:t>15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110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1C8899E-9E7B-3840-B589-4BC3C842D549}" type="slidenum">
              <a:rPr lang="en-US" sz="1400" smtClean="0"/>
              <a:pPr/>
              <a:t>16</a:t>
            </a:fld>
            <a:endParaRPr lang="en-US" sz="1400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What is a protocol?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581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u="sng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human protocols: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ja-JP" altLang="en-US" sz="2400" dirty="0">
                <a:ea typeface="ＭＳ Ｐゴシック" charset="0"/>
                <a:cs typeface="ＭＳ Ｐゴシック" charset="0"/>
              </a:rPr>
              <a:t>“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what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s the time?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”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ja-JP" altLang="en-US" sz="2400" dirty="0">
                <a:ea typeface="ＭＳ Ｐゴシック" charset="0"/>
                <a:cs typeface="ＭＳ Ｐゴシック" charset="0"/>
              </a:rPr>
              <a:t>“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I have a question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”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introductions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/>
            <a:endParaRPr lang="en-US" sz="2000" dirty="0">
              <a:ea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… specific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msgs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sent</a:t>
            </a:r>
          </a:p>
          <a:p>
            <a:pPr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… specific actions taken when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msgs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received, or other events</a:t>
            </a:r>
          </a:p>
        </p:txBody>
      </p:sp>
      <p:sp>
        <p:nvSpPr>
          <p:cNvPr id="317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371600"/>
            <a:ext cx="3810000" cy="25908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u="sng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network protocols: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machines rather than humans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all communication activity in Internet governed by protocols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4495800" y="4495800"/>
            <a:ext cx="4267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0"/>
              <a:buNone/>
            </a:pPr>
            <a:r>
              <a:rPr lang="en-US" i="1" dirty="0">
                <a:latin typeface="Calibri"/>
              </a:rPr>
              <a:t>protocols define format, order of </a:t>
            </a:r>
            <a:r>
              <a:rPr lang="en-US" i="1" dirty="0" err="1">
                <a:latin typeface="Calibri"/>
              </a:rPr>
              <a:t>msgs</a:t>
            </a:r>
            <a:r>
              <a:rPr lang="en-US" i="1" dirty="0">
                <a:latin typeface="Calibri"/>
              </a:rPr>
              <a:t> sent and received among network entities, and actions taken on </a:t>
            </a:r>
            <a:r>
              <a:rPr lang="en-US" i="1" dirty="0" err="1">
                <a:latin typeface="Calibri"/>
              </a:rPr>
              <a:t>msg</a:t>
            </a:r>
            <a:r>
              <a:rPr lang="en-US" i="1" dirty="0">
                <a:latin typeface="Calibri"/>
              </a:rPr>
              <a:t> transmission, receipt</a:t>
            </a:r>
            <a:r>
              <a:rPr lang="en-US" i="1" dirty="0">
                <a:solidFill>
                  <a:srgbClr val="FF0000"/>
                </a:solidFill>
                <a:latin typeface="Calibri"/>
              </a:rPr>
              <a:t> 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4495800" y="3962400"/>
            <a:ext cx="4343400" cy="23622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2060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AD7E95-1485-254C-A0CE-B95554DAD1A5}" type="slidenum">
              <a:rPr lang="en-US" sz="1400" smtClean="0"/>
              <a:pPr/>
              <a:t>17</a:t>
            </a:fld>
            <a:endParaRPr lang="en-US" sz="1400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What is a protocol?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153400" cy="6858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a human protocol and a computer network protocol:</a:t>
            </a:r>
          </a:p>
          <a:p>
            <a:pPr>
              <a:buFont typeface="Wingdings" charset="0"/>
              <a:buNone/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3799" name="Rectangle 8"/>
          <p:cNvSpPr>
            <a:spLocks noChangeArrowheads="1"/>
          </p:cNvSpPr>
          <p:nvPr/>
        </p:nvSpPr>
        <p:spPr bwMode="auto">
          <a:xfrm>
            <a:off x="685800" y="5943600"/>
            <a:ext cx="441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0"/>
              <a:buNone/>
            </a:pPr>
            <a:r>
              <a:rPr lang="en-US" u="sng" dirty="0">
                <a:solidFill>
                  <a:srgbClr val="FF0000"/>
                </a:solidFill>
                <a:latin typeface="Calibri"/>
              </a:rPr>
              <a:t>Q:</a:t>
            </a:r>
            <a:r>
              <a:rPr lang="en-US" dirty="0">
                <a:latin typeface="Calibri"/>
              </a:rPr>
              <a:t> Other human protocols? </a:t>
            </a:r>
          </a:p>
        </p:txBody>
      </p:sp>
      <p:sp>
        <p:nvSpPr>
          <p:cNvPr id="33800" name="Line 10"/>
          <p:cNvSpPr>
            <a:spLocks noChangeShapeType="1"/>
          </p:cNvSpPr>
          <p:nvPr/>
        </p:nvSpPr>
        <p:spPr bwMode="auto">
          <a:xfrm>
            <a:off x="1257300" y="2771775"/>
            <a:ext cx="176212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grpSp>
        <p:nvGrpSpPr>
          <p:cNvPr id="33801" name="Group 16"/>
          <p:cNvGrpSpPr>
            <a:grpSpLocks/>
          </p:cNvGrpSpPr>
          <p:nvPr/>
        </p:nvGrpSpPr>
        <p:grpSpPr bwMode="auto">
          <a:xfrm>
            <a:off x="7173913" y="2917825"/>
            <a:ext cx="355600" cy="933450"/>
            <a:chOff x="4180" y="783"/>
            <a:chExt cx="150" cy="307"/>
          </a:xfrm>
        </p:grpSpPr>
        <p:sp>
          <p:nvSpPr>
            <p:cNvPr id="33833" name="AutoShape 1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33834" name="Rectangle 1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33835" name="Rectangle 1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33836" name="AutoShape 2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33837" name="Line 2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33838" name="Line 2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33839" name="Rectangle 2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33840" name="Rectangle 2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</p:grpSp>
      <p:graphicFrame>
        <p:nvGraphicFramePr>
          <p:cNvPr id="33794" name="Object 26"/>
          <p:cNvGraphicFramePr>
            <a:graphicFrameLocks noChangeAspect="1"/>
          </p:cNvGraphicFramePr>
          <p:nvPr/>
        </p:nvGraphicFramePr>
        <p:xfrm>
          <a:off x="4543425" y="2632075"/>
          <a:ext cx="6223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0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2632075"/>
                        <a:ext cx="6223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802" name="Picture 62" descr="Ali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2376488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3" name="Picture 63" descr="Bo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277177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4" name="Text Box 64"/>
          <p:cNvSpPr txBox="1">
            <a:spLocks noChangeArrowheads="1"/>
          </p:cNvSpPr>
          <p:nvPr/>
        </p:nvSpPr>
        <p:spPr bwMode="auto">
          <a:xfrm>
            <a:off x="1698625" y="2484438"/>
            <a:ext cx="4470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Calibri"/>
              </a:rPr>
              <a:t>Hi</a:t>
            </a:r>
            <a:endParaRPr lang="en-US" dirty="0"/>
          </a:p>
        </p:txBody>
      </p:sp>
      <p:sp>
        <p:nvSpPr>
          <p:cNvPr id="33805" name="Line 66"/>
          <p:cNvSpPr>
            <a:spLocks noChangeShapeType="1"/>
          </p:cNvSpPr>
          <p:nvPr/>
        </p:nvSpPr>
        <p:spPr bwMode="auto">
          <a:xfrm flipV="1">
            <a:off x="971550" y="3352800"/>
            <a:ext cx="2085975" cy="361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33806" name="Text Box 67"/>
          <p:cNvSpPr txBox="1">
            <a:spLocks noChangeArrowheads="1"/>
          </p:cNvSpPr>
          <p:nvPr/>
        </p:nvSpPr>
        <p:spPr bwMode="auto">
          <a:xfrm>
            <a:off x="1689100" y="3141663"/>
            <a:ext cx="4470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Calibri"/>
              </a:rPr>
              <a:t>Hi</a:t>
            </a:r>
            <a:endParaRPr lang="en-US" dirty="0"/>
          </a:p>
        </p:txBody>
      </p:sp>
      <p:sp>
        <p:nvSpPr>
          <p:cNvPr id="33807" name="Line 70"/>
          <p:cNvSpPr>
            <a:spLocks noChangeShapeType="1"/>
          </p:cNvSpPr>
          <p:nvPr/>
        </p:nvSpPr>
        <p:spPr bwMode="auto">
          <a:xfrm>
            <a:off x="933450" y="3762375"/>
            <a:ext cx="2162175" cy="4381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grpSp>
        <p:nvGrpSpPr>
          <p:cNvPr id="33808" name="Group 72"/>
          <p:cNvGrpSpPr>
            <a:grpSpLocks/>
          </p:cNvGrpSpPr>
          <p:nvPr/>
        </p:nvGrpSpPr>
        <p:grpSpPr bwMode="auto">
          <a:xfrm>
            <a:off x="1377952" y="3694113"/>
            <a:ext cx="973138" cy="708025"/>
            <a:chOff x="772" y="2747"/>
            <a:chExt cx="613" cy="446"/>
          </a:xfrm>
        </p:grpSpPr>
        <p:sp>
          <p:nvSpPr>
            <p:cNvPr id="33831" name="Rectangle 71"/>
            <p:cNvSpPr>
              <a:spLocks noChangeArrowheads="1"/>
            </p:cNvSpPr>
            <p:nvPr/>
          </p:nvSpPr>
          <p:spPr bwMode="auto">
            <a:xfrm>
              <a:off x="786" y="2790"/>
              <a:ext cx="588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33832" name="Text Box 69"/>
            <p:cNvSpPr txBox="1">
              <a:spLocks noChangeArrowheads="1"/>
            </p:cNvSpPr>
            <p:nvPr/>
          </p:nvSpPr>
          <p:spPr bwMode="auto">
            <a:xfrm>
              <a:off x="772" y="2747"/>
              <a:ext cx="613" cy="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Got the</a:t>
              </a:r>
            </a:p>
            <a:p>
              <a:pPr algn="ctr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time?</a:t>
              </a:r>
              <a:endParaRPr lang="en-US" sz="2000" dirty="0"/>
            </a:p>
          </p:txBody>
        </p:sp>
      </p:grpSp>
      <p:sp>
        <p:nvSpPr>
          <p:cNvPr id="33809" name="Line 73"/>
          <p:cNvSpPr>
            <a:spLocks noChangeShapeType="1"/>
          </p:cNvSpPr>
          <p:nvPr/>
        </p:nvSpPr>
        <p:spPr bwMode="auto">
          <a:xfrm flipV="1">
            <a:off x="1095375" y="4333875"/>
            <a:ext cx="1952625" cy="333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grpSp>
        <p:nvGrpSpPr>
          <p:cNvPr id="33810" name="Group 76"/>
          <p:cNvGrpSpPr>
            <a:grpSpLocks/>
          </p:cNvGrpSpPr>
          <p:nvPr/>
        </p:nvGrpSpPr>
        <p:grpSpPr bwMode="auto">
          <a:xfrm>
            <a:off x="1431925" y="4360868"/>
            <a:ext cx="796925" cy="461963"/>
            <a:chOff x="1046" y="2771"/>
            <a:chExt cx="502" cy="291"/>
          </a:xfrm>
        </p:grpSpPr>
        <p:sp>
          <p:nvSpPr>
            <p:cNvPr id="33829" name="Rectangle 75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33830" name="Text Box 74"/>
            <p:cNvSpPr txBox="1">
              <a:spLocks noChangeArrowheads="1"/>
            </p:cNvSpPr>
            <p:nvPr/>
          </p:nvSpPr>
          <p:spPr bwMode="auto">
            <a:xfrm>
              <a:off x="1046" y="2771"/>
              <a:ext cx="46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2:00</a:t>
              </a:r>
              <a:endParaRPr lang="en-US" dirty="0"/>
            </a:p>
          </p:txBody>
        </p:sp>
      </p:grpSp>
      <p:sp>
        <p:nvSpPr>
          <p:cNvPr id="33811" name="Text Box 78"/>
          <p:cNvSpPr txBox="1">
            <a:spLocks noChangeArrowheads="1"/>
          </p:cNvSpPr>
          <p:nvPr/>
        </p:nvSpPr>
        <p:spPr bwMode="auto">
          <a:xfrm>
            <a:off x="5222875" y="2713038"/>
            <a:ext cx="179906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Calibri"/>
              </a:rPr>
              <a:t>TCP connection</a:t>
            </a:r>
          </a:p>
          <a:p>
            <a:r>
              <a:rPr lang="en-US" sz="2000" dirty="0">
                <a:solidFill>
                  <a:srgbClr val="FF0000"/>
                </a:solidFill>
                <a:latin typeface="Calibri"/>
              </a:rPr>
              <a:t> request</a:t>
            </a:r>
            <a:endParaRPr lang="en-US" dirty="0"/>
          </a:p>
        </p:txBody>
      </p:sp>
      <p:sp>
        <p:nvSpPr>
          <p:cNvPr id="33812" name="Line 85"/>
          <p:cNvSpPr>
            <a:spLocks noChangeShapeType="1"/>
          </p:cNvSpPr>
          <p:nvPr/>
        </p:nvSpPr>
        <p:spPr bwMode="auto">
          <a:xfrm flipV="1">
            <a:off x="4943475" y="4648200"/>
            <a:ext cx="2343150" cy="428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33813" name="Line 89"/>
          <p:cNvSpPr>
            <a:spLocks noChangeShapeType="1"/>
          </p:cNvSpPr>
          <p:nvPr/>
        </p:nvSpPr>
        <p:spPr bwMode="auto">
          <a:xfrm>
            <a:off x="5219700" y="2981325"/>
            <a:ext cx="176212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33814" name="Line 90"/>
          <p:cNvSpPr>
            <a:spLocks noChangeShapeType="1"/>
          </p:cNvSpPr>
          <p:nvPr/>
        </p:nvSpPr>
        <p:spPr bwMode="auto">
          <a:xfrm flipV="1">
            <a:off x="4895850" y="3476625"/>
            <a:ext cx="2085975" cy="361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grpSp>
        <p:nvGrpSpPr>
          <p:cNvPr id="33815" name="Group 93"/>
          <p:cNvGrpSpPr>
            <a:grpSpLocks/>
          </p:cNvGrpSpPr>
          <p:nvPr/>
        </p:nvGrpSpPr>
        <p:grpSpPr bwMode="auto">
          <a:xfrm>
            <a:off x="5156201" y="3408363"/>
            <a:ext cx="1798638" cy="708025"/>
            <a:chOff x="3248" y="2147"/>
            <a:chExt cx="1133" cy="446"/>
          </a:xfrm>
        </p:grpSpPr>
        <p:sp>
          <p:nvSpPr>
            <p:cNvPr id="33827" name="Rectangle 92"/>
            <p:cNvSpPr>
              <a:spLocks noChangeArrowheads="1"/>
            </p:cNvSpPr>
            <p:nvPr/>
          </p:nvSpPr>
          <p:spPr bwMode="auto">
            <a:xfrm>
              <a:off x="3306" y="2190"/>
              <a:ext cx="906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33828" name="Text Box 91"/>
            <p:cNvSpPr txBox="1">
              <a:spLocks noChangeArrowheads="1"/>
            </p:cNvSpPr>
            <p:nvPr/>
          </p:nvSpPr>
          <p:spPr bwMode="auto">
            <a:xfrm>
              <a:off x="3248" y="2147"/>
              <a:ext cx="1133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TCP connection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response</a:t>
              </a:r>
              <a:endParaRPr lang="en-US" dirty="0"/>
            </a:p>
          </p:txBody>
        </p:sp>
      </p:grpSp>
      <p:sp>
        <p:nvSpPr>
          <p:cNvPr id="33816" name="Line 94"/>
          <p:cNvSpPr>
            <a:spLocks noChangeShapeType="1"/>
          </p:cNvSpPr>
          <p:nvPr/>
        </p:nvSpPr>
        <p:spPr bwMode="auto">
          <a:xfrm>
            <a:off x="4943475" y="4086225"/>
            <a:ext cx="2400300" cy="419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grpSp>
        <p:nvGrpSpPr>
          <p:cNvPr id="33817" name="Group 97"/>
          <p:cNvGrpSpPr>
            <a:grpSpLocks/>
          </p:cNvGrpSpPr>
          <p:nvPr/>
        </p:nvGrpSpPr>
        <p:grpSpPr bwMode="auto">
          <a:xfrm>
            <a:off x="5156200" y="4151313"/>
            <a:ext cx="3794125" cy="304800"/>
            <a:chOff x="3212" y="2597"/>
            <a:chExt cx="2390" cy="192"/>
          </a:xfrm>
        </p:grpSpPr>
        <p:sp>
          <p:nvSpPr>
            <p:cNvPr id="33825" name="Rectangle 96"/>
            <p:cNvSpPr>
              <a:spLocks noChangeArrowheads="1"/>
            </p:cNvSpPr>
            <p:nvPr/>
          </p:nvSpPr>
          <p:spPr bwMode="auto">
            <a:xfrm>
              <a:off x="3252" y="2628"/>
              <a:ext cx="2100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33826" name="Text Box 95"/>
            <p:cNvSpPr txBox="1">
              <a:spLocks noChangeArrowheads="1"/>
            </p:cNvSpPr>
            <p:nvPr/>
          </p:nvSpPr>
          <p:spPr bwMode="auto">
            <a:xfrm>
              <a:off x="3212" y="2597"/>
              <a:ext cx="23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FF0000"/>
                  </a:solidFill>
                  <a:latin typeface="Calibri"/>
                </a:rPr>
                <a:t>GET http://</a:t>
              </a:r>
              <a:r>
                <a:rPr lang="en-US" sz="1400" dirty="0" err="1">
                  <a:solidFill>
                    <a:srgbClr val="FF0000"/>
                  </a:solidFill>
                  <a:latin typeface="Calibri"/>
                </a:rPr>
                <a:t>www.cl.cam.ac.uk</a:t>
              </a:r>
              <a:r>
                <a:rPr lang="en-US" sz="1400" dirty="0">
                  <a:solidFill>
                    <a:srgbClr val="FF0000"/>
                  </a:solidFill>
                  <a:latin typeface="Calibri"/>
                </a:rPr>
                <a:t>/</a:t>
              </a:r>
              <a:r>
                <a:rPr lang="en-US" sz="1400" dirty="0" err="1">
                  <a:solidFill>
                    <a:srgbClr val="FF0000"/>
                  </a:solidFill>
                  <a:latin typeface="Calibri"/>
                </a:rPr>
                <a:t>index.html</a:t>
              </a:r>
              <a:endParaRPr lang="en-US" dirty="0"/>
            </a:p>
          </p:txBody>
        </p:sp>
      </p:grpSp>
      <p:grpSp>
        <p:nvGrpSpPr>
          <p:cNvPr id="33818" name="Group 98"/>
          <p:cNvGrpSpPr>
            <a:grpSpLocks/>
          </p:cNvGrpSpPr>
          <p:nvPr/>
        </p:nvGrpSpPr>
        <p:grpSpPr bwMode="auto">
          <a:xfrm>
            <a:off x="5784851" y="4656143"/>
            <a:ext cx="877888" cy="461963"/>
            <a:chOff x="1046" y="2771"/>
            <a:chExt cx="553" cy="291"/>
          </a:xfrm>
        </p:grpSpPr>
        <p:sp>
          <p:nvSpPr>
            <p:cNvPr id="33823" name="Rectangle 99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33824" name="Text Box 100"/>
            <p:cNvSpPr txBox="1">
              <a:spLocks noChangeArrowheads="1"/>
            </p:cNvSpPr>
            <p:nvPr/>
          </p:nvSpPr>
          <p:spPr bwMode="auto">
            <a:xfrm>
              <a:off x="1046" y="2771"/>
              <a:ext cx="55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&lt;file&gt;</a:t>
              </a:r>
              <a:endParaRPr lang="en-US" dirty="0"/>
            </a:p>
          </p:txBody>
        </p:sp>
      </p:grpSp>
      <p:sp>
        <p:nvSpPr>
          <p:cNvPr id="33819" name="Line 101"/>
          <p:cNvSpPr>
            <a:spLocks noChangeShapeType="1"/>
          </p:cNvSpPr>
          <p:nvPr/>
        </p:nvSpPr>
        <p:spPr bwMode="auto">
          <a:xfrm>
            <a:off x="4057650" y="1962150"/>
            <a:ext cx="0" cy="3857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grpSp>
        <p:nvGrpSpPr>
          <p:cNvPr id="33820" name="Group 105"/>
          <p:cNvGrpSpPr>
            <a:grpSpLocks/>
          </p:cNvGrpSpPr>
          <p:nvPr/>
        </p:nvGrpSpPr>
        <p:grpSpPr bwMode="auto">
          <a:xfrm>
            <a:off x="3679827" y="5094294"/>
            <a:ext cx="766763" cy="461963"/>
            <a:chOff x="2198" y="3221"/>
            <a:chExt cx="483" cy="291"/>
          </a:xfrm>
        </p:grpSpPr>
        <p:sp>
          <p:nvSpPr>
            <p:cNvPr id="33821" name="Rectangle 104"/>
            <p:cNvSpPr>
              <a:spLocks noChangeArrowheads="1"/>
            </p:cNvSpPr>
            <p:nvPr/>
          </p:nvSpPr>
          <p:spPr bwMode="auto">
            <a:xfrm>
              <a:off x="2244" y="3282"/>
              <a:ext cx="408" cy="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33822" name="Text Box 102"/>
            <p:cNvSpPr txBox="1">
              <a:spLocks noChangeArrowheads="1"/>
            </p:cNvSpPr>
            <p:nvPr/>
          </p:nvSpPr>
          <p:spPr bwMode="auto">
            <a:xfrm>
              <a:off x="2198" y="3221"/>
              <a:ext cx="48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time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6808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Protocol Standardization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/>
            <a:r>
              <a:rPr lang="en-US" dirty="0">
                <a:latin typeface="Arial" charset="0"/>
              </a:rPr>
              <a:t>All hosts must  follow same protocol</a:t>
            </a:r>
          </a:p>
          <a:p>
            <a:pPr marL="682625" lvl="1" indent="-342900"/>
            <a:r>
              <a:rPr lang="en-US" dirty="0">
                <a:latin typeface="Arial" charset="0"/>
              </a:rPr>
              <a:t>Very small modifications can make a big difference</a:t>
            </a:r>
          </a:p>
          <a:p>
            <a:pPr marL="682625" lvl="1" indent="-342900"/>
            <a:r>
              <a:rPr lang="en-US" dirty="0">
                <a:latin typeface="Arial" charset="0"/>
              </a:rPr>
              <a:t>Or prevent it from working altogether</a:t>
            </a:r>
          </a:p>
          <a:p>
            <a:pPr marL="342900" indent="-342900"/>
            <a:r>
              <a:rPr lang="en-US" dirty="0">
                <a:latin typeface="Arial" charset="0"/>
              </a:rPr>
              <a:t>This is why we have standards</a:t>
            </a:r>
          </a:p>
          <a:p>
            <a:pPr marL="682625" lvl="1" indent="-342900"/>
            <a:r>
              <a:rPr lang="en-US" dirty="0">
                <a:latin typeface="Arial" charset="0"/>
              </a:rPr>
              <a:t>Can have multiple implementations of protocol</a:t>
            </a:r>
          </a:p>
          <a:p>
            <a:pPr marL="342900" indent="-342900"/>
            <a:r>
              <a:rPr lang="en-US" dirty="0">
                <a:latin typeface="Arial" charset="0"/>
              </a:rPr>
              <a:t>Internet Engineering </a:t>
            </a:r>
            <a:r>
              <a:rPr lang="en-US">
                <a:latin typeface="Arial" charset="0"/>
              </a:rPr>
              <a:t>Task Force (IETF)</a:t>
            </a:r>
            <a:endParaRPr lang="en-US" dirty="0">
              <a:latin typeface="Arial" charset="0"/>
            </a:endParaRPr>
          </a:p>
          <a:p>
            <a:pPr marL="742950" lvl="1" indent="-285750"/>
            <a:r>
              <a:rPr lang="en-US" dirty="0">
                <a:latin typeface="Arial" charset="0"/>
                <a:ea typeface="Arial" charset="0"/>
                <a:cs typeface="Arial" charset="0"/>
              </a:rPr>
              <a:t>Based on working groups that focus on specific issues</a:t>
            </a:r>
          </a:p>
          <a:p>
            <a:pPr marL="742950" lvl="1" indent="-285750"/>
            <a:r>
              <a:rPr lang="en-US" dirty="0">
                <a:latin typeface="Arial" charset="0"/>
                <a:ea typeface="Arial" charset="0"/>
                <a:cs typeface="Arial" charset="0"/>
              </a:rPr>
              <a:t>Produces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Request For Comments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(RFCs)</a:t>
            </a:r>
          </a:p>
          <a:p>
            <a:pPr marL="742950" lvl="1" indent="-285750"/>
            <a:r>
              <a:rPr lang="en-US" dirty="0">
                <a:latin typeface="Arial" charset="0"/>
                <a:ea typeface="Arial" charset="0"/>
                <a:cs typeface="Arial" charset="0"/>
              </a:rPr>
              <a:t>IETF Web site is </a:t>
            </a: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b="1" i="1" dirty="0" err="1">
                <a:latin typeface="Arial" charset="0"/>
                <a:ea typeface="Arial" charset="0"/>
                <a:cs typeface="Arial" charset="0"/>
              </a:rPr>
              <a:t>www.ietf.org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742950" lvl="1" indent="-285750"/>
            <a:r>
              <a:rPr lang="en-US" dirty="0">
                <a:latin typeface="Arial" charset="0"/>
                <a:ea typeface="Arial" charset="0"/>
                <a:cs typeface="Arial" charset="0"/>
              </a:rPr>
              <a:t>RFCs archived at </a:t>
            </a: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b="1" i="1" dirty="0" err="1">
                <a:latin typeface="Arial" charset="0"/>
                <a:ea typeface="Arial" charset="0"/>
                <a:cs typeface="Arial" charset="0"/>
              </a:rPr>
              <a:t>www.rfc-editor.org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AD7E95-1485-254C-A0CE-B95554DAD1A5}" type="slidenum">
              <a:rPr lang="en-US" sz="1400" smtClean="0"/>
              <a:pPr/>
              <a:t>18</a:t>
            </a:fld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65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3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C20818D8-47F0-2F43-AEE6-5C2BFBF2E532}" type="slidenum">
              <a:rPr lang="en-US"/>
              <a:pPr/>
              <a:t>19</a:t>
            </a:fld>
            <a:endParaRPr lang="en-US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many Standards Problem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763000" cy="1143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Many different packet-switching networks </a:t>
            </a:r>
          </a:p>
          <a:p>
            <a:pPr>
              <a:lnSpc>
                <a:spcPct val="80000"/>
              </a:lnSpc>
            </a:pPr>
            <a:r>
              <a:rPr lang="en-US" dirty="0"/>
              <a:t>Each with its own Protocol</a:t>
            </a:r>
          </a:p>
          <a:p>
            <a:pPr>
              <a:lnSpc>
                <a:spcPct val="80000"/>
              </a:lnSpc>
            </a:pPr>
            <a:r>
              <a:rPr lang="en-US" dirty="0"/>
              <a:t>Only nodes on the same network could communicate</a:t>
            </a:r>
          </a:p>
        </p:txBody>
      </p:sp>
      <p:grpSp>
        <p:nvGrpSpPr>
          <p:cNvPr id="404484" name="Group 4"/>
          <p:cNvGrpSpPr>
            <a:grpSpLocks/>
          </p:cNvGrpSpPr>
          <p:nvPr/>
        </p:nvGrpSpPr>
        <p:grpSpPr bwMode="auto">
          <a:xfrm>
            <a:off x="1392238" y="2482850"/>
            <a:ext cx="2179637" cy="1828800"/>
            <a:chOff x="832" y="1344"/>
            <a:chExt cx="1136" cy="1024"/>
          </a:xfrm>
        </p:grpSpPr>
        <p:sp>
          <p:nvSpPr>
            <p:cNvPr id="404485" name="Oval 5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86" name="Oval 6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87" name="Oval 7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88" name="Oval 8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89" name="Oval 9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90" name="Oval 10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91" name="Oval 11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92" name="Oval 12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93" name="Oval 13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4494" name="Rectangle 14"/>
          <p:cNvSpPr>
            <a:spLocks noChangeArrowheads="1"/>
          </p:cNvSpPr>
          <p:nvPr/>
        </p:nvSpPr>
        <p:spPr bwMode="auto">
          <a:xfrm>
            <a:off x="2047875" y="29400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495" name="Rectangle 15"/>
          <p:cNvSpPr>
            <a:spLocks noChangeArrowheads="1"/>
          </p:cNvSpPr>
          <p:nvPr/>
        </p:nvSpPr>
        <p:spPr bwMode="auto">
          <a:xfrm>
            <a:off x="1362075" y="34163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496" name="Rectangle 16"/>
          <p:cNvSpPr>
            <a:spLocks noChangeArrowheads="1"/>
          </p:cNvSpPr>
          <p:nvPr/>
        </p:nvSpPr>
        <p:spPr bwMode="auto">
          <a:xfrm>
            <a:off x="2006600" y="41021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497" name="Rectangle 17"/>
          <p:cNvSpPr>
            <a:spLocks noChangeArrowheads="1"/>
          </p:cNvSpPr>
          <p:nvPr/>
        </p:nvSpPr>
        <p:spPr bwMode="auto">
          <a:xfrm>
            <a:off x="2927350" y="41021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498" name="Rectangle 18"/>
          <p:cNvSpPr>
            <a:spLocks noChangeArrowheads="1"/>
          </p:cNvSpPr>
          <p:nvPr/>
        </p:nvSpPr>
        <p:spPr bwMode="auto">
          <a:xfrm>
            <a:off x="3295650" y="315912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499" name="Rectangle 19"/>
          <p:cNvSpPr>
            <a:spLocks noChangeArrowheads="1"/>
          </p:cNvSpPr>
          <p:nvPr/>
        </p:nvSpPr>
        <p:spPr bwMode="auto">
          <a:xfrm>
            <a:off x="2743200" y="30734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4500" name="AutoShape 20"/>
          <p:cNvCxnSpPr>
            <a:cxnSpLocks noChangeShapeType="1"/>
            <a:stCxn id="404495" idx="3"/>
            <a:endCxn id="404494" idx="1"/>
          </p:cNvCxnSpPr>
          <p:nvPr/>
        </p:nvCxnSpPr>
        <p:spPr bwMode="auto">
          <a:xfrm flipV="1">
            <a:off x="1546225" y="3025775"/>
            <a:ext cx="501650" cy="47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1" name="AutoShape 21"/>
          <p:cNvCxnSpPr>
            <a:cxnSpLocks noChangeShapeType="1"/>
            <a:stCxn id="404494" idx="3"/>
            <a:endCxn id="404499" idx="1"/>
          </p:cNvCxnSpPr>
          <p:nvPr/>
        </p:nvCxnSpPr>
        <p:spPr bwMode="auto">
          <a:xfrm>
            <a:off x="2232025" y="3025775"/>
            <a:ext cx="511175" cy="133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2" name="AutoShape 22"/>
          <p:cNvCxnSpPr>
            <a:cxnSpLocks noChangeShapeType="1"/>
            <a:stCxn id="404499" idx="3"/>
            <a:endCxn id="404498" idx="1"/>
          </p:cNvCxnSpPr>
          <p:nvPr/>
        </p:nvCxnSpPr>
        <p:spPr bwMode="auto">
          <a:xfrm>
            <a:off x="2927350" y="3159125"/>
            <a:ext cx="368300" cy="85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3" name="AutoShape 23"/>
          <p:cNvCxnSpPr>
            <a:cxnSpLocks noChangeShapeType="1"/>
            <a:stCxn id="404496" idx="0"/>
            <a:endCxn id="404499" idx="2"/>
          </p:cNvCxnSpPr>
          <p:nvPr/>
        </p:nvCxnSpPr>
        <p:spPr bwMode="auto">
          <a:xfrm flipV="1">
            <a:off x="2098675" y="3244850"/>
            <a:ext cx="736600" cy="857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4" name="AutoShape 24"/>
          <p:cNvCxnSpPr>
            <a:cxnSpLocks noChangeShapeType="1"/>
            <a:stCxn id="404497" idx="0"/>
            <a:endCxn id="404498" idx="2"/>
          </p:cNvCxnSpPr>
          <p:nvPr/>
        </p:nvCxnSpPr>
        <p:spPr bwMode="auto">
          <a:xfrm flipV="1">
            <a:off x="3019425" y="333057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5" name="AutoShape 25"/>
          <p:cNvCxnSpPr>
            <a:cxnSpLocks noChangeShapeType="1"/>
            <a:stCxn id="404496" idx="3"/>
            <a:endCxn id="404497" idx="1"/>
          </p:cNvCxnSpPr>
          <p:nvPr/>
        </p:nvCxnSpPr>
        <p:spPr bwMode="auto">
          <a:xfrm>
            <a:off x="2190750" y="4187825"/>
            <a:ext cx="736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6" name="AutoShape 26"/>
          <p:cNvCxnSpPr>
            <a:cxnSpLocks noChangeShapeType="1"/>
          </p:cNvCxnSpPr>
          <p:nvPr/>
        </p:nvCxnSpPr>
        <p:spPr bwMode="auto">
          <a:xfrm>
            <a:off x="1514475" y="3473450"/>
            <a:ext cx="460375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4507" name="Group 27"/>
          <p:cNvGrpSpPr>
            <a:grpSpLocks/>
          </p:cNvGrpSpPr>
          <p:nvPr/>
        </p:nvGrpSpPr>
        <p:grpSpPr bwMode="auto">
          <a:xfrm>
            <a:off x="533400" y="3168650"/>
            <a:ext cx="523875" cy="488950"/>
            <a:chOff x="1014" y="912"/>
            <a:chExt cx="574" cy="596"/>
          </a:xfrm>
        </p:grpSpPr>
        <p:sp>
          <p:nvSpPr>
            <p:cNvPr id="404508" name="Freeform 2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09" name="Line 2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0" name="Line 3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1" name="Freeform 3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12" name="Line 3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3" name="Line 3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4" name="Line 3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5" name="Rectangle 3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6" name="Freeform 3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17" name="Line 3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8" name="Line 3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9" name="Line 3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4520" name="Group 40"/>
          <p:cNvGrpSpPr>
            <a:grpSpLocks/>
          </p:cNvGrpSpPr>
          <p:nvPr/>
        </p:nvGrpSpPr>
        <p:grpSpPr bwMode="auto">
          <a:xfrm>
            <a:off x="3657600" y="2863850"/>
            <a:ext cx="523875" cy="488950"/>
            <a:chOff x="1014" y="912"/>
            <a:chExt cx="574" cy="596"/>
          </a:xfrm>
        </p:grpSpPr>
        <p:sp>
          <p:nvSpPr>
            <p:cNvPr id="404521" name="Freeform 4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22" name="Line 4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3" name="Line 4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4" name="Freeform 4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25" name="Line 4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6" name="Line 4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7" name="Line 4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8" name="Rectangle 4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9" name="Freeform 4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30" name="Line 5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31" name="Line 5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32" name="Line 5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4533" name="AutoShape 53"/>
          <p:cNvCxnSpPr>
            <a:cxnSpLocks noChangeShapeType="1"/>
            <a:stCxn id="404508" idx="4"/>
            <a:endCxn id="404495" idx="1"/>
          </p:cNvCxnSpPr>
          <p:nvPr/>
        </p:nvCxnSpPr>
        <p:spPr bwMode="auto">
          <a:xfrm>
            <a:off x="1065213" y="348932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34" name="AutoShape 54"/>
          <p:cNvCxnSpPr>
            <a:cxnSpLocks noChangeShapeType="1"/>
            <a:stCxn id="404498" idx="3"/>
            <a:endCxn id="404529" idx="22"/>
          </p:cNvCxnSpPr>
          <p:nvPr/>
        </p:nvCxnSpPr>
        <p:spPr bwMode="auto">
          <a:xfrm flipV="1">
            <a:off x="3479800" y="3200400"/>
            <a:ext cx="192088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4535" name="Group 55"/>
          <p:cNvGrpSpPr>
            <a:grpSpLocks/>
          </p:cNvGrpSpPr>
          <p:nvPr/>
        </p:nvGrpSpPr>
        <p:grpSpPr bwMode="auto">
          <a:xfrm>
            <a:off x="5287963" y="3244850"/>
            <a:ext cx="2179637" cy="1828800"/>
            <a:chOff x="832" y="1344"/>
            <a:chExt cx="1136" cy="1024"/>
          </a:xfrm>
        </p:grpSpPr>
        <p:sp>
          <p:nvSpPr>
            <p:cNvPr id="404536" name="Oval 56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37" name="Oval 57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38" name="Oval 58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39" name="Oval 59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40" name="Oval 60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41" name="Oval 61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42" name="Oval 62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43" name="Oval 63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44" name="Oval 64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DDDDDD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4545" name="Rectangle 65"/>
          <p:cNvSpPr>
            <a:spLocks noChangeArrowheads="1"/>
          </p:cNvSpPr>
          <p:nvPr/>
        </p:nvSpPr>
        <p:spPr bwMode="auto">
          <a:xfrm>
            <a:off x="5867400" y="35814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46" name="Rectangle 66"/>
          <p:cNvSpPr>
            <a:spLocks noChangeArrowheads="1"/>
          </p:cNvSpPr>
          <p:nvPr/>
        </p:nvSpPr>
        <p:spPr bwMode="auto">
          <a:xfrm>
            <a:off x="5257800" y="41021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47" name="Rectangle 67"/>
          <p:cNvSpPr>
            <a:spLocks noChangeArrowheads="1"/>
          </p:cNvSpPr>
          <p:nvPr/>
        </p:nvSpPr>
        <p:spPr bwMode="auto">
          <a:xfrm>
            <a:off x="6292850" y="47879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48" name="Rectangle 68"/>
          <p:cNvSpPr>
            <a:spLocks noChangeArrowheads="1"/>
          </p:cNvSpPr>
          <p:nvPr/>
        </p:nvSpPr>
        <p:spPr bwMode="auto">
          <a:xfrm>
            <a:off x="6823075" y="47879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49" name="Rectangle 69"/>
          <p:cNvSpPr>
            <a:spLocks noChangeArrowheads="1"/>
          </p:cNvSpPr>
          <p:nvPr/>
        </p:nvSpPr>
        <p:spPr bwMode="auto">
          <a:xfrm>
            <a:off x="7191375" y="384492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50" name="Rectangle 70"/>
          <p:cNvSpPr>
            <a:spLocks noChangeArrowheads="1"/>
          </p:cNvSpPr>
          <p:nvPr/>
        </p:nvSpPr>
        <p:spPr bwMode="auto">
          <a:xfrm>
            <a:off x="6521450" y="35052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4551" name="AutoShape 71"/>
          <p:cNvCxnSpPr>
            <a:cxnSpLocks noChangeShapeType="1"/>
            <a:stCxn id="404546" idx="3"/>
            <a:endCxn id="404545" idx="1"/>
          </p:cNvCxnSpPr>
          <p:nvPr/>
        </p:nvCxnSpPr>
        <p:spPr bwMode="auto">
          <a:xfrm flipV="1">
            <a:off x="5441950" y="3667125"/>
            <a:ext cx="425450" cy="52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52" name="AutoShape 72"/>
          <p:cNvCxnSpPr>
            <a:cxnSpLocks noChangeShapeType="1"/>
            <a:stCxn id="404545" idx="3"/>
            <a:endCxn id="404550" idx="1"/>
          </p:cNvCxnSpPr>
          <p:nvPr/>
        </p:nvCxnSpPr>
        <p:spPr bwMode="auto">
          <a:xfrm flipV="1">
            <a:off x="6051550" y="3590925"/>
            <a:ext cx="469900" cy="76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53" name="AutoShape 73"/>
          <p:cNvCxnSpPr>
            <a:cxnSpLocks noChangeShapeType="1"/>
            <a:stCxn id="404550" idx="3"/>
            <a:endCxn id="404549" idx="1"/>
          </p:cNvCxnSpPr>
          <p:nvPr/>
        </p:nvCxnSpPr>
        <p:spPr bwMode="auto">
          <a:xfrm>
            <a:off x="6705600" y="3590925"/>
            <a:ext cx="485775" cy="339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54" name="AutoShape 74"/>
          <p:cNvCxnSpPr>
            <a:cxnSpLocks noChangeShapeType="1"/>
            <a:stCxn id="404547" idx="0"/>
            <a:endCxn id="404550" idx="2"/>
          </p:cNvCxnSpPr>
          <p:nvPr/>
        </p:nvCxnSpPr>
        <p:spPr bwMode="auto">
          <a:xfrm flipV="1">
            <a:off x="6384925" y="3676650"/>
            <a:ext cx="228600" cy="1111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55" name="AutoShape 75"/>
          <p:cNvCxnSpPr>
            <a:cxnSpLocks noChangeShapeType="1"/>
            <a:stCxn id="404548" idx="0"/>
            <a:endCxn id="404549" idx="2"/>
          </p:cNvCxnSpPr>
          <p:nvPr/>
        </p:nvCxnSpPr>
        <p:spPr bwMode="auto">
          <a:xfrm flipV="1">
            <a:off x="6915150" y="401637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56" name="AutoShape 76"/>
          <p:cNvCxnSpPr>
            <a:cxnSpLocks noChangeShapeType="1"/>
            <a:stCxn id="404547" idx="3"/>
            <a:endCxn id="404548" idx="1"/>
          </p:cNvCxnSpPr>
          <p:nvPr/>
        </p:nvCxnSpPr>
        <p:spPr bwMode="auto">
          <a:xfrm>
            <a:off x="6477000" y="4873625"/>
            <a:ext cx="346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4557" name="Group 77"/>
          <p:cNvGrpSpPr>
            <a:grpSpLocks/>
          </p:cNvGrpSpPr>
          <p:nvPr/>
        </p:nvGrpSpPr>
        <p:grpSpPr bwMode="auto">
          <a:xfrm>
            <a:off x="5791200" y="5073650"/>
            <a:ext cx="523875" cy="488950"/>
            <a:chOff x="1014" y="912"/>
            <a:chExt cx="574" cy="596"/>
          </a:xfrm>
        </p:grpSpPr>
        <p:sp>
          <p:nvSpPr>
            <p:cNvPr id="404558" name="Freeform 7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59" name="Line 7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0" name="Line 8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1" name="Freeform 8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62" name="Line 8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3" name="Line 8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4" name="Line 8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5" name="Rectangle 8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6" name="Freeform 8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67" name="Line 8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8" name="Line 8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9" name="Line 8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4570" name="Group 90"/>
          <p:cNvGrpSpPr>
            <a:grpSpLocks/>
          </p:cNvGrpSpPr>
          <p:nvPr/>
        </p:nvGrpSpPr>
        <p:grpSpPr bwMode="auto">
          <a:xfrm>
            <a:off x="7553325" y="3549650"/>
            <a:ext cx="523875" cy="488950"/>
            <a:chOff x="1014" y="912"/>
            <a:chExt cx="574" cy="596"/>
          </a:xfrm>
        </p:grpSpPr>
        <p:sp>
          <p:nvSpPr>
            <p:cNvPr id="404571" name="Freeform 9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72" name="Line 9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3" name="Line 9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4" name="Freeform 9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75" name="Line 9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6" name="Line 9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7" name="Line 9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8" name="Rectangle 9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9" name="Freeform 9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80" name="Line 10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81" name="Line 10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82" name="Line 10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4583" name="AutoShape 103"/>
          <p:cNvCxnSpPr>
            <a:cxnSpLocks noChangeShapeType="1"/>
            <a:stCxn id="404566" idx="14"/>
            <a:endCxn id="404547" idx="2"/>
          </p:cNvCxnSpPr>
          <p:nvPr/>
        </p:nvCxnSpPr>
        <p:spPr bwMode="auto">
          <a:xfrm flipV="1">
            <a:off x="6213475" y="4959350"/>
            <a:ext cx="171450" cy="149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84" name="AutoShape 104"/>
          <p:cNvCxnSpPr>
            <a:cxnSpLocks noChangeShapeType="1"/>
            <a:stCxn id="404549" idx="3"/>
            <a:endCxn id="404579" idx="22"/>
          </p:cNvCxnSpPr>
          <p:nvPr/>
        </p:nvCxnSpPr>
        <p:spPr bwMode="auto">
          <a:xfrm flipV="1">
            <a:off x="7375525" y="3886200"/>
            <a:ext cx="192088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85" name="AutoShape 105"/>
          <p:cNvCxnSpPr>
            <a:cxnSpLocks noChangeShapeType="1"/>
            <a:stCxn id="404546" idx="3"/>
            <a:endCxn id="404547" idx="1"/>
          </p:cNvCxnSpPr>
          <p:nvPr/>
        </p:nvCxnSpPr>
        <p:spPr bwMode="auto">
          <a:xfrm>
            <a:off x="5441950" y="4187825"/>
            <a:ext cx="850900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4586" name="Group 106"/>
          <p:cNvGrpSpPr>
            <a:grpSpLocks/>
          </p:cNvGrpSpPr>
          <p:nvPr/>
        </p:nvGrpSpPr>
        <p:grpSpPr bwMode="auto">
          <a:xfrm>
            <a:off x="2849563" y="4387850"/>
            <a:ext cx="2179637" cy="1828800"/>
            <a:chOff x="832" y="1344"/>
            <a:chExt cx="1136" cy="1024"/>
          </a:xfrm>
        </p:grpSpPr>
        <p:sp>
          <p:nvSpPr>
            <p:cNvPr id="404587" name="Oval 10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88" name="Oval 10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89" name="Oval 10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0" name="Oval 11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1" name="Oval 11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2" name="Oval 11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3" name="Oval 11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4" name="Oval 11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5" name="Oval 11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4596" name="Rectangle 116"/>
          <p:cNvSpPr>
            <a:spLocks noChangeArrowheads="1"/>
          </p:cNvSpPr>
          <p:nvPr/>
        </p:nvSpPr>
        <p:spPr bwMode="auto">
          <a:xfrm>
            <a:off x="3505200" y="47688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97" name="Rectangle 117"/>
          <p:cNvSpPr>
            <a:spLocks noChangeArrowheads="1"/>
          </p:cNvSpPr>
          <p:nvPr/>
        </p:nvSpPr>
        <p:spPr bwMode="auto">
          <a:xfrm>
            <a:off x="2819400" y="52451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98" name="Rectangle 118"/>
          <p:cNvSpPr>
            <a:spLocks noChangeArrowheads="1"/>
          </p:cNvSpPr>
          <p:nvPr/>
        </p:nvSpPr>
        <p:spPr bwMode="auto">
          <a:xfrm>
            <a:off x="3463925" y="59309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99" name="Rectangle 119"/>
          <p:cNvSpPr>
            <a:spLocks noChangeArrowheads="1"/>
          </p:cNvSpPr>
          <p:nvPr/>
        </p:nvSpPr>
        <p:spPr bwMode="auto">
          <a:xfrm>
            <a:off x="4384675" y="59309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600" name="Rectangle 120"/>
          <p:cNvSpPr>
            <a:spLocks noChangeArrowheads="1"/>
          </p:cNvSpPr>
          <p:nvPr/>
        </p:nvSpPr>
        <p:spPr bwMode="auto">
          <a:xfrm>
            <a:off x="4752975" y="498792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601" name="Rectangle 121"/>
          <p:cNvSpPr>
            <a:spLocks noChangeArrowheads="1"/>
          </p:cNvSpPr>
          <p:nvPr/>
        </p:nvSpPr>
        <p:spPr bwMode="auto">
          <a:xfrm>
            <a:off x="4235450" y="46736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4602" name="AutoShape 122"/>
          <p:cNvCxnSpPr>
            <a:cxnSpLocks noChangeShapeType="1"/>
            <a:stCxn id="404597" idx="3"/>
            <a:endCxn id="404596" idx="1"/>
          </p:cNvCxnSpPr>
          <p:nvPr/>
        </p:nvCxnSpPr>
        <p:spPr bwMode="auto">
          <a:xfrm flipV="1">
            <a:off x="3003550" y="4854575"/>
            <a:ext cx="501650" cy="47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3" name="AutoShape 123"/>
          <p:cNvCxnSpPr>
            <a:cxnSpLocks noChangeShapeType="1"/>
            <a:stCxn id="404596" idx="3"/>
            <a:endCxn id="404601" idx="1"/>
          </p:cNvCxnSpPr>
          <p:nvPr/>
        </p:nvCxnSpPr>
        <p:spPr bwMode="auto">
          <a:xfrm flipV="1">
            <a:off x="3689350" y="4759325"/>
            <a:ext cx="546100" cy="95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4" name="AutoShape 124"/>
          <p:cNvCxnSpPr>
            <a:cxnSpLocks noChangeShapeType="1"/>
            <a:stCxn id="404601" idx="3"/>
            <a:endCxn id="404600" idx="1"/>
          </p:cNvCxnSpPr>
          <p:nvPr/>
        </p:nvCxnSpPr>
        <p:spPr bwMode="auto">
          <a:xfrm>
            <a:off x="4419600" y="4759325"/>
            <a:ext cx="333375" cy="314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5" name="AutoShape 125"/>
          <p:cNvCxnSpPr>
            <a:cxnSpLocks noChangeShapeType="1"/>
            <a:stCxn id="404598" idx="0"/>
            <a:endCxn id="404601" idx="2"/>
          </p:cNvCxnSpPr>
          <p:nvPr/>
        </p:nvCxnSpPr>
        <p:spPr bwMode="auto">
          <a:xfrm flipV="1">
            <a:off x="3556000" y="4845050"/>
            <a:ext cx="771525" cy="1085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6" name="AutoShape 126"/>
          <p:cNvCxnSpPr>
            <a:cxnSpLocks noChangeShapeType="1"/>
            <a:stCxn id="404599" idx="0"/>
            <a:endCxn id="404600" idx="2"/>
          </p:cNvCxnSpPr>
          <p:nvPr/>
        </p:nvCxnSpPr>
        <p:spPr bwMode="auto">
          <a:xfrm flipV="1">
            <a:off x="4476750" y="515937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7" name="AutoShape 127"/>
          <p:cNvCxnSpPr>
            <a:cxnSpLocks noChangeShapeType="1"/>
            <a:stCxn id="404598" idx="3"/>
            <a:endCxn id="404599" idx="1"/>
          </p:cNvCxnSpPr>
          <p:nvPr/>
        </p:nvCxnSpPr>
        <p:spPr bwMode="auto">
          <a:xfrm>
            <a:off x="3648075" y="6016625"/>
            <a:ext cx="736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8" name="AutoShape 128"/>
          <p:cNvCxnSpPr>
            <a:cxnSpLocks noChangeShapeType="1"/>
          </p:cNvCxnSpPr>
          <p:nvPr/>
        </p:nvCxnSpPr>
        <p:spPr bwMode="auto">
          <a:xfrm>
            <a:off x="2971800" y="5302250"/>
            <a:ext cx="460375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4609" name="Group 129"/>
          <p:cNvGrpSpPr>
            <a:grpSpLocks/>
          </p:cNvGrpSpPr>
          <p:nvPr/>
        </p:nvGrpSpPr>
        <p:grpSpPr bwMode="auto">
          <a:xfrm>
            <a:off x="1990725" y="4997450"/>
            <a:ext cx="523875" cy="488950"/>
            <a:chOff x="1014" y="912"/>
            <a:chExt cx="574" cy="596"/>
          </a:xfrm>
        </p:grpSpPr>
        <p:sp>
          <p:nvSpPr>
            <p:cNvPr id="404610" name="Freeform 130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11" name="Line 131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2" name="Line 132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3" name="Freeform 133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14" name="Line 134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5" name="Line 135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6" name="Line 136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7" name="Rectangle 137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8" name="Freeform 138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19" name="Line 139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0" name="Line 140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1" name="Line 141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4622" name="Group 142"/>
          <p:cNvGrpSpPr>
            <a:grpSpLocks/>
          </p:cNvGrpSpPr>
          <p:nvPr/>
        </p:nvGrpSpPr>
        <p:grpSpPr bwMode="auto">
          <a:xfrm>
            <a:off x="2981325" y="6216650"/>
            <a:ext cx="523875" cy="488950"/>
            <a:chOff x="1014" y="912"/>
            <a:chExt cx="574" cy="596"/>
          </a:xfrm>
        </p:grpSpPr>
        <p:sp>
          <p:nvSpPr>
            <p:cNvPr id="404623" name="Freeform 143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24" name="Line 144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5" name="Line 145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6" name="Freeform 146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27" name="Line 147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8" name="Line 148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9" name="Line 149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30" name="Rectangle 150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31" name="Freeform 151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32" name="Line 152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33" name="Line 153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34" name="Line 154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4635" name="AutoShape 155"/>
          <p:cNvCxnSpPr>
            <a:cxnSpLocks noChangeShapeType="1"/>
            <a:stCxn id="404631" idx="14"/>
            <a:endCxn id="404598" idx="2"/>
          </p:cNvCxnSpPr>
          <p:nvPr/>
        </p:nvCxnSpPr>
        <p:spPr bwMode="auto">
          <a:xfrm flipV="1">
            <a:off x="3403600" y="6102350"/>
            <a:ext cx="152400" cy="149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36" name="AutoShape 156"/>
          <p:cNvCxnSpPr>
            <a:cxnSpLocks noChangeShapeType="1"/>
            <a:stCxn id="404610" idx="4"/>
            <a:endCxn id="404597" idx="1"/>
          </p:cNvCxnSpPr>
          <p:nvPr/>
        </p:nvCxnSpPr>
        <p:spPr bwMode="auto">
          <a:xfrm>
            <a:off x="2522538" y="531812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6952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4D4A-092A-304E-8710-D4D997C1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1143000"/>
          </a:xfrm>
          <a:solidFill>
            <a:srgbClr val="0070C0"/>
          </a:solidFill>
        </p:spPr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TRIGGER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3CDDC-E13F-264D-9E8E-B7DB42763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4400" dirty="0"/>
              <a:t>Philosophy,</a:t>
            </a:r>
          </a:p>
          <a:p>
            <a:r>
              <a:rPr lang="en-GB" sz="4400" dirty="0"/>
              <a:t>Bad Analogies, and</a:t>
            </a:r>
          </a:p>
          <a:p>
            <a:r>
              <a:rPr lang="en-GB" sz="4400" dirty="0"/>
              <a:t>RANTS verging</a:t>
            </a:r>
          </a:p>
          <a:p>
            <a:pPr marL="0" indent="0">
              <a:buNone/>
            </a:pPr>
            <a:r>
              <a:rPr lang="en-GB" sz="4400" dirty="0"/>
              <a:t>				on POLEMIC</a:t>
            </a:r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r>
              <a:rPr lang="en-GB" sz="4400" dirty="0"/>
              <a:t>Will follow…..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6B370-6F64-544D-B7FA-812DA9DA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0C1-09E1-7F49-A9DE-8DDCACEB194C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3F9B3-8E07-1F4D-9CD5-A3086AA2D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451" y="1600200"/>
            <a:ext cx="308926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27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7B348285-E869-CB40-B36B-A5151E39C32F}" type="slidenum">
              <a:rPr lang="en-US"/>
              <a:pPr/>
              <a:t>20</a:t>
            </a:fld>
            <a:endParaRPr lang="en-US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INTERnet</a:t>
            </a:r>
            <a:r>
              <a:rPr lang="en-US" dirty="0"/>
              <a:t> Solution</a:t>
            </a:r>
          </a:p>
        </p:txBody>
      </p:sp>
      <p:grpSp>
        <p:nvGrpSpPr>
          <p:cNvPr id="409603" name="Group 3"/>
          <p:cNvGrpSpPr>
            <a:grpSpLocks/>
          </p:cNvGrpSpPr>
          <p:nvPr/>
        </p:nvGrpSpPr>
        <p:grpSpPr bwMode="auto">
          <a:xfrm>
            <a:off x="1392238" y="1752600"/>
            <a:ext cx="2179637" cy="1828800"/>
            <a:chOff x="832" y="1344"/>
            <a:chExt cx="1136" cy="1024"/>
          </a:xfrm>
        </p:grpSpPr>
        <p:sp>
          <p:nvSpPr>
            <p:cNvPr id="409604" name="Oval 4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05" name="Oval 5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06" name="Oval 6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07" name="Oval 7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08" name="Oval 8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09" name="Oval 9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10" name="Oval 10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11" name="Oval 11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12" name="Oval 12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13" name="Rectangle 13"/>
          <p:cNvSpPr>
            <a:spLocks noChangeArrowheads="1"/>
          </p:cNvSpPr>
          <p:nvPr/>
        </p:nvSpPr>
        <p:spPr bwMode="auto">
          <a:xfrm>
            <a:off x="2047875" y="22098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14" name="Rectangle 14"/>
          <p:cNvSpPr>
            <a:spLocks noChangeArrowheads="1"/>
          </p:cNvSpPr>
          <p:nvPr/>
        </p:nvSpPr>
        <p:spPr bwMode="auto">
          <a:xfrm>
            <a:off x="1362075" y="26860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15" name="Rectangle 15"/>
          <p:cNvSpPr>
            <a:spLocks noChangeArrowheads="1"/>
          </p:cNvSpPr>
          <p:nvPr/>
        </p:nvSpPr>
        <p:spPr bwMode="auto">
          <a:xfrm>
            <a:off x="2006600" y="33718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16" name="Rectangle 16"/>
          <p:cNvSpPr>
            <a:spLocks noChangeArrowheads="1"/>
          </p:cNvSpPr>
          <p:nvPr/>
        </p:nvSpPr>
        <p:spPr bwMode="auto">
          <a:xfrm>
            <a:off x="2927350" y="33718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17" name="Rectangle 17"/>
          <p:cNvSpPr>
            <a:spLocks noChangeArrowheads="1"/>
          </p:cNvSpPr>
          <p:nvPr/>
        </p:nvSpPr>
        <p:spPr bwMode="auto">
          <a:xfrm>
            <a:off x="3295650" y="242887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18" name="Rectangle 18"/>
          <p:cNvSpPr>
            <a:spLocks noChangeArrowheads="1"/>
          </p:cNvSpPr>
          <p:nvPr/>
        </p:nvSpPr>
        <p:spPr bwMode="auto">
          <a:xfrm>
            <a:off x="2743200" y="23431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9619" name="AutoShape 19"/>
          <p:cNvCxnSpPr>
            <a:cxnSpLocks noChangeShapeType="1"/>
            <a:stCxn id="409614" idx="3"/>
            <a:endCxn id="409613" idx="1"/>
          </p:cNvCxnSpPr>
          <p:nvPr/>
        </p:nvCxnSpPr>
        <p:spPr bwMode="auto">
          <a:xfrm flipV="1">
            <a:off x="1546225" y="2295525"/>
            <a:ext cx="501650" cy="47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0" name="AutoShape 20"/>
          <p:cNvCxnSpPr>
            <a:cxnSpLocks noChangeShapeType="1"/>
            <a:stCxn id="409613" idx="3"/>
            <a:endCxn id="409618" idx="1"/>
          </p:cNvCxnSpPr>
          <p:nvPr/>
        </p:nvCxnSpPr>
        <p:spPr bwMode="auto">
          <a:xfrm>
            <a:off x="2232025" y="2295525"/>
            <a:ext cx="511175" cy="133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1" name="AutoShape 21"/>
          <p:cNvCxnSpPr>
            <a:cxnSpLocks noChangeShapeType="1"/>
            <a:stCxn id="409618" idx="3"/>
            <a:endCxn id="409617" idx="1"/>
          </p:cNvCxnSpPr>
          <p:nvPr/>
        </p:nvCxnSpPr>
        <p:spPr bwMode="auto">
          <a:xfrm>
            <a:off x="2927350" y="2428875"/>
            <a:ext cx="368300" cy="85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2" name="AutoShape 22"/>
          <p:cNvCxnSpPr>
            <a:cxnSpLocks noChangeShapeType="1"/>
            <a:stCxn id="409615" idx="0"/>
            <a:endCxn id="409618" idx="2"/>
          </p:cNvCxnSpPr>
          <p:nvPr/>
        </p:nvCxnSpPr>
        <p:spPr bwMode="auto">
          <a:xfrm flipV="1">
            <a:off x="2098675" y="2514600"/>
            <a:ext cx="736600" cy="857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3" name="AutoShape 23"/>
          <p:cNvCxnSpPr>
            <a:cxnSpLocks noChangeShapeType="1"/>
            <a:stCxn id="409616" idx="0"/>
            <a:endCxn id="409617" idx="2"/>
          </p:cNvCxnSpPr>
          <p:nvPr/>
        </p:nvCxnSpPr>
        <p:spPr bwMode="auto">
          <a:xfrm flipV="1">
            <a:off x="3019425" y="260032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4" name="AutoShape 24"/>
          <p:cNvCxnSpPr>
            <a:cxnSpLocks noChangeShapeType="1"/>
            <a:stCxn id="409615" idx="3"/>
            <a:endCxn id="409616" idx="1"/>
          </p:cNvCxnSpPr>
          <p:nvPr/>
        </p:nvCxnSpPr>
        <p:spPr bwMode="auto">
          <a:xfrm>
            <a:off x="2190750" y="3457575"/>
            <a:ext cx="736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5" name="AutoShape 25"/>
          <p:cNvCxnSpPr>
            <a:cxnSpLocks noChangeShapeType="1"/>
          </p:cNvCxnSpPr>
          <p:nvPr/>
        </p:nvCxnSpPr>
        <p:spPr bwMode="auto">
          <a:xfrm>
            <a:off x="1514475" y="2743200"/>
            <a:ext cx="460375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626" name="Group 26"/>
          <p:cNvGrpSpPr>
            <a:grpSpLocks/>
          </p:cNvGrpSpPr>
          <p:nvPr/>
        </p:nvGrpSpPr>
        <p:grpSpPr bwMode="auto">
          <a:xfrm>
            <a:off x="533400" y="2438400"/>
            <a:ext cx="523875" cy="488950"/>
            <a:chOff x="1014" y="912"/>
            <a:chExt cx="574" cy="596"/>
          </a:xfrm>
        </p:grpSpPr>
        <p:sp>
          <p:nvSpPr>
            <p:cNvPr id="409627" name="Freeform 27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28" name="Line 28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29" name="Line 29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0" name="Freeform 30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31" name="Line 31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2" name="Line 32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3" name="Line 33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4" name="Rectangle 34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5" name="Freeform 35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36" name="Line 36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7" name="Line 37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8" name="Line 38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639" name="Group 39"/>
          <p:cNvGrpSpPr>
            <a:grpSpLocks/>
          </p:cNvGrpSpPr>
          <p:nvPr/>
        </p:nvGrpSpPr>
        <p:grpSpPr bwMode="auto">
          <a:xfrm>
            <a:off x="3657600" y="2133600"/>
            <a:ext cx="523875" cy="488950"/>
            <a:chOff x="1014" y="912"/>
            <a:chExt cx="574" cy="596"/>
          </a:xfrm>
        </p:grpSpPr>
        <p:sp>
          <p:nvSpPr>
            <p:cNvPr id="409640" name="Freeform 40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41" name="Line 41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2" name="Line 42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3" name="Freeform 43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44" name="Line 44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5" name="Line 45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6" name="Line 46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7" name="Rectangle 47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8" name="Freeform 48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49" name="Line 49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50" name="Line 50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51" name="Line 51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652" name="AutoShape 52"/>
          <p:cNvCxnSpPr>
            <a:cxnSpLocks noChangeShapeType="1"/>
            <a:stCxn id="409627" idx="4"/>
            <a:endCxn id="409614" idx="1"/>
          </p:cNvCxnSpPr>
          <p:nvPr/>
        </p:nvCxnSpPr>
        <p:spPr bwMode="auto">
          <a:xfrm>
            <a:off x="1065213" y="275907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53" name="AutoShape 53"/>
          <p:cNvCxnSpPr>
            <a:cxnSpLocks noChangeShapeType="1"/>
            <a:stCxn id="409617" idx="3"/>
            <a:endCxn id="409648" idx="22"/>
          </p:cNvCxnSpPr>
          <p:nvPr/>
        </p:nvCxnSpPr>
        <p:spPr bwMode="auto">
          <a:xfrm flipV="1">
            <a:off x="3479800" y="2470150"/>
            <a:ext cx="192088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654" name="Group 54"/>
          <p:cNvGrpSpPr>
            <a:grpSpLocks/>
          </p:cNvGrpSpPr>
          <p:nvPr/>
        </p:nvGrpSpPr>
        <p:grpSpPr bwMode="auto">
          <a:xfrm>
            <a:off x="5287963" y="2514600"/>
            <a:ext cx="2179637" cy="1828800"/>
            <a:chOff x="832" y="1344"/>
            <a:chExt cx="1136" cy="1024"/>
          </a:xfrm>
        </p:grpSpPr>
        <p:sp>
          <p:nvSpPr>
            <p:cNvPr id="409655" name="Oval 55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56" name="Oval 56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57" name="Oval 57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58" name="Oval 58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59" name="Oval 59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60" name="Oval 60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61" name="Oval 61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62" name="Oval 62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63" name="Oval 63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DDDDDD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64" name="Rectangle 64"/>
          <p:cNvSpPr>
            <a:spLocks noChangeArrowheads="1"/>
          </p:cNvSpPr>
          <p:nvPr/>
        </p:nvSpPr>
        <p:spPr bwMode="auto">
          <a:xfrm>
            <a:off x="5867400" y="28511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65" name="Rectangle 65"/>
          <p:cNvSpPr>
            <a:spLocks noChangeArrowheads="1"/>
          </p:cNvSpPr>
          <p:nvPr/>
        </p:nvSpPr>
        <p:spPr bwMode="auto">
          <a:xfrm>
            <a:off x="5257800" y="33718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66" name="Rectangle 66"/>
          <p:cNvSpPr>
            <a:spLocks noChangeArrowheads="1"/>
          </p:cNvSpPr>
          <p:nvPr/>
        </p:nvSpPr>
        <p:spPr bwMode="auto">
          <a:xfrm>
            <a:off x="6292850" y="40576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67" name="Rectangle 67"/>
          <p:cNvSpPr>
            <a:spLocks noChangeArrowheads="1"/>
          </p:cNvSpPr>
          <p:nvPr/>
        </p:nvSpPr>
        <p:spPr bwMode="auto">
          <a:xfrm>
            <a:off x="6823075" y="40576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68" name="Rectangle 68"/>
          <p:cNvSpPr>
            <a:spLocks noChangeArrowheads="1"/>
          </p:cNvSpPr>
          <p:nvPr/>
        </p:nvSpPr>
        <p:spPr bwMode="auto">
          <a:xfrm>
            <a:off x="7191375" y="311467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69" name="Rectangle 69"/>
          <p:cNvSpPr>
            <a:spLocks noChangeArrowheads="1"/>
          </p:cNvSpPr>
          <p:nvPr/>
        </p:nvSpPr>
        <p:spPr bwMode="auto">
          <a:xfrm>
            <a:off x="6521450" y="27749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9670" name="AutoShape 70"/>
          <p:cNvCxnSpPr>
            <a:cxnSpLocks noChangeShapeType="1"/>
            <a:stCxn id="409665" idx="3"/>
            <a:endCxn id="409664" idx="1"/>
          </p:cNvCxnSpPr>
          <p:nvPr/>
        </p:nvCxnSpPr>
        <p:spPr bwMode="auto">
          <a:xfrm flipV="1">
            <a:off x="5441950" y="2936875"/>
            <a:ext cx="425450" cy="52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71" name="AutoShape 71"/>
          <p:cNvCxnSpPr>
            <a:cxnSpLocks noChangeShapeType="1"/>
            <a:stCxn id="409664" idx="3"/>
            <a:endCxn id="409669" idx="1"/>
          </p:cNvCxnSpPr>
          <p:nvPr/>
        </p:nvCxnSpPr>
        <p:spPr bwMode="auto">
          <a:xfrm flipV="1">
            <a:off x="6051550" y="2860675"/>
            <a:ext cx="469900" cy="76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72" name="AutoShape 72"/>
          <p:cNvCxnSpPr>
            <a:cxnSpLocks noChangeShapeType="1"/>
            <a:stCxn id="409669" idx="3"/>
            <a:endCxn id="409668" idx="1"/>
          </p:cNvCxnSpPr>
          <p:nvPr/>
        </p:nvCxnSpPr>
        <p:spPr bwMode="auto">
          <a:xfrm>
            <a:off x="6705600" y="2860675"/>
            <a:ext cx="485775" cy="339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73" name="AutoShape 73"/>
          <p:cNvCxnSpPr>
            <a:cxnSpLocks noChangeShapeType="1"/>
            <a:stCxn id="409666" idx="0"/>
            <a:endCxn id="409669" idx="2"/>
          </p:cNvCxnSpPr>
          <p:nvPr/>
        </p:nvCxnSpPr>
        <p:spPr bwMode="auto">
          <a:xfrm flipV="1">
            <a:off x="6384925" y="2946400"/>
            <a:ext cx="228600" cy="1111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74" name="AutoShape 74"/>
          <p:cNvCxnSpPr>
            <a:cxnSpLocks noChangeShapeType="1"/>
            <a:stCxn id="409667" idx="0"/>
            <a:endCxn id="409668" idx="2"/>
          </p:cNvCxnSpPr>
          <p:nvPr/>
        </p:nvCxnSpPr>
        <p:spPr bwMode="auto">
          <a:xfrm flipV="1">
            <a:off x="6915150" y="328612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75" name="AutoShape 75"/>
          <p:cNvCxnSpPr>
            <a:cxnSpLocks noChangeShapeType="1"/>
            <a:stCxn id="409666" idx="3"/>
            <a:endCxn id="409667" idx="1"/>
          </p:cNvCxnSpPr>
          <p:nvPr/>
        </p:nvCxnSpPr>
        <p:spPr bwMode="auto">
          <a:xfrm>
            <a:off x="6477000" y="4143375"/>
            <a:ext cx="346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676" name="Group 76"/>
          <p:cNvGrpSpPr>
            <a:grpSpLocks/>
          </p:cNvGrpSpPr>
          <p:nvPr/>
        </p:nvGrpSpPr>
        <p:grpSpPr bwMode="auto">
          <a:xfrm>
            <a:off x="5791200" y="4343400"/>
            <a:ext cx="523875" cy="488950"/>
            <a:chOff x="1014" y="912"/>
            <a:chExt cx="574" cy="596"/>
          </a:xfrm>
        </p:grpSpPr>
        <p:sp>
          <p:nvSpPr>
            <p:cNvPr id="409677" name="Freeform 77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78" name="Line 78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79" name="Line 79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0" name="Freeform 80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81" name="Line 81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2" name="Line 82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3" name="Line 83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4" name="Rectangle 84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5" name="Freeform 85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86" name="Line 86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7" name="Line 87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8" name="Line 88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689" name="Group 89"/>
          <p:cNvGrpSpPr>
            <a:grpSpLocks/>
          </p:cNvGrpSpPr>
          <p:nvPr/>
        </p:nvGrpSpPr>
        <p:grpSpPr bwMode="auto">
          <a:xfrm>
            <a:off x="7553325" y="2819400"/>
            <a:ext cx="523875" cy="488950"/>
            <a:chOff x="1014" y="912"/>
            <a:chExt cx="574" cy="596"/>
          </a:xfrm>
        </p:grpSpPr>
        <p:sp>
          <p:nvSpPr>
            <p:cNvPr id="409690" name="Freeform 90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91" name="Line 91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2" name="Line 92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3" name="Freeform 93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94" name="Line 94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5" name="Line 95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6" name="Line 96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7" name="Rectangle 97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8" name="Freeform 98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99" name="Line 99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00" name="Line 100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01" name="Line 101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702" name="AutoShape 102"/>
          <p:cNvCxnSpPr>
            <a:cxnSpLocks noChangeShapeType="1"/>
            <a:stCxn id="409685" idx="14"/>
            <a:endCxn id="409666" idx="2"/>
          </p:cNvCxnSpPr>
          <p:nvPr/>
        </p:nvCxnSpPr>
        <p:spPr bwMode="auto">
          <a:xfrm flipV="1">
            <a:off x="6213475" y="4229100"/>
            <a:ext cx="171450" cy="149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03" name="AutoShape 103"/>
          <p:cNvCxnSpPr>
            <a:cxnSpLocks noChangeShapeType="1"/>
            <a:stCxn id="409668" idx="3"/>
            <a:endCxn id="409698" idx="22"/>
          </p:cNvCxnSpPr>
          <p:nvPr/>
        </p:nvCxnSpPr>
        <p:spPr bwMode="auto">
          <a:xfrm flipV="1">
            <a:off x="7375525" y="3155950"/>
            <a:ext cx="192088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04" name="AutoShape 104"/>
          <p:cNvCxnSpPr>
            <a:cxnSpLocks noChangeShapeType="1"/>
            <a:stCxn id="409665" idx="3"/>
            <a:endCxn id="409666" idx="1"/>
          </p:cNvCxnSpPr>
          <p:nvPr/>
        </p:nvCxnSpPr>
        <p:spPr bwMode="auto">
          <a:xfrm>
            <a:off x="5441950" y="3457575"/>
            <a:ext cx="850900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705" name="Group 105"/>
          <p:cNvGrpSpPr>
            <a:grpSpLocks/>
          </p:cNvGrpSpPr>
          <p:nvPr/>
        </p:nvGrpSpPr>
        <p:grpSpPr bwMode="auto">
          <a:xfrm>
            <a:off x="2849563" y="3657600"/>
            <a:ext cx="2179637" cy="1828800"/>
            <a:chOff x="832" y="1344"/>
            <a:chExt cx="1136" cy="1024"/>
          </a:xfrm>
        </p:grpSpPr>
        <p:sp>
          <p:nvSpPr>
            <p:cNvPr id="409706" name="Oval 106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07" name="Oval 107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08" name="Oval 108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09" name="Oval 109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0" name="Oval 110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1" name="Oval 111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2" name="Oval 112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3" name="Oval 113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4" name="Oval 114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715" name="Rectangle 115"/>
          <p:cNvSpPr>
            <a:spLocks noChangeArrowheads="1"/>
          </p:cNvSpPr>
          <p:nvPr/>
        </p:nvSpPr>
        <p:spPr bwMode="auto">
          <a:xfrm>
            <a:off x="3505200" y="40386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716" name="Rectangle 116"/>
          <p:cNvSpPr>
            <a:spLocks noChangeArrowheads="1"/>
          </p:cNvSpPr>
          <p:nvPr/>
        </p:nvSpPr>
        <p:spPr bwMode="auto">
          <a:xfrm>
            <a:off x="2819400" y="45148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717" name="Rectangle 117"/>
          <p:cNvSpPr>
            <a:spLocks noChangeArrowheads="1"/>
          </p:cNvSpPr>
          <p:nvPr/>
        </p:nvSpPr>
        <p:spPr bwMode="auto">
          <a:xfrm>
            <a:off x="3463925" y="52006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718" name="Rectangle 118"/>
          <p:cNvSpPr>
            <a:spLocks noChangeArrowheads="1"/>
          </p:cNvSpPr>
          <p:nvPr/>
        </p:nvSpPr>
        <p:spPr bwMode="auto">
          <a:xfrm>
            <a:off x="4384675" y="52006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719" name="Rectangle 119"/>
          <p:cNvSpPr>
            <a:spLocks noChangeArrowheads="1"/>
          </p:cNvSpPr>
          <p:nvPr/>
        </p:nvSpPr>
        <p:spPr bwMode="auto">
          <a:xfrm>
            <a:off x="4752975" y="425767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720" name="Rectangle 120"/>
          <p:cNvSpPr>
            <a:spLocks noChangeArrowheads="1"/>
          </p:cNvSpPr>
          <p:nvPr/>
        </p:nvSpPr>
        <p:spPr bwMode="auto">
          <a:xfrm>
            <a:off x="4235450" y="39433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9721" name="AutoShape 121"/>
          <p:cNvCxnSpPr>
            <a:cxnSpLocks noChangeShapeType="1"/>
            <a:stCxn id="409716" idx="3"/>
            <a:endCxn id="409715" idx="1"/>
          </p:cNvCxnSpPr>
          <p:nvPr/>
        </p:nvCxnSpPr>
        <p:spPr bwMode="auto">
          <a:xfrm flipV="1">
            <a:off x="3003550" y="4124325"/>
            <a:ext cx="501650" cy="47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2" name="AutoShape 122"/>
          <p:cNvCxnSpPr>
            <a:cxnSpLocks noChangeShapeType="1"/>
            <a:stCxn id="409715" idx="3"/>
            <a:endCxn id="409720" idx="1"/>
          </p:cNvCxnSpPr>
          <p:nvPr/>
        </p:nvCxnSpPr>
        <p:spPr bwMode="auto">
          <a:xfrm flipV="1">
            <a:off x="3689350" y="4029075"/>
            <a:ext cx="546100" cy="95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3" name="AutoShape 123"/>
          <p:cNvCxnSpPr>
            <a:cxnSpLocks noChangeShapeType="1"/>
            <a:stCxn id="409720" idx="3"/>
            <a:endCxn id="409719" idx="1"/>
          </p:cNvCxnSpPr>
          <p:nvPr/>
        </p:nvCxnSpPr>
        <p:spPr bwMode="auto">
          <a:xfrm>
            <a:off x="4419600" y="4029075"/>
            <a:ext cx="333375" cy="314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4" name="AutoShape 124"/>
          <p:cNvCxnSpPr>
            <a:cxnSpLocks noChangeShapeType="1"/>
            <a:stCxn id="409717" idx="0"/>
            <a:endCxn id="409720" idx="2"/>
          </p:cNvCxnSpPr>
          <p:nvPr/>
        </p:nvCxnSpPr>
        <p:spPr bwMode="auto">
          <a:xfrm flipV="1">
            <a:off x="3556000" y="4114800"/>
            <a:ext cx="771525" cy="1085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5" name="AutoShape 125"/>
          <p:cNvCxnSpPr>
            <a:cxnSpLocks noChangeShapeType="1"/>
            <a:stCxn id="409718" idx="0"/>
            <a:endCxn id="409719" idx="2"/>
          </p:cNvCxnSpPr>
          <p:nvPr/>
        </p:nvCxnSpPr>
        <p:spPr bwMode="auto">
          <a:xfrm flipV="1">
            <a:off x="4476750" y="442912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6" name="AutoShape 126"/>
          <p:cNvCxnSpPr>
            <a:cxnSpLocks noChangeShapeType="1"/>
            <a:stCxn id="409717" idx="3"/>
            <a:endCxn id="409718" idx="1"/>
          </p:cNvCxnSpPr>
          <p:nvPr/>
        </p:nvCxnSpPr>
        <p:spPr bwMode="auto">
          <a:xfrm>
            <a:off x="3648075" y="5286375"/>
            <a:ext cx="736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7" name="AutoShape 127"/>
          <p:cNvCxnSpPr>
            <a:cxnSpLocks noChangeShapeType="1"/>
          </p:cNvCxnSpPr>
          <p:nvPr/>
        </p:nvCxnSpPr>
        <p:spPr bwMode="auto">
          <a:xfrm>
            <a:off x="2971800" y="4572000"/>
            <a:ext cx="460375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728" name="Group 128"/>
          <p:cNvGrpSpPr>
            <a:grpSpLocks/>
          </p:cNvGrpSpPr>
          <p:nvPr/>
        </p:nvGrpSpPr>
        <p:grpSpPr bwMode="auto">
          <a:xfrm>
            <a:off x="1990725" y="4267200"/>
            <a:ext cx="523875" cy="488950"/>
            <a:chOff x="1014" y="912"/>
            <a:chExt cx="574" cy="596"/>
          </a:xfrm>
        </p:grpSpPr>
        <p:sp>
          <p:nvSpPr>
            <p:cNvPr id="409729" name="Freeform 129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30" name="Line 130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1" name="Line 131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2" name="Freeform 132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33" name="Line 133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4" name="Line 134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5" name="Line 135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6" name="Rectangle 136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7" name="Freeform 137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38" name="Line 138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9" name="Line 139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0" name="Line 140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741" name="Group 141"/>
          <p:cNvGrpSpPr>
            <a:grpSpLocks/>
          </p:cNvGrpSpPr>
          <p:nvPr/>
        </p:nvGrpSpPr>
        <p:grpSpPr bwMode="auto">
          <a:xfrm>
            <a:off x="2981325" y="5486400"/>
            <a:ext cx="523875" cy="488950"/>
            <a:chOff x="1014" y="912"/>
            <a:chExt cx="574" cy="596"/>
          </a:xfrm>
        </p:grpSpPr>
        <p:sp>
          <p:nvSpPr>
            <p:cNvPr id="409742" name="Freeform 142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43" name="Line 143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4" name="Line 144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5" name="Freeform 145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46" name="Line 146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7" name="Line 147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8" name="Line 148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9" name="Rectangle 149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0" name="Freeform 150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51" name="Line 151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2" name="Line 152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3" name="Line 153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754" name="AutoShape 154"/>
          <p:cNvCxnSpPr>
            <a:cxnSpLocks noChangeShapeType="1"/>
            <a:stCxn id="409750" idx="14"/>
            <a:endCxn id="409717" idx="2"/>
          </p:cNvCxnSpPr>
          <p:nvPr/>
        </p:nvCxnSpPr>
        <p:spPr bwMode="auto">
          <a:xfrm flipV="1">
            <a:off x="3403600" y="5372100"/>
            <a:ext cx="152400" cy="149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55" name="AutoShape 155"/>
          <p:cNvCxnSpPr>
            <a:cxnSpLocks noChangeShapeType="1"/>
            <a:stCxn id="409729" idx="4"/>
            <a:endCxn id="409716" idx="1"/>
          </p:cNvCxnSpPr>
          <p:nvPr/>
        </p:nvCxnSpPr>
        <p:spPr bwMode="auto">
          <a:xfrm>
            <a:off x="2522538" y="458787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756" name="Group 156"/>
          <p:cNvGrpSpPr>
            <a:grpSpLocks/>
          </p:cNvGrpSpPr>
          <p:nvPr/>
        </p:nvGrpSpPr>
        <p:grpSpPr bwMode="auto">
          <a:xfrm>
            <a:off x="3048000" y="3657600"/>
            <a:ext cx="604838" cy="152400"/>
            <a:chOff x="2211" y="2443"/>
            <a:chExt cx="573" cy="149"/>
          </a:xfrm>
        </p:grpSpPr>
        <p:sp>
          <p:nvSpPr>
            <p:cNvPr id="409757" name="Rectangle 157"/>
            <p:cNvSpPr>
              <a:spLocks noChangeArrowheads="1"/>
            </p:cNvSpPr>
            <p:nvPr/>
          </p:nvSpPr>
          <p:spPr bwMode="auto">
            <a:xfrm>
              <a:off x="2211" y="2443"/>
              <a:ext cx="573" cy="14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58" name="Rectangle 158"/>
            <p:cNvSpPr>
              <a:spLocks noChangeArrowheads="1"/>
            </p:cNvSpPr>
            <p:nvPr/>
          </p:nvSpPr>
          <p:spPr bwMode="auto">
            <a:xfrm>
              <a:off x="2227" y="2463"/>
              <a:ext cx="538" cy="17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59" name="Freeform 159"/>
            <p:cNvSpPr>
              <a:spLocks noEditPoints="1"/>
            </p:cNvSpPr>
            <p:nvPr/>
          </p:nvSpPr>
          <p:spPr bwMode="auto">
            <a:xfrm>
              <a:off x="2236" y="2500"/>
              <a:ext cx="485" cy="72"/>
            </a:xfrm>
            <a:custGeom>
              <a:avLst/>
              <a:gdLst>
                <a:gd name="T0" fmla="*/ 0 w 485"/>
                <a:gd name="T1" fmla="*/ 46 h 72"/>
                <a:gd name="T2" fmla="*/ 10 w 485"/>
                <a:gd name="T3" fmla="*/ 26 h 72"/>
                <a:gd name="T4" fmla="*/ 64 w 485"/>
                <a:gd name="T5" fmla="*/ 26 h 72"/>
                <a:gd name="T6" fmla="*/ 74 w 485"/>
                <a:gd name="T7" fmla="*/ 46 h 72"/>
                <a:gd name="T8" fmla="*/ 64 w 485"/>
                <a:gd name="T9" fmla="*/ 62 h 72"/>
                <a:gd name="T10" fmla="*/ 10 w 485"/>
                <a:gd name="T11" fmla="*/ 62 h 72"/>
                <a:gd name="T12" fmla="*/ 0 w 485"/>
                <a:gd name="T13" fmla="*/ 46 h 72"/>
                <a:gd name="T14" fmla="*/ 163 w 485"/>
                <a:gd name="T15" fmla="*/ 26 h 72"/>
                <a:gd name="T16" fmla="*/ 287 w 485"/>
                <a:gd name="T17" fmla="*/ 26 h 72"/>
                <a:gd name="T18" fmla="*/ 297 w 485"/>
                <a:gd name="T19" fmla="*/ 0 h 72"/>
                <a:gd name="T20" fmla="*/ 153 w 485"/>
                <a:gd name="T21" fmla="*/ 0 h 72"/>
                <a:gd name="T22" fmla="*/ 163 w 485"/>
                <a:gd name="T23" fmla="*/ 26 h 72"/>
                <a:gd name="T24" fmla="*/ 163 w 485"/>
                <a:gd name="T25" fmla="*/ 72 h 72"/>
                <a:gd name="T26" fmla="*/ 287 w 485"/>
                <a:gd name="T27" fmla="*/ 72 h 72"/>
                <a:gd name="T28" fmla="*/ 297 w 485"/>
                <a:gd name="T29" fmla="*/ 46 h 72"/>
                <a:gd name="T30" fmla="*/ 153 w 485"/>
                <a:gd name="T31" fmla="*/ 46 h 72"/>
                <a:gd name="T32" fmla="*/ 163 w 485"/>
                <a:gd name="T33" fmla="*/ 72 h 72"/>
                <a:gd name="T34" fmla="*/ 395 w 485"/>
                <a:gd name="T35" fmla="*/ 26 h 72"/>
                <a:gd name="T36" fmla="*/ 485 w 485"/>
                <a:gd name="T37" fmla="*/ 26 h 72"/>
                <a:gd name="T38" fmla="*/ 485 w 485"/>
                <a:gd name="T39" fmla="*/ 0 h 72"/>
                <a:gd name="T40" fmla="*/ 395 w 485"/>
                <a:gd name="T41" fmla="*/ 0 h 72"/>
                <a:gd name="T42" fmla="*/ 395 w 485"/>
                <a:gd name="T43" fmla="*/ 26 h 72"/>
                <a:gd name="T44" fmla="*/ 427 w 485"/>
                <a:gd name="T45" fmla="*/ 72 h 72"/>
                <a:gd name="T46" fmla="*/ 453 w 485"/>
                <a:gd name="T47" fmla="*/ 72 h 72"/>
                <a:gd name="T48" fmla="*/ 453 w 485"/>
                <a:gd name="T49" fmla="*/ 46 h 72"/>
                <a:gd name="T50" fmla="*/ 427 w 485"/>
                <a:gd name="T51" fmla="*/ 46 h 72"/>
                <a:gd name="T52" fmla="*/ 427 w 485"/>
                <a:gd name="T5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5" h="72">
                  <a:moveTo>
                    <a:pt x="0" y="46"/>
                  </a:moveTo>
                  <a:lnTo>
                    <a:pt x="10" y="26"/>
                  </a:lnTo>
                  <a:lnTo>
                    <a:pt x="64" y="26"/>
                  </a:lnTo>
                  <a:lnTo>
                    <a:pt x="74" y="46"/>
                  </a:lnTo>
                  <a:lnTo>
                    <a:pt x="64" y="62"/>
                  </a:lnTo>
                  <a:lnTo>
                    <a:pt x="10" y="62"/>
                  </a:lnTo>
                  <a:lnTo>
                    <a:pt x="0" y="46"/>
                  </a:lnTo>
                  <a:close/>
                  <a:moveTo>
                    <a:pt x="163" y="26"/>
                  </a:moveTo>
                  <a:lnTo>
                    <a:pt x="287" y="26"/>
                  </a:lnTo>
                  <a:lnTo>
                    <a:pt x="297" y="0"/>
                  </a:lnTo>
                  <a:lnTo>
                    <a:pt x="153" y="0"/>
                  </a:lnTo>
                  <a:lnTo>
                    <a:pt x="163" y="26"/>
                  </a:lnTo>
                  <a:close/>
                  <a:moveTo>
                    <a:pt x="163" y="72"/>
                  </a:moveTo>
                  <a:lnTo>
                    <a:pt x="287" y="72"/>
                  </a:lnTo>
                  <a:lnTo>
                    <a:pt x="297" y="46"/>
                  </a:lnTo>
                  <a:lnTo>
                    <a:pt x="153" y="46"/>
                  </a:lnTo>
                  <a:lnTo>
                    <a:pt x="163" y="72"/>
                  </a:lnTo>
                  <a:close/>
                  <a:moveTo>
                    <a:pt x="395" y="26"/>
                  </a:moveTo>
                  <a:lnTo>
                    <a:pt x="485" y="26"/>
                  </a:lnTo>
                  <a:lnTo>
                    <a:pt x="485" y="0"/>
                  </a:lnTo>
                  <a:lnTo>
                    <a:pt x="395" y="0"/>
                  </a:lnTo>
                  <a:lnTo>
                    <a:pt x="395" y="26"/>
                  </a:lnTo>
                  <a:close/>
                  <a:moveTo>
                    <a:pt x="427" y="72"/>
                  </a:moveTo>
                  <a:lnTo>
                    <a:pt x="453" y="72"/>
                  </a:lnTo>
                  <a:lnTo>
                    <a:pt x="453" y="46"/>
                  </a:lnTo>
                  <a:lnTo>
                    <a:pt x="427" y="46"/>
                  </a:lnTo>
                  <a:lnTo>
                    <a:pt x="427" y="72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760" name="Group 160"/>
          <p:cNvGrpSpPr>
            <a:grpSpLocks/>
          </p:cNvGrpSpPr>
          <p:nvPr/>
        </p:nvGrpSpPr>
        <p:grpSpPr bwMode="auto">
          <a:xfrm>
            <a:off x="4576763" y="3657600"/>
            <a:ext cx="604837" cy="152400"/>
            <a:chOff x="2211" y="2443"/>
            <a:chExt cx="573" cy="149"/>
          </a:xfrm>
        </p:grpSpPr>
        <p:sp>
          <p:nvSpPr>
            <p:cNvPr id="409761" name="Rectangle 161"/>
            <p:cNvSpPr>
              <a:spLocks noChangeArrowheads="1"/>
            </p:cNvSpPr>
            <p:nvPr/>
          </p:nvSpPr>
          <p:spPr bwMode="auto">
            <a:xfrm>
              <a:off x="2211" y="2443"/>
              <a:ext cx="573" cy="14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62" name="Rectangle 162"/>
            <p:cNvSpPr>
              <a:spLocks noChangeArrowheads="1"/>
            </p:cNvSpPr>
            <p:nvPr/>
          </p:nvSpPr>
          <p:spPr bwMode="auto">
            <a:xfrm>
              <a:off x="2227" y="2463"/>
              <a:ext cx="538" cy="17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63" name="Freeform 163"/>
            <p:cNvSpPr>
              <a:spLocks noEditPoints="1"/>
            </p:cNvSpPr>
            <p:nvPr/>
          </p:nvSpPr>
          <p:spPr bwMode="auto">
            <a:xfrm>
              <a:off x="2236" y="2500"/>
              <a:ext cx="485" cy="72"/>
            </a:xfrm>
            <a:custGeom>
              <a:avLst/>
              <a:gdLst>
                <a:gd name="T0" fmla="*/ 0 w 485"/>
                <a:gd name="T1" fmla="*/ 46 h 72"/>
                <a:gd name="T2" fmla="*/ 10 w 485"/>
                <a:gd name="T3" fmla="*/ 26 h 72"/>
                <a:gd name="T4" fmla="*/ 64 w 485"/>
                <a:gd name="T5" fmla="*/ 26 h 72"/>
                <a:gd name="T6" fmla="*/ 74 w 485"/>
                <a:gd name="T7" fmla="*/ 46 h 72"/>
                <a:gd name="T8" fmla="*/ 64 w 485"/>
                <a:gd name="T9" fmla="*/ 62 h 72"/>
                <a:gd name="T10" fmla="*/ 10 w 485"/>
                <a:gd name="T11" fmla="*/ 62 h 72"/>
                <a:gd name="T12" fmla="*/ 0 w 485"/>
                <a:gd name="T13" fmla="*/ 46 h 72"/>
                <a:gd name="T14" fmla="*/ 163 w 485"/>
                <a:gd name="T15" fmla="*/ 26 h 72"/>
                <a:gd name="T16" fmla="*/ 287 w 485"/>
                <a:gd name="T17" fmla="*/ 26 h 72"/>
                <a:gd name="T18" fmla="*/ 297 w 485"/>
                <a:gd name="T19" fmla="*/ 0 h 72"/>
                <a:gd name="T20" fmla="*/ 153 w 485"/>
                <a:gd name="T21" fmla="*/ 0 h 72"/>
                <a:gd name="T22" fmla="*/ 163 w 485"/>
                <a:gd name="T23" fmla="*/ 26 h 72"/>
                <a:gd name="T24" fmla="*/ 163 w 485"/>
                <a:gd name="T25" fmla="*/ 72 h 72"/>
                <a:gd name="T26" fmla="*/ 287 w 485"/>
                <a:gd name="T27" fmla="*/ 72 h 72"/>
                <a:gd name="T28" fmla="*/ 297 w 485"/>
                <a:gd name="T29" fmla="*/ 46 h 72"/>
                <a:gd name="T30" fmla="*/ 153 w 485"/>
                <a:gd name="T31" fmla="*/ 46 h 72"/>
                <a:gd name="T32" fmla="*/ 163 w 485"/>
                <a:gd name="T33" fmla="*/ 72 h 72"/>
                <a:gd name="T34" fmla="*/ 395 w 485"/>
                <a:gd name="T35" fmla="*/ 26 h 72"/>
                <a:gd name="T36" fmla="*/ 485 w 485"/>
                <a:gd name="T37" fmla="*/ 26 h 72"/>
                <a:gd name="T38" fmla="*/ 485 w 485"/>
                <a:gd name="T39" fmla="*/ 0 h 72"/>
                <a:gd name="T40" fmla="*/ 395 w 485"/>
                <a:gd name="T41" fmla="*/ 0 h 72"/>
                <a:gd name="T42" fmla="*/ 395 w 485"/>
                <a:gd name="T43" fmla="*/ 26 h 72"/>
                <a:gd name="T44" fmla="*/ 427 w 485"/>
                <a:gd name="T45" fmla="*/ 72 h 72"/>
                <a:gd name="T46" fmla="*/ 453 w 485"/>
                <a:gd name="T47" fmla="*/ 72 h 72"/>
                <a:gd name="T48" fmla="*/ 453 w 485"/>
                <a:gd name="T49" fmla="*/ 46 h 72"/>
                <a:gd name="T50" fmla="*/ 427 w 485"/>
                <a:gd name="T51" fmla="*/ 46 h 72"/>
                <a:gd name="T52" fmla="*/ 427 w 485"/>
                <a:gd name="T5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5" h="72">
                  <a:moveTo>
                    <a:pt x="0" y="46"/>
                  </a:moveTo>
                  <a:lnTo>
                    <a:pt x="10" y="26"/>
                  </a:lnTo>
                  <a:lnTo>
                    <a:pt x="64" y="26"/>
                  </a:lnTo>
                  <a:lnTo>
                    <a:pt x="74" y="46"/>
                  </a:lnTo>
                  <a:lnTo>
                    <a:pt x="64" y="62"/>
                  </a:lnTo>
                  <a:lnTo>
                    <a:pt x="10" y="62"/>
                  </a:lnTo>
                  <a:lnTo>
                    <a:pt x="0" y="46"/>
                  </a:lnTo>
                  <a:close/>
                  <a:moveTo>
                    <a:pt x="163" y="26"/>
                  </a:moveTo>
                  <a:lnTo>
                    <a:pt x="287" y="26"/>
                  </a:lnTo>
                  <a:lnTo>
                    <a:pt x="297" y="0"/>
                  </a:lnTo>
                  <a:lnTo>
                    <a:pt x="153" y="0"/>
                  </a:lnTo>
                  <a:lnTo>
                    <a:pt x="163" y="26"/>
                  </a:lnTo>
                  <a:close/>
                  <a:moveTo>
                    <a:pt x="163" y="72"/>
                  </a:moveTo>
                  <a:lnTo>
                    <a:pt x="287" y="72"/>
                  </a:lnTo>
                  <a:lnTo>
                    <a:pt x="297" y="46"/>
                  </a:lnTo>
                  <a:lnTo>
                    <a:pt x="153" y="46"/>
                  </a:lnTo>
                  <a:lnTo>
                    <a:pt x="163" y="72"/>
                  </a:lnTo>
                  <a:close/>
                  <a:moveTo>
                    <a:pt x="395" y="26"/>
                  </a:moveTo>
                  <a:lnTo>
                    <a:pt x="485" y="26"/>
                  </a:lnTo>
                  <a:lnTo>
                    <a:pt x="485" y="0"/>
                  </a:lnTo>
                  <a:lnTo>
                    <a:pt x="395" y="0"/>
                  </a:lnTo>
                  <a:lnTo>
                    <a:pt x="395" y="26"/>
                  </a:lnTo>
                  <a:close/>
                  <a:moveTo>
                    <a:pt x="427" y="72"/>
                  </a:moveTo>
                  <a:lnTo>
                    <a:pt x="453" y="72"/>
                  </a:lnTo>
                  <a:lnTo>
                    <a:pt x="453" y="46"/>
                  </a:lnTo>
                  <a:lnTo>
                    <a:pt x="427" y="46"/>
                  </a:lnTo>
                  <a:lnTo>
                    <a:pt x="427" y="72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764" name="AutoShape 164"/>
          <p:cNvCxnSpPr>
            <a:cxnSpLocks noChangeShapeType="1"/>
            <a:stCxn id="409616" idx="3"/>
            <a:endCxn id="409757" idx="0"/>
          </p:cNvCxnSpPr>
          <p:nvPr/>
        </p:nvCxnSpPr>
        <p:spPr bwMode="auto">
          <a:xfrm>
            <a:off x="3111500" y="3457575"/>
            <a:ext cx="239713" cy="1920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65" name="AutoShape 165"/>
          <p:cNvCxnSpPr>
            <a:cxnSpLocks noChangeShapeType="1"/>
            <a:stCxn id="409757" idx="2"/>
            <a:endCxn id="409715" idx="0"/>
          </p:cNvCxnSpPr>
          <p:nvPr/>
        </p:nvCxnSpPr>
        <p:spPr bwMode="auto">
          <a:xfrm>
            <a:off x="3351213" y="3817938"/>
            <a:ext cx="246062" cy="2206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66" name="AutoShape 166"/>
          <p:cNvCxnSpPr>
            <a:cxnSpLocks noChangeShapeType="1"/>
            <a:stCxn id="409720" idx="3"/>
            <a:endCxn id="409761" idx="2"/>
          </p:cNvCxnSpPr>
          <p:nvPr/>
        </p:nvCxnSpPr>
        <p:spPr bwMode="auto">
          <a:xfrm flipV="1">
            <a:off x="4419600" y="3817938"/>
            <a:ext cx="460375" cy="2111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67" name="AutoShape 167"/>
          <p:cNvCxnSpPr>
            <a:cxnSpLocks noChangeShapeType="1"/>
            <a:stCxn id="409761" idx="0"/>
            <a:endCxn id="409665" idx="1"/>
          </p:cNvCxnSpPr>
          <p:nvPr/>
        </p:nvCxnSpPr>
        <p:spPr bwMode="auto">
          <a:xfrm flipV="1">
            <a:off x="4879975" y="3457575"/>
            <a:ext cx="377825" cy="1920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9768" name="Text Box 168"/>
          <p:cNvSpPr txBox="1">
            <a:spLocks noChangeArrowheads="1"/>
          </p:cNvSpPr>
          <p:nvPr/>
        </p:nvSpPr>
        <p:spPr bwMode="auto">
          <a:xfrm>
            <a:off x="4495800" y="2057400"/>
            <a:ext cx="1247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Gateways</a:t>
            </a:r>
          </a:p>
        </p:txBody>
      </p:sp>
      <p:sp>
        <p:nvSpPr>
          <p:cNvPr id="409769" name="Line 169"/>
          <p:cNvSpPr>
            <a:spLocks noChangeShapeType="1"/>
          </p:cNvSpPr>
          <p:nvPr/>
        </p:nvSpPr>
        <p:spPr bwMode="auto">
          <a:xfrm flipH="1">
            <a:off x="3505200" y="2438400"/>
            <a:ext cx="1600200" cy="11430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09770" name="Line 170"/>
          <p:cNvSpPr>
            <a:spLocks noChangeShapeType="1"/>
          </p:cNvSpPr>
          <p:nvPr/>
        </p:nvSpPr>
        <p:spPr bwMode="auto">
          <a:xfrm flipH="1">
            <a:off x="4800600" y="2438400"/>
            <a:ext cx="381000" cy="11430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09771" name="Rectangle 171"/>
          <p:cNvSpPr>
            <a:spLocks noChangeArrowheads="1"/>
          </p:cNvSpPr>
          <p:nvPr/>
        </p:nvSpPr>
        <p:spPr bwMode="auto">
          <a:xfrm>
            <a:off x="4419600" y="2057400"/>
            <a:ext cx="1295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05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</a:rPr>
              <a:t>Internet Design Goals (Clark ‘88)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Arial" charset="0"/>
              </a:rPr>
              <a:t>Connect existing networks</a:t>
            </a:r>
          </a:p>
          <a:p>
            <a:r>
              <a:rPr lang="en-US" dirty="0">
                <a:latin typeface="Arial" charset="0"/>
              </a:rPr>
              <a:t>Robust in face of failures </a:t>
            </a:r>
          </a:p>
          <a:p>
            <a:r>
              <a:rPr lang="en-US" dirty="0">
                <a:latin typeface="Arial" charset="0"/>
              </a:rPr>
              <a:t>Support multiple types of delivery services</a:t>
            </a:r>
          </a:p>
          <a:p>
            <a:r>
              <a:rPr lang="en-US" dirty="0">
                <a:latin typeface="Arial" charset="0"/>
              </a:rPr>
              <a:t>Accommodate a variety of networks</a:t>
            </a:r>
          </a:p>
          <a:p>
            <a:r>
              <a:rPr lang="en-US" dirty="0">
                <a:latin typeface="Arial" charset="0"/>
              </a:rPr>
              <a:t>Allow distributed management</a:t>
            </a:r>
          </a:p>
          <a:p>
            <a:r>
              <a:rPr lang="en-US" dirty="0">
                <a:latin typeface="Arial" charset="0"/>
              </a:rPr>
              <a:t>Easy host attachment</a:t>
            </a:r>
          </a:p>
          <a:p>
            <a:r>
              <a:rPr lang="en-US" dirty="0">
                <a:latin typeface="Arial" charset="0"/>
              </a:rPr>
              <a:t>Cost effective</a:t>
            </a:r>
          </a:p>
          <a:p>
            <a:r>
              <a:rPr lang="en-US" dirty="0">
                <a:latin typeface="Arial" charset="0"/>
              </a:rPr>
              <a:t>Allow resource accountability 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21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024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Real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0053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Arial" charset="0"/>
              </a:rPr>
              <a:t>Build something that works!</a:t>
            </a:r>
          </a:p>
          <a:p>
            <a:r>
              <a:rPr lang="en-US" dirty="0">
                <a:latin typeface="Arial" charset="0"/>
              </a:rPr>
              <a:t>Connect existing networks</a:t>
            </a:r>
          </a:p>
          <a:p>
            <a:r>
              <a:rPr lang="en-US" dirty="0">
                <a:latin typeface="Arial" charset="0"/>
              </a:rPr>
              <a:t>Robust in face of failures </a:t>
            </a:r>
          </a:p>
          <a:p>
            <a:r>
              <a:rPr lang="en-US" dirty="0">
                <a:latin typeface="Arial" charset="0"/>
              </a:rPr>
              <a:t>Support multiple types of delivery services</a:t>
            </a:r>
          </a:p>
          <a:p>
            <a:r>
              <a:rPr lang="en-US" dirty="0">
                <a:latin typeface="Arial" charset="0"/>
              </a:rPr>
              <a:t>Accommodate a variety of networks</a:t>
            </a:r>
          </a:p>
          <a:p>
            <a:r>
              <a:rPr lang="en-US" dirty="0">
                <a:latin typeface="Arial" charset="0"/>
              </a:rPr>
              <a:t>Allow distributed management</a:t>
            </a:r>
          </a:p>
          <a:p>
            <a:r>
              <a:rPr lang="en-US" dirty="0">
                <a:latin typeface="Arial" charset="0"/>
              </a:rPr>
              <a:t>Easy host attachment</a:t>
            </a:r>
          </a:p>
          <a:p>
            <a:r>
              <a:rPr lang="en-US" dirty="0">
                <a:latin typeface="Arial" charset="0"/>
              </a:rPr>
              <a:t>Cost effective</a:t>
            </a:r>
          </a:p>
          <a:p>
            <a:r>
              <a:rPr lang="en-US" dirty="0">
                <a:latin typeface="Arial" charset="0"/>
              </a:rPr>
              <a:t>Allow resource accountability 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42503" y="960377"/>
            <a:ext cx="8229600" cy="2152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latin typeface="Helvetica" charset="0"/>
              </a:rPr>
              <a:t>Internet Motto</a:t>
            </a:r>
          </a:p>
          <a:p>
            <a:pPr>
              <a:buFontTx/>
              <a:buNone/>
            </a:pPr>
            <a:r>
              <a:rPr lang="en-US" sz="2400" i="1" dirty="0">
                <a:latin typeface="Arial" charset="0"/>
              </a:rPr>
              <a:t>We reject kings , presidents, and voting. We believe in rough consensus and running code</a:t>
            </a:r>
            <a:r>
              <a:rPr lang="en-US" sz="2400" dirty="0">
                <a:latin typeface="Arial" charset="0"/>
              </a:rPr>
              <a:t>.</a:t>
            </a:r>
            <a:r>
              <a:rPr lang="ja-JP" altLang="en-US" sz="2400" dirty="0">
                <a:latin typeface="Arial" charset="0"/>
              </a:rPr>
              <a:t>“</a:t>
            </a:r>
            <a:r>
              <a:rPr lang="en-US" altLang="ja-JP" sz="2400" dirty="0">
                <a:latin typeface="Arial" charset="0"/>
              </a:rPr>
              <a:t> – </a:t>
            </a:r>
            <a:r>
              <a:rPr lang="en-US" sz="2400" dirty="0">
                <a:latin typeface="Arial" charset="0"/>
              </a:rPr>
              <a:t>David Clark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16147" y="6034467"/>
            <a:ext cx="5242194" cy="3914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22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8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4876800" y="2057400"/>
            <a:ext cx="8382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A Multitude of Apps Problem</a:t>
            </a:r>
          </a:p>
        </p:txBody>
      </p:sp>
      <p:sp>
        <p:nvSpPr>
          <p:cNvPr id="936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4419600"/>
            <a:ext cx="7924800" cy="1741488"/>
          </a:xfrm>
        </p:spPr>
        <p:txBody>
          <a:bodyPr/>
          <a:lstStyle/>
          <a:p>
            <a:r>
              <a:rPr lang="en-US" sz="2400">
                <a:latin typeface="Arial" charset="0"/>
              </a:rPr>
              <a:t>Re-implement every application for every technology?</a:t>
            </a:r>
          </a:p>
          <a:p>
            <a:r>
              <a:rPr lang="en-US" sz="2400">
                <a:latin typeface="Arial" charset="0"/>
              </a:rPr>
              <a:t>No! But how does the Internet design avoid this?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2819400" y="2057400"/>
            <a:ext cx="9144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3962400" y="2057400"/>
            <a:ext cx="6858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2808288" y="2133600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Skype </a:t>
            </a:r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3962400" y="2117725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SSH</a:t>
            </a:r>
          </a:p>
        </p:txBody>
      </p:sp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4945063" y="21177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NFS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943600" y="3048000"/>
            <a:ext cx="1066800" cy="762000"/>
            <a:chOff x="3456" y="2400"/>
            <a:chExt cx="672" cy="480"/>
          </a:xfrm>
        </p:grpSpPr>
        <p:sp>
          <p:nvSpPr>
            <p:cNvPr id="100387" name="Rectangle 11"/>
            <p:cNvSpPr>
              <a:spLocks noChangeArrowheads="1"/>
            </p:cNvSpPr>
            <p:nvPr/>
          </p:nvSpPr>
          <p:spPr bwMode="auto">
            <a:xfrm>
              <a:off x="3456" y="2400"/>
              <a:ext cx="672" cy="48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6" rIns="91430" bIns="45716">
              <a:spAutoFit/>
            </a:bodyPr>
            <a:lstStyle/>
            <a:p>
              <a:endParaRPr lang="en-US"/>
            </a:p>
          </p:txBody>
        </p:sp>
        <p:sp>
          <p:nvSpPr>
            <p:cNvPr id="100388" name="Text Box 12"/>
            <p:cNvSpPr txBox="1">
              <a:spLocks noChangeArrowheads="1"/>
            </p:cNvSpPr>
            <p:nvPr/>
          </p:nvSpPr>
          <p:spPr bwMode="auto">
            <a:xfrm>
              <a:off x="3494" y="2407"/>
              <a:ext cx="5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Radio</a:t>
              </a:r>
            </a:p>
          </p:txBody>
        </p:sp>
      </p:grpSp>
      <p:sp>
        <p:nvSpPr>
          <p:cNvPr id="100363" name="Rectangle 13"/>
          <p:cNvSpPr>
            <a:spLocks noChangeArrowheads="1"/>
          </p:cNvSpPr>
          <p:nvPr/>
        </p:nvSpPr>
        <p:spPr bwMode="auto">
          <a:xfrm>
            <a:off x="3276600" y="3048000"/>
            <a:ext cx="11430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64" name="Text Box 14"/>
          <p:cNvSpPr txBox="1">
            <a:spLocks noChangeArrowheads="1"/>
          </p:cNvSpPr>
          <p:nvPr/>
        </p:nvSpPr>
        <p:spPr bwMode="auto">
          <a:xfrm>
            <a:off x="3336925" y="3059113"/>
            <a:ext cx="1158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Coaxial </a:t>
            </a:r>
          </a:p>
          <a:p>
            <a:pPr algn="l"/>
            <a:r>
              <a:rPr lang="en-US">
                <a:latin typeface="Arial" charset="0"/>
              </a:rPr>
              <a:t>cable</a:t>
            </a:r>
          </a:p>
        </p:txBody>
      </p:sp>
      <p:sp>
        <p:nvSpPr>
          <p:cNvPr id="100365" name="Rectangle 15"/>
          <p:cNvSpPr>
            <a:spLocks noChangeArrowheads="1"/>
          </p:cNvSpPr>
          <p:nvPr/>
        </p:nvSpPr>
        <p:spPr bwMode="auto">
          <a:xfrm>
            <a:off x="4724400" y="3048000"/>
            <a:ext cx="9906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66" name="Text Box 16"/>
          <p:cNvSpPr txBox="1">
            <a:spLocks noChangeArrowheads="1"/>
          </p:cNvSpPr>
          <p:nvPr/>
        </p:nvSpPr>
        <p:spPr bwMode="auto">
          <a:xfrm>
            <a:off x="4784725" y="3059113"/>
            <a:ext cx="8048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Fiber</a:t>
            </a:r>
          </a:p>
          <a:p>
            <a:pPr algn="l"/>
            <a:r>
              <a:rPr lang="en-US">
                <a:latin typeface="Arial" charset="0"/>
              </a:rPr>
              <a:t>optic</a:t>
            </a:r>
          </a:p>
        </p:txBody>
      </p:sp>
      <p:sp>
        <p:nvSpPr>
          <p:cNvPr id="100367" name="Line 17"/>
          <p:cNvSpPr>
            <a:spLocks noChangeShapeType="1"/>
          </p:cNvSpPr>
          <p:nvPr/>
        </p:nvSpPr>
        <p:spPr bwMode="auto">
          <a:xfrm>
            <a:off x="2438400" y="2819400"/>
            <a:ext cx="4495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8" name="Text Box 18"/>
          <p:cNvSpPr txBox="1">
            <a:spLocks noChangeArrowheads="1"/>
          </p:cNvSpPr>
          <p:nvPr/>
        </p:nvSpPr>
        <p:spPr bwMode="auto">
          <a:xfrm>
            <a:off x="871538" y="2144713"/>
            <a:ext cx="156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Application</a:t>
            </a:r>
          </a:p>
        </p:txBody>
      </p:sp>
      <p:sp>
        <p:nvSpPr>
          <p:cNvPr id="100369" name="Text Box 19"/>
          <p:cNvSpPr txBox="1">
            <a:spLocks noChangeArrowheads="1"/>
          </p:cNvSpPr>
          <p:nvPr/>
        </p:nvSpPr>
        <p:spPr bwMode="auto">
          <a:xfrm>
            <a:off x="898525" y="3124200"/>
            <a:ext cx="1835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Transmission</a:t>
            </a:r>
          </a:p>
          <a:p>
            <a:pPr algn="l"/>
            <a:r>
              <a:rPr lang="en-US">
                <a:latin typeface="Arial" charset="0"/>
              </a:rPr>
              <a:t>Media</a:t>
            </a:r>
          </a:p>
        </p:txBody>
      </p:sp>
      <p:cxnSp>
        <p:nvCxnSpPr>
          <p:cNvPr id="100370" name="AutoShape 20"/>
          <p:cNvCxnSpPr>
            <a:cxnSpLocks noChangeShapeType="1"/>
            <a:stCxn id="100359" idx="2"/>
            <a:endCxn id="100364" idx="0"/>
          </p:cNvCxnSpPr>
          <p:nvPr/>
        </p:nvCxnSpPr>
        <p:spPr bwMode="auto">
          <a:xfrm>
            <a:off x="3309938" y="2530475"/>
            <a:ext cx="606425" cy="5286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0371" name="AutoShape 21"/>
          <p:cNvCxnSpPr>
            <a:cxnSpLocks noChangeShapeType="1"/>
            <a:stCxn id="100359" idx="2"/>
            <a:endCxn id="100365" idx="0"/>
          </p:cNvCxnSpPr>
          <p:nvPr/>
        </p:nvCxnSpPr>
        <p:spPr bwMode="auto">
          <a:xfrm>
            <a:off x="3309938" y="2530475"/>
            <a:ext cx="1909762" cy="508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0372" name="AutoShape 22"/>
          <p:cNvCxnSpPr>
            <a:cxnSpLocks noChangeShapeType="1"/>
            <a:stCxn id="100360" idx="2"/>
            <a:endCxn id="100363" idx="0"/>
          </p:cNvCxnSpPr>
          <p:nvPr/>
        </p:nvCxnSpPr>
        <p:spPr bwMode="auto">
          <a:xfrm flipH="1">
            <a:off x="3848100" y="2514600"/>
            <a:ext cx="468313" cy="523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0373" name="AutoShape 23"/>
          <p:cNvCxnSpPr>
            <a:cxnSpLocks noChangeShapeType="1"/>
            <a:stCxn id="100358" idx="2"/>
            <a:endCxn id="100365" idx="0"/>
          </p:cNvCxnSpPr>
          <p:nvPr/>
        </p:nvCxnSpPr>
        <p:spPr bwMode="auto">
          <a:xfrm>
            <a:off x="4305300" y="2524125"/>
            <a:ext cx="914400" cy="514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0374" name="AutoShape 24"/>
          <p:cNvCxnSpPr>
            <a:cxnSpLocks noChangeShapeType="1"/>
            <a:stCxn id="100354" idx="2"/>
            <a:endCxn id="100363" idx="0"/>
          </p:cNvCxnSpPr>
          <p:nvPr/>
        </p:nvCxnSpPr>
        <p:spPr bwMode="auto">
          <a:xfrm flipH="1">
            <a:off x="3848100" y="2524125"/>
            <a:ext cx="1447800" cy="514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0375" name="AutoShape 25"/>
          <p:cNvCxnSpPr>
            <a:cxnSpLocks noChangeShapeType="1"/>
            <a:stCxn id="100354" idx="2"/>
            <a:endCxn id="100365" idx="0"/>
          </p:cNvCxnSpPr>
          <p:nvPr/>
        </p:nvCxnSpPr>
        <p:spPr bwMode="auto">
          <a:xfrm flipH="1">
            <a:off x="5219700" y="2524125"/>
            <a:ext cx="76200" cy="514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943600" y="2057400"/>
            <a:ext cx="849313" cy="457200"/>
            <a:chOff x="3456" y="1776"/>
            <a:chExt cx="535" cy="288"/>
          </a:xfrm>
        </p:grpSpPr>
        <p:sp>
          <p:nvSpPr>
            <p:cNvPr id="100385" name="Rectangle 27"/>
            <p:cNvSpPr>
              <a:spLocks noChangeArrowheads="1"/>
            </p:cNvSpPr>
            <p:nvPr/>
          </p:nvSpPr>
          <p:spPr bwMode="auto">
            <a:xfrm>
              <a:off x="3463" y="1776"/>
              <a:ext cx="528" cy="28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6" rIns="91430" bIns="45716">
              <a:spAutoFit/>
            </a:bodyPr>
            <a:lstStyle/>
            <a:p>
              <a:endParaRPr lang="en-US"/>
            </a:p>
          </p:txBody>
        </p:sp>
        <p:sp>
          <p:nvSpPr>
            <p:cNvPr id="100386" name="Text Box 28"/>
            <p:cNvSpPr txBox="1">
              <a:spLocks noChangeArrowheads="1"/>
            </p:cNvSpPr>
            <p:nvPr/>
          </p:nvSpPr>
          <p:spPr bwMode="auto">
            <a:xfrm>
              <a:off x="3456" y="1814"/>
              <a:ext cx="5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HTTP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276600" y="2524125"/>
            <a:ext cx="3200400" cy="514350"/>
            <a:chOff x="1776" y="2070"/>
            <a:chExt cx="2016" cy="324"/>
          </a:xfrm>
        </p:grpSpPr>
        <p:cxnSp>
          <p:nvCxnSpPr>
            <p:cNvPr id="100381" name="AutoShape 30"/>
            <p:cNvCxnSpPr>
              <a:cxnSpLocks noChangeShapeType="1"/>
            </p:cNvCxnSpPr>
            <p:nvPr/>
          </p:nvCxnSpPr>
          <p:spPr bwMode="auto">
            <a:xfrm>
              <a:off x="1776" y="2070"/>
              <a:ext cx="2016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0382" name="AutoShape 31"/>
            <p:cNvCxnSpPr>
              <a:cxnSpLocks noChangeShapeType="1"/>
            </p:cNvCxnSpPr>
            <p:nvPr/>
          </p:nvCxnSpPr>
          <p:spPr bwMode="auto">
            <a:xfrm>
              <a:off x="2424" y="2070"/>
              <a:ext cx="1368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0383" name="AutoShape 32"/>
            <p:cNvCxnSpPr>
              <a:cxnSpLocks noChangeShapeType="1"/>
            </p:cNvCxnSpPr>
            <p:nvPr/>
          </p:nvCxnSpPr>
          <p:spPr bwMode="auto">
            <a:xfrm>
              <a:off x="3048" y="2070"/>
              <a:ext cx="744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0384" name="AutoShape 33"/>
            <p:cNvCxnSpPr>
              <a:cxnSpLocks noChangeShapeType="1"/>
            </p:cNvCxnSpPr>
            <p:nvPr/>
          </p:nvCxnSpPr>
          <p:spPr bwMode="auto">
            <a:xfrm>
              <a:off x="3727" y="2070"/>
              <a:ext cx="65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3848100" y="2514600"/>
            <a:ext cx="2525713" cy="523875"/>
            <a:chOff x="2136" y="2064"/>
            <a:chExt cx="1591" cy="330"/>
          </a:xfrm>
        </p:grpSpPr>
        <p:cxnSp>
          <p:nvCxnSpPr>
            <p:cNvPr id="100379" name="AutoShape 35"/>
            <p:cNvCxnSpPr>
              <a:cxnSpLocks noChangeShapeType="1"/>
            </p:cNvCxnSpPr>
            <p:nvPr/>
          </p:nvCxnSpPr>
          <p:spPr bwMode="auto">
            <a:xfrm flipH="1">
              <a:off x="2136" y="2064"/>
              <a:ext cx="1548" cy="33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0380" name="AutoShape 36"/>
            <p:cNvCxnSpPr>
              <a:cxnSpLocks noChangeShapeType="1"/>
            </p:cNvCxnSpPr>
            <p:nvPr/>
          </p:nvCxnSpPr>
          <p:spPr bwMode="auto">
            <a:xfrm flipH="1">
              <a:off x="3000" y="2070"/>
              <a:ext cx="727" cy="32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8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23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8557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6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64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Solution: Intermediate Layers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839200" cy="15240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" charset="0"/>
              </a:rPr>
              <a:t>Introduce intermediate layers that provide </a:t>
            </a:r>
            <a:r>
              <a:rPr lang="en-US" sz="2400" dirty="0">
                <a:solidFill>
                  <a:schemeClr val="accent1"/>
                </a:solidFill>
                <a:latin typeface="Arial" charset="0"/>
              </a:rPr>
              <a:t>set of abstractions</a:t>
            </a:r>
            <a:r>
              <a:rPr lang="en-US" sz="2400" dirty="0">
                <a:latin typeface="Arial" charset="0"/>
              </a:rPr>
              <a:t> for various network functionality and technologies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 new app/media implemented only once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Variation on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add another level of indirection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4800600" y="3321050"/>
            <a:ext cx="8382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2743200" y="3321050"/>
            <a:ext cx="9144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3886200" y="3321050"/>
            <a:ext cx="6858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2732088" y="3397250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Skype 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3886200" y="3381375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SSH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4868863" y="33813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NFS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867400" y="5089525"/>
            <a:ext cx="1066800" cy="762000"/>
            <a:chOff x="3456" y="2400"/>
            <a:chExt cx="672" cy="480"/>
          </a:xfrm>
        </p:grpSpPr>
        <p:sp>
          <p:nvSpPr>
            <p:cNvPr id="102431" name="Rectangle 11"/>
            <p:cNvSpPr>
              <a:spLocks noChangeArrowheads="1"/>
            </p:cNvSpPr>
            <p:nvPr/>
          </p:nvSpPr>
          <p:spPr bwMode="auto">
            <a:xfrm>
              <a:off x="3456" y="2400"/>
              <a:ext cx="672" cy="48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6" rIns="91430" bIns="45716">
              <a:spAutoFit/>
            </a:bodyPr>
            <a:lstStyle/>
            <a:p>
              <a:endParaRPr lang="en-US"/>
            </a:p>
          </p:txBody>
        </p:sp>
        <p:sp>
          <p:nvSpPr>
            <p:cNvPr id="102432" name="Text Box 12"/>
            <p:cNvSpPr txBox="1">
              <a:spLocks noChangeArrowheads="1"/>
            </p:cNvSpPr>
            <p:nvPr/>
          </p:nvSpPr>
          <p:spPr bwMode="auto">
            <a:xfrm>
              <a:off x="3494" y="2407"/>
              <a:ext cx="63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Packet</a:t>
              </a:r>
            </a:p>
            <a:p>
              <a:pPr algn="l"/>
              <a:r>
                <a:rPr lang="en-US">
                  <a:latin typeface="Arial" charset="0"/>
                </a:rPr>
                <a:t>radio</a:t>
              </a:r>
            </a:p>
          </p:txBody>
        </p:sp>
      </p:grpSp>
      <p:sp>
        <p:nvSpPr>
          <p:cNvPr id="102411" name="Rectangle 13"/>
          <p:cNvSpPr>
            <a:spLocks noChangeArrowheads="1"/>
          </p:cNvSpPr>
          <p:nvPr/>
        </p:nvSpPr>
        <p:spPr bwMode="auto">
          <a:xfrm>
            <a:off x="3200400" y="5089525"/>
            <a:ext cx="11430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2" name="Text Box 14"/>
          <p:cNvSpPr txBox="1">
            <a:spLocks noChangeArrowheads="1"/>
          </p:cNvSpPr>
          <p:nvPr/>
        </p:nvSpPr>
        <p:spPr bwMode="auto">
          <a:xfrm>
            <a:off x="3260725" y="5100638"/>
            <a:ext cx="1158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Coaxial </a:t>
            </a:r>
          </a:p>
          <a:p>
            <a:pPr algn="l"/>
            <a:r>
              <a:rPr lang="en-US">
                <a:latin typeface="Arial" charset="0"/>
              </a:rPr>
              <a:t>cable</a:t>
            </a:r>
          </a:p>
        </p:txBody>
      </p:sp>
      <p:sp>
        <p:nvSpPr>
          <p:cNvPr id="102413" name="Rectangle 15"/>
          <p:cNvSpPr>
            <a:spLocks noChangeArrowheads="1"/>
          </p:cNvSpPr>
          <p:nvPr/>
        </p:nvSpPr>
        <p:spPr bwMode="auto">
          <a:xfrm>
            <a:off x="4648200" y="5089525"/>
            <a:ext cx="9906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4" name="Text Box 16"/>
          <p:cNvSpPr txBox="1">
            <a:spLocks noChangeArrowheads="1"/>
          </p:cNvSpPr>
          <p:nvPr/>
        </p:nvSpPr>
        <p:spPr bwMode="auto">
          <a:xfrm>
            <a:off x="4708525" y="5100638"/>
            <a:ext cx="8048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Fiber</a:t>
            </a:r>
          </a:p>
          <a:p>
            <a:pPr algn="l"/>
            <a:r>
              <a:rPr lang="en-US">
                <a:latin typeface="Arial" charset="0"/>
              </a:rPr>
              <a:t>optic</a:t>
            </a:r>
          </a:p>
        </p:txBody>
      </p:sp>
      <p:sp>
        <p:nvSpPr>
          <p:cNvPr id="102415" name="Line 17"/>
          <p:cNvSpPr>
            <a:spLocks noChangeShapeType="1"/>
          </p:cNvSpPr>
          <p:nvPr/>
        </p:nvSpPr>
        <p:spPr bwMode="auto">
          <a:xfrm flipV="1">
            <a:off x="2514600" y="4098925"/>
            <a:ext cx="4343400" cy="158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6" name="Text Box 18"/>
          <p:cNvSpPr txBox="1">
            <a:spLocks noChangeArrowheads="1"/>
          </p:cNvSpPr>
          <p:nvPr/>
        </p:nvSpPr>
        <p:spPr bwMode="auto">
          <a:xfrm>
            <a:off x="795338" y="3408363"/>
            <a:ext cx="156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Application</a:t>
            </a:r>
          </a:p>
        </p:txBody>
      </p:sp>
      <p:sp>
        <p:nvSpPr>
          <p:cNvPr id="102417" name="Text Box 19"/>
          <p:cNvSpPr txBox="1">
            <a:spLocks noChangeArrowheads="1"/>
          </p:cNvSpPr>
          <p:nvPr/>
        </p:nvSpPr>
        <p:spPr bwMode="auto">
          <a:xfrm>
            <a:off x="822325" y="5165725"/>
            <a:ext cx="1835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Transmission</a:t>
            </a:r>
          </a:p>
          <a:p>
            <a:pPr algn="l"/>
            <a:r>
              <a:rPr lang="en-US">
                <a:latin typeface="Arial" charset="0"/>
              </a:rPr>
              <a:t>Media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867400" y="3321050"/>
            <a:ext cx="849313" cy="457200"/>
            <a:chOff x="3456" y="1776"/>
            <a:chExt cx="535" cy="288"/>
          </a:xfrm>
        </p:grpSpPr>
        <p:sp>
          <p:nvSpPr>
            <p:cNvPr id="102429" name="Rectangle 21"/>
            <p:cNvSpPr>
              <a:spLocks noChangeArrowheads="1"/>
            </p:cNvSpPr>
            <p:nvPr/>
          </p:nvSpPr>
          <p:spPr bwMode="auto">
            <a:xfrm>
              <a:off x="3463" y="1776"/>
              <a:ext cx="528" cy="28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6" rIns="91430" bIns="45716">
              <a:spAutoFit/>
            </a:bodyPr>
            <a:lstStyle/>
            <a:p>
              <a:endParaRPr lang="en-US"/>
            </a:p>
          </p:txBody>
        </p:sp>
        <p:sp>
          <p:nvSpPr>
            <p:cNvPr id="102430" name="Text Box 22"/>
            <p:cNvSpPr txBox="1">
              <a:spLocks noChangeArrowheads="1"/>
            </p:cNvSpPr>
            <p:nvPr/>
          </p:nvSpPr>
          <p:spPr bwMode="auto">
            <a:xfrm>
              <a:off x="3456" y="1814"/>
              <a:ext cx="5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HTTP</a:t>
              </a:r>
            </a:p>
          </p:txBody>
        </p:sp>
      </p:grpSp>
      <p:sp>
        <p:nvSpPr>
          <p:cNvPr id="102419" name="Rectangle 23"/>
          <p:cNvSpPr>
            <a:spLocks noChangeArrowheads="1"/>
          </p:cNvSpPr>
          <p:nvPr/>
        </p:nvSpPr>
        <p:spPr bwMode="auto">
          <a:xfrm>
            <a:off x="3886200" y="4343400"/>
            <a:ext cx="1447800" cy="228600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20" name="Line 24"/>
          <p:cNvSpPr>
            <a:spLocks noChangeShapeType="1"/>
          </p:cNvSpPr>
          <p:nvPr/>
        </p:nvSpPr>
        <p:spPr bwMode="auto">
          <a:xfrm flipV="1">
            <a:off x="2514600" y="4784725"/>
            <a:ext cx="4343400" cy="158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21" name="Text Box 25"/>
          <p:cNvSpPr txBox="1">
            <a:spLocks noChangeArrowheads="1"/>
          </p:cNvSpPr>
          <p:nvPr/>
        </p:nvSpPr>
        <p:spPr bwMode="auto">
          <a:xfrm>
            <a:off x="838200" y="4114800"/>
            <a:ext cx="1765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Intermediate </a:t>
            </a:r>
          </a:p>
          <a:p>
            <a:pPr algn="l"/>
            <a:r>
              <a:rPr lang="en-US">
                <a:latin typeface="Arial" charset="0"/>
              </a:rPr>
              <a:t>layers</a:t>
            </a:r>
          </a:p>
        </p:txBody>
      </p:sp>
      <p:cxnSp>
        <p:nvCxnSpPr>
          <p:cNvPr id="102422" name="AutoShape 26"/>
          <p:cNvCxnSpPr>
            <a:cxnSpLocks noChangeShapeType="1"/>
            <a:stCxn id="102405" idx="2"/>
            <a:endCxn id="102419" idx="0"/>
          </p:cNvCxnSpPr>
          <p:nvPr/>
        </p:nvCxnSpPr>
        <p:spPr bwMode="auto">
          <a:xfrm>
            <a:off x="3200400" y="3787775"/>
            <a:ext cx="1409700" cy="542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423" name="AutoShape 27"/>
          <p:cNvCxnSpPr>
            <a:cxnSpLocks noChangeShapeType="1"/>
            <a:stCxn id="102406" idx="2"/>
            <a:endCxn id="102419" idx="0"/>
          </p:cNvCxnSpPr>
          <p:nvPr/>
        </p:nvCxnSpPr>
        <p:spPr bwMode="auto">
          <a:xfrm>
            <a:off x="4229100" y="3787775"/>
            <a:ext cx="381000" cy="542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424" name="AutoShape 28"/>
          <p:cNvCxnSpPr>
            <a:cxnSpLocks noChangeShapeType="1"/>
            <a:stCxn id="102404" idx="2"/>
            <a:endCxn id="102419" idx="0"/>
          </p:cNvCxnSpPr>
          <p:nvPr/>
        </p:nvCxnSpPr>
        <p:spPr bwMode="auto">
          <a:xfrm flipH="1">
            <a:off x="4610100" y="3787775"/>
            <a:ext cx="609600" cy="542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425" name="AutoShape 29"/>
          <p:cNvCxnSpPr>
            <a:cxnSpLocks noChangeShapeType="1"/>
            <a:stCxn id="102419" idx="2"/>
            <a:endCxn id="102411" idx="0"/>
          </p:cNvCxnSpPr>
          <p:nvPr/>
        </p:nvCxnSpPr>
        <p:spPr bwMode="auto">
          <a:xfrm flipH="1">
            <a:off x="3771900" y="4584700"/>
            <a:ext cx="838200" cy="495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426" name="AutoShape 30"/>
          <p:cNvCxnSpPr>
            <a:cxnSpLocks noChangeShapeType="1"/>
            <a:stCxn id="102419" idx="2"/>
            <a:endCxn id="102413" idx="0"/>
          </p:cNvCxnSpPr>
          <p:nvPr/>
        </p:nvCxnSpPr>
        <p:spPr bwMode="auto">
          <a:xfrm>
            <a:off x="4610100" y="4584700"/>
            <a:ext cx="533400" cy="495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39039" name="AutoShape 31"/>
          <p:cNvCxnSpPr>
            <a:cxnSpLocks noChangeShapeType="1"/>
            <a:stCxn id="102429" idx="2"/>
            <a:endCxn id="102419" idx="0"/>
          </p:cNvCxnSpPr>
          <p:nvPr/>
        </p:nvCxnSpPr>
        <p:spPr bwMode="auto">
          <a:xfrm flipH="1">
            <a:off x="4610100" y="3787775"/>
            <a:ext cx="1687513" cy="5429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39040" name="AutoShape 32"/>
          <p:cNvCxnSpPr>
            <a:cxnSpLocks noChangeShapeType="1"/>
            <a:stCxn id="102419" idx="2"/>
            <a:endCxn id="102431" idx="0"/>
          </p:cNvCxnSpPr>
          <p:nvPr/>
        </p:nvCxnSpPr>
        <p:spPr bwMode="auto">
          <a:xfrm>
            <a:off x="4610100" y="4584700"/>
            <a:ext cx="1790700" cy="4953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24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785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73163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 the context of the Internet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43000"/>
            <a:ext cx="3048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285875"/>
            <a:ext cx="6172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Applications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43100" y="3906838"/>
            <a:ext cx="19177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kern="0" dirty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4700" y="2824163"/>
            <a:ext cx="19177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kern="0" dirty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4700" y="1797050"/>
            <a:ext cx="19177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kern="0" dirty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3100" y="5053013"/>
            <a:ext cx="19177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kern="0" dirty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2286000"/>
            <a:ext cx="601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Reliable (or unreliable) transport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298825"/>
            <a:ext cx="64008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Best-effort global packet delivery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368800"/>
            <a:ext cx="6172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Best-effort local packet delivery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551488"/>
            <a:ext cx="6172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Physical transfer of bits</a:t>
            </a:r>
            <a:endParaRPr lang="en-US" dirty="0"/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>
            <a:off x="4267200" y="1600200"/>
            <a:ext cx="1905000" cy="83820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flipV="1">
            <a:off x="5181600" y="5334000"/>
            <a:ext cx="990600" cy="53340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5791200" y="4724400"/>
            <a:ext cx="533400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>
            <a:off x="6019800" y="3657600"/>
            <a:ext cx="1143000" cy="22860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>
            <a:off x="5105400" y="2819400"/>
            <a:ext cx="1524000" cy="38100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25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8135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Three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648200" cy="5486400"/>
          </a:xfrm>
        </p:spPr>
        <p:txBody>
          <a:bodyPr/>
          <a:lstStyle/>
          <a:p>
            <a:pPr>
              <a:defRPr/>
            </a:pPr>
            <a:r>
              <a:rPr lang="en-US" dirty="0"/>
              <a:t>Each layer:</a:t>
            </a:r>
          </a:p>
          <a:p>
            <a:pPr lvl="1">
              <a:defRPr/>
            </a:pPr>
            <a:r>
              <a:rPr lang="en-US" dirty="0"/>
              <a:t>Depends on layer below</a:t>
            </a:r>
          </a:p>
          <a:p>
            <a:pPr lvl="1">
              <a:defRPr/>
            </a:pPr>
            <a:r>
              <a:rPr lang="en-US" dirty="0"/>
              <a:t>Supports layer above</a:t>
            </a:r>
          </a:p>
          <a:p>
            <a:pPr lvl="1">
              <a:defRPr/>
            </a:pPr>
            <a:r>
              <a:rPr lang="en-US" dirty="0"/>
              <a:t>Independent of others</a:t>
            </a:r>
          </a:p>
          <a:p>
            <a:pPr lvl="6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Multiple versions in layer</a:t>
            </a:r>
          </a:p>
          <a:p>
            <a:pPr lvl="1">
              <a:defRPr/>
            </a:pPr>
            <a:r>
              <a:rPr lang="en-US" dirty="0"/>
              <a:t>Interfaces differ somewhat</a:t>
            </a:r>
          </a:p>
          <a:p>
            <a:pPr lvl="1">
              <a:defRPr/>
            </a:pPr>
            <a:r>
              <a:rPr lang="en-US" dirty="0"/>
              <a:t>Components pick which lower-level protocol to use</a:t>
            </a:r>
          </a:p>
          <a:p>
            <a:pPr lvl="6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But only one IP layer</a:t>
            </a:r>
          </a:p>
          <a:p>
            <a:pPr lvl="1">
              <a:defRPr/>
            </a:pPr>
            <a:r>
              <a:rPr lang="en-US" dirty="0"/>
              <a:t>Unifying protocol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43000"/>
            <a:ext cx="3048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26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38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Layering Crucial to Internet’s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800600" cy="5486400"/>
          </a:xfrm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Reuse 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Hides underlying detail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Innovation at each level can proceed in parallel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Pursued by very different communities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43000"/>
            <a:ext cx="3048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27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010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2"/>
          <p:cNvSpPr>
            <a:spLocks noGrp="1"/>
          </p:cNvSpPr>
          <p:nvPr>
            <p:ph type="title"/>
          </p:nvPr>
        </p:nvSpPr>
        <p:spPr>
          <a:xfrm>
            <a:off x="609600" y="2209800"/>
            <a:ext cx="8229600" cy="1173163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are some of the drawbacks of protocols and layering?</a:t>
            </a:r>
          </a:p>
        </p:txBody>
      </p:sp>
      <p:sp>
        <p:nvSpPr>
          <p:cNvPr id="3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69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4"/>
          <p:cNvSpPr>
            <a:spLocks noGrp="1" noChangeArrowheads="1"/>
          </p:cNvSpPr>
          <p:nvPr>
            <p:ph type="title"/>
          </p:nvPr>
        </p:nvSpPr>
        <p:spPr/>
        <p:txBody>
          <a:bodyPr rIns="142586"/>
          <a:lstStyle/>
          <a:p>
            <a:pPr marL="50800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Drawbacks of Layering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36738"/>
            <a:ext cx="8458200" cy="4411662"/>
          </a:xfrm>
        </p:spPr>
        <p:txBody>
          <a:bodyPr>
            <a:normAutofit fontScale="85000" lnSpcReduction="10000"/>
          </a:bodyPr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Layer N may duplicate lower layer functionality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e.g., error recovery to retransmit lost data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Information hiding may hurt performance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e.g., packet loss due to corruption vs. congestion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Headers start to get really big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e.g., typical TCP+IP+Ethernet is 54 bytes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Layer violations when the gains too great to resist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e.g., TCP-over-wireless 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Layer violations when network doesn’t trust ends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e.g., firewalls</a:t>
            </a:r>
          </a:p>
          <a:p>
            <a:pPr lvl="1"/>
            <a:endParaRPr lang="en-US">
              <a:latin typeface="Arial" charset="0"/>
              <a:ea typeface="ＭＳ Ｐゴシック" charset="0"/>
            </a:endParaRPr>
          </a:p>
          <a:p>
            <a:pPr lvl="1"/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29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3480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Abstraction Concept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47" y="1600200"/>
            <a:ext cx="8609915" cy="50075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/>
              <a:t>A mechanism for breaking down a problem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what</a:t>
            </a:r>
            <a:r>
              <a:rPr lang="en-US" dirty="0"/>
              <a:t> not </a:t>
            </a:r>
            <a:r>
              <a:rPr lang="en-US" i="1" dirty="0"/>
              <a:t>how</a:t>
            </a:r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 Specification </a:t>
            </a:r>
            <a:r>
              <a:rPr lang="en-US" i="1" dirty="0"/>
              <a:t>versus </a:t>
            </a:r>
            <a:r>
              <a:rPr lang="en-US" dirty="0"/>
              <a:t>implementation</a:t>
            </a:r>
          </a:p>
          <a:p>
            <a:r>
              <a:rPr lang="en-US" dirty="0" err="1"/>
              <a:t>eg</a:t>
            </a:r>
            <a:r>
              <a:rPr lang="en-US" dirty="0"/>
              <a:t> Modules in programs</a:t>
            </a:r>
          </a:p>
          <a:p>
            <a:pPr marL="0" indent="0">
              <a:buNone/>
            </a:pPr>
            <a:r>
              <a:rPr lang="en-US" dirty="0"/>
              <a:t>Allows replacement of implementations without affecting system behavior</a:t>
            </a:r>
          </a:p>
          <a:p>
            <a:pPr marL="0" indent="0" algn="ctr">
              <a:buNone/>
            </a:pPr>
            <a:r>
              <a:rPr lang="en-US" i="1" dirty="0"/>
              <a:t>Vertical</a:t>
            </a:r>
            <a:r>
              <a:rPr lang="en-US" dirty="0"/>
              <a:t> versus </a:t>
            </a:r>
            <a:r>
              <a:rPr lang="en-US" i="1" dirty="0"/>
              <a:t>Horizontal</a:t>
            </a:r>
          </a:p>
          <a:p>
            <a:pPr marL="0" indent="0">
              <a:buNone/>
            </a:pPr>
            <a:r>
              <a:rPr lang="en-US" i="1" dirty="0"/>
              <a:t>“Vertical”</a:t>
            </a:r>
            <a:r>
              <a:rPr lang="en-US" dirty="0"/>
              <a:t> what happens in a box “How does it attach to the network?”</a:t>
            </a:r>
          </a:p>
          <a:p>
            <a:pPr marL="0" indent="0">
              <a:buNone/>
            </a:pPr>
            <a:r>
              <a:rPr lang="en-US" i="1" dirty="0"/>
              <a:t>“Horizontal” </a:t>
            </a:r>
            <a:r>
              <a:rPr lang="en-US" dirty="0"/>
              <a:t>the communications paths running through the system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100" b="1" dirty="0"/>
              <a:t>Hint:</a:t>
            </a:r>
            <a:r>
              <a:rPr lang="en-US" sz="3100" dirty="0"/>
              <a:t> paths are built (“layered”) on top of other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8BE7-28D6-6A44-825C-169A4C1A9E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Placing Network Functionality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4411662"/>
          </a:xfrm>
        </p:spPr>
        <p:txBody>
          <a:bodyPr/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Hugely influential paper: 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End-to-End Arguments in System Design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 by </a:t>
            </a:r>
            <a:r>
              <a:rPr lang="en-US" altLang="ja-JP" sz="2400" dirty="0" err="1">
                <a:latin typeface="Arial" charset="0"/>
                <a:ea typeface="ＭＳ Ｐゴシック" charset="0"/>
                <a:cs typeface="ＭＳ Ｐゴシック" charset="0"/>
              </a:rPr>
              <a:t>Saltzer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, Reed, and Clark (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‘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84)</a:t>
            </a:r>
          </a:p>
          <a:p>
            <a:pPr lvl="1"/>
            <a:r>
              <a:rPr lang="en-US" altLang="ja-JP" sz="2000" dirty="0">
                <a:latin typeface="Arial" charset="0"/>
                <a:ea typeface="ＭＳ Ｐゴシック" charset="0"/>
              </a:rPr>
              <a:t>articulated as the “End-to-End Principle” (E2E)</a:t>
            </a: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Endless debate over what it means</a:t>
            </a: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Everyone cites it as supporting their position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(regardless of the position!)</a:t>
            </a: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30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49077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1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Basic Observation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Some application requirements can only be correctly implemented </a:t>
            </a:r>
            <a:r>
              <a:rPr lang="en-US" sz="2400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end-to-end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reliability, security, </a:t>
            </a:r>
            <a:r>
              <a:rPr lang="en-US" sz="2000" i="1">
                <a:latin typeface="Arial" charset="0"/>
                <a:ea typeface="ＭＳ Ｐゴシック" charset="0"/>
              </a:rPr>
              <a:t>etc.</a:t>
            </a:r>
          </a:p>
          <a:p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Implementing these in the network is hard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every step along the way must be fail proof</a:t>
            </a:r>
          </a:p>
          <a:p>
            <a:pPr lvl="1"/>
            <a:endParaRPr lang="en-US" sz="2000" b="1">
              <a:latin typeface="Arial" charset="0"/>
              <a:ea typeface="ＭＳ Ｐゴシック" charset="0"/>
              <a:cs typeface="Arial" charset="0"/>
            </a:endParaRPr>
          </a:p>
          <a:p>
            <a:r>
              <a:rPr lang="en-US" sz="2400">
                <a:latin typeface="Arial" charset="0"/>
                <a:ea typeface="ＭＳ Ｐゴシック" charset="0"/>
                <a:cs typeface="Arial" charset="0"/>
              </a:rPr>
              <a:t>Hosts</a:t>
            </a:r>
          </a:p>
          <a:p>
            <a:pPr lvl="1"/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Can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 satisfy the requirement without network</a:t>
            </a:r>
            <a:r>
              <a:rPr lang="ja-JP" altLang="en-US" sz="2000">
                <a:latin typeface="Arial" charset="0"/>
                <a:ea typeface="ＭＳ Ｐゴシック" charset="0"/>
                <a:cs typeface="Arial" charset="0"/>
              </a:rPr>
              <a:t>’</a:t>
            </a:r>
            <a:r>
              <a:rPr lang="en-US" altLang="ja-JP" sz="2000">
                <a:latin typeface="Arial" charset="0"/>
                <a:ea typeface="ＭＳ Ｐゴシック" charset="0"/>
                <a:cs typeface="Arial" charset="0"/>
              </a:rPr>
              <a:t>s help</a:t>
            </a:r>
          </a:p>
          <a:p>
            <a:pPr lvl="1"/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Will/must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 do so, since they can</a:t>
            </a:r>
            <a:r>
              <a:rPr lang="ja-JP" altLang="en-US" sz="2000">
                <a:latin typeface="Arial" charset="0"/>
                <a:ea typeface="ＭＳ Ｐゴシック" charset="0"/>
                <a:cs typeface="Arial" charset="0"/>
              </a:rPr>
              <a:t>’</a:t>
            </a:r>
            <a:r>
              <a:rPr lang="en-US" altLang="ja-JP" sz="2000">
                <a:latin typeface="Arial" charset="0"/>
                <a:ea typeface="ＭＳ Ｐゴシック" charset="0"/>
                <a:cs typeface="Arial" charset="0"/>
              </a:rPr>
              <a:t>t rely on the network</a:t>
            </a:r>
            <a:endParaRPr lang="en-US" altLang="ja-JP" sz="2000">
              <a:solidFill>
                <a:srgbClr val="FF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553200" y="6325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31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43877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1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Oval 2"/>
          <p:cNvSpPr>
            <a:spLocks noChangeArrowheads="1"/>
          </p:cNvSpPr>
          <p:nvPr/>
        </p:nvSpPr>
        <p:spPr bwMode="auto">
          <a:xfrm>
            <a:off x="2362200" y="1981200"/>
            <a:ext cx="1066800" cy="6858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Example: Reliable File Transfer</a:t>
            </a:r>
          </a:p>
        </p:txBody>
      </p:sp>
      <p:sp>
        <p:nvSpPr>
          <p:cNvPr id="9840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4114800"/>
            <a:ext cx="8610600" cy="2209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Solution 1: make each step reliable, and string them together to make reliable end-to-end process</a:t>
            </a:r>
          </a:p>
        </p:txBody>
      </p:sp>
      <p:sp>
        <p:nvSpPr>
          <p:cNvPr id="67588" name="Oval 5"/>
          <p:cNvSpPr>
            <a:spLocks noChangeArrowheads="1"/>
          </p:cNvSpPr>
          <p:nvPr/>
        </p:nvSpPr>
        <p:spPr bwMode="auto">
          <a:xfrm>
            <a:off x="1524000" y="3581400"/>
            <a:ext cx="609600" cy="1524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Rectangle 6"/>
          <p:cNvSpPr>
            <a:spLocks noChangeArrowheads="1"/>
          </p:cNvSpPr>
          <p:nvPr/>
        </p:nvSpPr>
        <p:spPr bwMode="auto">
          <a:xfrm>
            <a:off x="1524000" y="3352800"/>
            <a:ext cx="609600" cy="3048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Oval 7"/>
          <p:cNvSpPr>
            <a:spLocks noChangeArrowheads="1"/>
          </p:cNvSpPr>
          <p:nvPr/>
        </p:nvSpPr>
        <p:spPr bwMode="auto">
          <a:xfrm>
            <a:off x="1524000" y="3276600"/>
            <a:ext cx="609600" cy="152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Oval 8"/>
          <p:cNvSpPr>
            <a:spLocks noChangeArrowheads="1"/>
          </p:cNvSpPr>
          <p:nvPr/>
        </p:nvSpPr>
        <p:spPr bwMode="auto">
          <a:xfrm>
            <a:off x="7086600" y="3581400"/>
            <a:ext cx="609600" cy="1524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Rectangle 9"/>
          <p:cNvSpPr>
            <a:spLocks noChangeArrowheads="1"/>
          </p:cNvSpPr>
          <p:nvPr/>
        </p:nvSpPr>
        <p:spPr bwMode="auto">
          <a:xfrm>
            <a:off x="7086600" y="3352800"/>
            <a:ext cx="609600" cy="3048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Oval 10"/>
          <p:cNvSpPr>
            <a:spLocks noChangeArrowheads="1"/>
          </p:cNvSpPr>
          <p:nvPr/>
        </p:nvSpPr>
        <p:spPr bwMode="auto">
          <a:xfrm>
            <a:off x="7086600" y="3276600"/>
            <a:ext cx="609600" cy="152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Rectangle 11"/>
          <p:cNvSpPr>
            <a:spLocks noChangeArrowheads="1"/>
          </p:cNvSpPr>
          <p:nvPr/>
        </p:nvSpPr>
        <p:spPr bwMode="auto">
          <a:xfrm>
            <a:off x="2286000" y="1905000"/>
            <a:ext cx="1219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Oval 12"/>
          <p:cNvSpPr>
            <a:spLocks noChangeArrowheads="1"/>
          </p:cNvSpPr>
          <p:nvPr/>
        </p:nvSpPr>
        <p:spPr bwMode="auto">
          <a:xfrm>
            <a:off x="2514600" y="2743200"/>
            <a:ext cx="914400" cy="533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>
                <a:latin typeface="Arial" charset="0"/>
              </a:rPr>
              <a:t>OS</a:t>
            </a:r>
          </a:p>
        </p:txBody>
      </p: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2498725" y="21447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Appl.</a:t>
            </a:r>
          </a:p>
        </p:txBody>
      </p:sp>
      <p:sp>
        <p:nvSpPr>
          <p:cNvPr id="67597" name="Oval 14"/>
          <p:cNvSpPr>
            <a:spLocks noChangeArrowheads="1"/>
          </p:cNvSpPr>
          <p:nvPr/>
        </p:nvSpPr>
        <p:spPr bwMode="auto">
          <a:xfrm>
            <a:off x="5715000" y="1981200"/>
            <a:ext cx="1066800" cy="6858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Rectangle 15"/>
          <p:cNvSpPr>
            <a:spLocks noChangeArrowheads="1"/>
          </p:cNvSpPr>
          <p:nvPr/>
        </p:nvSpPr>
        <p:spPr bwMode="auto">
          <a:xfrm>
            <a:off x="5638800" y="1905000"/>
            <a:ext cx="1219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Oval 16"/>
          <p:cNvSpPr>
            <a:spLocks noChangeArrowheads="1"/>
          </p:cNvSpPr>
          <p:nvPr/>
        </p:nvSpPr>
        <p:spPr bwMode="auto">
          <a:xfrm>
            <a:off x="5791200" y="2743200"/>
            <a:ext cx="914400" cy="533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>
                <a:latin typeface="Arial" charset="0"/>
              </a:rPr>
              <a:t>OS</a:t>
            </a:r>
          </a:p>
        </p:txBody>
      </p:sp>
      <p:sp>
        <p:nvSpPr>
          <p:cNvPr id="67600" name="Text Box 17"/>
          <p:cNvSpPr txBox="1">
            <a:spLocks noChangeArrowheads="1"/>
          </p:cNvSpPr>
          <p:nvPr/>
        </p:nvSpPr>
        <p:spPr bwMode="auto">
          <a:xfrm>
            <a:off x="5851525" y="21447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Appl.</a:t>
            </a:r>
          </a:p>
        </p:txBody>
      </p:sp>
      <p:sp>
        <p:nvSpPr>
          <p:cNvPr id="67601" name="Line 18"/>
          <p:cNvSpPr>
            <a:spLocks noChangeShapeType="1"/>
          </p:cNvSpPr>
          <p:nvPr/>
        </p:nvSpPr>
        <p:spPr bwMode="auto">
          <a:xfrm>
            <a:off x="2743200" y="3505200"/>
            <a:ext cx="3886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2" name="Line 19"/>
          <p:cNvSpPr>
            <a:spLocks noChangeShapeType="1"/>
          </p:cNvSpPr>
          <p:nvPr/>
        </p:nvSpPr>
        <p:spPr bwMode="auto">
          <a:xfrm>
            <a:off x="2971800" y="3352800"/>
            <a:ext cx="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3" name="Line 20"/>
          <p:cNvSpPr>
            <a:spLocks noChangeShapeType="1"/>
          </p:cNvSpPr>
          <p:nvPr/>
        </p:nvSpPr>
        <p:spPr bwMode="auto">
          <a:xfrm>
            <a:off x="6248400" y="3352800"/>
            <a:ext cx="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5" name="Freeform 21"/>
          <p:cNvSpPr>
            <a:spLocks/>
          </p:cNvSpPr>
          <p:nvPr/>
        </p:nvSpPr>
        <p:spPr bwMode="auto">
          <a:xfrm>
            <a:off x="2132013" y="2513013"/>
            <a:ext cx="612775" cy="758825"/>
          </a:xfrm>
          <a:custGeom>
            <a:avLst/>
            <a:gdLst>
              <a:gd name="T0" fmla="*/ 0 w 384"/>
              <a:gd name="T1" fmla="*/ 2147483647 h 480"/>
              <a:gd name="T2" fmla="*/ 2147483647 w 384"/>
              <a:gd name="T3" fmla="*/ 2147483647 h 480"/>
              <a:gd name="T4" fmla="*/ 2147483647 w 384"/>
              <a:gd name="T5" fmla="*/ 2147483647 h 480"/>
              <a:gd name="T6" fmla="*/ 2147483647 w 384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80"/>
              <a:gd name="T14" fmla="*/ 384 w 38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80">
                <a:moveTo>
                  <a:pt x="0" y="480"/>
                </a:moveTo>
                <a:lnTo>
                  <a:pt x="336" y="384"/>
                </a:lnTo>
                <a:lnTo>
                  <a:pt x="384" y="288"/>
                </a:lnTo>
                <a:lnTo>
                  <a:pt x="38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6" name="Line 22"/>
          <p:cNvSpPr>
            <a:spLocks noChangeShapeType="1"/>
          </p:cNvSpPr>
          <p:nvPr/>
        </p:nvSpPr>
        <p:spPr bwMode="auto">
          <a:xfrm>
            <a:off x="3124200" y="2590800"/>
            <a:ext cx="76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7" name="Freeform 23"/>
          <p:cNvSpPr>
            <a:spLocks/>
          </p:cNvSpPr>
          <p:nvPr/>
        </p:nvSpPr>
        <p:spPr bwMode="auto">
          <a:xfrm>
            <a:off x="3200400" y="2971800"/>
            <a:ext cx="2819400" cy="457200"/>
          </a:xfrm>
          <a:custGeom>
            <a:avLst/>
            <a:gdLst>
              <a:gd name="T0" fmla="*/ 0 w 1776"/>
              <a:gd name="T1" fmla="*/ 2147483647 h 288"/>
              <a:gd name="T2" fmla="*/ 0 w 1776"/>
              <a:gd name="T3" fmla="*/ 2147483647 h 288"/>
              <a:gd name="T4" fmla="*/ 2147483647 w 1776"/>
              <a:gd name="T5" fmla="*/ 2147483647 h 288"/>
              <a:gd name="T6" fmla="*/ 2147483647 w 1776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1776"/>
              <a:gd name="T13" fmla="*/ 0 h 288"/>
              <a:gd name="T14" fmla="*/ 1776 w 177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6" h="288">
                <a:moveTo>
                  <a:pt x="0" y="96"/>
                </a:moveTo>
                <a:lnTo>
                  <a:pt x="0" y="288"/>
                </a:lnTo>
                <a:lnTo>
                  <a:pt x="1776" y="288"/>
                </a:lnTo>
                <a:lnTo>
                  <a:pt x="1776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8" name="Line 24"/>
          <p:cNvSpPr>
            <a:spLocks noChangeShapeType="1"/>
          </p:cNvSpPr>
          <p:nvPr/>
        </p:nvSpPr>
        <p:spPr bwMode="auto">
          <a:xfrm flipV="1">
            <a:off x="6019800" y="2514600"/>
            <a:ext cx="762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9" name="Freeform 25"/>
          <p:cNvSpPr>
            <a:spLocks/>
          </p:cNvSpPr>
          <p:nvPr/>
        </p:nvSpPr>
        <p:spPr bwMode="auto">
          <a:xfrm>
            <a:off x="6400800" y="2590800"/>
            <a:ext cx="685800" cy="685800"/>
          </a:xfrm>
          <a:custGeom>
            <a:avLst/>
            <a:gdLst>
              <a:gd name="T0" fmla="*/ 0 w 432"/>
              <a:gd name="T1" fmla="*/ 0 h 432"/>
              <a:gd name="T2" fmla="*/ 2147483647 w 432"/>
              <a:gd name="T3" fmla="*/ 2147483647 h 432"/>
              <a:gd name="T4" fmla="*/ 2147483647 w 432"/>
              <a:gd name="T5" fmla="*/ 2147483647 h 432"/>
              <a:gd name="T6" fmla="*/ 2147483647 w 432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432"/>
              <a:gd name="T14" fmla="*/ 432 w 43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432">
                <a:moveTo>
                  <a:pt x="0" y="0"/>
                </a:moveTo>
                <a:lnTo>
                  <a:pt x="48" y="288"/>
                </a:lnTo>
                <a:lnTo>
                  <a:pt x="240" y="384"/>
                </a:lnTo>
                <a:lnTo>
                  <a:pt x="432" y="43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9" name="Text Box 26"/>
          <p:cNvSpPr txBox="1">
            <a:spLocks noChangeArrowheads="1"/>
          </p:cNvSpPr>
          <p:nvPr/>
        </p:nvSpPr>
        <p:spPr bwMode="auto">
          <a:xfrm>
            <a:off x="2193925" y="1508125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Host A</a:t>
            </a:r>
          </a:p>
        </p:txBody>
      </p:sp>
      <p:sp>
        <p:nvSpPr>
          <p:cNvPr id="67610" name="Text Box 27"/>
          <p:cNvSpPr txBox="1">
            <a:spLocks noChangeArrowheads="1"/>
          </p:cNvSpPr>
          <p:nvPr/>
        </p:nvSpPr>
        <p:spPr bwMode="auto">
          <a:xfrm>
            <a:off x="5549900" y="1508125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Host B</a:t>
            </a:r>
          </a:p>
        </p:txBody>
      </p:sp>
      <p:sp>
        <p:nvSpPr>
          <p:cNvPr id="3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32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01115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8" grpId="0" uiExpand="1" build="p" autoUpdateAnimBg="0"/>
      <p:bldP spid="984085" grpId="0" animBg="1"/>
      <p:bldP spid="984086" grpId="0" animBg="1"/>
      <p:bldP spid="984087" grpId="0" animBg="1"/>
      <p:bldP spid="984088" grpId="0" animBg="1"/>
      <p:bldP spid="98408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Oval 2"/>
          <p:cNvSpPr>
            <a:spLocks noChangeArrowheads="1"/>
          </p:cNvSpPr>
          <p:nvPr/>
        </p:nvSpPr>
        <p:spPr bwMode="auto">
          <a:xfrm>
            <a:off x="2362200" y="1981200"/>
            <a:ext cx="1066800" cy="6858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Example: Reliable File Transfer</a:t>
            </a:r>
          </a:p>
        </p:txBody>
      </p:sp>
      <p:sp>
        <p:nvSpPr>
          <p:cNvPr id="9840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4114800"/>
            <a:ext cx="8610600" cy="2209800"/>
          </a:xfrm>
          <a:effectLst/>
        </p:spPr>
        <p:txBody>
          <a:bodyPr>
            <a:norm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Solution 1: make each step reliable, and string them together to make reliable end-to-end process</a:t>
            </a:r>
          </a:p>
        </p:txBody>
      </p:sp>
      <p:sp>
        <p:nvSpPr>
          <p:cNvPr id="67588" name="Oval 5"/>
          <p:cNvSpPr>
            <a:spLocks noChangeArrowheads="1"/>
          </p:cNvSpPr>
          <p:nvPr/>
        </p:nvSpPr>
        <p:spPr bwMode="auto">
          <a:xfrm>
            <a:off x="1524000" y="3581400"/>
            <a:ext cx="609600" cy="1524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Rectangle 6"/>
          <p:cNvSpPr>
            <a:spLocks noChangeArrowheads="1"/>
          </p:cNvSpPr>
          <p:nvPr/>
        </p:nvSpPr>
        <p:spPr bwMode="auto">
          <a:xfrm>
            <a:off x="1524000" y="3352800"/>
            <a:ext cx="609600" cy="3048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Oval 7"/>
          <p:cNvSpPr>
            <a:spLocks noChangeArrowheads="1"/>
          </p:cNvSpPr>
          <p:nvPr/>
        </p:nvSpPr>
        <p:spPr bwMode="auto">
          <a:xfrm>
            <a:off x="1524000" y="3276600"/>
            <a:ext cx="609600" cy="152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Oval 8"/>
          <p:cNvSpPr>
            <a:spLocks noChangeArrowheads="1"/>
          </p:cNvSpPr>
          <p:nvPr/>
        </p:nvSpPr>
        <p:spPr bwMode="auto">
          <a:xfrm>
            <a:off x="7086600" y="3581400"/>
            <a:ext cx="609600" cy="1524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Rectangle 9"/>
          <p:cNvSpPr>
            <a:spLocks noChangeArrowheads="1"/>
          </p:cNvSpPr>
          <p:nvPr/>
        </p:nvSpPr>
        <p:spPr bwMode="auto">
          <a:xfrm>
            <a:off x="7086600" y="3352800"/>
            <a:ext cx="609600" cy="3048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Oval 10"/>
          <p:cNvSpPr>
            <a:spLocks noChangeArrowheads="1"/>
          </p:cNvSpPr>
          <p:nvPr/>
        </p:nvSpPr>
        <p:spPr bwMode="auto">
          <a:xfrm>
            <a:off x="7086600" y="3276600"/>
            <a:ext cx="609600" cy="152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Rectangle 11"/>
          <p:cNvSpPr>
            <a:spLocks noChangeArrowheads="1"/>
          </p:cNvSpPr>
          <p:nvPr/>
        </p:nvSpPr>
        <p:spPr bwMode="auto">
          <a:xfrm>
            <a:off x="2286000" y="1905000"/>
            <a:ext cx="1219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Oval 12"/>
          <p:cNvSpPr>
            <a:spLocks noChangeArrowheads="1"/>
          </p:cNvSpPr>
          <p:nvPr/>
        </p:nvSpPr>
        <p:spPr bwMode="auto">
          <a:xfrm>
            <a:off x="2514600" y="2743200"/>
            <a:ext cx="914400" cy="533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>
                <a:latin typeface="Arial" charset="0"/>
              </a:rPr>
              <a:t>OS</a:t>
            </a:r>
          </a:p>
        </p:txBody>
      </p: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2498725" y="2144713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Appl.</a:t>
            </a:r>
          </a:p>
        </p:txBody>
      </p:sp>
      <p:sp>
        <p:nvSpPr>
          <p:cNvPr id="67597" name="Oval 14"/>
          <p:cNvSpPr>
            <a:spLocks noChangeArrowheads="1"/>
          </p:cNvSpPr>
          <p:nvPr/>
        </p:nvSpPr>
        <p:spPr bwMode="auto">
          <a:xfrm>
            <a:off x="5715000" y="1981200"/>
            <a:ext cx="1066800" cy="6858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Rectangle 15"/>
          <p:cNvSpPr>
            <a:spLocks noChangeArrowheads="1"/>
          </p:cNvSpPr>
          <p:nvPr/>
        </p:nvSpPr>
        <p:spPr bwMode="auto">
          <a:xfrm>
            <a:off x="5638800" y="1905000"/>
            <a:ext cx="1219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Oval 16"/>
          <p:cNvSpPr>
            <a:spLocks noChangeArrowheads="1"/>
          </p:cNvSpPr>
          <p:nvPr/>
        </p:nvSpPr>
        <p:spPr bwMode="auto">
          <a:xfrm>
            <a:off x="5791200" y="2743200"/>
            <a:ext cx="914400" cy="533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>
                <a:latin typeface="Arial" charset="0"/>
              </a:rPr>
              <a:t>OS</a:t>
            </a:r>
          </a:p>
        </p:txBody>
      </p:sp>
      <p:sp>
        <p:nvSpPr>
          <p:cNvPr id="67600" name="Text Box 17"/>
          <p:cNvSpPr txBox="1">
            <a:spLocks noChangeArrowheads="1"/>
          </p:cNvSpPr>
          <p:nvPr/>
        </p:nvSpPr>
        <p:spPr bwMode="auto">
          <a:xfrm>
            <a:off x="5851525" y="2144713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Appl.</a:t>
            </a:r>
          </a:p>
        </p:txBody>
      </p:sp>
      <p:sp>
        <p:nvSpPr>
          <p:cNvPr id="67601" name="Line 18"/>
          <p:cNvSpPr>
            <a:spLocks noChangeShapeType="1"/>
          </p:cNvSpPr>
          <p:nvPr/>
        </p:nvSpPr>
        <p:spPr bwMode="auto">
          <a:xfrm>
            <a:off x="2743200" y="3505200"/>
            <a:ext cx="3886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2" name="Line 19"/>
          <p:cNvSpPr>
            <a:spLocks noChangeShapeType="1"/>
          </p:cNvSpPr>
          <p:nvPr/>
        </p:nvSpPr>
        <p:spPr bwMode="auto">
          <a:xfrm>
            <a:off x="2971800" y="3352800"/>
            <a:ext cx="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3" name="Line 20"/>
          <p:cNvSpPr>
            <a:spLocks noChangeShapeType="1"/>
          </p:cNvSpPr>
          <p:nvPr/>
        </p:nvSpPr>
        <p:spPr bwMode="auto">
          <a:xfrm>
            <a:off x="6248400" y="3352800"/>
            <a:ext cx="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5" name="Freeform 21"/>
          <p:cNvSpPr>
            <a:spLocks/>
          </p:cNvSpPr>
          <p:nvPr/>
        </p:nvSpPr>
        <p:spPr bwMode="auto">
          <a:xfrm>
            <a:off x="2132013" y="2513013"/>
            <a:ext cx="612775" cy="758825"/>
          </a:xfrm>
          <a:custGeom>
            <a:avLst/>
            <a:gdLst>
              <a:gd name="T0" fmla="*/ 0 w 384"/>
              <a:gd name="T1" fmla="*/ 2147483647 h 480"/>
              <a:gd name="T2" fmla="*/ 2147483647 w 384"/>
              <a:gd name="T3" fmla="*/ 2147483647 h 480"/>
              <a:gd name="T4" fmla="*/ 2147483647 w 384"/>
              <a:gd name="T5" fmla="*/ 2147483647 h 480"/>
              <a:gd name="T6" fmla="*/ 2147483647 w 384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80"/>
              <a:gd name="T14" fmla="*/ 384 w 38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80">
                <a:moveTo>
                  <a:pt x="0" y="480"/>
                </a:moveTo>
                <a:lnTo>
                  <a:pt x="336" y="384"/>
                </a:lnTo>
                <a:lnTo>
                  <a:pt x="384" y="288"/>
                </a:lnTo>
                <a:lnTo>
                  <a:pt x="38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6" name="Line 22"/>
          <p:cNvSpPr>
            <a:spLocks noChangeShapeType="1"/>
          </p:cNvSpPr>
          <p:nvPr/>
        </p:nvSpPr>
        <p:spPr bwMode="auto">
          <a:xfrm>
            <a:off x="3124200" y="2590800"/>
            <a:ext cx="76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7" name="Freeform 23"/>
          <p:cNvSpPr>
            <a:spLocks/>
          </p:cNvSpPr>
          <p:nvPr/>
        </p:nvSpPr>
        <p:spPr bwMode="auto">
          <a:xfrm>
            <a:off x="3200400" y="2971800"/>
            <a:ext cx="2819400" cy="457200"/>
          </a:xfrm>
          <a:custGeom>
            <a:avLst/>
            <a:gdLst>
              <a:gd name="T0" fmla="*/ 0 w 1776"/>
              <a:gd name="T1" fmla="*/ 2147483647 h 288"/>
              <a:gd name="T2" fmla="*/ 0 w 1776"/>
              <a:gd name="T3" fmla="*/ 2147483647 h 288"/>
              <a:gd name="T4" fmla="*/ 2147483647 w 1776"/>
              <a:gd name="T5" fmla="*/ 2147483647 h 288"/>
              <a:gd name="T6" fmla="*/ 2147483647 w 1776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1776"/>
              <a:gd name="T13" fmla="*/ 0 h 288"/>
              <a:gd name="T14" fmla="*/ 1776 w 177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6" h="288">
                <a:moveTo>
                  <a:pt x="0" y="96"/>
                </a:moveTo>
                <a:lnTo>
                  <a:pt x="0" y="288"/>
                </a:lnTo>
                <a:lnTo>
                  <a:pt x="1776" y="288"/>
                </a:lnTo>
                <a:lnTo>
                  <a:pt x="1776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8" name="Line 24"/>
          <p:cNvSpPr>
            <a:spLocks noChangeShapeType="1"/>
          </p:cNvSpPr>
          <p:nvPr/>
        </p:nvSpPr>
        <p:spPr bwMode="auto">
          <a:xfrm flipV="1">
            <a:off x="6019800" y="2514600"/>
            <a:ext cx="762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9" name="Freeform 25"/>
          <p:cNvSpPr>
            <a:spLocks/>
          </p:cNvSpPr>
          <p:nvPr/>
        </p:nvSpPr>
        <p:spPr bwMode="auto">
          <a:xfrm>
            <a:off x="6400800" y="2590800"/>
            <a:ext cx="685800" cy="685800"/>
          </a:xfrm>
          <a:custGeom>
            <a:avLst/>
            <a:gdLst>
              <a:gd name="T0" fmla="*/ 0 w 432"/>
              <a:gd name="T1" fmla="*/ 0 h 432"/>
              <a:gd name="T2" fmla="*/ 2147483647 w 432"/>
              <a:gd name="T3" fmla="*/ 2147483647 h 432"/>
              <a:gd name="T4" fmla="*/ 2147483647 w 432"/>
              <a:gd name="T5" fmla="*/ 2147483647 h 432"/>
              <a:gd name="T6" fmla="*/ 2147483647 w 432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432"/>
              <a:gd name="T14" fmla="*/ 432 w 43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432">
                <a:moveTo>
                  <a:pt x="0" y="0"/>
                </a:moveTo>
                <a:lnTo>
                  <a:pt x="48" y="288"/>
                </a:lnTo>
                <a:lnTo>
                  <a:pt x="240" y="384"/>
                </a:lnTo>
                <a:lnTo>
                  <a:pt x="432" y="43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9" name="Text Box 26"/>
          <p:cNvSpPr txBox="1">
            <a:spLocks noChangeArrowheads="1"/>
          </p:cNvSpPr>
          <p:nvPr/>
        </p:nvSpPr>
        <p:spPr bwMode="auto">
          <a:xfrm>
            <a:off x="2193925" y="1508125"/>
            <a:ext cx="1003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Host A</a:t>
            </a:r>
          </a:p>
        </p:txBody>
      </p:sp>
      <p:sp>
        <p:nvSpPr>
          <p:cNvPr id="67610" name="Text Box 27"/>
          <p:cNvSpPr txBox="1">
            <a:spLocks noChangeArrowheads="1"/>
          </p:cNvSpPr>
          <p:nvPr/>
        </p:nvSpPr>
        <p:spPr bwMode="auto">
          <a:xfrm>
            <a:off x="5549900" y="1508125"/>
            <a:ext cx="1003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Host B</a:t>
            </a:r>
          </a:p>
        </p:txBody>
      </p:sp>
      <p:sp>
        <p:nvSpPr>
          <p:cNvPr id="3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0B987-ED67-334E-B939-3E64FA16AA84}"/>
              </a:ext>
            </a:extLst>
          </p:cNvPr>
          <p:cNvSpPr txBox="1"/>
          <p:nvPr/>
        </p:nvSpPr>
        <p:spPr>
          <a:xfrm>
            <a:off x="185058" y="4815655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So what is the problem?</a:t>
            </a:r>
          </a:p>
          <a:p>
            <a:r>
              <a:rPr lang="en-US" sz="3600" dirty="0"/>
              <a:t>each component is 0.9 reliable</a:t>
            </a:r>
          </a:p>
          <a:p>
            <a:r>
              <a:rPr lang="en-US" sz="3600" dirty="0"/>
              <a:t>	leads to total system failure of &gt;0.4</a:t>
            </a:r>
            <a:r>
              <a:rPr lang="en-US" sz="3600" baseline="300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645253326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Oval 2"/>
          <p:cNvSpPr>
            <a:spLocks noChangeArrowheads="1"/>
          </p:cNvSpPr>
          <p:nvPr/>
        </p:nvSpPr>
        <p:spPr bwMode="auto">
          <a:xfrm>
            <a:off x="2362200" y="1981200"/>
            <a:ext cx="1066800" cy="6858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Example: Reliable File Transfer</a:t>
            </a:r>
          </a:p>
        </p:txBody>
      </p:sp>
      <p:sp>
        <p:nvSpPr>
          <p:cNvPr id="9840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4114800"/>
            <a:ext cx="8610600" cy="22098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Solution 1: make each step reliable, and string them together to make reliable end-to-end process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Solution 2: end-to-end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check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and retry</a:t>
            </a:r>
          </a:p>
        </p:txBody>
      </p:sp>
      <p:sp>
        <p:nvSpPr>
          <p:cNvPr id="67588" name="Oval 5"/>
          <p:cNvSpPr>
            <a:spLocks noChangeArrowheads="1"/>
          </p:cNvSpPr>
          <p:nvPr/>
        </p:nvSpPr>
        <p:spPr bwMode="auto">
          <a:xfrm>
            <a:off x="1524000" y="3581400"/>
            <a:ext cx="609600" cy="1524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Rectangle 6"/>
          <p:cNvSpPr>
            <a:spLocks noChangeArrowheads="1"/>
          </p:cNvSpPr>
          <p:nvPr/>
        </p:nvSpPr>
        <p:spPr bwMode="auto">
          <a:xfrm>
            <a:off x="1524000" y="3352800"/>
            <a:ext cx="609600" cy="3048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Oval 7"/>
          <p:cNvSpPr>
            <a:spLocks noChangeArrowheads="1"/>
          </p:cNvSpPr>
          <p:nvPr/>
        </p:nvSpPr>
        <p:spPr bwMode="auto">
          <a:xfrm>
            <a:off x="1524000" y="3276600"/>
            <a:ext cx="609600" cy="152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Oval 8"/>
          <p:cNvSpPr>
            <a:spLocks noChangeArrowheads="1"/>
          </p:cNvSpPr>
          <p:nvPr/>
        </p:nvSpPr>
        <p:spPr bwMode="auto">
          <a:xfrm>
            <a:off x="7086600" y="3581400"/>
            <a:ext cx="609600" cy="1524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Rectangle 9"/>
          <p:cNvSpPr>
            <a:spLocks noChangeArrowheads="1"/>
          </p:cNvSpPr>
          <p:nvPr/>
        </p:nvSpPr>
        <p:spPr bwMode="auto">
          <a:xfrm>
            <a:off x="7086600" y="3352800"/>
            <a:ext cx="609600" cy="3048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Oval 10"/>
          <p:cNvSpPr>
            <a:spLocks noChangeArrowheads="1"/>
          </p:cNvSpPr>
          <p:nvPr/>
        </p:nvSpPr>
        <p:spPr bwMode="auto">
          <a:xfrm>
            <a:off x="7086600" y="3276600"/>
            <a:ext cx="609600" cy="152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Rectangle 11"/>
          <p:cNvSpPr>
            <a:spLocks noChangeArrowheads="1"/>
          </p:cNvSpPr>
          <p:nvPr/>
        </p:nvSpPr>
        <p:spPr bwMode="auto">
          <a:xfrm>
            <a:off x="2286000" y="1905000"/>
            <a:ext cx="1219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Oval 12"/>
          <p:cNvSpPr>
            <a:spLocks noChangeArrowheads="1"/>
          </p:cNvSpPr>
          <p:nvPr/>
        </p:nvSpPr>
        <p:spPr bwMode="auto">
          <a:xfrm>
            <a:off x="2514600" y="2743200"/>
            <a:ext cx="914400" cy="533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>
                <a:latin typeface="Arial" charset="0"/>
              </a:rPr>
              <a:t>OS</a:t>
            </a:r>
          </a:p>
        </p:txBody>
      </p: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2498725" y="21447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Appl.</a:t>
            </a:r>
          </a:p>
        </p:txBody>
      </p:sp>
      <p:sp>
        <p:nvSpPr>
          <p:cNvPr id="67597" name="Oval 14"/>
          <p:cNvSpPr>
            <a:spLocks noChangeArrowheads="1"/>
          </p:cNvSpPr>
          <p:nvPr/>
        </p:nvSpPr>
        <p:spPr bwMode="auto">
          <a:xfrm>
            <a:off x="5715000" y="1981200"/>
            <a:ext cx="1066800" cy="6858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Rectangle 15"/>
          <p:cNvSpPr>
            <a:spLocks noChangeArrowheads="1"/>
          </p:cNvSpPr>
          <p:nvPr/>
        </p:nvSpPr>
        <p:spPr bwMode="auto">
          <a:xfrm>
            <a:off x="5638800" y="1905000"/>
            <a:ext cx="1219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Oval 16"/>
          <p:cNvSpPr>
            <a:spLocks noChangeArrowheads="1"/>
          </p:cNvSpPr>
          <p:nvPr/>
        </p:nvSpPr>
        <p:spPr bwMode="auto">
          <a:xfrm>
            <a:off x="5791200" y="2743200"/>
            <a:ext cx="914400" cy="533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>
                <a:latin typeface="Arial" charset="0"/>
              </a:rPr>
              <a:t>OS</a:t>
            </a:r>
          </a:p>
        </p:txBody>
      </p:sp>
      <p:sp>
        <p:nvSpPr>
          <p:cNvPr id="67600" name="Text Box 17"/>
          <p:cNvSpPr txBox="1">
            <a:spLocks noChangeArrowheads="1"/>
          </p:cNvSpPr>
          <p:nvPr/>
        </p:nvSpPr>
        <p:spPr bwMode="auto">
          <a:xfrm>
            <a:off x="5851525" y="21447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Appl.</a:t>
            </a:r>
          </a:p>
        </p:txBody>
      </p:sp>
      <p:sp>
        <p:nvSpPr>
          <p:cNvPr id="67601" name="Line 18"/>
          <p:cNvSpPr>
            <a:spLocks noChangeShapeType="1"/>
          </p:cNvSpPr>
          <p:nvPr/>
        </p:nvSpPr>
        <p:spPr bwMode="auto">
          <a:xfrm>
            <a:off x="2743200" y="3505200"/>
            <a:ext cx="3886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2" name="Line 19"/>
          <p:cNvSpPr>
            <a:spLocks noChangeShapeType="1"/>
          </p:cNvSpPr>
          <p:nvPr/>
        </p:nvSpPr>
        <p:spPr bwMode="auto">
          <a:xfrm>
            <a:off x="2971800" y="3352800"/>
            <a:ext cx="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3" name="Line 20"/>
          <p:cNvSpPr>
            <a:spLocks noChangeShapeType="1"/>
          </p:cNvSpPr>
          <p:nvPr/>
        </p:nvSpPr>
        <p:spPr bwMode="auto">
          <a:xfrm>
            <a:off x="6248400" y="3352800"/>
            <a:ext cx="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5" name="Freeform 21"/>
          <p:cNvSpPr>
            <a:spLocks/>
          </p:cNvSpPr>
          <p:nvPr/>
        </p:nvSpPr>
        <p:spPr bwMode="auto">
          <a:xfrm>
            <a:off x="2132013" y="2513013"/>
            <a:ext cx="612775" cy="758825"/>
          </a:xfrm>
          <a:custGeom>
            <a:avLst/>
            <a:gdLst>
              <a:gd name="T0" fmla="*/ 0 w 384"/>
              <a:gd name="T1" fmla="*/ 2147483647 h 480"/>
              <a:gd name="T2" fmla="*/ 2147483647 w 384"/>
              <a:gd name="T3" fmla="*/ 2147483647 h 480"/>
              <a:gd name="T4" fmla="*/ 2147483647 w 384"/>
              <a:gd name="T5" fmla="*/ 2147483647 h 480"/>
              <a:gd name="T6" fmla="*/ 2147483647 w 384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80"/>
              <a:gd name="T14" fmla="*/ 384 w 38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80">
                <a:moveTo>
                  <a:pt x="0" y="480"/>
                </a:moveTo>
                <a:lnTo>
                  <a:pt x="336" y="384"/>
                </a:lnTo>
                <a:lnTo>
                  <a:pt x="384" y="288"/>
                </a:lnTo>
                <a:lnTo>
                  <a:pt x="38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6" name="Line 22"/>
          <p:cNvSpPr>
            <a:spLocks noChangeShapeType="1"/>
          </p:cNvSpPr>
          <p:nvPr/>
        </p:nvSpPr>
        <p:spPr bwMode="auto">
          <a:xfrm>
            <a:off x="3124200" y="2590800"/>
            <a:ext cx="76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7" name="Freeform 23"/>
          <p:cNvSpPr>
            <a:spLocks/>
          </p:cNvSpPr>
          <p:nvPr/>
        </p:nvSpPr>
        <p:spPr bwMode="auto">
          <a:xfrm>
            <a:off x="3200400" y="2971800"/>
            <a:ext cx="2819400" cy="457200"/>
          </a:xfrm>
          <a:custGeom>
            <a:avLst/>
            <a:gdLst>
              <a:gd name="T0" fmla="*/ 0 w 1776"/>
              <a:gd name="T1" fmla="*/ 2147483647 h 288"/>
              <a:gd name="T2" fmla="*/ 0 w 1776"/>
              <a:gd name="T3" fmla="*/ 2147483647 h 288"/>
              <a:gd name="T4" fmla="*/ 2147483647 w 1776"/>
              <a:gd name="T5" fmla="*/ 2147483647 h 288"/>
              <a:gd name="T6" fmla="*/ 2147483647 w 1776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1776"/>
              <a:gd name="T13" fmla="*/ 0 h 288"/>
              <a:gd name="T14" fmla="*/ 1776 w 177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6" h="288">
                <a:moveTo>
                  <a:pt x="0" y="96"/>
                </a:moveTo>
                <a:lnTo>
                  <a:pt x="0" y="288"/>
                </a:lnTo>
                <a:lnTo>
                  <a:pt x="1776" y="288"/>
                </a:lnTo>
                <a:lnTo>
                  <a:pt x="1776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8" name="Line 24"/>
          <p:cNvSpPr>
            <a:spLocks noChangeShapeType="1"/>
          </p:cNvSpPr>
          <p:nvPr/>
        </p:nvSpPr>
        <p:spPr bwMode="auto">
          <a:xfrm flipV="1">
            <a:off x="6019800" y="2514600"/>
            <a:ext cx="762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9" name="Freeform 25"/>
          <p:cNvSpPr>
            <a:spLocks/>
          </p:cNvSpPr>
          <p:nvPr/>
        </p:nvSpPr>
        <p:spPr bwMode="auto">
          <a:xfrm>
            <a:off x="6400800" y="2590800"/>
            <a:ext cx="685800" cy="685800"/>
          </a:xfrm>
          <a:custGeom>
            <a:avLst/>
            <a:gdLst>
              <a:gd name="T0" fmla="*/ 0 w 432"/>
              <a:gd name="T1" fmla="*/ 0 h 432"/>
              <a:gd name="T2" fmla="*/ 2147483647 w 432"/>
              <a:gd name="T3" fmla="*/ 2147483647 h 432"/>
              <a:gd name="T4" fmla="*/ 2147483647 w 432"/>
              <a:gd name="T5" fmla="*/ 2147483647 h 432"/>
              <a:gd name="T6" fmla="*/ 2147483647 w 432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432"/>
              <a:gd name="T14" fmla="*/ 432 w 43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432">
                <a:moveTo>
                  <a:pt x="0" y="0"/>
                </a:moveTo>
                <a:lnTo>
                  <a:pt x="48" y="288"/>
                </a:lnTo>
                <a:lnTo>
                  <a:pt x="240" y="384"/>
                </a:lnTo>
                <a:lnTo>
                  <a:pt x="432" y="43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9" name="Text Box 26"/>
          <p:cNvSpPr txBox="1">
            <a:spLocks noChangeArrowheads="1"/>
          </p:cNvSpPr>
          <p:nvPr/>
        </p:nvSpPr>
        <p:spPr bwMode="auto">
          <a:xfrm>
            <a:off x="2193925" y="1508125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Host A</a:t>
            </a:r>
          </a:p>
        </p:txBody>
      </p:sp>
      <p:sp>
        <p:nvSpPr>
          <p:cNvPr id="67610" name="Text Box 27"/>
          <p:cNvSpPr txBox="1">
            <a:spLocks noChangeArrowheads="1"/>
          </p:cNvSpPr>
          <p:nvPr/>
        </p:nvSpPr>
        <p:spPr bwMode="auto">
          <a:xfrm>
            <a:off x="5549900" y="1508125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Host B</a:t>
            </a:r>
          </a:p>
        </p:txBody>
      </p:sp>
      <p:sp>
        <p:nvSpPr>
          <p:cNvPr id="984092" name="Freeform 28"/>
          <p:cNvSpPr>
            <a:spLocks/>
          </p:cNvSpPr>
          <p:nvPr/>
        </p:nvSpPr>
        <p:spPr bwMode="auto">
          <a:xfrm>
            <a:off x="3200400" y="2438400"/>
            <a:ext cx="2819400" cy="914400"/>
          </a:xfrm>
          <a:custGeom>
            <a:avLst/>
            <a:gdLst>
              <a:gd name="T0" fmla="*/ 2147483647 w 1776"/>
              <a:gd name="T1" fmla="*/ 2147483647 h 576"/>
              <a:gd name="T2" fmla="*/ 2147483647 w 1776"/>
              <a:gd name="T3" fmla="*/ 2147483647 h 576"/>
              <a:gd name="T4" fmla="*/ 2147483647 w 1776"/>
              <a:gd name="T5" fmla="*/ 2147483647 h 576"/>
              <a:gd name="T6" fmla="*/ 2147483647 w 1776"/>
              <a:gd name="T7" fmla="*/ 2147483647 h 576"/>
              <a:gd name="T8" fmla="*/ 2147483647 w 1776"/>
              <a:gd name="T9" fmla="*/ 2147483647 h 576"/>
              <a:gd name="T10" fmla="*/ 0 w 1776"/>
              <a:gd name="T11" fmla="*/ 0 h 5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6"/>
              <a:gd name="T19" fmla="*/ 0 h 576"/>
              <a:gd name="T20" fmla="*/ 1776 w 1776"/>
              <a:gd name="T21" fmla="*/ 576 h 5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6" h="576">
                <a:moveTo>
                  <a:pt x="1776" y="48"/>
                </a:moveTo>
                <a:lnTo>
                  <a:pt x="1728" y="288"/>
                </a:lnTo>
                <a:lnTo>
                  <a:pt x="1728" y="576"/>
                </a:lnTo>
                <a:lnTo>
                  <a:pt x="48" y="576"/>
                </a:lnTo>
                <a:lnTo>
                  <a:pt x="48" y="384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276600" y="2438400"/>
            <a:ext cx="2667000" cy="865188"/>
            <a:chOff x="2064" y="1392"/>
            <a:chExt cx="1680" cy="545"/>
          </a:xfrm>
        </p:grpSpPr>
        <p:sp>
          <p:nvSpPr>
            <p:cNvPr id="67615" name="Freeform 30"/>
            <p:cNvSpPr>
              <a:spLocks/>
            </p:cNvSpPr>
            <p:nvPr/>
          </p:nvSpPr>
          <p:spPr bwMode="auto">
            <a:xfrm>
              <a:off x="2064" y="1392"/>
              <a:ext cx="1680" cy="528"/>
            </a:xfrm>
            <a:custGeom>
              <a:avLst/>
              <a:gdLst>
                <a:gd name="T0" fmla="*/ 0 w 1680"/>
                <a:gd name="T1" fmla="*/ 0 h 528"/>
                <a:gd name="T2" fmla="*/ 48 w 1680"/>
                <a:gd name="T3" fmla="*/ 288 h 528"/>
                <a:gd name="T4" fmla="*/ 48 w 1680"/>
                <a:gd name="T5" fmla="*/ 528 h 528"/>
                <a:gd name="T6" fmla="*/ 1632 w 1680"/>
                <a:gd name="T7" fmla="*/ 528 h 528"/>
                <a:gd name="T8" fmla="*/ 1632 w 1680"/>
                <a:gd name="T9" fmla="*/ 336 h 528"/>
                <a:gd name="T10" fmla="*/ 1680 w 1680"/>
                <a:gd name="T11" fmla="*/ 0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0"/>
                <a:gd name="T19" fmla="*/ 0 h 528"/>
                <a:gd name="T20" fmla="*/ 1680 w 1680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0" h="528">
                  <a:moveTo>
                    <a:pt x="0" y="0"/>
                  </a:moveTo>
                  <a:lnTo>
                    <a:pt x="48" y="288"/>
                  </a:lnTo>
                  <a:lnTo>
                    <a:pt x="48" y="528"/>
                  </a:lnTo>
                  <a:lnTo>
                    <a:pt x="1632" y="528"/>
                  </a:lnTo>
                  <a:lnTo>
                    <a:pt x="1632" y="336"/>
                  </a:lnTo>
                  <a:lnTo>
                    <a:pt x="1680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0" tIns="45716" rIns="91430" bIns="45716">
              <a:spAutoFit/>
            </a:bodyPr>
            <a:lstStyle/>
            <a:p>
              <a:endParaRPr lang="en-US"/>
            </a:p>
          </p:txBody>
        </p:sp>
        <p:sp>
          <p:nvSpPr>
            <p:cNvPr id="67616" name="Text Box 31"/>
            <p:cNvSpPr txBox="1">
              <a:spLocks noChangeArrowheads="1"/>
            </p:cNvSpPr>
            <p:nvPr/>
          </p:nvSpPr>
          <p:spPr bwMode="auto">
            <a:xfrm>
              <a:off x="2582" y="1687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OK</a:t>
              </a:r>
            </a:p>
          </p:txBody>
        </p:sp>
      </p:grpSp>
      <p:cxnSp>
        <p:nvCxnSpPr>
          <p:cNvPr id="984096" name="AutoShape 32"/>
          <p:cNvCxnSpPr>
            <a:cxnSpLocks noChangeShapeType="1"/>
            <a:stCxn id="67593" idx="1"/>
            <a:endCxn id="67600" idx="2"/>
          </p:cNvCxnSpPr>
          <p:nvPr/>
        </p:nvCxnSpPr>
        <p:spPr bwMode="auto">
          <a:xfrm rot="5400000" flipH="1">
            <a:off x="6344444" y="2458244"/>
            <a:ext cx="747712" cy="914400"/>
          </a:xfrm>
          <a:prstGeom prst="curvedConnector3">
            <a:avLst>
              <a:gd name="adj1" fmla="val 50745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84097" name="AutoShape 33"/>
          <p:cNvCxnSpPr>
            <a:cxnSpLocks noChangeShapeType="1"/>
            <a:stCxn id="67590" idx="4"/>
            <a:endCxn id="984085" idx="3"/>
          </p:cNvCxnSpPr>
          <p:nvPr/>
        </p:nvCxnSpPr>
        <p:spPr bwMode="auto">
          <a:xfrm rot="5400000" flipH="1" flipV="1">
            <a:off x="1814513" y="2508250"/>
            <a:ext cx="944562" cy="915988"/>
          </a:xfrm>
          <a:prstGeom prst="curvedConnector5">
            <a:avLst>
              <a:gd name="adj1" fmla="val -23194"/>
              <a:gd name="adj2" fmla="val 124958"/>
              <a:gd name="adj3" fmla="val 143023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34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15449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8" grpId="0" uiExpand="1" build="p" autoUpdateAnimBg="0"/>
      <p:bldP spid="98409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Discussion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Solution 1 is incomplete 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What happens if any network element misbehaves? 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Receiver has to do the check anyway! </a:t>
            </a:r>
            <a:endParaRPr lang="en-US" altLang="ja-JP" sz="2000">
              <a:latin typeface="Arial" charset="0"/>
              <a:ea typeface="ＭＳ Ｐゴシック" charset="0"/>
            </a:endParaRPr>
          </a:p>
          <a:p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Solution 2 is complete 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Full functionality can be entirely implemented at application layer with no need for reliability from lower layers</a:t>
            </a:r>
          </a:p>
          <a:p>
            <a:pPr lvl="1"/>
            <a:endParaRPr lang="en-US" sz="2000" b="1">
              <a:latin typeface="Arial" charset="0"/>
              <a:ea typeface="ＭＳ Ｐゴシック" charset="0"/>
              <a:cs typeface="Arial" charset="0"/>
            </a:endParaRPr>
          </a:p>
          <a:p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Is there any need to implement reliability at lower layers?</a:t>
            </a: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35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93846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1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Summary of End-to-End Principle 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Implementing functionality (e.g., reliability) in the network 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Doesn’t reduce host implementation complexity 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Does increase network complexity 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Probably increases delay and overhead on all applications even if they don’t need the functionality (e.g. VoIP)</a:t>
            </a:r>
          </a:p>
          <a:p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However, implementing in the network can improve performance in some cases 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e.g., consider a very lossy link</a:t>
            </a:r>
          </a:p>
          <a:p>
            <a:pPr lvl="1"/>
            <a:endParaRPr lang="en-US" sz="2000">
              <a:latin typeface="Arial" charset="0"/>
              <a:ea typeface="ＭＳ Ｐゴシック" charset="0"/>
            </a:endParaRPr>
          </a:p>
          <a:p>
            <a:pPr lvl="1"/>
            <a:endParaRPr lang="en-US" sz="2000">
              <a:latin typeface="Arial" charset="0"/>
              <a:ea typeface="ＭＳ Ｐゴシック" charset="0"/>
            </a:endParaRPr>
          </a:p>
          <a:p>
            <a:pPr lvl="1"/>
            <a:endParaRPr lang="en-US" sz="200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36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12152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1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“Only-if-Sufficient” Interpretation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Don’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t implement a function at the lower levels of the system unless it can be completely implemented at this level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Unless you can relieve the burden from hosts, don’</a:t>
            </a:r>
            <a:r>
              <a:rPr lang="en-US" altLang="ja-JP" i="1">
                <a:latin typeface="Arial" charset="0"/>
                <a:ea typeface="ＭＳ Ｐゴシック" charset="0"/>
                <a:cs typeface="ＭＳ Ｐゴシック" charset="0"/>
              </a:rPr>
              <a:t>t bother</a:t>
            </a:r>
            <a:endParaRPr lang="en-US" i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61190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“Only-if-Necessary” Interpretation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Don’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t implement </a:t>
            </a:r>
            <a:r>
              <a:rPr lang="en-US" altLang="ja-JP" i="1">
                <a:latin typeface="Arial" charset="0"/>
                <a:ea typeface="ＭＳ Ｐゴシック" charset="0"/>
                <a:cs typeface="ＭＳ Ｐゴシック" charset="0"/>
              </a:rPr>
              <a:t>anything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 in the network that can be implemented correctly by the hosts</a:t>
            </a:r>
          </a:p>
          <a:p>
            <a:pPr lvl="1"/>
            <a:endParaRPr lang="en-US">
              <a:latin typeface="Arial" charset="0"/>
              <a:ea typeface="ＭＳ Ｐゴシック" charset="0"/>
              <a:cs typeface="Arial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Make network layer absolutely minimal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  <a:cs typeface="Arial" charset="0"/>
              </a:rPr>
              <a:t>This E2E interpretation trumps performance issues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  <a:cs typeface="Arial" charset="0"/>
              </a:rPr>
              <a:t>Increases flexibility, since lower layers stay </a:t>
            </a:r>
            <a:r>
              <a:rPr lang="en-US" b="1">
                <a:latin typeface="Arial" charset="0"/>
                <a:ea typeface="ＭＳ Ｐゴシック" charset="0"/>
                <a:cs typeface="Arial" charset="0"/>
              </a:rPr>
              <a:t>simple</a:t>
            </a: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75579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“Only-if-Useful” Interpretation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If hosts can implement functionality correctly, implement it in a lower layer </a:t>
            </a:r>
            <a:r>
              <a:rPr lang="en-US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rPr>
              <a:t>only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as a performance enhancement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But do so only if it </a:t>
            </a: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does not impose burden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on applications that do not require that functionality</a:t>
            </a: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2649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Computer System Modularity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Arial" charset="0"/>
              </a:rPr>
              <a:t>Partition system into modules &amp; abstractions: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Well-defined interfaces give flexibility</a:t>
            </a:r>
          </a:p>
          <a:p>
            <a:pPr lvl="1">
              <a:lnSpc>
                <a:spcPct val="90000"/>
              </a:lnSpc>
            </a:pPr>
            <a:r>
              <a:rPr lang="en-US" sz="2400" b="1" i="1" dirty="0">
                <a:latin typeface="Arial" charset="0"/>
                <a:ea typeface="Arial" charset="0"/>
                <a:cs typeface="Arial" charset="0"/>
              </a:rPr>
              <a:t>Hides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implementation - can be freely changed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Extend functionality of system by adding new modules</a:t>
            </a:r>
          </a:p>
          <a:p>
            <a:pPr lvl="1">
              <a:lnSpc>
                <a:spcPct val="8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E.g., libraries encapsulating set of functionality</a:t>
            </a:r>
          </a:p>
          <a:p>
            <a:pPr lvl="1">
              <a:lnSpc>
                <a:spcPct val="9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E.g., programming language + compiler abstracts away how the particular CPU works …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6251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590C1-09E1-7F49-A9DE-8DDCACEB194C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559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some tools: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48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Abstraction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Layering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Layers and Communications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Entities and Peers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Protocol as motivation</a:t>
            </a:r>
            <a:endParaRPr lang="en-US" dirty="0"/>
          </a:p>
          <a:p>
            <a:r>
              <a:rPr lang="en-US" dirty="0"/>
              <a:t>Examples of the architects process</a:t>
            </a:r>
          </a:p>
          <a:p>
            <a:r>
              <a:rPr lang="en-US" dirty="0"/>
              <a:t>Internet Philosophy and Tensions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8BE7-28D6-6A44-825C-169A4C1A9E1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00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Distributing Layers Across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Layers are simple if only on a single machine</a:t>
            </a:r>
          </a:p>
          <a:p>
            <a:pPr lvl="1">
              <a:defRPr/>
            </a:pPr>
            <a:r>
              <a:rPr lang="en-US" dirty="0"/>
              <a:t>Just stack of modules interacting with those above/below</a:t>
            </a:r>
          </a:p>
          <a:p>
            <a:pPr lvl="5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But we need to implement layers across machines</a:t>
            </a:r>
          </a:p>
          <a:p>
            <a:pPr lvl="1">
              <a:defRPr/>
            </a:pPr>
            <a:r>
              <a:rPr lang="en-US" dirty="0"/>
              <a:t>Hosts</a:t>
            </a:r>
          </a:p>
          <a:p>
            <a:pPr lvl="1">
              <a:defRPr/>
            </a:pPr>
            <a:r>
              <a:rPr lang="en-US" dirty="0"/>
              <a:t>Routers (switches)</a:t>
            </a:r>
          </a:p>
          <a:p>
            <a:pPr lvl="3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What gets implemented where?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41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919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Gets Implemented on Host?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Bits arrive on wire, must make it up to application</a:t>
            </a:r>
          </a:p>
          <a:p>
            <a:pPr lvl="3"/>
            <a:endParaRPr lang="en-US" dirty="0">
              <a:latin typeface="Arial" charset="0"/>
              <a:ea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Therefore, all layers must exist at the host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 Box 54"/>
          <p:cNvSpPr txBox="1">
            <a:spLocks noChangeArrowheads="1"/>
          </p:cNvSpPr>
          <p:nvPr/>
        </p:nvSpPr>
        <p:spPr bwMode="auto">
          <a:xfrm>
            <a:off x="1180479" y="4157663"/>
            <a:ext cx="22678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Calibri"/>
              </a:rPr>
              <a:t>source / destination</a:t>
            </a:r>
          </a:p>
        </p:txBody>
      </p:sp>
      <p:graphicFrame>
        <p:nvGraphicFramePr>
          <p:cNvPr id="6" name="Object 55"/>
          <p:cNvGraphicFramePr>
            <a:graphicFrameLocks noChangeAspect="1"/>
          </p:cNvGraphicFramePr>
          <p:nvPr/>
        </p:nvGraphicFramePr>
        <p:xfrm>
          <a:off x="3209925" y="50879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5087938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56"/>
          <p:cNvSpPr>
            <a:spLocks/>
          </p:cNvSpPr>
          <p:nvPr/>
        </p:nvSpPr>
        <p:spPr bwMode="auto">
          <a:xfrm>
            <a:off x="2979738" y="4540250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dirty="0">
              <a:latin typeface="Calibri"/>
            </a:endParaRPr>
          </a:p>
        </p:txBody>
      </p:sp>
      <p:sp>
        <p:nvSpPr>
          <p:cNvPr id="8" name="Rectangle 57"/>
          <p:cNvSpPr>
            <a:spLocks noChangeArrowheads="1"/>
          </p:cNvSpPr>
          <p:nvPr/>
        </p:nvSpPr>
        <p:spPr bwMode="auto">
          <a:xfrm>
            <a:off x="1755775" y="4546600"/>
            <a:ext cx="1296988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 dirty="0">
              <a:latin typeface="Calibri"/>
            </a:endParaRPr>
          </a:p>
        </p:txBody>
      </p:sp>
      <p:sp>
        <p:nvSpPr>
          <p:cNvPr id="9" name="Rectangle 58"/>
          <p:cNvSpPr>
            <a:spLocks noChangeArrowheads="1"/>
          </p:cNvSpPr>
          <p:nvPr/>
        </p:nvSpPr>
        <p:spPr bwMode="auto">
          <a:xfrm>
            <a:off x="1708150" y="46180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latin typeface="Calibri"/>
            </a:endParaRPr>
          </a:p>
        </p:txBody>
      </p:sp>
      <p:sp>
        <p:nvSpPr>
          <p:cNvPr id="10" name="Line 59"/>
          <p:cNvSpPr>
            <a:spLocks noChangeShapeType="1"/>
          </p:cNvSpPr>
          <p:nvPr/>
        </p:nvSpPr>
        <p:spPr bwMode="auto">
          <a:xfrm>
            <a:off x="1708150" y="49355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1" name="Text Box 60"/>
          <p:cNvSpPr txBox="1">
            <a:spLocks noChangeArrowheads="1"/>
          </p:cNvSpPr>
          <p:nvPr/>
        </p:nvSpPr>
        <p:spPr bwMode="auto">
          <a:xfrm>
            <a:off x="1665288" y="45847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dirty="0">
                <a:latin typeface="Calibri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dirty="0">
                <a:latin typeface="Calibri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dirty="0">
                <a:latin typeface="Calibri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dirty="0">
                <a:latin typeface="Calibri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dirty="0">
                <a:latin typeface="Calibri"/>
              </a:rPr>
              <a:t>physical</a:t>
            </a:r>
          </a:p>
        </p:txBody>
      </p:sp>
      <p:sp>
        <p:nvSpPr>
          <p:cNvPr id="12" name="Line 61"/>
          <p:cNvSpPr>
            <a:spLocks noChangeShapeType="1"/>
          </p:cNvSpPr>
          <p:nvPr/>
        </p:nvSpPr>
        <p:spPr bwMode="auto">
          <a:xfrm>
            <a:off x="1716088" y="52562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3" name="Line 62"/>
          <p:cNvSpPr>
            <a:spLocks noChangeShapeType="1"/>
          </p:cNvSpPr>
          <p:nvPr/>
        </p:nvSpPr>
        <p:spPr bwMode="auto">
          <a:xfrm>
            <a:off x="1720850" y="55372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4" name="Line 63"/>
          <p:cNvSpPr>
            <a:spLocks noChangeShapeType="1"/>
          </p:cNvSpPr>
          <p:nvPr/>
        </p:nvSpPr>
        <p:spPr bwMode="auto">
          <a:xfrm>
            <a:off x="1720850" y="58134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152400" y="5527675"/>
            <a:ext cx="1479550" cy="303213"/>
            <a:chOff x="332" y="2224"/>
            <a:chExt cx="932" cy="191"/>
          </a:xfrm>
        </p:grpSpPr>
        <p:sp>
          <p:nvSpPr>
            <p:cNvPr id="16" name="Rectangle 65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7" name="Rectangle 66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t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18" name="Rectangle 67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n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19" name="Rectangle 68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H</a:t>
              </a:r>
              <a:r>
                <a:rPr lang="en-US" sz="1800" baseline="-25000" dirty="0">
                  <a:latin typeface="Calibri"/>
                </a:rPr>
                <a:t>l</a:t>
              </a:r>
            </a:p>
          </p:txBody>
        </p:sp>
        <p:sp>
          <p:nvSpPr>
            <p:cNvPr id="20" name="Rectangle 69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  <p:sp>
          <p:nvSpPr>
            <p:cNvPr id="21" name="Line 70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22" name="Line 71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23" name="Line 72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</p:grpSp>
      <p:grpSp>
        <p:nvGrpSpPr>
          <p:cNvPr id="24" name="Group 73"/>
          <p:cNvGrpSpPr>
            <a:grpSpLocks/>
          </p:cNvGrpSpPr>
          <p:nvPr/>
        </p:nvGrpSpPr>
        <p:grpSpPr bwMode="auto">
          <a:xfrm>
            <a:off x="420688" y="5229225"/>
            <a:ext cx="1208087" cy="303213"/>
            <a:chOff x="501" y="1990"/>
            <a:chExt cx="761" cy="191"/>
          </a:xfrm>
        </p:grpSpPr>
        <p:sp>
          <p:nvSpPr>
            <p:cNvPr id="25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26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t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27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n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28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  <p:sp>
          <p:nvSpPr>
            <p:cNvPr id="29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30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</p:grpSp>
      <p:grpSp>
        <p:nvGrpSpPr>
          <p:cNvPr id="31" name="Group 80"/>
          <p:cNvGrpSpPr>
            <a:grpSpLocks/>
          </p:cNvGrpSpPr>
          <p:nvPr/>
        </p:nvGrpSpPr>
        <p:grpSpPr bwMode="auto">
          <a:xfrm>
            <a:off x="723900" y="4921250"/>
            <a:ext cx="890588" cy="303213"/>
            <a:chOff x="645" y="1734"/>
            <a:chExt cx="561" cy="191"/>
          </a:xfrm>
        </p:grpSpPr>
        <p:sp>
          <p:nvSpPr>
            <p:cNvPr id="32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33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t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34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  <p:sp>
          <p:nvSpPr>
            <p:cNvPr id="35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</p:grpSp>
      <p:grpSp>
        <p:nvGrpSpPr>
          <p:cNvPr id="36" name="Group 85"/>
          <p:cNvGrpSpPr>
            <a:grpSpLocks/>
          </p:cNvGrpSpPr>
          <p:nvPr/>
        </p:nvGrpSpPr>
        <p:grpSpPr bwMode="auto">
          <a:xfrm>
            <a:off x="952499" y="4610100"/>
            <a:ext cx="657225" cy="301625"/>
            <a:chOff x="780" y="1553"/>
            <a:chExt cx="428" cy="190"/>
          </a:xfrm>
        </p:grpSpPr>
        <p:sp>
          <p:nvSpPr>
            <p:cNvPr id="37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38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</p:grpSp>
      <p:sp>
        <p:nvSpPr>
          <p:cNvPr id="39" name="Slide Number Placeholder 5"/>
          <p:cNvSpPr txBox="1">
            <a:spLocks/>
          </p:cNvSpPr>
          <p:nvPr/>
        </p:nvSpPr>
        <p:spPr>
          <a:xfrm>
            <a:off x="6553200" y="636251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42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0771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>
          <a:xfrm>
            <a:off x="157429" y="242768"/>
            <a:ext cx="8834451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What Gets Implemented on a Router?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Bits arrive on wire</a:t>
            </a:r>
          </a:p>
          <a:p>
            <a:pPr lvl="1">
              <a:defRPr/>
            </a:pPr>
            <a:r>
              <a:rPr lang="en-US" dirty="0"/>
              <a:t>Physical layer necessary</a:t>
            </a:r>
          </a:p>
          <a:p>
            <a:pPr lvl="8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Packets must be delivered to next-hop </a:t>
            </a:r>
          </a:p>
          <a:p>
            <a:pPr lvl="1">
              <a:defRPr/>
            </a:pPr>
            <a:r>
              <a:rPr lang="en-US" dirty="0" err="1"/>
              <a:t>Datalink</a:t>
            </a:r>
            <a:r>
              <a:rPr lang="en-US" dirty="0"/>
              <a:t> layer necessary</a:t>
            </a:r>
          </a:p>
          <a:p>
            <a:pPr lvl="8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Routers participate in global delivery </a:t>
            </a:r>
          </a:p>
          <a:p>
            <a:pPr lvl="1">
              <a:defRPr/>
            </a:pPr>
            <a:r>
              <a:rPr lang="en-US" dirty="0"/>
              <a:t>Network layer necessary</a:t>
            </a:r>
          </a:p>
          <a:p>
            <a:pPr lvl="8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Routers don’t support reliable delivery </a:t>
            </a:r>
          </a:p>
          <a:p>
            <a:pPr lvl="1">
              <a:defRPr/>
            </a:pPr>
            <a:r>
              <a:rPr lang="en-US" dirty="0"/>
              <a:t>Transport layer (and above) </a:t>
            </a:r>
            <a:r>
              <a:rPr lang="en-US" b="1" i="1" u="sng" dirty="0"/>
              <a:t>not</a:t>
            </a:r>
            <a:r>
              <a:rPr lang="en-US" dirty="0"/>
              <a:t> supported</a:t>
            </a:r>
          </a:p>
          <a:p>
            <a:pPr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5931962" y="1391971"/>
            <a:ext cx="1387475" cy="1035050"/>
            <a:chOff x="3601" y="168"/>
            <a:chExt cx="874" cy="652"/>
          </a:xfrm>
        </p:grpSpPr>
        <p:sp>
          <p:nvSpPr>
            <p:cNvPr id="6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7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8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9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dirty="0">
                  <a:latin typeface="Calibri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dirty="0">
                  <a:latin typeface="Calibri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dirty="0">
                  <a:latin typeface="Calibri"/>
                </a:rPr>
                <a:t>physical</a:t>
              </a:r>
            </a:p>
          </p:txBody>
        </p:sp>
        <p:sp>
          <p:nvSpPr>
            <p:cNvPr id="10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</p:grpSp>
      <p:sp>
        <p:nvSpPr>
          <p:cNvPr id="11" name="Freeform 99"/>
          <p:cNvSpPr>
            <a:spLocks/>
          </p:cNvSpPr>
          <p:nvPr/>
        </p:nvSpPr>
        <p:spPr bwMode="auto">
          <a:xfrm>
            <a:off x="7255937" y="1384033"/>
            <a:ext cx="655638" cy="1135063"/>
          </a:xfrm>
          <a:custGeom>
            <a:avLst/>
            <a:gdLst>
              <a:gd name="T0" fmla="*/ 2147483647 w 413"/>
              <a:gd name="T1" fmla="*/ 2147483647 h 715"/>
              <a:gd name="T2" fmla="*/ 2147483647 w 413"/>
              <a:gd name="T3" fmla="*/ 0 h 715"/>
              <a:gd name="T4" fmla="*/ 0 w 413"/>
              <a:gd name="T5" fmla="*/ 2147483647 h 715"/>
              <a:gd name="T6" fmla="*/ 2147483647 w 413"/>
              <a:gd name="T7" fmla="*/ 2147483647 h 715"/>
              <a:gd name="T8" fmla="*/ 2147483647 w 413"/>
              <a:gd name="T9" fmla="*/ 2147483647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dirty="0">
              <a:latin typeface="Calibri"/>
            </a:endParaRPr>
          </a:p>
        </p:txBody>
      </p:sp>
      <p:grpSp>
        <p:nvGrpSpPr>
          <p:cNvPr id="12" name="Group 100"/>
          <p:cNvGrpSpPr>
            <a:grpSpLocks/>
          </p:cNvGrpSpPr>
          <p:nvPr/>
        </p:nvGrpSpPr>
        <p:grpSpPr bwMode="auto">
          <a:xfrm>
            <a:off x="7859187" y="2211121"/>
            <a:ext cx="766763" cy="433387"/>
            <a:chOff x="3600" y="219"/>
            <a:chExt cx="360" cy="175"/>
          </a:xfrm>
        </p:grpSpPr>
        <p:sp>
          <p:nvSpPr>
            <p:cNvPr id="13" name="Oval 10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" name="Line 10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5" name="Line 10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6" name="Rectangle 10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dirty="0">
                <a:latin typeface="Calibri"/>
              </a:endParaRPr>
            </a:p>
          </p:txBody>
        </p:sp>
        <p:sp>
          <p:nvSpPr>
            <p:cNvPr id="17" name="Oval 10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grpSp>
          <p:nvGrpSpPr>
            <p:cNvPr id="18" name="Group 10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24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25" name="Line 1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  <p:grpSp>
          <p:nvGrpSpPr>
            <p:cNvPr id="19" name="Group 11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0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21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22" name="Line 1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</p:grpSp>
      <p:grpSp>
        <p:nvGrpSpPr>
          <p:cNvPr id="26" name="Group 115"/>
          <p:cNvGrpSpPr>
            <a:grpSpLocks/>
          </p:cNvGrpSpPr>
          <p:nvPr/>
        </p:nvGrpSpPr>
        <p:grpSpPr bwMode="auto">
          <a:xfrm>
            <a:off x="4515912" y="1774558"/>
            <a:ext cx="1479550" cy="303213"/>
            <a:chOff x="332" y="2224"/>
            <a:chExt cx="932" cy="191"/>
          </a:xfrm>
        </p:grpSpPr>
        <p:sp>
          <p:nvSpPr>
            <p:cNvPr id="27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28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t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29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n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30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H</a:t>
              </a:r>
              <a:r>
                <a:rPr lang="en-US" sz="1800" baseline="-25000" dirty="0">
                  <a:latin typeface="Calibri"/>
                </a:rPr>
                <a:t>l</a:t>
              </a:r>
            </a:p>
          </p:txBody>
        </p:sp>
        <p:sp>
          <p:nvSpPr>
            <p:cNvPr id="31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  <p:sp>
          <p:nvSpPr>
            <p:cNvPr id="32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33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34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</p:grpSp>
      <p:grpSp>
        <p:nvGrpSpPr>
          <p:cNvPr id="35" name="Group 124"/>
          <p:cNvGrpSpPr>
            <a:grpSpLocks/>
          </p:cNvGrpSpPr>
          <p:nvPr/>
        </p:nvGrpSpPr>
        <p:grpSpPr bwMode="auto">
          <a:xfrm>
            <a:off x="4774675" y="1468171"/>
            <a:ext cx="1208087" cy="303212"/>
            <a:chOff x="501" y="1990"/>
            <a:chExt cx="761" cy="191"/>
          </a:xfrm>
        </p:grpSpPr>
        <p:sp>
          <p:nvSpPr>
            <p:cNvPr id="36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37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t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38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n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39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  <p:sp>
          <p:nvSpPr>
            <p:cNvPr id="40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41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</p:grpSp>
      <p:grpSp>
        <p:nvGrpSpPr>
          <p:cNvPr id="42" name="Group 140"/>
          <p:cNvGrpSpPr>
            <a:grpSpLocks/>
          </p:cNvGrpSpPr>
          <p:nvPr/>
        </p:nvGrpSpPr>
        <p:grpSpPr bwMode="auto">
          <a:xfrm>
            <a:off x="7546450" y="1834883"/>
            <a:ext cx="1208087" cy="303213"/>
            <a:chOff x="501" y="1990"/>
            <a:chExt cx="761" cy="191"/>
          </a:xfrm>
        </p:grpSpPr>
        <p:sp>
          <p:nvSpPr>
            <p:cNvPr id="43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44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t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45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n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46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  <p:sp>
          <p:nvSpPr>
            <p:cNvPr id="47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48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</p:grpSp>
      <p:sp>
        <p:nvSpPr>
          <p:cNvPr id="49" name="Text Box 166"/>
          <p:cNvSpPr txBox="1">
            <a:spLocks noChangeArrowheads="1"/>
          </p:cNvSpPr>
          <p:nvPr/>
        </p:nvSpPr>
        <p:spPr bwMode="auto">
          <a:xfrm>
            <a:off x="8198912" y="2639746"/>
            <a:ext cx="792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Calibri"/>
              </a:rPr>
              <a:t>router</a:t>
            </a:r>
          </a:p>
        </p:txBody>
      </p:sp>
      <p:sp>
        <p:nvSpPr>
          <p:cNvPr id="50" name="Slide Number Placeholder 5"/>
          <p:cNvSpPr txBox="1">
            <a:spLocks/>
          </p:cNvSpPr>
          <p:nvPr/>
        </p:nvSpPr>
        <p:spPr>
          <a:xfrm>
            <a:off x="6553200" y="636251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43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083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xfrm>
            <a:off x="109713" y="274638"/>
            <a:ext cx="8854724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What Gets Implemented on Switches?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7793"/>
            <a:ext cx="843229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Switches do what routers do, except they don’t participate in global delivery, just local delivery</a:t>
            </a:r>
          </a:p>
          <a:p>
            <a:pPr lvl="3"/>
            <a:endParaRPr lang="en-US" dirty="0">
              <a:latin typeface="Arial" charset="0"/>
              <a:ea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They only need to support Physical and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Datalink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Don’t need to support Network layer</a:t>
            </a:r>
          </a:p>
          <a:p>
            <a:pPr lvl="4"/>
            <a:endParaRPr lang="en-US" dirty="0">
              <a:latin typeface="Arial" charset="0"/>
              <a:ea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Won’t focus on the router/switch distinction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Almost all boxes support network layer these days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Routers have switches but switches do not have routers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7219951" y="5586183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dirty="0">
              <a:latin typeface="Calibri"/>
            </a:endParaRPr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7578726" y="6167208"/>
            <a:ext cx="976312" cy="277812"/>
            <a:chOff x="198" y="3765"/>
            <a:chExt cx="693" cy="287"/>
          </a:xfrm>
        </p:grpSpPr>
        <p:sp>
          <p:nvSpPr>
            <p:cNvPr id="7" name="Freeform 12"/>
            <p:cNvSpPr>
              <a:spLocks/>
            </p:cNvSpPr>
            <p:nvPr/>
          </p:nvSpPr>
          <p:spPr bwMode="auto">
            <a:xfrm>
              <a:off x="198" y="3888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8" name="Freeform 13"/>
            <p:cNvSpPr>
              <a:spLocks/>
            </p:cNvSpPr>
            <p:nvPr/>
          </p:nvSpPr>
          <p:spPr bwMode="auto">
            <a:xfrm>
              <a:off x="213" y="3765"/>
              <a:ext cx="658" cy="281"/>
            </a:xfrm>
            <a:custGeom>
              <a:avLst/>
              <a:gdLst>
                <a:gd name="T0" fmla="*/ 0 w 658"/>
                <a:gd name="T1" fmla="*/ 281 h 281"/>
                <a:gd name="T2" fmla="*/ 13 w 658"/>
                <a:gd name="T3" fmla="*/ 150 h 281"/>
                <a:gd name="T4" fmla="*/ 658 w 658"/>
                <a:gd name="T5" fmla="*/ 0 h 281"/>
                <a:gd name="T6" fmla="*/ 658 w 658"/>
                <a:gd name="T7" fmla="*/ 130 h 281"/>
                <a:gd name="T8" fmla="*/ 0 w 658"/>
                <a:gd name="T9" fmla="*/ 28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8"/>
                <a:gd name="T16" fmla="*/ 0 h 281"/>
                <a:gd name="T17" fmla="*/ 658 w 658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9" name="Freeform 14"/>
            <p:cNvSpPr>
              <a:spLocks/>
            </p:cNvSpPr>
            <p:nvPr/>
          </p:nvSpPr>
          <p:spPr bwMode="auto">
            <a:xfrm>
              <a:off x="219" y="3765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423" y="3789"/>
              <a:ext cx="238" cy="103"/>
              <a:chOff x="2848" y="848"/>
              <a:chExt cx="140" cy="98"/>
            </a:xfrm>
          </p:grpSpPr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  <p:grpSp>
          <p:nvGrpSpPr>
            <p:cNvPr id="11" name="Group 19"/>
            <p:cNvGrpSpPr>
              <a:grpSpLocks/>
            </p:cNvGrpSpPr>
            <p:nvPr/>
          </p:nvGrpSpPr>
          <p:grpSpPr bwMode="auto">
            <a:xfrm flipV="1">
              <a:off x="437" y="3787"/>
              <a:ext cx="238" cy="103"/>
              <a:chOff x="2848" y="848"/>
              <a:chExt cx="140" cy="98"/>
            </a:xfrm>
          </p:grpSpPr>
          <p:sp>
            <p:nvSpPr>
              <p:cNvPr id="12" name="Line 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3" name="Line 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4" name="Line 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</p:grpSp>
      <p:grpSp>
        <p:nvGrpSpPr>
          <p:cNvPr id="18" name="Group 94"/>
          <p:cNvGrpSpPr>
            <a:grpSpLocks/>
          </p:cNvGrpSpPr>
          <p:nvPr/>
        </p:nvGrpSpPr>
        <p:grpSpPr bwMode="auto">
          <a:xfrm>
            <a:off x="5911851" y="5611583"/>
            <a:ext cx="1387475" cy="733425"/>
            <a:chOff x="4696" y="597"/>
            <a:chExt cx="874" cy="462"/>
          </a:xfrm>
        </p:grpSpPr>
        <p:sp>
          <p:nvSpPr>
            <p:cNvPr id="19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20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21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22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dirty="0">
                  <a:latin typeface="Calibri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dirty="0">
                  <a:latin typeface="Calibri"/>
                </a:rPr>
                <a:t>physical</a:t>
              </a:r>
            </a:p>
          </p:txBody>
        </p:sp>
      </p:grpSp>
      <p:sp>
        <p:nvSpPr>
          <p:cNvPr id="23" name="Text Box 167"/>
          <p:cNvSpPr txBox="1">
            <a:spLocks noChangeArrowheads="1"/>
          </p:cNvSpPr>
          <p:nvPr/>
        </p:nvSpPr>
        <p:spPr bwMode="auto">
          <a:xfrm>
            <a:off x="8026401" y="6438670"/>
            <a:ext cx="805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Calibri"/>
              </a:rPr>
              <a:t>switch</a:t>
            </a:r>
          </a:p>
        </p:txBody>
      </p:sp>
      <p:grpSp>
        <p:nvGrpSpPr>
          <p:cNvPr id="24" name="Group 115"/>
          <p:cNvGrpSpPr>
            <a:grpSpLocks/>
          </p:cNvGrpSpPr>
          <p:nvPr/>
        </p:nvGrpSpPr>
        <p:grpSpPr bwMode="auto">
          <a:xfrm>
            <a:off x="4238625" y="5683021"/>
            <a:ext cx="1479550" cy="303213"/>
            <a:chOff x="332" y="2224"/>
            <a:chExt cx="932" cy="191"/>
          </a:xfrm>
        </p:grpSpPr>
        <p:sp>
          <p:nvSpPr>
            <p:cNvPr id="25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26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t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27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n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28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H</a:t>
              </a:r>
              <a:r>
                <a:rPr lang="en-US" sz="1800" baseline="-25000" dirty="0">
                  <a:latin typeface="Calibri"/>
                </a:rPr>
                <a:t>l</a:t>
              </a:r>
            </a:p>
          </p:txBody>
        </p:sp>
        <p:sp>
          <p:nvSpPr>
            <p:cNvPr id="29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  <p:sp>
          <p:nvSpPr>
            <p:cNvPr id="30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31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32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</p:grpSp>
      <p:sp>
        <p:nvSpPr>
          <p:cNvPr id="33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44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561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2"/>
          <p:cNvSpPr>
            <a:spLocks noChangeArrowheads="1"/>
          </p:cNvSpPr>
          <p:nvPr/>
        </p:nvSpPr>
        <p:spPr bwMode="auto">
          <a:xfrm>
            <a:off x="533400" y="1371600"/>
            <a:ext cx="8077200" cy="434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471488" y="66675"/>
            <a:ext cx="7453312" cy="1143000"/>
          </a:xfrm>
          <a:noFill/>
        </p:spPr>
        <p:txBody>
          <a:bodyPr lIns="90452" tIns="44434" rIns="90452" bIns="44434" anchor="b"/>
          <a:lstStyle/>
          <a:p>
            <a:r>
              <a:rPr lang="en-US">
                <a:latin typeface="Helvetica" charset="0"/>
              </a:rPr>
              <a:t>The Internet </a:t>
            </a:r>
            <a:r>
              <a:rPr lang="en-US" i="1">
                <a:latin typeface="Helvetica" charset="0"/>
              </a:rPr>
              <a:t>Hourglass</a:t>
            </a:r>
            <a:endParaRPr lang="en-US">
              <a:latin typeface="Helvetica" charset="0"/>
            </a:endParaRPr>
          </a:p>
        </p:txBody>
      </p:sp>
      <p:sp>
        <p:nvSpPr>
          <p:cNvPr id="142340" name="Line 4"/>
          <p:cNvSpPr>
            <a:spLocks noChangeShapeType="1"/>
          </p:cNvSpPr>
          <p:nvPr/>
        </p:nvSpPr>
        <p:spPr bwMode="auto">
          <a:xfrm>
            <a:off x="2971800" y="3810000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1" name="Arc 5"/>
          <p:cNvSpPr>
            <a:spLocks/>
          </p:cNvSpPr>
          <p:nvPr/>
        </p:nvSpPr>
        <p:spPr bwMode="auto">
          <a:xfrm>
            <a:off x="6553200" y="3767138"/>
            <a:ext cx="1181100" cy="1346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2" name="Arc 6"/>
          <p:cNvSpPr>
            <a:spLocks/>
          </p:cNvSpPr>
          <p:nvPr/>
        </p:nvSpPr>
        <p:spPr bwMode="auto">
          <a:xfrm>
            <a:off x="5373688" y="3767138"/>
            <a:ext cx="1181100" cy="13462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3" name="Arc 7"/>
          <p:cNvSpPr>
            <a:spLocks/>
          </p:cNvSpPr>
          <p:nvPr/>
        </p:nvSpPr>
        <p:spPr bwMode="auto">
          <a:xfrm rot="10800000">
            <a:off x="6543675" y="1981200"/>
            <a:ext cx="1230313" cy="1677988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4" name="Arc 8"/>
          <p:cNvSpPr>
            <a:spLocks/>
          </p:cNvSpPr>
          <p:nvPr/>
        </p:nvSpPr>
        <p:spPr bwMode="auto">
          <a:xfrm rot="10800000">
            <a:off x="5334000" y="1981200"/>
            <a:ext cx="1209675" cy="167798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5" name="Line 9"/>
          <p:cNvSpPr>
            <a:spLocks noChangeShapeType="1"/>
          </p:cNvSpPr>
          <p:nvPr/>
        </p:nvSpPr>
        <p:spPr bwMode="auto">
          <a:xfrm flipV="1">
            <a:off x="5326063" y="1981200"/>
            <a:ext cx="24352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6" name="Line 10"/>
          <p:cNvSpPr>
            <a:spLocks noChangeShapeType="1"/>
          </p:cNvSpPr>
          <p:nvPr/>
        </p:nvSpPr>
        <p:spPr bwMode="auto">
          <a:xfrm flipV="1">
            <a:off x="5326063" y="5100638"/>
            <a:ext cx="23590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7" name="Rectangle 11"/>
          <p:cNvSpPr>
            <a:spLocks noChangeArrowheads="1"/>
          </p:cNvSpPr>
          <p:nvPr/>
        </p:nvSpPr>
        <p:spPr bwMode="auto">
          <a:xfrm>
            <a:off x="6254347" y="3555930"/>
            <a:ext cx="572917" cy="28733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8" name="Rectangle 12"/>
          <p:cNvSpPr>
            <a:spLocks noChangeArrowheads="1"/>
          </p:cNvSpPr>
          <p:nvPr/>
        </p:nvSpPr>
        <p:spPr bwMode="auto">
          <a:xfrm>
            <a:off x="5954713" y="4144963"/>
            <a:ext cx="12096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algn="l" eaLnBrk="0" hangingPunct="0"/>
            <a:r>
              <a:rPr lang="en-US" sz="1800" dirty="0">
                <a:latin typeface="Arial" charset="0"/>
              </a:rPr>
              <a:t>Data Link</a:t>
            </a:r>
          </a:p>
        </p:txBody>
      </p:sp>
      <p:sp>
        <p:nvSpPr>
          <p:cNvPr id="142349" name="Rectangle 13"/>
          <p:cNvSpPr>
            <a:spLocks noChangeArrowheads="1"/>
          </p:cNvSpPr>
          <p:nvPr/>
        </p:nvSpPr>
        <p:spPr bwMode="auto">
          <a:xfrm>
            <a:off x="6005513" y="4579938"/>
            <a:ext cx="1108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Physical</a:t>
            </a:r>
          </a:p>
        </p:txBody>
      </p:sp>
      <p:sp>
        <p:nvSpPr>
          <p:cNvPr id="142350" name="Rectangle 14"/>
          <p:cNvSpPr>
            <a:spLocks noChangeArrowheads="1"/>
          </p:cNvSpPr>
          <p:nvPr/>
        </p:nvSpPr>
        <p:spPr bwMode="auto">
          <a:xfrm>
            <a:off x="5783263" y="2182813"/>
            <a:ext cx="15525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Applications</a:t>
            </a:r>
          </a:p>
        </p:txBody>
      </p:sp>
      <p:sp>
        <p:nvSpPr>
          <p:cNvPr id="142351" name="Text Box 15"/>
          <p:cNvSpPr txBox="1">
            <a:spLocks noChangeArrowheads="1"/>
          </p:cNvSpPr>
          <p:nvPr/>
        </p:nvSpPr>
        <p:spPr bwMode="auto">
          <a:xfrm>
            <a:off x="5086350" y="5103813"/>
            <a:ext cx="3263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67" tIns="45632" rIns="91267" bIns="45632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Arial" charset="0"/>
              </a:rPr>
              <a:t>The Hourglass Model</a:t>
            </a:r>
          </a:p>
        </p:txBody>
      </p:sp>
      <p:sp>
        <p:nvSpPr>
          <p:cNvPr id="142352" name="Text Box 16"/>
          <p:cNvSpPr txBox="1">
            <a:spLocks noChangeArrowheads="1"/>
          </p:cNvSpPr>
          <p:nvPr/>
        </p:nvSpPr>
        <p:spPr bwMode="auto">
          <a:xfrm>
            <a:off x="3962400" y="3352800"/>
            <a:ext cx="1597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32" rIns="91267" bIns="45632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800" b="0">
                <a:latin typeface="Arial" charset="0"/>
              </a:rPr>
              <a:t>Waist</a:t>
            </a:r>
          </a:p>
        </p:txBody>
      </p:sp>
      <p:sp>
        <p:nvSpPr>
          <p:cNvPr id="142353" name="Text Box 17"/>
          <p:cNvSpPr txBox="1">
            <a:spLocks noChangeArrowheads="1"/>
          </p:cNvSpPr>
          <p:nvPr/>
        </p:nvSpPr>
        <p:spPr bwMode="auto">
          <a:xfrm>
            <a:off x="533400" y="5715000"/>
            <a:ext cx="76962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32" rIns="91267" bIns="45632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800" b="0">
                <a:latin typeface="Arial" charset="0"/>
              </a:rPr>
              <a:t>There is just </a:t>
            </a:r>
            <a:r>
              <a:rPr lang="en-US" sz="2800" b="0">
                <a:solidFill>
                  <a:srgbClr val="FF0000"/>
                </a:solidFill>
                <a:latin typeface="Arial" charset="0"/>
              </a:rPr>
              <a:t>one</a:t>
            </a:r>
            <a:r>
              <a:rPr lang="en-US" sz="2800" b="0">
                <a:latin typeface="Arial" charset="0"/>
              </a:rPr>
              <a:t> network-layer protocol, </a:t>
            </a:r>
            <a:r>
              <a:rPr lang="en-US" sz="2800">
                <a:latin typeface="Arial" charset="0"/>
              </a:rPr>
              <a:t>IP</a:t>
            </a:r>
            <a:r>
              <a:rPr lang="en-US" sz="2800" b="0">
                <a:latin typeface="Arial" charset="0"/>
              </a:rPr>
              <a:t>.</a:t>
            </a:r>
          </a:p>
          <a:p>
            <a:pPr algn="l">
              <a:lnSpc>
                <a:spcPct val="40000"/>
              </a:lnSpc>
              <a:spcBef>
                <a:spcPct val="50000"/>
              </a:spcBef>
            </a:pPr>
            <a:r>
              <a:rPr lang="en-US" sz="2800" b="0">
                <a:latin typeface="Arial" charset="0"/>
              </a:rPr>
              <a:t>The </a:t>
            </a:r>
            <a:r>
              <a:rPr lang="ja-JP" altLang="en-US" sz="2800" b="0">
                <a:latin typeface="Arial" charset="0"/>
              </a:rPr>
              <a:t>“</a:t>
            </a:r>
            <a:r>
              <a:rPr lang="en-US" altLang="ja-JP" sz="2800" b="0">
                <a:latin typeface="Arial" charset="0"/>
              </a:rPr>
              <a:t>narrow waist</a:t>
            </a:r>
            <a:r>
              <a:rPr lang="ja-JP" altLang="en-US" sz="2800" b="0">
                <a:latin typeface="Arial" charset="0"/>
              </a:rPr>
              <a:t>”</a:t>
            </a:r>
            <a:r>
              <a:rPr lang="en-US" altLang="ja-JP" sz="2800" b="0">
                <a:latin typeface="Arial" charset="0"/>
              </a:rPr>
              <a:t> facilitates </a:t>
            </a:r>
            <a:r>
              <a:rPr lang="en-US" altLang="ja-JP" sz="2800" b="0">
                <a:solidFill>
                  <a:srgbClr val="FF0000"/>
                </a:solidFill>
                <a:latin typeface="Arial" charset="0"/>
              </a:rPr>
              <a:t>interoperability</a:t>
            </a:r>
            <a:r>
              <a:rPr lang="en-US" altLang="ja-JP" sz="2800" b="0">
                <a:latin typeface="Arial" charset="0"/>
              </a:rPr>
              <a:t>.</a:t>
            </a:r>
            <a:endParaRPr lang="en-US" sz="2800" b="0">
              <a:latin typeface="Arial" charset="0"/>
            </a:endParaRPr>
          </a:p>
        </p:txBody>
      </p:sp>
      <p:sp>
        <p:nvSpPr>
          <p:cNvPr id="142354" name="Rectangle 18"/>
          <p:cNvSpPr>
            <a:spLocks noChangeArrowheads="1"/>
          </p:cNvSpPr>
          <p:nvPr/>
        </p:nvSpPr>
        <p:spPr bwMode="auto">
          <a:xfrm>
            <a:off x="914400" y="2209800"/>
            <a:ext cx="685800" cy="381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chemeClr val="bg1"/>
                </a:solidFill>
                <a:latin typeface="Arial" charset="0"/>
              </a:rPr>
              <a:t>SMTP</a:t>
            </a:r>
          </a:p>
        </p:txBody>
      </p:sp>
      <p:sp>
        <p:nvSpPr>
          <p:cNvPr id="142355" name="Rectangle 19"/>
          <p:cNvSpPr>
            <a:spLocks noChangeArrowheads="1"/>
          </p:cNvSpPr>
          <p:nvPr/>
        </p:nvSpPr>
        <p:spPr bwMode="auto">
          <a:xfrm>
            <a:off x="1752600" y="2209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HTTP</a:t>
            </a:r>
          </a:p>
        </p:txBody>
      </p:sp>
      <p:sp>
        <p:nvSpPr>
          <p:cNvPr id="142356" name="Rectangle 20"/>
          <p:cNvSpPr>
            <a:spLocks noChangeArrowheads="1"/>
          </p:cNvSpPr>
          <p:nvPr/>
        </p:nvSpPr>
        <p:spPr bwMode="auto">
          <a:xfrm>
            <a:off x="3429000" y="2209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NTP</a:t>
            </a:r>
          </a:p>
        </p:txBody>
      </p:sp>
      <p:sp>
        <p:nvSpPr>
          <p:cNvPr id="142357" name="Rectangle 21"/>
          <p:cNvSpPr>
            <a:spLocks noChangeArrowheads="1"/>
          </p:cNvSpPr>
          <p:nvPr/>
        </p:nvSpPr>
        <p:spPr bwMode="auto">
          <a:xfrm>
            <a:off x="2590800" y="2209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DNS</a:t>
            </a:r>
          </a:p>
        </p:txBody>
      </p:sp>
      <p:sp>
        <p:nvSpPr>
          <p:cNvPr id="142358" name="Rectangle 22"/>
          <p:cNvSpPr>
            <a:spLocks noChangeArrowheads="1"/>
          </p:cNvSpPr>
          <p:nvPr/>
        </p:nvSpPr>
        <p:spPr bwMode="auto">
          <a:xfrm>
            <a:off x="1295400" y="2895600"/>
            <a:ext cx="6858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chemeClr val="bg1"/>
                </a:solidFill>
                <a:latin typeface="Arial" charset="0"/>
              </a:rPr>
              <a:t>TCP</a:t>
            </a:r>
          </a:p>
        </p:txBody>
      </p:sp>
      <p:sp>
        <p:nvSpPr>
          <p:cNvPr id="142359" name="Rectangle 23"/>
          <p:cNvSpPr>
            <a:spLocks noChangeArrowheads="1"/>
          </p:cNvSpPr>
          <p:nvPr/>
        </p:nvSpPr>
        <p:spPr bwMode="auto">
          <a:xfrm>
            <a:off x="3048000" y="28956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UDP</a:t>
            </a:r>
          </a:p>
        </p:txBody>
      </p:sp>
      <p:sp>
        <p:nvSpPr>
          <p:cNvPr id="142360" name="Rectangle 24"/>
          <p:cNvSpPr>
            <a:spLocks noChangeArrowheads="1"/>
          </p:cNvSpPr>
          <p:nvPr/>
        </p:nvSpPr>
        <p:spPr bwMode="auto">
          <a:xfrm>
            <a:off x="2209800" y="3657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Arial" charset="0"/>
              </a:rPr>
              <a:t>IP</a:t>
            </a:r>
          </a:p>
        </p:txBody>
      </p:sp>
      <p:sp>
        <p:nvSpPr>
          <p:cNvPr id="142361" name="Rectangle 25"/>
          <p:cNvSpPr>
            <a:spLocks noChangeArrowheads="1"/>
          </p:cNvSpPr>
          <p:nvPr/>
        </p:nvSpPr>
        <p:spPr bwMode="auto">
          <a:xfrm>
            <a:off x="609600" y="4457700"/>
            <a:ext cx="1219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chemeClr val="bg1"/>
                </a:solidFill>
                <a:latin typeface="Arial" charset="0"/>
              </a:rPr>
              <a:t>Ethernet</a:t>
            </a:r>
            <a:endParaRPr lang="en-US" b="0" baseline="-25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2362" name="Rectangle 26"/>
          <p:cNvSpPr>
            <a:spLocks noChangeArrowheads="1"/>
          </p:cNvSpPr>
          <p:nvPr/>
        </p:nvSpPr>
        <p:spPr bwMode="auto">
          <a:xfrm>
            <a:off x="1981200" y="4457700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SONET</a:t>
            </a:r>
            <a:endParaRPr lang="en-US" b="0" baseline="-25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2363" name="Rectangle 27"/>
          <p:cNvSpPr>
            <a:spLocks noChangeArrowheads="1"/>
          </p:cNvSpPr>
          <p:nvPr/>
        </p:nvSpPr>
        <p:spPr bwMode="auto">
          <a:xfrm>
            <a:off x="3352800" y="4419600"/>
            <a:ext cx="9144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802.11</a:t>
            </a:r>
            <a:endParaRPr lang="en-US" b="0" baseline="-2500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2364" name="AutoShape 28"/>
          <p:cNvCxnSpPr>
            <a:cxnSpLocks noChangeShapeType="1"/>
            <a:stCxn id="142354" idx="2"/>
            <a:endCxn id="142358" idx="0"/>
          </p:cNvCxnSpPr>
          <p:nvPr/>
        </p:nvCxnSpPr>
        <p:spPr bwMode="auto">
          <a:xfrm>
            <a:off x="1257300" y="2590800"/>
            <a:ext cx="3810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365" name="AutoShape 29"/>
          <p:cNvCxnSpPr>
            <a:cxnSpLocks noChangeShapeType="1"/>
            <a:endCxn id="142358" idx="0"/>
          </p:cNvCxnSpPr>
          <p:nvPr/>
        </p:nvCxnSpPr>
        <p:spPr bwMode="auto">
          <a:xfrm flipH="1">
            <a:off x="1638300" y="2590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366" name="AutoShape 30"/>
          <p:cNvCxnSpPr>
            <a:cxnSpLocks noChangeShapeType="1"/>
            <a:stCxn id="142357" idx="2"/>
          </p:cNvCxnSpPr>
          <p:nvPr/>
        </p:nvCxnSpPr>
        <p:spPr bwMode="auto">
          <a:xfrm>
            <a:off x="2933700" y="2590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367" name="AutoShape 31"/>
          <p:cNvCxnSpPr>
            <a:cxnSpLocks noChangeShapeType="1"/>
            <a:stCxn id="142356" idx="2"/>
          </p:cNvCxnSpPr>
          <p:nvPr/>
        </p:nvCxnSpPr>
        <p:spPr bwMode="auto">
          <a:xfrm flipH="1">
            <a:off x="3352800" y="2590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368" name="AutoShape 32"/>
          <p:cNvCxnSpPr>
            <a:cxnSpLocks noChangeShapeType="1"/>
            <a:stCxn id="142358" idx="2"/>
            <a:endCxn id="142360" idx="0"/>
          </p:cNvCxnSpPr>
          <p:nvPr/>
        </p:nvCxnSpPr>
        <p:spPr bwMode="auto">
          <a:xfrm>
            <a:off x="1638300" y="3276600"/>
            <a:ext cx="9144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369" name="AutoShape 33"/>
          <p:cNvCxnSpPr>
            <a:cxnSpLocks noChangeShapeType="1"/>
            <a:stCxn id="142359" idx="2"/>
            <a:endCxn id="142360" idx="0"/>
          </p:cNvCxnSpPr>
          <p:nvPr/>
        </p:nvCxnSpPr>
        <p:spPr bwMode="auto">
          <a:xfrm flipH="1">
            <a:off x="2552700" y="3276600"/>
            <a:ext cx="8382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370" name="AutoShape 34"/>
          <p:cNvCxnSpPr>
            <a:cxnSpLocks noChangeShapeType="1"/>
            <a:stCxn id="142360" idx="2"/>
            <a:endCxn id="142363" idx="0"/>
          </p:cNvCxnSpPr>
          <p:nvPr/>
        </p:nvCxnSpPr>
        <p:spPr bwMode="auto">
          <a:xfrm>
            <a:off x="2552700" y="4038600"/>
            <a:ext cx="12573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371" name="AutoShape 35"/>
          <p:cNvCxnSpPr>
            <a:cxnSpLocks noChangeShapeType="1"/>
            <a:stCxn id="142360" idx="2"/>
            <a:endCxn id="142361" idx="0"/>
          </p:cNvCxnSpPr>
          <p:nvPr/>
        </p:nvCxnSpPr>
        <p:spPr bwMode="auto">
          <a:xfrm flipH="1">
            <a:off x="1219200" y="4038600"/>
            <a:ext cx="1333500" cy="419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372" name="AutoShape 36"/>
          <p:cNvCxnSpPr>
            <a:cxnSpLocks noChangeShapeType="1"/>
            <a:stCxn id="142360" idx="2"/>
            <a:endCxn id="142362" idx="0"/>
          </p:cNvCxnSpPr>
          <p:nvPr/>
        </p:nvCxnSpPr>
        <p:spPr bwMode="auto">
          <a:xfrm flipH="1">
            <a:off x="2476500" y="4038600"/>
            <a:ext cx="76200" cy="419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2373" name="Rectangle 37"/>
          <p:cNvSpPr>
            <a:spLocks noChangeArrowheads="1"/>
          </p:cNvSpPr>
          <p:nvPr/>
        </p:nvSpPr>
        <p:spPr bwMode="auto">
          <a:xfrm>
            <a:off x="5943600" y="2895600"/>
            <a:ext cx="1247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algn="l" eaLnBrk="0" hangingPunct="0"/>
            <a:r>
              <a:rPr lang="en-US" sz="1800" dirty="0">
                <a:latin typeface="Arial" charset="0"/>
              </a:rPr>
              <a:t>Transport</a:t>
            </a:r>
          </a:p>
        </p:txBody>
      </p:sp>
      <p:cxnSp>
        <p:nvCxnSpPr>
          <p:cNvPr id="142374" name="AutoShape 38"/>
          <p:cNvCxnSpPr>
            <a:cxnSpLocks noChangeShapeType="1"/>
            <a:stCxn id="142375" idx="0"/>
            <a:endCxn id="142361" idx="2"/>
          </p:cNvCxnSpPr>
          <p:nvPr/>
        </p:nvCxnSpPr>
        <p:spPr bwMode="auto">
          <a:xfrm flipH="1" flipV="1">
            <a:off x="1219200" y="4914900"/>
            <a:ext cx="13335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2375" name="Rectangle 39"/>
          <p:cNvSpPr>
            <a:spLocks noChangeArrowheads="1"/>
          </p:cNvSpPr>
          <p:nvPr/>
        </p:nvSpPr>
        <p:spPr bwMode="auto">
          <a:xfrm>
            <a:off x="2057400" y="5143500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Fiber</a:t>
            </a:r>
            <a:endParaRPr lang="en-US" b="0" baseline="-2500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2376" name="AutoShape 40"/>
          <p:cNvCxnSpPr>
            <a:cxnSpLocks noChangeShapeType="1"/>
            <a:stCxn id="142377" idx="0"/>
            <a:endCxn id="142361" idx="2"/>
          </p:cNvCxnSpPr>
          <p:nvPr/>
        </p:nvCxnSpPr>
        <p:spPr bwMode="auto">
          <a:xfrm flipH="1" flipV="1">
            <a:off x="1219200" y="4914900"/>
            <a:ext cx="2667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2377" name="Rectangle 41"/>
          <p:cNvSpPr>
            <a:spLocks noChangeArrowheads="1"/>
          </p:cNvSpPr>
          <p:nvPr/>
        </p:nvSpPr>
        <p:spPr bwMode="auto">
          <a:xfrm>
            <a:off x="990600" y="5143500"/>
            <a:ext cx="990600" cy="4572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Copper</a:t>
            </a:r>
            <a:endParaRPr lang="en-US" b="0" baseline="-2500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2378" name="AutoShape 42"/>
          <p:cNvCxnSpPr>
            <a:cxnSpLocks noChangeShapeType="1"/>
            <a:stCxn id="142379" idx="0"/>
            <a:endCxn id="142363" idx="2"/>
          </p:cNvCxnSpPr>
          <p:nvPr/>
        </p:nvCxnSpPr>
        <p:spPr bwMode="auto">
          <a:xfrm flipH="1" flipV="1">
            <a:off x="3810000" y="4953000"/>
            <a:ext cx="342900" cy="190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2379" name="Rectangle 43"/>
          <p:cNvSpPr>
            <a:spLocks noChangeArrowheads="1"/>
          </p:cNvSpPr>
          <p:nvPr/>
        </p:nvSpPr>
        <p:spPr bwMode="auto">
          <a:xfrm>
            <a:off x="3657600" y="5143500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Radio</a:t>
            </a:r>
            <a:endParaRPr lang="en-US" b="0" baseline="-2500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2380" name="AutoShape 44"/>
          <p:cNvCxnSpPr>
            <a:cxnSpLocks noChangeShapeType="1"/>
            <a:stCxn id="142375" idx="0"/>
            <a:endCxn id="142362" idx="2"/>
          </p:cNvCxnSpPr>
          <p:nvPr/>
        </p:nvCxnSpPr>
        <p:spPr bwMode="auto">
          <a:xfrm flipH="1" flipV="1">
            <a:off x="2476500" y="4914900"/>
            <a:ext cx="762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" name="Straight Connector 2"/>
          <p:cNvCxnSpPr/>
          <p:nvPr/>
        </p:nvCxnSpPr>
        <p:spPr>
          <a:xfrm>
            <a:off x="5461812" y="2663950"/>
            <a:ext cx="2223276" cy="0"/>
          </a:xfrm>
          <a:prstGeom prst="line">
            <a:avLst/>
          </a:prstGeom>
          <a:ln w="762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43150" y="4579938"/>
            <a:ext cx="2223276" cy="0"/>
          </a:xfrm>
          <a:prstGeom prst="line">
            <a:avLst/>
          </a:prstGeom>
          <a:ln w="762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791200" y="4063672"/>
            <a:ext cx="1475302" cy="0"/>
          </a:xfrm>
          <a:prstGeom prst="line">
            <a:avLst/>
          </a:prstGeom>
          <a:ln w="762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806024" y="3339016"/>
            <a:ext cx="1475302" cy="0"/>
          </a:xfrm>
          <a:prstGeom prst="line">
            <a:avLst/>
          </a:prstGeom>
          <a:ln w="762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Block Arc 60"/>
          <p:cNvSpPr/>
          <p:nvPr/>
        </p:nvSpPr>
        <p:spPr>
          <a:xfrm rot="5400000">
            <a:off x="5904800" y="3457157"/>
            <a:ext cx="391495" cy="512656"/>
          </a:xfrm>
          <a:prstGeom prst="blockArc">
            <a:avLst>
              <a:gd name="adj1" fmla="val 12996424"/>
              <a:gd name="adj2" fmla="val 18644893"/>
              <a:gd name="adj3" fmla="val 26132"/>
            </a:avLst>
          </a:prstGeom>
          <a:solidFill>
            <a:schemeClr val="accent1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3" name="Block Arc 62"/>
          <p:cNvSpPr/>
          <p:nvPr/>
        </p:nvSpPr>
        <p:spPr>
          <a:xfrm rot="16200000">
            <a:off x="6792823" y="3462048"/>
            <a:ext cx="391495" cy="512656"/>
          </a:xfrm>
          <a:prstGeom prst="blockArc">
            <a:avLst>
              <a:gd name="adj1" fmla="val 12996424"/>
              <a:gd name="adj2" fmla="val 18644893"/>
              <a:gd name="adj3" fmla="val 26132"/>
            </a:avLst>
          </a:prstGeom>
          <a:solidFill>
            <a:schemeClr val="accent1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56876" y="3555930"/>
            <a:ext cx="37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</a:t>
            </a: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243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2"/>
          <p:cNvSpPr>
            <a:spLocks noChangeArrowheads="1"/>
          </p:cNvSpPr>
          <p:nvPr/>
        </p:nvSpPr>
        <p:spPr bwMode="auto">
          <a:xfrm>
            <a:off x="533400" y="1028700"/>
            <a:ext cx="8077200" cy="434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9" name="Block Arc 68">
            <a:extLst>
              <a:ext uri="{FF2B5EF4-FFF2-40B4-BE49-F238E27FC236}">
                <a16:creationId xmlns:a16="http://schemas.microsoft.com/office/drawing/2014/main" id="{8C317F2F-7931-E24A-91D6-31B7AAEA6153}"/>
              </a:ext>
            </a:extLst>
          </p:cNvPr>
          <p:cNvSpPr/>
          <p:nvPr/>
        </p:nvSpPr>
        <p:spPr>
          <a:xfrm rot="16200000">
            <a:off x="5204100" y="3243105"/>
            <a:ext cx="1919171" cy="741561"/>
          </a:xfrm>
          <a:prstGeom prst="blockArc">
            <a:avLst>
              <a:gd name="adj1" fmla="val 12837865"/>
              <a:gd name="adj2" fmla="val 18644893"/>
              <a:gd name="adj3" fmla="val 26132"/>
            </a:avLst>
          </a:prstGeom>
          <a:solidFill>
            <a:schemeClr val="accent1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6" name="Block Arc 65">
            <a:extLst>
              <a:ext uri="{FF2B5EF4-FFF2-40B4-BE49-F238E27FC236}">
                <a16:creationId xmlns:a16="http://schemas.microsoft.com/office/drawing/2014/main" id="{010EEA10-423E-C044-92C4-C8F787FC75E7}"/>
              </a:ext>
            </a:extLst>
          </p:cNvPr>
          <p:cNvSpPr/>
          <p:nvPr/>
        </p:nvSpPr>
        <p:spPr>
          <a:xfrm rot="5400000" flipH="1">
            <a:off x="5954870" y="3253598"/>
            <a:ext cx="1919171" cy="741561"/>
          </a:xfrm>
          <a:prstGeom prst="blockArc">
            <a:avLst>
              <a:gd name="adj1" fmla="val 12837865"/>
              <a:gd name="adj2" fmla="val 18644893"/>
              <a:gd name="adj3" fmla="val 26132"/>
            </a:avLst>
          </a:prstGeom>
          <a:solidFill>
            <a:schemeClr val="accent1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471488" y="-304386"/>
            <a:ext cx="8215312" cy="1143000"/>
          </a:xfrm>
          <a:noFill/>
        </p:spPr>
        <p:txBody>
          <a:bodyPr lIns="90452" tIns="44434" rIns="90452" bIns="44434" anchor="b">
            <a:normAutofit fontScale="90000"/>
          </a:bodyPr>
          <a:lstStyle/>
          <a:p>
            <a:r>
              <a:rPr lang="en-US" dirty="0">
                <a:latin typeface="Helvetica" charset="0"/>
              </a:rPr>
              <a:t>The middle-age Internet </a:t>
            </a:r>
            <a:r>
              <a:rPr lang="en-US" i="1" dirty="0">
                <a:latin typeface="Helvetica" charset="0"/>
              </a:rPr>
              <a:t>Hourglass</a:t>
            </a:r>
            <a:endParaRPr lang="en-US" dirty="0">
              <a:latin typeface="Helvetica" charset="0"/>
            </a:endParaRPr>
          </a:p>
        </p:txBody>
      </p:sp>
      <p:sp>
        <p:nvSpPr>
          <p:cNvPr id="142340" name="Line 4"/>
          <p:cNvSpPr>
            <a:spLocks noChangeShapeType="1"/>
          </p:cNvSpPr>
          <p:nvPr/>
        </p:nvSpPr>
        <p:spPr bwMode="auto">
          <a:xfrm>
            <a:off x="2971800" y="3810000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1" name="Arc 5"/>
          <p:cNvSpPr>
            <a:spLocks/>
          </p:cNvSpPr>
          <p:nvPr/>
        </p:nvSpPr>
        <p:spPr bwMode="auto">
          <a:xfrm>
            <a:off x="6553200" y="3767138"/>
            <a:ext cx="1181100" cy="1346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2" name="Arc 6"/>
          <p:cNvSpPr>
            <a:spLocks/>
          </p:cNvSpPr>
          <p:nvPr/>
        </p:nvSpPr>
        <p:spPr bwMode="auto">
          <a:xfrm>
            <a:off x="5373688" y="3767138"/>
            <a:ext cx="1181100" cy="13462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3" name="Arc 7"/>
          <p:cNvSpPr>
            <a:spLocks/>
          </p:cNvSpPr>
          <p:nvPr/>
        </p:nvSpPr>
        <p:spPr bwMode="auto">
          <a:xfrm rot="10800000">
            <a:off x="6543675" y="1981200"/>
            <a:ext cx="1230313" cy="1677988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4" name="Arc 8"/>
          <p:cNvSpPr>
            <a:spLocks/>
          </p:cNvSpPr>
          <p:nvPr/>
        </p:nvSpPr>
        <p:spPr bwMode="auto">
          <a:xfrm rot="10800000">
            <a:off x="5334000" y="1981200"/>
            <a:ext cx="1209675" cy="167798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5" name="Line 9"/>
          <p:cNvSpPr>
            <a:spLocks noChangeShapeType="1"/>
          </p:cNvSpPr>
          <p:nvPr/>
        </p:nvSpPr>
        <p:spPr bwMode="auto">
          <a:xfrm flipV="1">
            <a:off x="5326063" y="1981200"/>
            <a:ext cx="24352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6" name="Line 10"/>
          <p:cNvSpPr>
            <a:spLocks noChangeShapeType="1"/>
          </p:cNvSpPr>
          <p:nvPr/>
        </p:nvSpPr>
        <p:spPr bwMode="auto">
          <a:xfrm flipV="1">
            <a:off x="5326063" y="5100638"/>
            <a:ext cx="23590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8" name="Rectangle 12"/>
          <p:cNvSpPr>
            <a:spLocks noChangeArrowheads="1"/>
          </p:cNvSpPr>
          <p:nvPr/>
        </p:nvSpPr>
        <p:spPr bwMode="auto">
          <a:xfrm>
            <a:off x="5954713" y="4144963"/>
            <a:ext cx="12096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algn="l" eaLnBrk="0" hangingPunct="0"/>
            <a:r>
              <a:rPr lang="en-US" sz="1800" dirty="0">
                <a:latin typeface="Arial" charset="0"/>
              </a:rPr>
              <a:t>Data Link</a:t>
            </a:r>
          </a:p>
        </p:txBody>
      </p:sp>
      <p:sp>
        <p:nvSpPr>
          <p:cNvPr id="142349" name="Rectangle 13"/>
          <p:cNvSpPr>
            <a:spLocks noChangeArrowheads="1"/>
          </p:cNvSpPr>
          <p:nvPr/>
        </p:nvSpPr>
        <p:spPr bwMode="auto">
          <a:xfrm>
            <a:off x="6005513" y="4579938"/>
            <a:ext cx="1108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Physical</a:t>
            </a:r>
          </a:p>
        </p:txBody>
      </p:sp>
      <p:sp>
        <p:nvSpPr>
          <p:cNvPr id="142350" name="Rectangle 14"/>
          <p:cNvSpPr>
            <a:spLocks noChangeArrowheads="1"/>
          </p:cNvSpPr>
          <p:nvPr/>
        </p:nvSpPr>
        <p:spPr bwMode="auto">
          <a:xfrm>
            <a:off x="5783263" y="2182813"/>
            <a:ext cx="15525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Applications</a:t>
            </a:r>
          </a:p>
        </p:txBody>
      </p:sp>
      <p:sp>
        <p:nvSpPr>
          <p:cNvPr id="142351" name="Text Box 15"/>
          <p:cNvSpPr txBox="1">
            <a:spLocks noChangeArrowheads="1"/>
          </p:cNvSpPr>
          <p:nvPr/>
        </p:nvSpPr>
        <p:spPr bwMode="auto">
          <a:xfrm>
            <a:off x="5086350" y="5103813"/>
            <a:ext cx="3263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67" tIns="45632" rIns="91267" bIns="45632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Arial" charset="0"/>
              </a:rPr>
              <a:t>The Hourglass Model</a:t>
            </a:r>
          </a:p>
        </p:txBody>
      </p:sp>
      <p:sp>
        <p:nvSpPr>
          <p:cNvPr id="142352" name="Text Box 16"/>
          <p:cNvSpPr txBox="1">
            <a:spLocks noChangeArrowheads="1"/>
          </p:cNvSpPr>
          <p:nvPr/>
        </p:nvSpPr>
        <p:spPr bwMode="auto">
          <a:xfrm>
            <a:off x="3962400" y="3352800"/>
            <a:ext cx="1597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32" rIns="91267" bIns="45632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800" b="0">
                <a:latin typeface="Arial" charset="0"/>
              </a:rPr>
              <a:t>Waist</a:t>
            </a:r>
          </a:p>
        </p:txBody>
      </p:sp>
      <p:sp>
        <p:nvSpPr>
          <p:cNvPr id="142353" name="Text Box 17"/>
          <p:cNvSpPr txBox="1">
            <a:spLocks noChangeArrowheads="1"/>
          </p:cNvSpPr>
          <p:nvPr/>
        </p:nvSpPr>
        <p:spPr bwMode="auto">
          <a:xfrm>
            <a:off x="533400" y="5715000"/>
            <a:ext cx="8438322" cy="945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67" tIns="45632" rIns="91267" bIns="45632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800" b="0" dirty="0">
                <a:latin typeface="Arial" charset="0"/>
              </a:rPr>
              <a:t>There is just </a:t>
            </a:r>
            <a:r>
              <a:rPr lang="en-US" sz="2800" b="0" strike="sngStrike" dirty="0">
                <a:solidFill>
                  <a:srgbClr val="FF0000"/>
                </a:solidFill>
                <a:latin typeface="Arial" charset="0"/>
              </a:rPr>
              <a:t>one</a:t>
            </a:r>
            <a:r>
              <a:rPr lang="en-US" sz="2800" b="0" dirty="0">
                <a:latin typeface="Arial" charset="0"/>
              </a:rPr>
              <a:t> network-layer protocol, </a:t>
            </a:r>
            <a:r>
              <a:rPr lang="en-US" sz="2800" dirty="0">
                <a:latin typeface="Arial" charset="0"/>
              </a:rPr>
              <a:t>IP</a:t>
            </a:r>
            <a:r>
              <a:rPr lang="en-US" sz="2800" b="0" dirty="0">
                <a:latin typeface="Arial" charset="0"/>
              </a:rPr>
              <a:t>v4 + v6 </a:t>
            </a:r>
          </a:p>
          <a:p>
            <a:pPr algn="l">
              <a:lnSpc>
                <a:spcPct val="40000"/>
              </a:lnSpc>
              <a:spcBef>
                <a:spcPct val="50000"/>
              </a:spcBef>
            </a:pPr>
            <a:r>
              <a:rPr lang="en-US" sz="2800" b="0" dirty="0">
                <a:latin typeface="Arial" charset="0"/>
              </a:rPr>
              <a:t>The </a:t>
            </a:r>
            <a:r>
              <a:rPr lang="ja-JP" altLang="en-US" sz="2800" b="0">
                <a:latin typeface="Arial" charset="0"/>
              </a:rPr>
              <a:t>“</a:t>
            </a:r>
            <a:r>
              <a:rPr lang="en-US" altLang="ja-JP" sz="2800" b="0" dirty="0">
                <a:latin typeface="Arial" charset="0"/>
              </a:rPr>
              <a:t>narrow waist</a:t>
            </a:r>
            <a:r>
              <a:rPr lang="ja-JP" altLang="en-US" sz="2800" b="0">
                <a:latin typeface="Arial" charset="0"/>
              </a:rPr>
              <a:t>”</a:t>
            </a:r>
            <a:r>
              <a:rPr lang="en-US" altLang="ja-JP" sz="2800" b="0" dirty="0">
                <a:latin typeface="Arial" charset="0"/>
              </a:rPr>
              <a:t> facilitates </a:t>
            </a:r>
            <a:r>
              <a:rPr lang="en-US" altLang="ja-JP" sz="2800" b="0" dirty="0">
                <a:solidFill>
                  <a:srgbClr val="FF0000"/>
                </a:solidFill>
                <a:latin typeface="Arial" charset="0"/>
              </a:rPr>
              <a:t>interoperability(???)</a:t>
            </a:r>
            <a:endParaRPr lang="en-US" sz="2800" b="0" dirty="0">
              <a:latin typeface="Arial" charset="0"/>
            </a:endParaRPr>
          </a:p>
        </p:txBody>
      </p:sp>
      <p:sp>
        <p:nvSpPr>
          <p:cNvPr id="142354" name="Rectangle 18"/>
          <p:cNvSpPr>
            <a:spLocks noChangeArrowheads="1"/>
          </p:cNvSpPr>
          <p:nvPr/>
        </p:nvSpPr>
        <p:spPr bwMode="auto">
          <a:xfrm>
            <a:off x="914400" y="2209800"/>
            <a:ext cx="685800" cy="381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chemeClr val="bg1"/>
                </a:solidFill>
                <a:latin typeface="Arial" charset="0"/>
              </a:rPr>
              <a:t>SMTP</a:t>
            </a:r>
          </a:p>
        </p:txBody>
      </p:sp>
      <p:sp>
        <p:nvSpPr>
          <p:cNvPr id="142355" name="Rectangle 19"/>
          <p:cNvSpPr>
            <a:spLocks noChangeArrowheads="1"/>
          </p:cNvSpPr>
          <p:nvPr/>
        </p:nvSpPr>
        <p:spPr bwMode="auto">
          <a:xfrm>
            <a:off x="1752600" y="2209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HTTP</a:t>
            </a:r>
          </a:p>
        </p:txBody>
      </p:sp>
      <p:sp>
        <p:nvSpPr>
          <p:cNvPr id="142356" name="Rectangle 20"/>
          <p:cNvSpPr>
            <a:spLocks noChangeArrowheads="1"/>
          </p:cNvSpPr>
          <p:nvPr/>
        </p:nvSpPr>
        <p:spPr bwMode="auto">
          <a:xfrm>
            <a:off x="3429000" y="2209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NTP</a:t>
            </a:r>
          </a:p>
        </p:txBody>
      </p:sp>
      <p:sp>
        <p:nvSpPr>
          <p:cNvPr id="142357" name="Rectangle 21"/>
          <p:cNvSpPr>
            <a:spLocks noChangeArrowheads="1"/>
          </p:cNvSpPr>
          <p:nvPr/>
        </p:nvSpPr>
        <p:spPr bwMode="auto">
          <a:xfrm>
            <a:off x="2590800" y="2209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DNS</a:t>
            </a:r>
          </a:p>
        </p:txBody>
      </p:sp>
      <p:sp>
        <p:nvSpPr>
          <p:cNvPr id="142358" name="Rectangle 22"/>
          <p:cNvSpPr>
            <a:spLocks noChangeArrowheads="1"/>
          </p:cNvSpPr>
          <p:nvPr/>
        </p:nvSpPr>
        <p:spPr bwMode="auto">
          <a:xfrm>
            <a:off x="1295400" y="2895600"/>
            <a:ext cx="6858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chemeClr val="bg1"/>
                </a:solidFill>
                <a:latin typeface="Arial" charset="0"/>
              </a:rPr>
              <a:t>TCP</a:t>
            </a:r>
          </a:p>
        </p:txBody>
      </p:sp>
      <p:sp>
        <p:nvSpPr>
          <p:cNvPr id="142359" name="Rectangle 23"/>
          <p:cNvSpPr>
            <a:spLocks noChangeArrowheads="1"/>
          </p:cNvSpPr>
          <p:nvPr/>
        </p:nvSpPr>
        <p:spPr bwMode="auto">
          <a:xfrm>
            <a:off x="3048000" y="28956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UDP</a:t>
            </a:r>
          </a:p>
        </p:txBody>
      </p:sp>
      <p:sp>
        <p:nvSpPr>
          <p:cNvPr id="142360" name="Rectangle 24"/>
          <p:cNvSpPr>
            <a:spLocks noChangeArrowheads="1"/>
          </p:cNvSpPr>
          <p:nvPr/>
        </p:nvSpPr>
        <p:spPr bwMode="auto">
          <a:xfrm>
            <a:off x="2209800" y="3657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Arial" charset="0"/>
              </a:rPr>
              <a:t>IPv6</a:t>
            </a:r>
          </a:p>
        </p:txBody>
      </p:sp>
      <p:sp>
        <p:nvSpPr>
          <p:cNvPr id="142361" name="Rectangle 25"/>
          <p:cNvSpPr>
            <a:spLocks noChangeArrowheads="1"/>
          </p:cNvSpPr>
          <p:nvPr/>
        </p:nvSpPr>
        <p:spPr bwMode="auto">
          <a:xfrm>
            <a:off x="609600" y="4457700"/>
            <a:ext cx="1219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chemeClr val="bg1"/>
                </a:solidFill>
                <a:latin typeface="Arial" charset="0"/>
              </a:rPr>
              <a:t>Ethernet</a:t>
            </a:r>
            <a:endParaRPr lang="en-US" b="0" baseline="-25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2362" name="Rectangle 26"/>
          <p:cNvSpPr>
            <a:spLocks noChangeArrowheads="1"/>
          </p:cNvSpPr>
          <p:nvPr/>
        </p:nvSpPr>
        <p:spPr bwMode="auto">
          <a:xfrm>
            <a:off x="1981200" y="4457700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SONET</a:t>
            </a:r>
            <a:endParaRPr lang="en-US" b="0" baseline="-25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2363" name="Rectangle 27"/>
          <p:cNvSpPr>
            <a:spLocks noChangeArrowheads="1"/>
          </p:cNvSpPr>
          <p:nvPr/>
        </p:nvSpPr>
        <p:spPr bwMode="auto">
          <a:xfrm>
            <a:off x="3352800" y="4419600"/>
            <a:ext cx="9144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802.11</a:t>
            </a:r>
            <a:endParaRPr lang="en-US" b="0" baseline="-2500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2364" name="AutoShape 28"/>
          <p:cNvCxnSpPr>
            <a:cxnSpLocks noChangeShapeType="1"/>
            <a:stCxn id="142354" idx="2"/>
            <a:endCxn id="142358" idx="0"/>
          </p:cNvCxnSpPr>
          <p:nvPr/>
        </p:nvCxnSpPr>
        <p:spPr bwMode="auto">
          <a:xfrm>
            <a:off x="1257300" y="2590800"/>
            <a:ext cx="3810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365" name="AutoShape 29"/>
          <p:cNvCxnSpPr>
            <a:cxnSpLocks noChangeShapeType="1"/>
            <a:endCxn id="142358" idx="0"/>
          </p:cNvCxnSpPr>
          <p:nvPr/>
        </p:nvCxnSpPr>
        <p:spPr bwMode="auto">
          <a:xfrm flipH="1">
            <a:off x="1638300" y="2590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366" name="AutoShape 30"/>
          <p:cNvCxnSpPr>
            <a:cxnSpLocks noChangeShapeType="1"/>
            <a:stCxn id="142357" idx="2"/>
          </p:cNvCxnSpPr>
          <p:nvPr/>
        </p:nvCxnSpPr>
        <p:spPr bwMode="auto">
          <a:xfrm>
            <a:off x="2933700" y="2590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367" name="AutoShape 31"/>
          <p:cNvCxnSpPr>
            <a:cxnSpLocks noChangeShapeType="1"/>
            <a:stCxn id="142356" idx="2"/>
          </p:cNvCxnSpPr>
          <p:nvPr/>
        </p:nvCxnSpPr>
        <p:spPr bwMode="auto">
          <a:xfrm flipH="1">
            <a:off x="3352800" y="2590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368" name="AutoShape 32"/>
          <p:cNvCxnSpPr>
            <a:cxnSpLocks noChangeShapeType="1"/>
            <a:stCxn id="142358" idx="2"/>
            <a:endCxn id="142360" idx="0"/>
          </p:cNvCxnSpPr>
          <p:nvPr/>
        </p:nvCxnSpPr>
        <p:spPr bwMode="auto">
          <a:xfrm>
            <a:off x="1638300" y="3276600"/>
            <a:ext cx="9144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369" name="AutoShape 33"/>
          <p:cNvCxnSpPr>
            <a:cxnSpLocks noChangeShapeType="1"/>
            <a:stCxn id="142359" idx="2"/>
            <a:endCxn id="142360" idx="0"/>
          </p:cNvCxnSpPr>
          <p:nvPr/>
        </p:nvCxnSpPr>
        <p:spPr bwMode="auto">
          <a:xfrm flipH="1">
            <a:off x="2552700" y="3276600"/>
            <a:ext cx="8382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370" name="AutoShape 34"/>
          <p:cNvCxnSpPr>
            <a:cxnSpLocks noChangeShapeType="1"/>
            <a:endCxn id="142361" idx="0"/>
          </p:cNvCxnSpPr>
          <p:nvPr/>
        </p:nvCxnSpPr>
        <p:spPr bwMode="auto">
          <a:xfrm flipH="1">
            <a:off x="1219200" y="4052819"/>
            <a:ext cx="408502" cy="40488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371" name="AutoShape 35"/>
          <p:cNvCxnSpPr>
            <a:cxnSpLocks noChangeShapeType="1"/>
            <a:stCxn id="142360" idx="2"/>
            <a:endCxn id="142361" idx="0"/>
          </p:cNvCxnSpPr>
          <p:nvPr/>
        </p:nvCxnSpPr>
        <p:spPr bwMode="auto">
          <a:xfrm flipH="1">
            <a:off x="1219200" y="4038600"/>
            <a:ext cx="1333500" cy="419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372" name="AutoShape 36"/>
          <p:cNvCxnSpPr>
            <a:cxnSpLocks noChangeShapeType="1"/>
            <a:stCxn id="142360" idx="2"/>
            <a:endCxn id="142362" idx="0"/>
          </p:cNvCxnSpPr>
          <p:nvPr/>
        </p:nvCxnSpPr>
        <p:spPr bwMode="auto">
          <a:xfrm flipH="1">
            <a:off x="2476500" y="4038600"/>
            <a:ext cx="76200" cy="419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2373" name="Rectangle 37"/>
          <p:cNvSpPr>
            <a:spLocks noChangeArrowheads="1"/>
          </p:cNvSpPr>
          <p:nvPr/>
        </p:nvSpPr>
        <p:spPr bwMode="auto">
          <a:xfrm>
            <a:off x="5943600" y="2895600"/>
            <a:ext cx="1247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algn="l" eaLnBrk="0" hangingPunct="0"/>
            <a:r>
              <a:rPr lang="en-US" sz="1800" dirty="0">
                <a:latin typeface="Arial" charset="0"/>
              </a:rPr>
              <a:t>Transport</a:t>
            </a:r>
          </a:p>
        </p:txBody>
      </p:sp>
      <p:cxnSp>
        <p:nvCxnSpPr>
          <p:cNvPr id="142374" name="AutoShape 38"/>
          <p:cNvCxnSpPr>
            <a:cxnSpLocks noChangeShapeType="1"/>
            <a:stCxn id="142375" idx="0"/>
            <a:endCxn id="142361" idx="2"/>
          </p:cNvCxnSpPr>
          <p:nvPr/>
        </p:nvCxnSpPr>
        <p:spPr bwMode="auto">
          <a:xfrm flipH="1" flipV="1">
            <a:off x="1219200" y="4914900"/>
            <a:ext cx="13335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2375" name="Rectangle 39"/>
          <p:cNvSpPr>
            <a:spLocks noChangeArrowheads="1"/>
          </p:cNvSpPr>
          <p:nvPr/>
        </p:nvSpPr>
        <p:spPr bwMode="auto">
          <a:xfrm>
            <a:off x="2057400" y="5143500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Fiber</a:t>
            </a:r>
            <a:endParaRPr lang="en-US" b="0" baseline="-2500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2376" name="AutoShape 40"/>
          <p:cNvCxnSpPr>
            <a:cxnSpLocks noChangeShapeType="1"/>
            <a:stCxn id="142377" idx="0"/>
            <a:endCxn id="142361" idx="2"/>
          </p:cNvCxnSpPr>
          <p:nvPr/>
        </p:nvCxnSpPr>
        <p:spPr bwMode="auto">
          <a:xfrm flipH="1" flipV="1">
            <a:off x="1219200" y="4914900"/>
            <a:ext cx="2667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2377" name="Rectangle 41"/>
          <p:cNvSpPr>
            <a:spLocks noChangeArrowheads="1"/>
          </p:cNvSpPr>
          <p:nvPr/>
        </p:nvSpPr>
        <p:spPr bwMode="auto">
          <a:xfrm>
            <a:off x="990600" y="5143500"/>
            <a:ext cx="990600" cy="4572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Copper</a:t>
            </a:r>
            <a:endParaRPr lang="en-US" b="0" baseline="-2500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2378" name="AutoShape 42"/>
          <p:cNvCxnSpPr>
            <a:cxnSpLocks noChangeShapeType="1"/>
            <a:stCxn id="142379" idx="0"/>
            <a:endCxn id="142363" idx="2"/>
          </p:cNvCxnSpPr>
          <p:nvPr/>
        </p:nvCxnSpPr>
        <p:spPr bwMode="auto">
          <a:xfrm flipH="1" flipV="1">
            <a:off x="3810000" y="4953000"/>
            <a:ext cx="342900" cy="190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2379" name="Rectangle 43"/>
          <p:cNvSpPr>
            <a:spLocks noChangeArrowheads="1"/>
          </p:cNvSpPr>
          <p:nvPr/>
        </p:nvSpPr>
        <p:spPr bwMode="auto">
          <a:xfrm>
            <a:off x="3657600" y="5143500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Radio</a:t>
            </a:r>
            <a:endParaRPr lang="en-US" b="0" baseline="-2500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2380" name="AutoShape 44"/>
          <p:cNvCxnSpPr>
            <a:cxnSpLocks noChangeShapeType="1"/>
            <a:stCxn id="142375" idx="0"/>
            <a:endCxn id="142362" idx="2"/>
          </p:cNvCxnSpPr>
          <p:nvPr/>
        </p:nvCxnSpPr>
        <p:spPr bwMode="auto">
          <a:xfrm flipH="1" flipV="1">
            <a:off x="2476500" y="4914900"/>
            <a:ext cx="762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" name="Straight Connector 2"/>
          <p:cNvCxnSpPr/>
          <p:nvPr/>
        </p:nvCxnSpPr>
        <p:spPr>
          <a:xfrm>
            <a:off x="5461812" y="2663950"/>
            <a:ext cx="2223276" cy="0"/>
          </a:xfrm>
          <a:prstGeom prst="line">
            <a:avLst/>
          </a:prstGeom>
          <a:ln w="762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43150" y="4579938"/>
            <a:ext cx="2223276" cy="0"/>
          </a:xfrm>
          <a:prstGeom prst="line">
            <a:avLst/>
          </a:prstGeom>
          <a:ln w="762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791200" y="4063672"/>
            <a:ext cx="1475302" cy="0"/>
          </a:xfrm>
          <a:prstGeom prst="line">
            <a:avLst/>
          </a:prstGeom>
          <a:ln w="762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806024" y="3339016"/>
            <a:ext cx="1475302" cy="0"/>
          </a:xfrm>
          <a:prstGeom prst="line">
            <a:avLst/>
          </a:prstGeom>
          <a:ln w="762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9" name="Rectangle 24">
            <a:extLst>
              <a:ext uri="{FF2B5EF4-FFF2-40B4-BE49-F238E27FC236}">
                <a16:creationId xmlns:a16="http://schemas.microsoft.com/office/drawing/2014/main" id="{55CBC05B-39BF-D046-88A0-30FDB1CC2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546" y="3652769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Arial" charset="0"/>
              </a:rPr>
              <a:t>IPv4</a:t>
            </a:r>
          </a:p>
        </p:txBody>
      </p:sp>
      <p:cxnSp>
        <p:nvCxnSpPr>
          <p:cNvPr id="60" name="AutoShape 32">
            <a:extLst>
              <a:ext uri="{FF2B5EF4-FFF2-40B4-BE49-F238E27FC236}">
                <a16:creationId xmlns:a16="http://schemas.microsoft.com/office/drawing/2014/main" id="{47F586E9-8DB5-C44C-B03C-4077EE9BD7CB}"/>
              </a:ext>
            </a:extLst>
          </p:cNvPr>
          <p:cNvCxnSpPr>
            <a:cxnSpLocks noChangeShapeType="1"/>
            <a:endCxn id="59" idx="0"/>
          </p:cNvCxnSpPr>
          <p:nvPr/>
        </p:nvCxnSpPr>
        <p:spPr bwMode="auto">
          <a:xfrm>
            <a:off x="1584960" y="3257550"/>
            <a:ext cx="104486" cy="3952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2" name="AutoShape 33">
            <a:extLst>
              <a:ext uri="{FF2B5EF4-FFF2-40B4-BE49-F238E27FC236}">
                <a16:creationId xmlns:a16="http://schemas.microsoft.com/office/drawing/2014/main" id="{9E438FD0-8761-1340-9F7C-C846424AAC24}"/>
              </a:ext>
            </a:extLst>
          </p:cNvPr>
          <p:cNvCxnSpPr>
            <a:cxnSpLocks noChangeShapeType="1"/>
            <a:endCxn id="59" idx="0"/>
          </p:cNvCxnSpPr>
          <p:nvPr/>
        </p:nvCxnSpPr>
        <p:spPr bwMode="auto">
          <a:xfrm flipH="1">
            <a:off x="1689446" y="3268504"/>
            <a:ext cx="1707354" cy="3842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" name="AutoShape 35">
            <a:extLst>
              <a:ext uri="{FF2B5EF4-FFF2-40B4-BE49-F238E27FC236}">
                <a16:creationId xmlns:a16="http://schemas.microsoft.com/office/drawing/2014/main" id="{B0D23853-7B9A-114C-B1F3-8E96BAEB689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192971" y="4043431"/>
            <a:ext cx="1333500" cy="419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5" name="AutoShape 34">
            <a:extLst>
              <a:ext uri="{FF2B5EF4-FFF2-40B4-BE49-F238E27FC236}">
                <a16:creationId xmlns:a16="http://schemas.microsoft.com/office/drawing/2014/main" id="{B3F40604-411A-924D-9103-BB3AF7D9128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75327" y="4071869"/>
            <a:ext cx="793198" cy="3787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7" name="AutoShape 34">
            <a:extLst>
              <a:ext uri="{FF2B5EF4-FFF2-40B4-BE49-F238E27FC236}">
                <a16:creationId xmlns:a16="http://schemas.microsoft.com/office/drawing/2014/main" id="{F277FF71-0062-5340-BAB1-28F5C84E2708}"/>
              </a:ext>
            </a:extLst>
          </p:cNvPr>
          <p:cNvCxnSpPr>
            <a:cxnSpLocks noChangeShapeType="1"/>
            <a:endCxn id="142363" idx="0"/>
          </p:cNvCxnSpPr>
          <p:nvPr/>
        </p:nvCxnSpPr>
        <p:spPr bwMode="auto">
          <a:xfrm>
            <a:off x="1667352" y="4061205"/>
            <a:ext cx="2142648" cy="35839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8" name="AutoShape 34">
            <a:extLst>
              <a:ext uri="{FF2B5EF4-FFF2-40B4-BE49-F238E27FC236}">
                <a16:creationId xmlns:a16="http://schemas.microsoft.com/office/drawing/2014/main" id="{369A4F16-8502-D840-9387-F3F9EE46FF4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52700" y="4038600"/>
            <a:ext cx="12573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2347" name="Rectangle 11"/>
          <p:cNvSpPr>
            <a:spLocks noChangeArrowheads="1"/>
          </p:cNvSpPr>
          <p:nvPr/>
        </p:nvSpPr>
        <p:spPr bwMode="auto">
          <a:xfrm>
            <a:off x="5927726" y="3359150"/>
            <a:ext cx="1231900" cy="6629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13719" y="3494655"/>
            <a:ext cx="129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IPv4 &amp; IPv6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428EB-B9B0-4542-9CF9-8FA64C237E3F}"/>
              </a:ext>
            </a:extLst>
          </p:cNvPr>
          <p:cNvSpPr txBox="1"/>
          <p:nvPr/>
        </p:nvSpPr>
        <p:spPr>
          <a:xfrm>
            <a:off x="2738676" y="5595869"/>
            <a:ext cx="6903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TWO</a:t>
            </a:r>
          </a:p>
        </p:txBody>
      </p:sp>
    </p:spTree>
    <p:extLst>
      <p:ext uri="{BB962C8B-B14F-4D97-AF65-F5344CB8AC3E}">
        <p14:creationId xmlns:p14="http://schemas.microsoft.com/office/powerpoint/2010/main" val="41243069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</a:rPr>
              <a:t>Protocol Standardization (Redux)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/>
            <a:r>
              <a:rPr lang="en-US" dirty="0">
                <a:latin typeface="Arial" charset="0"/>
              </a:rPr>
              <a:t>All hosts must  follow same protocol</a:t>
            </a:r>
          </a:p>
          <a:p>
            <a:pPr marL="682625" lvl="1" indent="-342900"/>
            <a:r>
              <a:rPr lang="en-US" dirty="0">
                <a:latin typeface="Arial" charset="0"/>
              </a:rPr>
              <a:t>Very small modifications can make a big difference</a:t>
            </a:r>
          </a:p>
          <a:p>
            <a:pPr marL="682625" lvl="1" indent="-342900"/>
            <a:r>
              <a:rPr lang="en-US" dirty="0">
                <a:latin typeface="Arial" charset="0"/>
              </a:rPr>
              <a:t>Or prevent it from working altogether</a:t>
            </a:r>
          </a:p>
          <a:p>
            <a:pPr marL="342900" indent="-342900"/>
            <a:r>
              <a:rPr lang="en-US" dirty="0">
                <a:latin typeface="Arial" charset="0"/>
              </a:rPr>
              <a:t>This is why we have standards</a:t>
            </a:r>
          </a:p>
          <a:p>
            <a:pPr marL="682625" lvl="1" indent="-342900"/>
            <a:r>
              <a:rPr lang="en-US" dirty="0">
                <a:latin typeface="Arial" charset="0"/>
              </a:rPr>
              <a:t>Can have multiple implementations of protocol</a:t>
            </a:r>
          </a:p>
          <a:p>
            <a:pPr marL="342900" indent="-342900"/>
            <a:r>
              <a:rPr lang="en-US" dirty="0">
                <a:latin typeface="Arial" charset="0"/>
              </a:rPr>
              <a:t>Internet Engineering </a:t>
            </a:r>
            <a:r>
              <a:rPr lang="en-US">
                <a:latin typeface="Arial" charset="0"/>
              </a:rPr>
              <a:t>Task Force (IETF)</a:t>
            </a:r>
            <a:endParaRPr lang="en-US" dirty="0">
              <a:latin typeface="Arial" charset="0"/>
            </a:endParaRPr>
          </a:p>
          <a:p>
            <a:pPr marL="742950" lvl="1" indent="-285750"/>
            <a:r>
              <a:rPr lang="en-US" dirty="0">
                <a:latin typeface="Arial" charset="0"/>
                <a:ea typeface="Arial" charset="0"/>
                <a:cs typeface="Arial" charset="0"/>
              </a:rPr>
              <a:t>Based on working groups that focus on specific issues</a:t>
            </a:r>
          </a:p>
          <a:p>
            <a:pPr marL="742950" lvl="1" indent="-285750"/>
            <a:r>
              <a:rPr lang="en-US" dirty="0">
                <a:latin typeface="Arial" charset="0"/>
                <a:ea typeface="Arial" charset="0"/>
                <a:cs typeface="Arial" charset="0"/>
              </a:rPr>
              <a:t>Produces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Request For Comments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(RFCs)</a:t>
            </a:r>
          </a:p>
          <a:p>
            <a:pPr marL="742950" lvl="1" indent="-285750"/>
            <a:r>
              <a:rPr lang="en-US" dirty="0">
                <a:latin typeface="Arial" charset="0"/>
                <a:ea typeface="Arial" charset="0"/>
                <a:cs typeface="Arial" charset="0"/>
              </a:rPr>
              <a:t>IETF Web site is </a:t>
            </a: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b="1" i="1" dirty="0" err="1">
                <a:latin typeface="Arial" charset="0"/>
                <a:ea typeface="Arial" charset="0"/>
                <a:cs typeface="Arial" charset="0"/>
              </a:rPr>
              <a:t>www.ietf.org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742950" lvl="1" indent="-285750"/>
            <a:r>
              <a:rPr lang="en-US" dirty="0">
                <a:latin typeface="Arial" charset="0"/>
                <a:ea typeface="Arial" charset="0"/>
                <a:cs typeface="Arial" charset="0"/>
              </a:rPr>
              <a:t>RFCs archived at </a:t>
            </a: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b="1" i="1" dirty="0" err="1">
                <a:latin typeface="Arial" charset="0"/>
                <a:ea typeface="Arial" charset="0"/>
                <a:cs typeface="Arial" charset="0"/>
              </a:rPr>
              <a:t>www.rfc-editor.org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AD7E95-1485-254C-A0CE-B95554DAD1A5}" type="slidenum">
              <a:rPr lang="en-US" sz="1400" smtClean="0"/>
              <a:pPr/>
              <a:t>47</a:t>
            </a:fld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900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3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to Standardization?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one implementation used by everyone</a:t>
            </a:r>
          </a:p>
          <a:p>
            <a:pPr lvl="1"/>
            <a:endParaRPr lang="en-US" dirty="0"/>
          </a:p>
          <a:p>
            <a:r>
              <a:rPr lang="en-US" dirty="0"/>
              <a:t>Open-source projects</a:t>
            </a:r>
          </a:p>
          <a:p>
            <a:pPr lvl="1"/>
            <a:r>
              <a:rPr lang="en-US" dirty="0"/>
              <a:t>Which has had more impact, Linux or POSIX?</a:t>
            </a:r>
          </a:p>
          <a:p>
            <a:pPr lvl="1"/>
            <a:endParaRPr lang="en-US" dirty="0"/>
          </a:p>
          <a:p>
            <a:r>
              <a:rPr lang="en-US" dirty="0"/>
              <a:t>Or just sole-sourced implementation</a:t>
            </a:r>
          </a:p>
          <a:p>
            <a:pPr lvl="1"/>
            <a:r>
              <a:rPr lang="en-US" dirty="0"/>
              <a:t>Skype, Signal, FaceTime, etc.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6553200" y="636251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48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292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</a:rPr>
              <a:t>Computer System Modularity (</a:t>
            </a:r>
            <a:r>
              <a:rPr lang="en-US" dirty="0" err="1">
                <a:latin typeface="Helvetica" charset="0"/>
              </a:rPr>
              <a:t>cnt</a:t>
            </a:r>
            <a:r>
              <a:rPr lang="ja-JP" altLang="en-US" dirty="0">
                <a:latin typeface="Helvetica" charset="0"/>
              </a:rPr>
              <a:t>’</a:t>
            </a:r>
            <a:r>
              <a:rPr lang="en-US" altLang="ja-JP" dirty="0">
                <a:latin typeface="Helvetica" charset="0"/>
              </a:rPr>
              <a:t>d)</a:t>
            </a:r>
            <a:endParaRPr lang="en-US" dirty="0">
              <a:latin typeface="Helvetica" charset="0"/>
            </a:endParaRPr>
          </a:p>
        </p:txBody>
      </p:sp>
      <p:sp>
        <p:nvSpPr>
          <p:cNvPr id="1085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Well-defined interfaces hide information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Isolate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assumptions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Present high-level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abstractions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latin typeface="Arial" charset="0"/>
              </a:rPr>
              <a:t>But can impair performance!</a:t>
            </a:r>
          </a:p>
          <a:p>
            <a:pPr>
              <a:lnSpc>
                <a:spcPct val="90000"/>
              </a:lnSpc>
            </a:pPr>
            <a:endParaRPr lang="en-US" b="1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Ease of implementation </a:t>
            </a:r>
            <a:r>
              <a:rPr lang="en-US" dirty="0" err="1">
                <a:latin typeface="Arial" charset="0"/>
              </a:rPr>
              <a:t>vs</a:t>
            </a:r>
            <a:r>
              <a:rPr lang="en-US" dirty="0">
                <a:latin typeface="Arial" charset="0"/>
              </a:rPr>
              <a:t> worse performance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590C1-09E1-7F49-A9DE-8DDCACEB19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1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Network System Modularity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dirty="0">
                <a:latin typeface="Arial" charset="0"/>
              </a:rPr>
              <a:t>Like software modularity, but:</a:t>
            </a:r>
          </a:p>
          <a:p>
            <a:r>
              <a:rPr lang="en-US">
                <a:latin typeface="Arial" charset="0"/>
              </a:rPr>
              <a:t>Implementation is distributed </a:t>
            </a:r>
            <a:r>
              <a:rPr lang="en-US" dirty="0">
                <a:latin typeface="Arial" charset="0"/>
              </a:rPr>
              <a:t>across many machines (routers and hosts)</a:t>
            </a:r>
          </a:p>
          <a:p>
            <a:r>
              <a:rPr lang="en-US" dirty="0">
                <a:latin typeface="Arial" charset="0"/>
              </a:rPr>
              <a:t>Must decide: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How to break system into modules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Layering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Where modules are implemented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End-to-End Principle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Where state is stored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Fate-sharing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590C1-09E1-7F49-A9DE-8DDCACEB194C}" type="slidenum">
              <a:rPr lang="en-US" smtClean="0"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1504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26" y="1226105"/>
            <a:ext cx="8782178" cy="4525963"/>
          </a:xfrm>
        </p:spPr>
        <p:txBody>
          <a:bodyPr/>
          <a:lstStyle/>
          <a:p>
            <a:r>
              <a:rPr lang="en-US" dirty="0"/>
              <a:t>A restricted form of abstraction: system functions are divided into layers, one built upon another</a:t>
            </a:r>
          </a:p>
          <a:p>
            <a:r>
              <a:rPr lang="en-US" dirty="0"/>
              <a:t>Often called a </a:t>
            </a:r>
            <a:r>
              <a:rPr lang="en-US" i="1" dirty="0"/>
              <a:t>stack</a:t>
            </a:r>
            <a:r>
              <a:rPr lang="en-US" dirty="0"/>
              <a:t>; but </a:t>
            </a:r>
            <a:r>
              <a:rPr lang="en-US" b="1" dirty="0"/>
              <a:t>not</a:t>
            </a:r>
            <a:r>
              <a:rPr lang="en-US" dirty="0"/>
              <a:t> a data structure!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8BE7-28D6-6A44-825C-169A4C1A9E1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voicestac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33" y="2802504"/>
            <a:ext cx="4597110" cy="40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5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and 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Interaction only between adjacent layers</a:t>
            </a:r>
          </a:p>
          <a:p>
            <a:r>
              <a:rPr lang="en-US" i="1" dirty="0"/>
              <a:t>layer n </a:t>
            </a:r>
            <a:r>
              <a:rPr lang="en-US" dirty="0"/>
              <a:t>uses services provided by </a:t>
            </a:r>
            <a:r>
              <a:rPr lang="en-US" i="1" dirty="0"/>
              <a:t>layer n-1 </a:t>
            </a:r>
          </a:p>
          <a:p>
            <a:r>
              <a:rPr lang="en-US" i="1" dirty="0"/>
              <a:t>layer n </a:t>
            </a:r>
            <a:r>
              <a:rPr lang="en-US" dirty="0"/>
              <a:t>provides service to </a:t>
            </a:r>
            <a:r>
              <a:rPr lang="en-US" i="1" dirty="0"/>
              <a:t>layer n+1</a:t>
            </a:r>
          </a:p>
          <a:p>
            <a:r>
              <a:rPr lang="en-US" dirty="0"/>
              <a:t>Bottom layer is physical media</a:t>
            </a:r>
          </a:p>
          <a:p>
            <a:r>
              <a:rPr lang="en-US" dirty="0"/>
              <a:t>Top layer is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8BE7-28D6-6A44-825C-169A4C1A9E19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 descr="layerupdow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541" y="3352716"/>
            <a:ext cx="25527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3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and Peers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755" y="1216261"/>
            <a:ext cx="8683723" cy="3765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Entity</a:t>
            </a:r>
            <a:r>
              <a:rPr lang="en-US" dirty="0"/>
              <a:t> – a </a:t>
            </a:r>
            <a:r>
              <a:rPr lang="en-US" i="1" dirty="0"/>
              <a:t>thing</a:t>
            </a:r>
            <a:r>
              <a:rPr lang="en-US" dirty="0"/>
              <a:t> (an independent existence)</a:t>
            </a:r>
          </a:p>
          <a:p>
            <a:pPr marL="0" indent="0">
              <a:buNone/>
            </a:pPr>
            <a:r>
              <a:rPr lang="en-US" dirty="0"/>
              <a:t>Entities </a:t>
            </a:r>
            <a:r>
              <a:rPr lang="en-US" i="1" dirty="0"/>
              <a:t>interact</a:t>
            </a:r>
            <a:r>
              <a:rPr lang="en-US" dirty="0"/>
              <a:t> with the layers above and below</a:t>
            </a:r>
          </a:p>
          <a:p>
            <a:pPr marL="0" indent="0">
              <a:buNone/>
            </a:pPr>
            <a:r>
              <a:rPr lang="en-US" dirty="0"/>
              <a:t>Entities </a:t>
            </a:r>
            <a:r>
              <a:rPr lang="en-US" i="1" dirty="0"/>
              <a:t>communicate</a:t>
            </a:r>
            <a:r>
              <a:rPr lang="en-US" dirty="0"/>
              <a:t> with </a:t>
            </a:r>
            <a:r>
              <a:rPr lang="en-US" i="1" dirty="0"/>
              <a:t>peer</a:t>
            </a:r>
            <a:r>
              <a:rPr lang="en-US" dirty="0"/>
              <a:t> entities</a:t>
            </a:r>
          </a:p>
          <a:p>
            <a:pPr lvl="1"/>
            <a:r>
              <a:rPr lang="en-US" sz="2400" dirty="0"/>
              <a:t>same level but different place (</a:t>
            </a:r>
            <a:r>
              <a:rPr lang="en-US" sz="2400" dirty="0" err="1"/>
              <a:t>eg</a:t>
            </a:r>
            <a:r>
              <a:rPr lang="en-US" sz="2400" dirty="0"/>
              <a:t> different person, different box, different host)</a:t>
            </a:r>
          </a:p>
          <a:p>
            <a:pPr marL="0" indent="0">
              <a:buNone/>
            </a:pPr>
            <a:r>
              <a:rPr lang="en-US" dirty="0"/>
              <a:t>Communications between peers is supported by entities at the lower 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8BE7-28D6-6A44-825C-169A4C1A9E1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twostack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78" y="4618306"/>
            <a:ext cx="36957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581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6|51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9.6|50|6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.5|24.8|40.4|3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46.5|77.9|24|4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3|56.5|20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44.9|24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35.6|4.1|4.5|1.2|7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2.5|3.9|17.3|21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37.1|35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46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15.6|8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2.4|16.4|1.4|5.8|17.6|9|8.8|16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6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7|2.3|2|2.7|1.5|2.7|2.1|6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4|12.3|6.1|7.8|9.8|21.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30.8|6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7.8|38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6|3|8.9|2.7|3.3|3.7|8.2|34.3|35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18.2|8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5|3.7|8.8|24|26.1|25.4|3.8|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9|5.4|5.1|7.5|4.3|14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8|4.1|4.6|2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1.4|5.9|33.7|1.8|19.1|7.5|17.3|1|35.1|14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47664</TotalTime>
  <Words>2448</Words>
  <Application>Microsoft Macintosh PowerPoint</Application>
  <PresentationFormat>On-screen Show (4:3)</PresentationFormat>
  <Paragraphs>691</Paragraphs>
  <Slides>48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Helvetica</vt:lpstr>
      <vt:lpstr>Times New Roman</vt:lpstr>
      <vt:lpstr>Wingdings</vt:lpstr>
      <vt:lpstr>Office Theme</vt:lpstr>
      <vt:lpstr>Clip</vt:lpstr>
      <vt:lpstr>Topic 2 – Architecture and Philosophy </vt:lpstr>
      <vt:lpstr>TRIGGER WARNING</vt:lpstr>
      <vt:lpstr>Abstraction Concept</vt:lpstr>
      <vt:lpstr>Computer System Modularity</vt:lpstr>
      <vt:lpstr>Computer System Modularity (cnt’d)</vt:lpstr>
      <vt:lpstr>Network System Modularity</vt:lpstr>
      <vt:lpstr>Layering Concept</vt:lpstr>
      <vt:lpstr>Layers and Communications</vt:lpstr>
      <vt:lpstr>Entities and Peers</vt:lpstr>
      <vt:lpstr>Entities and Peers</vt:lpstr>
      <vt:lpstr>Layering and Embedding</vt:lpstr>
      <vt:lpstr>Example Embedding (also called Encapsulation)</vt:lpstr>
      <vt:lpstr>Internet protocol stack versus OSI Reference Model</vt:lpstr>
      <vt:lpstr>ISO/OSI reference model</vt:lpstr>
      <vt:lpstr>Layers on Layers examples</vt:lpstr>
      <vt:lpstr>What is a protocol?</vt:lpstr>
      <vt:lpstr>What is a protocol?</vt:lpstr>
      <vt:lpstr>Protocol Standardization</vt:lpstr>
      <vt:lpstr>So many Standards Problem</vt:lpstr>
      <vt:lpstr>INTERnet Solution</vt:lpstr>
      <vt:lpstr>Internet Design Goals (Clark ‘88)</vt:lpstr>
      <vt:lpstr>Real Goals</vt:lpstr>
      <vt:lpstr>A Multitude of Apps Problem</vt:lpstr>
      <vt:lpstr>Solution: Intermediate Layers</vt:lpstr>
      <vt:lpstr>In the context of the Internet</vt:lpstr>
      <vt:lpstr>Three Observations</vt:lpstr>
      <vt:lpstr>Layering Crucial to Internet’s Success</vt:lpstr>
      <vt:lpstr>What are some of the drawbacks of protocols and layering?</vt:lpstr>
      <vt:lpstr>Drawbacks of Layering</vt:lpstr>
      <vt:lpstr>Placing Network Functionality</vt:lpstr>
      <vt:lpstr>Basic Observation</vt:lpstr>
      <vt:lpstr>Example: Reliable File Transfer</vt:lpstr>
      <vt:lpstr>Example: Reliable File Transfer</vt:lpstr>
      <vt:lpstr>Example: Reliable File Transfer</vt:lpstr>
      <vt:lpstr>Discussion</vt:lpstr>
      <vt:lpstr>Summary of End-to-End Principle </vt:lpstr>
      <vt:lpstr>“Only-if-Sufficient” Interpretation</vt:lpstr>
      <vt:lpstr>“Only-if-Necessary” Interpretation</vt:lpstr>
      <vt:lpstr>“Only-if-Useful” Interpretation</vt:lpstr>
      <vt:lpstr>We have some tools:</vt:lpstr>
      <vt:lpstr>Distributing Layers Across Network</vt:lpstr>
      <vt:lpstr>What Gets Implemented on Host?</vt:lpstr>
      <vt:lpstr>What Gets Implemented on a Router?</vt:lpstr>
      <vt:lpstr>What Gets Implemented on Switches?</vt:lpstr>
      <vt:lpstr>The Internet Hourglass</vt:lpstr>
      <vt:lpstr>The middle-age Internet Hourglass</vt:lpstr>
      <vt:lpstr>Protocol Standardization (Redux)</vt:lpstr>
      <vt:lpstr>Alternative to Standardization?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Moore</dc:creator>
  <cp:lastModifiedBy>Andrew W. Moore</cp:lastModifiedBy>
  <cp:revision>90</cp:revision>
  <cp:lastPrinted>2021-01-13T16:15:29Z</cp:lastPrinted>
  <dcterms:created xsi:type="dcterms:W3CDTF">2012-01-19T09:48:16Z</dcterms:created>
  <dcterms:modified xsi:type="dcterms:W3CDTF">2022-02-03T20:47:14Z</dcterms:modified>
</cp:coreProperties>
</file>