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8.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9.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10.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1.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 id="2147483808" r:id="rId2"/>
    <p:sldMasterId id="2147483822" r:id="rId3"/>
    <p:sldMasterId id="2147483838" r:id="rId4"/>
    <p:sldMasterId id="2147483844" r:id="rId5"/>
    <p:sldMasterId id="2147483850" r:id="rId6"/>
    <p:sldMasterId id="2147483856" r:id="rId7"/>
    <p:sldMasterId id="2147483861" r:id="rId8"/>
    <p:sldMasterId id="2147483970" r:id="rId9"/>
    <p:sldMasterId id="2147484044" r:id="rId10"/>
    <p:sldMasterId id="2147484250" r:id="rId11"/>
    <p:sldMasterId id="2147484347" r:id="rId12"/>
  </p:sldMasterIdLst>
  <p:notesMasterIdLst>
    <p:notesMasterId r:id="rId38"/>
  </p:notesMasterIdLst>
  <p:handoutMasterIdLst>
    <p:handoutMasterId r:id="rId39"/>
  </p:handoutMasterIdLst>
  <p:sldIdLst>
    <p:sldId id="394" r:id="rId13"/>
    <p:sldId id="426" r:id="rId14"/>
    <p:sldId id="442" r:id="rId15"/>
    <p:sldId id="443" r:id="rId16"/>
    <p:sldId id="460" r:id="rId17"/>
    <p:sldId id="427" r:id="rId18"/>
    <p:sldId id="490" r:id="rId19"/>
    <p:sldId id="461" r:id="rId20"/>
    <p:sldId id="464" r:id="rId21"/>
    <p:sldId id="465" r:id="rId22"/>
    <p:sldId id="466" r:id="rId23"/>
    <p:sldId id="434" r:id="rId24"/>
    <p:sldId id="467" r:id="rId25"/>
    <p:sldId id="468" r:id="rId26"/>
    <p:sldId id="469" r:id="rId27"/>
    <p:sldId id="470" r:id="rId28"/>
    <p:sldId id="471" r:id="rId29"/>
    <p:sldId id="473" r:id="rId30"/>
    <p:sldId id="489" r:id="rId31"/>
    <p:sldId id="477" r:id="rId32"/>
    <p:sldId id="478" r:id="rId33"/>
    <p:sldId id="479" r:id="rId34"/>
    <p:sldId id="480" r:id="rId35"/>
    <p:sldId id="481" r:id="rId36"/>
    <p:sldId id="491" r:id="rId37"/>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18" autoAdjust="0"/>
    <p:restoredTop sz="83067" autoAdjust="0"/>
  </p:normalViewPr>
  <p:slideViewPr>
    <p:cSldViewPr snapToGrid="0">
      <p:cViewPr varScale="1">
        <p:scale>
          <a:sx n="79" d="100"/>
          <a:sy n="79" d="100"/>
        </p:scale>
        <p:origin x="1728" y="192"/>
      </p:cViewPr>
      <p:guideLst>
        <p:guide orient="horz" pos="789"/>
        <p:guide pos="484"/>
      </p:guideLst>
    </p:cSldViewPr>
  </p:slideViewPr>
  <p:outlineViewPr>
    <p:cViewPr>
      <p:scale>
        <a:sx n="33" d="100"/>
        <a:sy n="33" d="100"/>
      </p:scale>
      <p:origin x="0" y="50082"/>
    </p:cViewPr>
  </p:outlineViewPr>
  <p:notesTextViewPr>
    <p:cViewPr>
      <p:scale>
        <a:sx n="100" d="100"/>
        <a:sy n="100" d="100"/>
      </p:scale>
      <p:origin x="0" y="0"/>
    </p:cViewPr>
  </p:notesTextViewPr>
  <p:sorterViewPr>
    <p:cViewPr>
      <p:scale>
        <a:sx n="150" d="100"/>
        <a:sy n="150" d="100"/>
      </p:scale>
      <p:origin x="0" y="15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handoutMaster" Target="handoutMasters/handoutMaster1.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34B1D4E0-EFEE-534A-8279-2D256FF743E3}" type="datetimeFigureOut">
              <a:rPr lang="en-US" smtClean="0"/>
              <a:t>1/25/22</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EEE3779A-AEE6-A545-9A80-2C7C8E7AD024}" type="slidenum">
              <a:rPr lang="en-US" smtClean="0"/>
              <a:t>‹#›</a:t>
            </a:fld>
            <a:endParaRPr lang="en-US"/>
          </a:p>
        </p:txBody>
      </p:sp>
    </p:spTree>
    <p:extLst>
      <p:ext uri="{BB962C8B-B14F-4D97-AF65-F5344CB8AC3E}">
        <p14:creationId xmlns:p14="http://schemas.microsoft.com/office/powerpoint/2010/main" val="14197753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5017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8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18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5018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47607155-4031-F44A-9171-5B43DD4CA8DF}" type="slidenum">
              <a:rPr lang="en-US"/>
              <a:pPr/>
              <a:t>‹#›</a:t>
            </a:fld>
            <a:endParaRPr lang="en-US"/>
          </a:p>
        </p:txBody>
      </p:sp>
    </p:spTree>
    <p:extLst>
      <p:ext uri="{BB962C8B-B14F-4D97-AF65-F5344CB8AC3E}">
        <p14:creationId xmlns:p14="http://schemas.microsoft.com/office/powerpoint/2010/main" val="222367275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i="1" dirty="0"/>
              <a:t>Managing of Parallelization, Fault Tolerance, Data Distribution and Load Balancing is</a:t>
            </a:r>
            <a:r>
              <a:rPr lang="en-US" i="1" baseline="0" dirty="0"/>
              <a:t> invisible to the user and comes free</a:t>
            </a:r>
            <a:endParaRPr lang="en-US" i="1" dirty="0"/>
          </a:p>
          <a:p>
            <a:pPr marL="171450" indent="-171450">
              <a:buFont typeface="Arial" pitchFamily="34" charset="0"/>
              <a:buChar char="•"/>
            </a:pPr>
            <a:r>
              <a:rPr lang="en-US" i="1" dirty="0"/>
              <a:t>Motivation: primarily meant for Google’s web indexing</a:t>
            </a:r>
          </a:p>
          <a:p>
            <a:pPr marL="628650" lvl="1" indent="-171450">
              <a:buFont typeface="Arial" pitchFamily="34" charset="0"/>
              <a:buChar char="•"/>
            </a:pPr>
            <a:r>
              <a:rPr lang="en-US" i="1" dirty="0"/>
              <a:t>Once the documents</a:t>
            </a:r>
            <a:r>
              <a:rPr lang="en-US" i="1" baseline="0" dirty="0"/>
              <a:t> are crawled</a:t>
            </a:r>
          </a:p>
          <a:p>
            <a:pPr marL="628650" lvl="1" indent="-171450">
              <a:buFont typeface="Arial" pitchFamily="34" charset="0"/>
              <a:buChar char="•"/>
            </a:pPr>
            <a:r>
              <a:rPr lang="en-US" i="1" baseline="0" dirty="0"/>
              <a:t>Several </a:t>
            </a:r>
            <a:r>
              <a:rPr lang="en-US" i="1" baseline="0" dirty="0" err="1"/>
              <a:t>mapreduce</a:t>
            </a:r>
            <a:r>
              <a:rPr lang="en-US" i="1" baseline="0" dirty="0"/>
              <a:t> operations are run in sequence to index documents </a:t>
            </a:r>
          </a:p>
          <a:p>
            <a:pPr marL="0" lvl="0" indent="0">
              <a:buFont typeface="Arial" pitchFamily="34" charset="0"/>
              <a:buNone/>
            </a:pPr>
            <a:r>
              <a:rPr lang="en-US" b="1" i="0" baseline="0" dirty="0"/>
              <a:t>From the </a:t>
            </a:r>
            <a:r>
              <a:rPr lang="en-US" b="1" i="0" baseline="0" dirty="0" err="1"/>
              <a:t>MapReduce</a:t>
            </a:r>
            <a:r>
              <a:rPr lang="en-US" b="1" i="0" baseline="0" dirty="0"/>
              <a:t> paper notes presentation</a:t>
            </a:r>
            <a:endParaRPr lang="en-US" b="1" i="0" dirty="0"/>
          </a:p>
          <a:p>
            <a:endParaRPr lang="en-US" dirty="0"/>
          </a:p>
        </p:txBody>
      </p:sp>
      <p:sp>
        <p:nvSpPr>
          <p:cNvPr id="4" name="Slide Number Placeholder 3"/>
          <p:cNvSpPr>
            <a:spLocks noGrp="1"/>
          </p:cNvSpPr>
          <p:nvPr>
            <p:ph type="sldNum" sz="quarter" idx="10"/>
          </p:nvPr>
        </p:nvSpPr>
        <p:spPr/>
        <p:txBody>
          <a:bodyPr/>
          <a:lstStyle/>
          <a:p>
            <a:fld id="{47607155-4031-F44A-9171-5B43DD4CA8DF}" type="slidenum">
              <a:rPr lang="en-US" smtClean="0"/>
              <a:pPr/>
              <a:t>4</a:t>
            </a:fld>
            <a:endParaRPr lang="en-US"/>
          </a:p>
        </p:txBody>
      </p:sp>
    </p:spTree>
    <p:extLst>
      <p:ext uri="{BB962C8B-B14F-4D97-AF65-F5344CB8AC3E}">
        <p14:creationId xmlns:p14="http://schemas.microsoft.com/office/powerpoint/2010/main" val="347715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Best-effort round robin</a:t>
            </a:r>
          </a:p>
          <a:p>
            <a:r>
              <a:rPr lang="en-US" dirty="0"/>
              <a:t>Hard-requirement</a:t>
            </a:r>
            <a:r>
              <a:rPr lang="en-US" baseline="0" dirty="0"/>
              <a:t> earliest deadline first </a:t>
            </a:r>
            <a:endParaRPr lang="en-US" dirty="0"/>
          </a:p>
        </p:txBody>
      </p:sp>
      <p:sp>
        <p:nvSpPr>
          <p:cNvPr id="4" name="Slide Number Placeholder 3"/>
          <p:cNvSpPr>
            <a:spLocks noGrp="1"/>
          </p:cNvSpPr>
          <p:nvPr>
            <p:ph type="sldNum" sz="quarter" idx="10"/>
          </p:nvPr>
        </p:nvSpPr>
        <p:spPr/>
        <p:txBody>
          <a:bodyPr/>
          <a:lstStyle/>
          <a:p>
            <a:fld id="{47607155-4031-F44A-9171-5B43DD4CA8DF}" type="slidenum">
              <a:rPr lang="en-US" smtClean="0"/>
              <a:pPr/>
              <a:t>12</a:t>
            </a:fld>
            <a:endParaRPr lang="en-US"/>
          </a:p>
        </p:txBody>
      </p:sp>
    </p:spTree>
    <p:extLst>
      <p:ext uri="{BB962C8B-B14F-4D97-AF65-F5344CB8AC3E}">
        <p14:creationId xmlns:p14="http://schemas.microsoft.com/office/powerpoint/2010/main" val="1855102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tasks write their outputs on temporary files</a:t>
            </a:r>
          </a:p>
        </p:txBody>
      </p:sp>
      <p:sp>
        <p:nvSpPr>
          <p:cNvPr id="4" name="Slide Number Placeholder 3"/>
          <p:cNvSpPr>
            <a:spLocks noGrp="1"/>
          </p:cNvSpPr>
          <p:nvPr>
            <p:ph type="sldNum" sz="quarter" idx="5"/>
          </p:nvPr>
        </p:nvSpPr>
        <p:spPr/>
        <p:txBody>
          <a:bodyPr/>
          <a:lstStyle/>
          <a:p>
            <a:fld id="{47607155-4031-F44A-9171-5B43DD4CA8DF}" type="slidenum">
              <a:rPr lang="en-US" smtClean="0"/>
              <a:pPr/>
              <a:t>14</a:t>
            </a:fld>
            <a:endParaRPr lang="en-US"/>
          </a:p>
        </p:txBody>
      </p:sp>
    </p:spTree>
    <p:extLst>
      <p:ext uri="{BB962C8B-B14F-4D97-AF65-F5344CB8AC3E}">
        <p14:creationId xmlns:p14="http://schemas.microsoft.com/office/powerpoint/2010/main" val="113498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rate at which input is read </a:t>
            </a:r>
          </a:p>
        </p:txBody>
      </p:sp>
      <p:sp>
        <p:nvSpPr>
          <p:cNvPr id="4" name="Slide Number Placeholder 3"/>
          <p:cNvSpPr>
            <a:spLocks noGrp="1"/>
          </p:cNvSpPr>
          <p:nvPr>
            <p:ph type="sldNum" sz="quarter" idx="10"/>
          </p:nvPr>
        </p:nvSpPr>
        <p:spPr/>
        <p:txBody>
          <a:bodyPr/>
          <a:lstStyle/>
          <a:p>
            <a:fld id="{47607155-4031-F44A-9171-5B43DD4CA8DF}" type="slidenum">
              <a:rPr lang="en-US" smtClean="0"/>
              <a:pPr/>
              <a:t>23</a:t>
            </a:fld>
            <a:endParaRPr lang="en-US"/>
          </a:p>
        </p:txBody>
      </p:sp>
    </p:spTree>
    <p:extLst>
      <p:ext uri="{BB962C8B-B14F-4D97-AF65-F5344CB8AC3E}">
        <p14:creationId xmlns:p14="http://schemas.microsoft.com/office/powerpoint/2010/main" val="946362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944983" y="713990"/>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hasCustomPrompt="1"/>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dirty="0"/>
              <a:t>IN1006 Systems Architecture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9558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3059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194039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821547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4539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903017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1626299A-E941-6D4E-A338-A88E75F101B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4894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FFEC223B-3520-EA46-B275-6D461ADFD60D}"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148944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752900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261357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30598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3E7F60E-B65E-D24B-94EB-577CD3D22C80}"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5949058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5CD1E749-7B00-2A43-B34C-A461D2B8D1B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750508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744109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9546419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733103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3A86AA40-33E4-084F-8768-CCF89C2C41F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2455796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944983" y="713990"/>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hasCustomPrompt="1"/>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dirty="0"/>
              <a:t>IN1006 Systems Architecture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955860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30598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19403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1940397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8215476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45394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903017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1626299A-E941-6D4E-A338-A88E75F101B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489484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smtClean="0"/>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7441097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9546419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733103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3A86AA40-33E4-084F-8768-CCF89C2C41F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245579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944983" y="713990"/>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1371600" y="3669390"/>
            <a:ext cx="6400800" cy="1200329"/>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955860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8215476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45394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1626299A-E941-6D4E-A338-A88E75F101B6}" type="slidenum">
              <a:rPr lang="en-US" smtClean="0"/>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489484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FFEC223B-3520-EA46-B275-6D461ADFD60D}" type="slidenum">
              <a:rPr lang="en-US" smtClean="0"/>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1017588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8215476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45394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9030170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FFEC223B-3520-EA46-B275-6D461ADFD60D}" type="slidenum">
              <a:rPr lang="en-US" smtClean="0"/>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714375"/>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74410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lgn="l">
              <a:defRPr>
                <a:latin typeface="Tahoma" pitchFamily="34" charset="0"/>
                <a:ea typeface="Tahoma" pitchFamily="34" charset="0"/>
                <a:cs typeface="Tahoma" pitchFamily="34" charset="0"/>
              </a:defRPr>
            </a:lvl1pPr>
          </a:lstStyle>
          <a:p>
            <a:r>
              <a:rPr lang="en-GB"/>
              <a:t>Click to edit Master title style</a:t>
            </a:r>
            <a:endParaRPr lang="en-US" dirty="0"/>
          </a:p>
        </p:txBody>
      </p:sp>
      <p:sp>
        <p:nvSpPr>
          <p:cNvPr id="11" name="Content Placeholder 10"/>
          <p:cNvSpPr>
            <a:spLocks noGrp="1"/>
          </p:cNvSpPr>
          <p:nvPr>
            <p:ph sz="quarter" idx="10"/>
          </p:nvPr>
        </p:nvSpPr>
        <p:spPr>
          <a:xfrm>
            <a:off x="228601" y="1356541"/>
            <a:ext cx="8639175" cy="3659716"/>
          </a:xfrm>
          <a:prstGeom prst="rect">
            <a:avLst/>
          </a:prstGeom>
        </p:spPr>
        <p:txBody>
          <a:bodyPr vert="horz"/>
          <a:lstStyle>
            <a:lvl1pPr>
              <a:spcBef>
                <a:spcPts val="0"/>
              </a:spcBef>
              <a:spcAft>
                <a:spcPts val="600"/>
              </a:spcAft>
              <a:buClr>
                <a:schemeClr val="accent3">
                  <a:lumMod val="75000"/>
                </a:schemeClr>
              </a:buClr>
              <a:buSzPct val="150000"/>
              <a:buFont typeface="Wingdings" pitchFamily="2" charset="2"/>
              <a:buChar char="§"/>
              <a:defRPr sz="2400">
                <a:latin typeface="Tahoma" pitchFamily="34" charset="0"/>
                <a:ea typeface="Tahoma" pitchFamily="34" charset="0"/>
                <a:cs typeface="Tahoma" pitchFamily="34" charset="0"/>
              </a:defRPr>
            </a:lvl1pPr>
            <a:lvl2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2pPr>
            <a:lvl3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3pPr>
            <a:lvl4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4pPr>
            <a:lvl5pPr>
              <a:spcBef>
                <a:spcPts val="0"/>
              </a:spcBef>
              <a:spcAft>
                <a:spcPts val="600"/>
              </a:spcAft>
              <a:buClr>
                <a:schemeClr val="accent3">
                  <a:lumMod val="75000"/>
                </a:schemeClr>
              </a:buClr>
              <a:buFont typeface="Wingdings" pitchFamily="2" charset="2"/>
              <a:buChar char="§"/>
              <a:defRPr sz="2000">
                <a:latin typeface="Tahoma" pitchFamily="34" charset="0"/>
                <a:ea typeface="Tahoma" pitchFamily="34" charset="0"/>
                <a:cs typeface="Tahoma"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305983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3A86AA40-33E4-084F-8768-CCF89C2C41F6}" type="slidenum">
              <a:rPr lang="en-US"/>
              <a:pPr>
                <a:defRPr/>
              </a:pPr>
              <a:t>‹#›</a:t>
            </a:fld>
            <a:endParaRPr lang="en-US"/>
          </a:p>
        </p:txBody>
      </p:sp>
      <p:sp>
        <p:nvSpPr>
          <p:cNvPr id="4"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24557966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a:lstStyle>
            <a:lvl1pPr>
              <a:defRPr smtClean="0">
                <a:cs typeface="Arial" charset="0"/>
              </a:defRPr>
            </a:lvl1pPr>
          </a:lstStyle>
          <a:p>
            <a:pPr>
              <a:defRPr/>
            </a:pPr>
            <a:fld id="{C93918FB-1EAB-104E-9F64-A2E2E531C2E3}"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21051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49910" y="1473772"/>
            <a:ext cx="7203870" cy="523220"/>
          </a:xfrm>
        </p:spPr>
        <p:txBody>
          <a:bodyPr/>
          <a:lstStyle/>
          <a:p>
            <a:r>
              <a:rPr lang="en-GB"/>
              <a:t>Click to edit Master title style</a:t>
            </a:r>
            <a:endParaRPr lang="en-US"/>
          </a:p>
        </p:txBody>
      </p:sp>
      <p:sp>
        <p:nvSpPr>
          <p:cNvPr id="3" name="Text Placeholder 2"/>
          <p:cNvSpPr>
            <a:spLocks noGrp="1"/>
          </p:cNvSpPr>
          <p:nvPr>
            <p:ph type="body" sz="half" idx="1"/>
          </p:nvPr>
        </p:nvSpPr>
        <p:spPr>
          <a:xfrm>
            <a:off x="849910" y="2186150"/>
            <a:ext cx="3536766" cy="3585976"/>
          </a:xfrm>
          <a:prstGeom prst="rect">
            <a:avLst/>
          </a:prstGeom>
        </p:spPr>
        <p:txBody>
          <a:bodyPr lIns="80165" tIns="40083" rIns="80165" bIns="40083"/>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lipArt Placeholder 3"/>
          <p:cNvSpPr>
            <a:spLocks noGrp="1"/>
          </p:cNvSpPr>
          <p:nvPr>
            <p:ph type="clipArt" sz="half" idx="2"/>
          </p:nvPr>
        </p:nvSpPr>
        <p:spPr>
          <a:xfrm>
            <a:off x="4517014" y="2186150"/>
            <a:ext cx="3536766" cy="3585976"/>
          </a:xfrm>
          <a:prstGeom prst="rect">
            <a:avLst/>
          </a:prstGeom>
        </p:spPr>
        <p:txBody>
          <a:bodyPr lIns="80165" tIns="40083" rIns="80165" bIns="40083"/>
          <a:lstStyle/>
          <a:p>
            <a:pPr lvl="0"/>
            <a:r>
              <a:rPr lang="en-GB" noProof="0"/>
              <a:t>Click icon to add clip art</a:t>
            </a:r>
            <a:endParaRPr lang="en-US" noProof="0"/>
          </a:p>
        </p:txBody>
      </p:sp>
    </p:spTree>
    <p:extLst>
      <p:ext uri="{BB962C8B-B14F-4D97-AF65-F5344CB8AC3E}">
        <p14:creationId xmlns:p14="http://schemas.microsoft.com/office/powerpoint/2010/main" val="67759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49910" y="1473772"/>
            <a:ext cx="7203870" cy="523220"/>
          </a:xfrm>
        </p:spPr>
        <p:txBody>
          <a:bodyPr/>
          <a:lstStyle/>
          <a:p>
            <a:r>
              <a:rPr lang="en-GB"/>
              <a:t>Click to edit Master title style</a:t>
            </a:r>
            <a:endParaRPr lang="en-US"/>
          </a:p>
        </p:txBody>
      </p:sp>
      <p:sp>
        <p:nvSpPr>
          <p:cNvPr id="3" name="Text Placeholder 2"/>
          <p:cNvSpPr>
            <a:spLocks noGrp="1"/>
          </p:cNvSpPr>
          <p:nvPr>
            <p:ph type="body" sz="half" idx="1"/>
          </p:nvPr>
        </p:nvSpPr>
        <p:spPr>
          <a:xfrm>
            <a:off x="849910" y="2186150"/>
            <a:ext cx="3536766" cy="3585976"/>
          </a:xfrm>
          <a:prstGeom prst="rect">
            <a:avLst/>
          </a:prstGeom>
        </p:spPr>
        <p:txBody>
          <a:bodyPr lIns="80165" tIns="40083" rIns="80165" bIns="40083"/>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hart Placeholder 3"/>
          <p:cNvSpPr>
            <a:spLocks noGrp="1"/>
          </p:cNvSpPr>
          <p:nvPr>
            <p:ph type="chart" sz="half" idx="2"/>
          </p:nvPr>
        </p:nvSpPr>
        <p:spPr>
          <a:xfrm>
            <a:off x="4517014" y="2186150"/>
            <a:ext cx="3536766" cy="3585976"/>
          </a:xfrm>
          <a:prstGeom prst="rect">
            <a:avLst/>
          </a:prstGeom>
        </p:spPr>
        <p:txBody>
          <a:bodyPr lIns="80165" tIns="40083" rIns="80165" bIns="40083"/>
          <a:lstStyle/>
          <a:p>
            <a:pPr lvl="0"/>
            <a:r>
              <a:rPr lang="en-GB" noProof="0"/>
              <a:t>Click icon to add chart</a:t>
            </a:r>
            <a:endParaRPr lang="en-US" noProof="0"/>
          </a:p>
        </p:txBody>
      </p:sp>
    </p:spTree>
    <p:extLst>
      <p:ext uri="{BB962C8B-B14F-4D97-AF65-F5344CB8AC3E}">
        <p14:creationId xmlns:p14="http://schemas.microsoft.com/office/powerpoint/2010/main" val="265252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lgn="l">
              <a:defRPr/>
            </a:lvl1pPr>
          </a:lstStyle>
          <a:p>
            <a:r>
              <a:rPr lang="en-GB"/>
              <a:t>Click to edit Master title style</a:t>
            </a:r>
            <a:endParaRPr lang="en-US" dirty="0"/>
          </a:p>
        </p:txBody>
      </p:sp>
    </p:spTree>
    <p:extLst>
      <p:ext uri="{BB962C8B-B14F-4D97-AF65-F5344CB8AC3E}">
        <p14:creationId xmlns:p14="http://schemas.microsoft.com/office/powerpoint/2010/main" val="419403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CU_Logo_CMYK.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944983" y="713990"/>
            <a:ext cx="5245100"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hasCustomPrompt="1"/>
          </p:nvPr>
        </p:nvSpPr>
        <p:spPr>
          <a:xfrm>
            <a:off x="990600" y="3946389"/>
            <a:ext cx="7162800" cy="646331"/>
          </a:xfrm>
          <a:prstGeom prst="rect">
            <a:avLst/>
          </a:prstGeom>
        </p:spPr>
        <p:txBody>
          <a:bodyPr/>
          <a:lstStyle>
            <a:lvl1pPr>
              <a:defRPr>
                <a:latin typeface="Tahoma" pitchFamily="34" charset="0"/>
                <a:ea typeface="Tahoma" pitchFamily="34" charset="0"/>
                <a:cs typeface="Tahoma" pitchFamily="34" charset="0"/>
              </a:defRPr>
            </a:lvl1pPr>
          </a:lstStyle>
          <a:p>
            <a:r>
              <a:rPr lang="en-GB" dirty="0"/>
              <a:t>IN1006 Systems Architecture</a:t>
            </a:r>
            <a:endParaRPr lang="en-US" dirty="0"/>
          </a:p>
        </p:txBody>
      </p:sp>
      <p:sp>
        <p:nvSpPr>
          <p:cNvPr id="3" name="Subtitle 2"/>
          <p:cNvSpPr>
            <a:spLocks noGrp="1"/>
          </p:cNvSpPr>
          <p:nvPr>
            <p:ph type="subTitle" idx="1"/>
          </p:nvPr>
        </p:nvSpPr>
        <p:spPr>
          <a:xfrm>
            <a:off x="1371600" y="4938658"/>
            <a:ext cx="6400800" cy="1321252"/>
          </a:xfrm>
          <a:prstGeom prst="rect">
            <a:avLst/>
          </a:prstGeom>
        </p:spPr>
        <p:txBody>
          <a:bodyPr/>
          <a:lstStyle>
            <a:lvl1pPr marL="0" indent="0" algn="ctr">
              <a:buNone/>
              <a:defRPr sz="2400">
                <a:solidFill>
                  <a:schemeClr val="tx1">
                    <a:tint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1955860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5" Type="http://schemas.openxmlformats.org/officeDocument/2006/relationships/theme" Target="../theme/theme10.xml"/><Relationship Id="rId4" Type="http://schemas.openxmlformats.org/officeDocument/2006/relationships/slideLayout" Target="../slideLayouts/slideLayout44.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5" Type="http://schemas.openxmlformats.org/officeDocument/2006/relationships/theme" Target="../theme/theme11.xml"/><Relationship Id="rId4" Type="http://schemas.openxmlformats.org/officeDocument/2006/relationships/slideLayout" Target="../slideLayouts/slideLayout48.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5.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6.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7.xml"/><Relationship Id="rId4" Type="http://schemas.openxmlformats.org/officeDocument/2006/relationships/slideLayout" Target="../slideLayouts/slideLayout3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8.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9.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Lst>
  <p:hf hd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45" r:id="rId1"/>
    <p:sldLayoutId id="2147484046" r:id="rId2"/>
    <p:sldLayoutId id="2147484048" r:id="rId3"/>
    <p:sldLayoutId id="2147484049" r:id="rId4"/>
  </p:sldLayoutIdLst>
  <p:hf hd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Lst>
  <p:hf hd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6322"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348" r:id="rId1"/>
    <p:sldLayoutId id="2147484349" r:id="rId2"/>
    <p:sldLayoutId id="2147484350" r:id="rId3"/>
  </p:sldLayoutIdLst>
  <p:hf hd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Lst>
  <p:hf hd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Lst>
  <p:hf hd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Lst>
  <p:hf hd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5298"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Lst>
  <p:hf hd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6322"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Lst>
  <p:hf hd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4"/>
          <p:cNvSpPr>
            <a:spLocks noGrp="1"/>
          </p:cNvSpPr>
          <p:nvPr>
            <p:ph type="title"/>
          </p:nvPr>
        </p:nvSpPr>
        <p:spPr bwMode="auto">
          <a:xfrm>
            <a:off x="228600" y="81960"/>
            <a:ext cx="86391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dirty="0"/>
          </a:p>
        </p:txBody>
      </p:sp>
      <p:sp>
        <p:nvSpPr>
          <p:cNvPr id="2" name="Footer Placeholder 1"/>
          <p:cNvSpPr>
            <a:spLocks noGrp="1"/>
          </p:cNvSpPr>
          <p:nvPr>
            <p:ph type="ftr" sz="quarter" idx="3"/>
          </p:nvPr>
        </p:nvSpPr>
        <p:spPr>
          <a:xfrm>
            <a:off x="3124199" y="6362197"/>
            <a:ext cx="3616769"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a:defRPr/>
            </a:pPr>
            <a:endParaRPr lang="en-US"/>
          </a:p>
        </p:txBody>
      </p:sp>
      <p:cxnSp>
        <p:nvCxnSpPr>
          <p:cNvPr id="4" name="Straight Connector 3"/>
          <p:cNvCxnSpPr/>
          <p:nvPr/>
        </p:nvCxnSpPr>
        <p:spPr>
          <a:xfrm>
            <a:off x="228600" y="677919"/>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Lst>
  <p:hf hdr="0" dt="0"/>
  <p:txStyles>
    <p:titleStyle>
      <a:lvl1pPr algn="ctr" defTabSz="457200" rtl="0" eaLnBrk="1" fontAlgn="base" hangingPunct="1">
        <a:spcBef>
          <a:spcPct val="0"/>
        </a:spcBef>
        <a:spcAft>
          <a:spcPct val="0"/>
        </a:spcAft>
        <a:defRPr sz="3600" b="1" kern="1200">
          <a:solidFill>
            <a:schemeClr val="tx2">
              <a:lumMod val="75000"/>
            </a:schemeClr>
          </a:solidFill>
          <a:latin typeface="Arial"/>
          <a:ea typeface="ＭＳ Ｐゴシック" charset="-128"/>
          <a:cs typeface="Arial"/>
        </a:defRPr>
      </a:lvl1pPr>
      <a:lvl2pPr algn="ctr" defTabSz="457200" rtl="0" eaLnBrk="1" fontAlgn="base" hangingPunct="1">
        <a:spcBef>
          <a:spcPct val="0"/>
        </a:spcBef>
        <a:spcAft>
          <a:spcPct val="0"/>
        </a:spcAft>
        <a:defRPr sz="2800" b="1">
          <a:solidFill>
            <a:schemeClr val="tx2"/>
          </a:solidFill>
          <a:latin typeface="Arial" charset="0"/>
          <a:ea typeface="ＭＳ Ｐゴシック" charset="-128"/>
        </a:defRPr>
      </a:lvl2pPr>
      <a:lvl3pPr algn="ctr" defTabSz="457200" rtl="0" eaLnBrk="1" fontAlgn="base" hangingPunct="1">
        <a:spcBef>
          <a:spcPct val="0"/>
        </a:spcBef>
        <a:spcAft>
          <a:spcPct val="0"/>
        </a:spcAft>
        <a:defRPr sz="2800" b="1">
          <a:solidFill>
            <a:schemeClr val="tx2"/>
          </a:solidFill>
          <a:latin typeface="Arial" charset="0"/>
          <a:ea typeface="ＭＳ Ｐゴシック" charset="-128"/>
        </a:defRPr>
      </a:lvl3pPr>
      <a:lvl4pPr algn="ctr" defTabSz="457200" rtl="0" eaLnBrk="1" fontAlgn="base" hangingPunct="1">
        <a:spcBef>
          <a:spcPct val="0"/>
        </a:spcBef>
        <a:spcAft>
          <a:spcPct val="0"/>
        </a:spcAft>
        <a:defRPr sz="2800" b="1">
          <a:solidFill>
            <a:schemeClr val="tx2"/>
          </a:solidFill>
          <a:latin typeface="Arial" charset="0"/>
          <a:ea typeface="ＭＳ Ｐゴシック" charset="-128"/>
        </a:defRPr>
      </a:lvl4pPr>
      <a:lvl5pPr algn="ctr" defTabSz="457200" rtl="0" eaLnBrk="1" fontAlgn="base" hangingPunct="1">
        <a:spcBef>
          <a:spcPct val="0"/>
        </a:spcBef>
        <a:spcAft>
          <a:spcPct val="0"/>
        </a:spcAft>
        <a:defRPr sz="2800" b="1">
          <a:solidFill>
            <a:schemeClr val="tx2"/>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4274"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Lst>
  <p:hf hd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6322" name="Title Placeholder 14"/>
          <p:cNvSpPr>
            <a:spLocks noGrp="1"/>
          </p:cNvSpPr>
          <p:nvPr>
            <p:ph type="title"/>
          </p:nvPr>
        </p:nvSpPr>
        <p:spPr bwMode="auto">
          <a:xfrm>
            <a:off x="228600" y="82550"/>
            <a:ext cx="863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spAutoFit/>
          </a:bodyPr>
          <a:lstStyle/>
          <a:p>
            <a:pPr lvl="0"/>
            <a:r>
              <a:rPr lang="en-GB"/>
              <a:t>Click to edit Master title style</a:t>
            </a:r>
            <a:endParaRPr lang="en-US"/>
          </a:p>
        </p:txBody>
      </p:sp>
      <p:sp>
        <p:nvSpPr>
          <p:cNvPr id="2" name="Footer Placeholder 1"/>
          <p:cNvSpPr>
            <a:spLocks noGrp="1"/>
          </p:cNvSpPr>
          <p:nvPr>
            <p:ph type="ftr" sz="quarter" idx="3"/>
          </p:nvPr>
        </p:nvSpPr>
        <p:spPr>
          <a:xfrm>
            <a:off x="3124200" y="6362700"/>
            <a:ext cx="3616325" cy="365125"/>
          </a:xfrm>
          <a:prstGeom prst="rect">
            <a:avLst/>
          </a:prstGeom>
        </p:spPr>
        <p:txBody>
          <a:bodyPr vert="horz" lIns="91440" tIns="45720" rIns="91440" bIns="45720" rtlCol="0" anchor="ctr"/>
          <a:lstStyle>
            <a:lvl1pPr algn="ctr">
              <a:defRPr sz="1000">
                <a:solidFill>
                  <a:schemeClr val="tx1">
                    <a:tint val="75000"/>
                  </a:schemeClr>
                </a:solidFill>
                <a:cs typeface="Arial" charset="0"/>
              </a:defRPr>
            </a:lvl1pPr>
          </a:lstStyle>
          <a:p>
            <a:pPr>
              <a:defRPr/>
            </a:pPr>
            <a:endParaRPr lang="en-US"/>
          </a:p>
        </p:txBody>
      </p:sp>
      <p:cxnSp>
        <p:nvCxnSpPr>
          <p:cNvPr id="4" name="Straight Connector 3"/>
          <p:cNvCxnSpPr/>
          <p:nvPr/>
        </p:nvCxnSpPr>
        <p:spPr>
          <a:xfrm>
            <a:off x="228600" y="677863"/>
            <a:ext cx="8639175" cy="0"/>
          </a:xfrm>
          <a:prstGeom prst="line">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Lst>
  <p:hf hdr="0" dt="0"/>
  <p:txStyles>
    <p:titleStyle>
      <a:lvl1pPr algn="ctr" defTabSz="457200" rtl="0" eaLnBrk="1" fontAlgn="base" hangingPunct="1">
        <a:spcBef>
          <a:spcPct val="0"/>
        </a:spcBef>
        <a:spcAft>
          <a:spcPct val="0"/>
        </a:spcAft>
        <a:defRPr sz="3600" b="1" kern="1200">
          <a:solidFill>
            <a:srgbClr val="9D1023"/>
          </a:solidFill>
          <a:latin typeface="Arial"/>
          <a:ea typeface="ＭＳ Ｐゴシック" charset="-128"/>
          <a:cs typeface="Arial"/>
        </a:defRPr>
      </a:lvl1pPr>
      <a:lvl2pPr algn="ctr" defTabSz="457200" rtl="0" eaLnBrk="1" fontAlgn="base" hangingPunct="1">
        <a:spcBef>
          <a:spcPct val="0"/>
        </a:spcBef>
        <a:spcAft>
          <a:spcPct val="0"/>
        </a:spcAft>
        <a:defRPr sz="3600" b="1">
          <a:solidFill>
            <a:srgbClr val="9D1023"/>
          </a:solidFill>
          <a:latin typeface="Arial" charset="0"/>
          <a:ea typeface="ＭＳ Ｐゴシック" charset="-128"/>
        </a:defRPr>
      </a:lvl2pPr>
      <a:lvl3pPr algn="ctr" defTabSz="457200" rtl="0" eaLnBrk="1" fontAlgn="base" hangingPunct="1">
        <a:spcBef>
          <a:spcPct val="0"/>
        </a:spcBef>
        <a:spcAft>
          <a:spcPct val="0"/>
        </a:spcAft>
        <a:defRPr sz="3600" b="1">
          <a:solidFill>
            <a:srgbClr val="9D1023"/>
          </a:solidFill>
          <a:latin typeface="Arial" charset="0"/>
          <a:ea typeface="ＭＳ Ｐゴシック" charset="-128"/>
        </a:defRPr>
      </a:lvl3pPr>
      <a:lvl4pPr algn="ctr" defTabSz="457200" rtl="0" eaLnBrk="1" fontAlgn="base" hangingPunct="1">
        <a:spcBef>
          <a:spcPct val="0"/>
        </a:spcBef>
        <a:spcAft>
          <a:spcPct val="0"/>
        </a:spcAft>
        <a:defRPr sz="3600" b="1">
          <a:solidFill>
            <a:srgbClr val="9D1023"/>
          </a:solidFill>
          <a:latin typeface="Arial" charset="0"/>
          <a:ea typeface="ＭＳ Ｐゴシック" charset="-128"/>
        </a:defRPr>
      </a:lvl4pPr>
      <a:lvl5pPr algn="ctr" defTabSz="457200" rtl="0" eaLnBrk="1" fontAlgn="base" hangingPunct="1">
        <a:spcBef>
          <a:spcPct val="0"/>
        </a:spcBef>
        <a:spcAft>
          <a:spcPct val="0"/>
        </a:spcAft>
        <a:defRPr sz="3600" b="1">
          <a:solidFill>
            <a:srgbClr val="9D1023"/>
          </a:solidFill>
          <a:latin typeface="Arial" charset="0"/>
          <a:ea typeface="ＭＳ Ｐゴシック" charset="-128"/>
        </a:defRPr>
      </a:lvl5pPr>
      <a:lvl6pPr marL="457200" algn="ctr" defTabSz="457200" rtl="0" eaLnBrk="1" fontAlgn="base" hangingPunct="1">
        <a:spcBef>
          <a:spcPct val="0"/>
        </a:spcBef>
        <a:spcAft>
          <a:spcPct val="0"/>
        </a:spcAft>
        <a:defRPr sz="2800" b="1">
          <a:solidFill>
            <a:schemeClr val="tx2"/>
          </a:solidFill>
          <a:latin typeface="Arial" charset="0"/>
          <a:ea typeface="ＭＳ Ｐゴシック" charset="-128"/>
        </a:defRPr>
      </a:lvl6pPr>
      <a:lvl7pPr marL="914400" algn="ctr" defTabSz="457200" rtl="0" eaLnBrk="1" fontAlgn="base" hangingPunct="1">
        <a:spcBef>
          <a:spcPct val="0"/>
        </a:spcBef>
        <a:spcAft>
          <a:spcPct val="0"/>
        </a:spcAft>
        <a:defRPr sz="2800" b="1">
          <a:solidFill>
            <a:schemeClr val="tx2"/>
          </a:solidFill>
          <a:latin typeface="Arial" charset="0"/>
          <a:ea typeface="ＭＳ Ｐゴシック" charset="-128"/>
        </a:defRPr>
      </a:lvl7pPr>
      <a:lvl8pPr marL="1371600" algn="ctr" defTabSz="457200" rtl="0" eaLnBrk="1" fontAlgn="base" hangingPunct="1">
        <a:spcBef>
          <a:spcPct val="0"/>
        </a:spcBef>
        <a:spcAft>
          <a:spcPct val="0"/>
        </a:spcAft>
        <a:defRPr sz="2800" b="1">
          <a:solidFill>
            <a:schemeClr val="tx2"/>
          </a:solidFill>
          <a:latin typeface="Arial" charset="0"/>
          <a:ea typeface="ＭＳ Ｐゴシック" charset="-128"/>
        </a:defRPr>
      </a:lvl8pPr>
      <a:lvl9pPr marL="1828800" algn="ctr" defTabSz="457200" rtl="0" eaLnBrk="1" fontAlgn="base" hangingPunct="1">
        <a:spcBef>
          <a:spcPct val="0"/>
        </a:spcBef>
        <a:spcAft>
          <a:spcPct val="0"/>
        </a:spcAft>
        <a:defRPr sz="2800" b="1">
          <a:solidFill>
            <a:schemeClr val="tx2"/>
          </a:solidFill>
          <a:latin typeface="Arial" charset="0"/>
          <a:ea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 y="2861197"/>
            <a:ext cx="8939314" cy="2308324"/>
          </a:xfrm>
        </p:spPr>
        <p:txBody>
          <a:bodyPr/>
          <a:lstStyle/>
          <a:p>
            <a:r>
              <a:rPr lang="en-US" dirty="0"/>
              <a:t>Cloud Computing</a:t>
            </a:r>
            <a:br>
              <a:rPr lang="en-US" dirty="0"/>
            </a:br>
            <a:r>
              <a:rPr lang="en-US" dirty="0"/>
              <a:t> </a:t>
            </a:r>
            <a:br>
              <a:rPr lang="en-US" dirty="0"/>
            </a:br>
            <a:r>
              <a:rPr lang="en-US" dirty="0"/>
              <a:t>MapReduce, Batch Processing</a:t>
            </a:r>
            <a:br>
              <a:rPr lang="en-US" dirty="0"/>
            </a:br>
            <a:endParaRPr lang="en-US" dirty="0"/>
          </a:p>
        </p:txBody>
      </p:sp>
      <p:sp>
        <p:nvSpPr>
          <p:cNvPr id="5" name="Subtitle 4"/>
          <p:cNvSpPr>
            <a:spLocks noGrp="1"/>
          </p:cNvSpPr>
          <p:nvPr>
            <p:ph type="subTitle" idx="1"/>
          </p:nvPr>
        </p:nvSpPr>
        <p:spPr>
          <a:xfrm>
            <a:off x="1371600" y="5323034"/>
            <a:ext cx="6400800" cy="860248"/>
          </a:xfrm>
        </p:spPr>
        <p:txBody>
          <a:bodyPr/>
          <a:lstStyle/>
          <a:p>
            <a:r>
              <a:rPr lang="en-US" altLang="en-US" dirty="0">
                <a:solidFill>
                  <a:schemeClr val="tx1"/>
                </a:solidFill>
                <a:latin typeface="Arial" panose="020B0604020202020204" pitchFamily="34" charset="0"/>
                <a:ea typeface="ＭＳ Ｐゴシック" panose="020B0600070205080204" pitchFamily="34" charset="-128"/>
                <a:cs typeface="Arial" panose="020B0604020202020204" pitchFamily="34" charset="0"/>
              </a:rPr>
              <a:t>Eva </a:t>
            </a:r>
            <a:r>
              <a:rPr lang="en-US" altLang="en-US" dirty="0" err="1">
                <a:solidFill>
                  <a:schemeClr val="tx1"/>
                </a:solidFill>
                <a:latin typeface="Arial" panose="020B0604020202020204" pitchFamily="34" charset="0"/>
                <a:ea typeface="ＭＳ Ｐゴシック" panose="020B0600070205080204" pitchFamily="34" charset="-128"/>
                <a:cs typeface="Arial" panose="020B0604020202020204" pitchFamily="34" charset="0"/>
              </a:rPr>
              <a:t>Kalyvianaki</a:t>
            </a:r>
            <a:br>
              <a:rPr lang="en-US" altLang="en-US" dirty="0">
                <a:solidFill>
                  <a:schemeClr val="tx1"/>
                </a:solidFill>
                <a:latin typeface="Arial" panose="020B0604020202020204" pitchFamily="34" charset="0"/>
                <a:ea typeface="ＭＳ Ｐゴシック" panose="020B0600070205080204" pitchFamily="34" charset="-128"/>
                <a:cs typeface="Arial" panose="020B0604020202020204" pitchFamily="34" charset="0"/>
              </a:rPr>
            </a:br>
            <a:r>
              <a:rPr lang="en-US" altLang="en-US" dirty="0">
                <a:solidFill>
                  <a:schemeClr val="tx1"/>
                </a:solidFill>
                <a:latin typeface="Arial" panose="020B0604020202020204" pitchFamily="34" charset="0"/>
                <a:ea typeface="ＭＳ Ｐゴシック" panose="020B0600070205080204" pitchFamily="34" charset="-128"/>
                <a:cs typeface="Arial" panose="020B0604020202020204" pitchFamily="34" charset="0"/>
              </a:rPr>
              <a:t>ek264@cam.ac.uk</a:t>
            </a:r>
            <a:endParaRPr lang="en-US" dirty="0"/>
          </a:p>
        </p:txBody>
      </p:sp>
      <p:sp>
        <p:nvSpPr>
          <p:cNvPr id="6" name="Rectangle 5">
            <a:extLst>
              <a:ext uri="{FF2B5EF4-FFF2-40B4-BE49-F238E27FC236}">
                <a16:creationId xmlns:a16="http://schemas.microsoft.com/office/drawing/2014/main" id="{2904B858-99E5-1547-AC22-E8E21FB98FF4}"/>
              </a:ext>
            </a:extLst>
          </p:cNvPr>
          <p:cNvSpPr/>
          <p:nvPr/>
        </p:nvSpPr>
        <p:spPr>
          <a:xfrm>
            <a:off x="1094509" y="457200"/>
            <a:ext cx="7051964" cy="2006600"/>
          </a:xfrm>
          <a:prstGeom prst="rect">
            <a:avLst/>
          </a:prstGeom>
          <a:solidFill>
            <a:schemeClr val="bg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5635C8A-6CCD-F645-910C-AE53D0CBB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657" y="665283"/>
            <a:ext cx="3846948" cy="7952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373" y="113218"/>
            <a:ext cx="7606627" cy="584776"/>
          </a:xfrm>
        </p:spPr>
        <p:txBody>
          <a:bodyPr/>
          <a:lstStyle/>
          <a:p>
            <a:r>
              <a:rPr lang="en-US" sz="3200" dirty="0"/>
              <a:t>Google File System (GFS)</a:t>
            </a:r>
          </a:p>
        </p:txBody>
      </p:sp>
      <p:sp>
        <p:nvSpPr>
          <p:cNvPr id="7171" name="Content Placeholder 2"/>
          <p:cNvSpPr>
            <a:spLocks noGrp="1"/>
          </p:cNvSpPr>
          <p:nvPr>
            <p:ph sz="quarter" idx="10"/>
          </p:nvPr>
        </p:nvSpPr>
        <p:spPr>
          <a:xfrm>
            <a:off x="241301" y="924741"/>
            <a:ext cx="8639175" cy="2402659"/>
          </a:xfrm>
        </p:spPr>
        <p:txBody>
          <a:bodyPr/>
          <a:lstStyle/>
          <a:p>
            <a:pPr algn="just">
              <a:buSzPct val="100000"/>
            </a:pPr>
            <a:r>
              <a:rPr lang="en-US" dirty="0"/>
              <a:t>File is divided into several chunks of predefined size;</a:t>
            </a:r>
          </a:p>
          <a:p>
            <a:pPr marL="857250" lvl="1" indent="-457200" algn="just">
              <a:buSzPct val="100000"/>
            </a:pPr>
            <a:r>
              <a:rPr lang="en-US" dirty="0"/>
              <a:t>Typically, 16-64 MB</a:t>
            </a:r>
          </a:p>
          <a:p>
            <a:pPr algn="just">
              <a:buSzPct val="100000"/>
            </a:pPr>
            <a:r>
              <a:rPr lang="en-US" dirty="0"/>
              <a:t>The system replicates each chunk by a number:</a:t>
            </a:r>
          </a:p>
          <a:p>
            <a:pPr marL="857250" lvl="1" indent="-457200" algn="just">
              <a:buSzPct val="100000"/>
            </a:pPr>
            <a:r>
              <a:rPr lang="en-US" dirty="0"/>
              <a:t>Usually three replicas</a:t>
            </a:r>
          </a:p>
          <a:p>
            <a:pPr marL="857250" lvl="1" indent="-457200" algn="just">
              <a:buSzPct val="100000"/>
            </a:pPr>
            <a:r>
              <a:rPr lang="en-US" dirty="0"/>
              <a:t>To achieve fault-tolerance, availability and reliability </a:t>
            </a:r>
          </a:p>
          <a:p>
            <a:pPr marL="0" indent="0">
              <a:buSzPct val="100000"/>
              <a:buNone/>
            </a:pPr>
            <a:endParaRPr lang="en-US" dirty="0"/>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10</a:t>
            </a:fld>
            <a:endParaRPr lang="en-US" sz="140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92" y="3055640"/>
            <a:ext cx="7772400" cy="3524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516467" y="3187694"/>
            <a:ext cx="8064500" cy="3416320"/>
          </a:xfrm>
          <a:prstGeom prst="rect">
            <a:avLst/>
          </a:prstGeom>
          <a:solidFill>
            <a:srgbClr val="FFFFFF"/>
          </a:solid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3367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0127" y="82441"/>
            <a:ext cx="8755516" cy="646331"/>
          </a:xfrm>
        </p:spPr>
        <p:txBody>
          <a:bodyPr/>
          <a:lstStyle/>
          <a:p>
            <a:r>
              <a:rPr lang="en-US" dirty="0"/>
              <a:t>Parallel Execution</a:t>
            </a:r>
          </a:p>
        </p:txBody>
      </p:sp>
      <p:sp>
        <p:nvSpPr>
          <p:cNvPr id="7171" name="Content Placeholder 2"/>
          <p:cNvSpPr>
            <a:spLocks noGrp="1"/>
          </p:cNvSpPr>
          <p:nvPr>
            <p:ph sz="quarter" idx="10"/>
          </p:nvPr>
        </p:nvSpPr>
        <p:spPr>
          <a:xfrm>
            <a:off x="211219" y="914005"/>
            <a:ext cx="8647887" cy="3659716"/>
          </a:xfrm>
        </p:spPr>
        <p:txBody>
          <a:bodyPr/>
          <a:lstStyle/>
          <a:p>
            <a:pPr>
              <a:buSzPct val="100000"/>
            </a:pPr>
            <a:r>
              <a:rPr lang="en-US" dirty="0"/>
              <a:t>User specifies:</a:t>
            </a:r>
          </a:p>
          <a:p>
            <a:pPr lvl="1">
              <a:buSzPct val="100000"/>
            </a:pPr>
            <a:r>
              <a:rPr lang="en-US" b="1" dirty="0"/>
              <a:t>M</a:t>
            </a:r>
            <a:r>
              <a:rPr lang="en-US" dirty="0"/>
              <a:t>: number of map tasks</a:t>
            </a:r>
          </a:p>
          <a:p>
            <a:pPr lvl="1">
              <a:buSzPct val="100000"/>
            </a:pPr>
            <a:r>
              <a:rPr lang="en-US" b="1" dirty="0"/>
              <a:t>R</a:t>
            </a:r>
            <a:r>
              <a:rPr lang="en-US" dirty="0"/>
              <a:t>: number of reduce tasks</a:t>
            </a:r>
          </a:p>
          <a:p>
            <a:pPr>
              <a:buSzPct val="100000"/>
            </a:pPr>
            <a:r>
              <a:rPr lang="en-US" dirty="0"/>
              <a:t>Map:</a:t>
            </a:r>
          </a:p>
          <a:p>
            <a:pPr lvl="1">
              <a:buSzPct val="100000"/>
            </a:pPr>
            <a:r>
              <a:rPr lang="en-US" dirty="0" err="1"/>
              <a:t>MapReduce</a:t>
            </a:r>
            <a:r>
              <a:rPr lang="en-US" dirty="0"/>
              <a:t> library splits the input file into </a:t>
            </a:r>
            <a:r>
              <a:rPr lang="en-US" b="1" dirty="0"/>
              <a:t>M</a:t>
            </a:r>
            <a:r>
              <a:rPr lang="en-US" dirty="0"/>
              <a:t> pieces </a:t>
            </a:r>
          </a:p>
          <a:p>
            <a:pPr lvl="1">
              <a:buSzPct val="100000"/>
            </a:pPr>
            <a:r>
              <a:rPr lang="en-US" dirty="0"/>
              <a:t>Typically 16-64MB per piece </a:t>
            </a:r>
          </a:p>
          <a:p>
            <a:pPr lvl="1">
              <a:buSzPct val="100000"/>
            </a:pPr>
            <a:r>
              <a:rPr lang="en-US" dirty="0"/>
              <a:t>Map tasks are distributed across the machines</a:t>
            </a:r>
          </a:p>
          <a:p>
            <a:pPr>
              <a:buSzPct val="100000"/>
            </a:pPr>
            <a:r>
              <a:rPr lang="en-US" dirty="0"/>
              <a:t>Reduce:</a:t>
            </a:r>
          </a:p>
          <a:p>
            <a:pPr lvl="1">
              <a:buSzPct val="100000"/>
            </a:pPr>
            <a:r>
              <a:rPr lang="en-US" dirty="0"/>
              <a:t>Partitioning the intermediate key space into </a:t>
            </a:r>
            <a:r>
              <a:rPr lang="en-US" b="1" dirty="0"/>
              <a:t>R</a:t>
            </a:r>
            <a:r>
              <a:rPr lang="en-US" dirty="0"/>
              <a:t> pieces</a:t>
            </a:r>
          </a:p>
          <a:p>
            <a:pPr lvl="1">
              <a:buSzPct val="100000"/>
            </a:pPr>
            <a:r>
              <a:rPr lang="en-US" dirty="0">
                <a:latin typeface="Consolas"/>
                <a:cs typeface="Consolas"/>
              </a:rPr>
              <a:t>hash(</a:t>
            </a:r>
            <a:r>
              <a:rPr lang="en-US" dirty="0" err="1">
                <a:latin typeface="Consolas"/>
                <a:cs typeface="Consolas"/>
              </a:rPr>
              <a:t>intermediate_key</a:t>
            </a:r>
            <a:r>
              <a:rPr lang="en-US" dirty="0">
                <a:latin typeface="Consolas"/>
                <a:cs typeface="Consolas"/>
              </a:rPr>
              <a:t>) </a:t>
            </a:r>
            <a:r>
              <a:rPr lang="en-US" b="1" dirty="0">
                <a:latin typeface="Consolas"/>
                <a:cs typeface="Consolas"/>
              </a:rPr>
              <a:t>mod</a:t>
            </a:r>
            <a:r>
              <a:rPr lang="en-US" dirty="0">
                <a:latin typeface="Consolas"/>
                <a:cs typeface="Consolas"/>
              </a:rPr>
              <a:t> R</a:t>
            </a:r>
          </a:p>
          <a:p>
            <a:pPr>
              <a:buSzPct val="100000"/>
            </a:pPr>
            <a:r>
              <a:rPr lang="en-US" dirty="0">
                <a:latin typeface="Tahoma"/>
                <a:cs typeface="Tahoma"/>
              </a:rPr>
              <a:t>Typical setting:</a:t>
            </a:r>
          </a:p>
          <a:p>
            <a:pPr lvl="1">
              <a:buSzPct val="100000"/>
            </a:pPr>
            <a:r>
              <a:rPr lang="en-US" dirty="0">
                <a:latin typeface="Tahoma"/>
                <a:cs typeface="Tahoma"/>
              </a:rPr>
              <a:t>2,000 machines</a:t>
            </a:r>
          </a:p>
          <a:p>
            <a:pPr lvl="1">
              <a:buSzPct val="100000"/>
            </a:pPr>
            <a:r>
              <a:rPr lang="en-US" dirty="0">
                <a:latin typeface="Tahoma"/>
                <a:cs typeface="Tahoma"/>
              </a:rPr>
              <a:t>M = 200,000</a:t>
            </a:r>
          </a:p>
          <a:p>
            <a:pPr lvl="1">
              <a:buSzPct val="100000"/>
            </a:pPr>
            <a:r>
              <a:rPr lang="en-US" dirty="0">
                <a:latin typeface="Tahoma"/>
                <a:cs typeface="Tahoma"/>
              </a:rPr>
              <a:t>R = 5,000 </a:t>
            </a:r>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11</a:t>
            </a:fld>
            <a:endParaRPr lang="en-US" sz="1400"/>
          </a:p>
        </p:txBody>
      </p:sp>
    </p:spTree>
    <p:extLst>
      <p:ext uri="{BB962C8B-B14F-4D97-AF65-F5344CB8AC3E}">
        <p14:creationId xmlns:p14="http://schemas.microsoft.com/office/powerpoint/2010/main" val="254149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82441"/>
            <a:ext cx="8639175" cy="646331"/>
          </a:xfrm>
        </p:spPr>
        <p:txBody>
          <a:bodyPr/>
          <a:lstStyle/>
          <a:p>
            <a:r>
              <a:rPr lang="en-US" dirty="0"/>
              <a:t>Execution Flow</a:t>
            </a:r>
          </a:p>
        </p:txBody>
      </p:sp>
      <p:sp>
        <p:nvSpPr>
          <p:cNvPr id="5" name="Slide Number Placeholder 3"/>
          <p:cNvSpPr txBox="1">
            <a:spLocks/>
          </p:cNvSpPr>
          <p:nvPr/>
        </p:nvSpPr>
        <p:spPr bwMode="auto">
          <a:xfrm>
            <a:off x="8262938" y="6546100"/>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12</a:t>
            </a:fld>
            <a:endParaRPr lang="en-US" sz="140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544" y="889000"/>
            <a:ext cx="8632719" cy="54226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0127" y="82441"/>
            <a:ext cx="9223368" cy="646331"/>
          </a:xfrm>
        </p:spPr>
        <p:txBody>
          <a:bodyPr/>
          <a:lstStyle/>
          <a:p>
            <a:r>
              <a:rPr lang="en-US" dirty="0"/>
              <a:t>Master Data Structures</a:t>
            </a:r>
          </a:p>
        </p:txBody>
      </p:sp>
      <p:sp>
        <p:nvSpPr>
          <p:cNvPr id="7171" name="Content Placeholder 2"/>
          <p:cNvSpPr>
            <a:spLocks noGrp="1"/>
          </p:cNvSpPr>
          <p:nvPr>
            <p:ph sz="quarter" idx="10"/>
          </p:nvPr>
        </p:nvSpPr>
        <p:spPr>
          <a:xfrm>
            <a:off x="141048" y="1536699"/>
            <a:ext cx="8731432" cy="2832101"/>
          </a:xfrm>
        </p:spPr>
        <p:txBody>
          <a:bodyPr/>
          <a:lstStyle/>
          <a:p>
            <a:pPr algn="just">
              <a:buSzPct val="100000"/>
            </a:pPr>
            <a:r>
              <a:rPr lang="en-US" dirty="0"/>
              <a:t>For each map/reduce task:</a:t>
            </a:r>
          </a:p>
          <a:p>
            <a:pPr lvl="1" algn="just">
              <a:buSzPct val="100000"/>
            </a:pPr>
            <a:r>
              <a:rPr lang="en-US" sz="2000" dirty="0"/>
              <a:t>State status {</a:t>
            </a:r>
            <a:r>
              <a:rPr lang="en-US" sz="2000" i="1" dirty="0"/>
              <a:t>idle, in-progress, completed</a:t>
            </a:r>
            <a:r>
              <a:rPr lang="en-US" sz="2000" dirty="0"/>
              <a:t>}</a:t>
            </a:r>
          </a:p>
          <a:p>
            <a:pPr lvl="1" algn="just">
              <a:buSzPct val="100000"/>
            </a:pPr>
            <a:r>
              <a:rPr lang="en-US" dirty="0"/>
              <a:t>Identity of the worker machine (for non-idle tasks)</a:t>
            </a:r>
          </a:p>
          <a:p>
            <a:pPr lvl="1" algn="just">
              <a:buSzPct val="100000"/>
            </a:pPr>
            <a:endParaRPr lang="en-US" sz="2200" dirty="0"/>
          </a:p>
          <a:p>
            <a:pPr algn="just">
              <a:buSzPct val="100000"/>
            </a:pPr>
            <a:r>
              <a:rPr lang="en-US" sz="2200" dirty="0"/>
              <a:t>The location of intermediate file regions is passed from maps to reducers tasks through the master. </a:t>
            </a:r>
          </a:p>
          <a:p>
            <a:pPr algn="just">
              <a:buSzPct val="100000"/>
            </a:pPr>
            <a:r>
              <a:rPr lang="en-US" sz="2200" dirty="0"/>
              <a:t>This information is pushed incrementally (as map tasks finish) to workers that have </a:t>
            </a:r>
            <a:r>
              <a:rPr lang="en-US" sz="2200" i="1" dirty="0"/>
              <a:t>in-progress </a:t>
            </a:r>
            <a:r>
              <a:rPr lang="en-US" sz="2200" dirty="0"/>
              <a:t>reduce tasks. </a:t>
            </a:r>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13</a:t>
            </a:fld>
            <a:endParaRPr lang="en-US" sz="1400"/>
          </a:p>
        </p:txBody>
      </p:sp>
    </p:spTree>
    <p:extLst>
      <p:ext uri="{BB962C8B-B14F-4D97-AF65-F5344CB8AC3E}">
        <p14:creationId xmlns:p14="http://schemas.microsoft.com/office/powerpoint/2010/main" val="3658502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0127" y="82441"/>
            <a:ext cx="8755516" cy="646331"/>
          </a:xfrm>
        </p:spPr>
        <p:txBody>
          <a:bodyPr/>
          <a:lstStyle/>
          <a:p>
            <a:r>
              <a:rPr lang="en-US" dirty="0"/>
              <a:t>Fault-Tolerance </a:t>
            </a:r>
          </a:p>
        </p:txBody>
      </p:sp>
      <p:sp>
        <p:nvSpPr>
          <p:cNvPr id="7171" name="Content Placeholder 2"/>
          <p:cNvSpPr>
            <a:spLocks noGrp="1"/>
          </p:cNvSpPr>
          <p:nvPr>
            <p:ph sz="quarter" idx="10"/>
          </p:nvPr>
        </p:nvSpPr>
        <p:spPr>
          <a:xfrm>
            <a:off x="107629" y="790381"/>
            <a:ext cx="9036371" cy="3659716"/>
          </a:xfrm>
        </p:spPr>
        <p:txBody>
          <a:bodyPr/>
          <a:lstStyle/>
          <a:p>
            <a:pPr marL="0" indent="0" algn="just">
              <a:buSzPct val="100000"/>
              <a:buNone/>
            </a:pPr>
            <a:r>
              <a:rPr lang="en-US" dirty="0"/>
              <a:t>Two types of failures:</a:t>
            </a:r>
          </a:p>
          <a:p>
            <a:pPr marL="457200" indent="-457200" algn="just">
              <a:buSzPct val="100000"/>
              <a:buFont typeface="+mj-lt"/>
              <a:buAutoNum type="arabicPeriod"/>
            </a:pPr>
            <a:r>
              <a:rPr lang="en-US" dirty="0"/>
              <a:t>w</a:t>
            </a:r>
            <a:r>
              <a:rPr lang="en-US" sz="2400" dirty="0"/>
              <a:t>orker failures:</a:t>
            </a:r>
          </a:p>
          <a:p>
            <a:pPr marL="857250" lvl="1" indent="-457200" algn="just">
              <a:buSzPct val="100000"/>
            </a:pPr>
            <a:r>
              <a:rPr lang="en-US" sz="2000" dirty="0"/>
              <a:t>Identified by sending heartbeat messages by the master</a:t>
            </a:r>
            <a:r>
              <a:rPr lang="en-US" dirty="0"/>
              <a:t>. If no response within a certain amount of time, then the worker is dead.</a:t>
            </a:r>
          </a:p>
          <a:p>
            <a:pPr marL="857250" lvl="1" indent="-457200" algn="just">
              <a:buSzPct val="100000"/>
            </a:pPr>
            <a:r>
              <a:rPr lang="en-US" sz="2000" i="1" dirty="0"/>
              <a:t>In-progress </a:t>
            </a:r>
            <a:r>
              <a:rPr lang="en-US" sz="2000" dirty="0"/>
              <a:t>and </a:t>
            </a:r>
            <a:r>
              <a:rPr lang="en-US" sz="2000" i="1" dirty="0"/>
              <a:t>completed</a:t>
            </a:r>
            <a:r>
              <a:rPr lang="en-US" sz="2000" dirty="0"/>
              <a:t> map tasks are re-scheduled </a:t>
            </a:r>
            <a:r>
              <a:rPr lang="en-US" sz="2000" dirty="0">
                <a:sym typeface="Wingdings"/>
              </a:rPr>
              <a:t> </a:t>
            </a:r>
            <a:r>
              <a:rPr lang="en-US" sz="2000" i="1" dirty="0">
                <a:sym typeface="Wingdings"/>
              </a:rPr>
              <a:t>idle</a:t>
            </a:r>
          </a:p>
          <a:p>
            <a:pPr marL="857250" lvl="1" indent="-457200" algn="just">
              <a:buSzPct val="100000"/>
            </a:pPr>
            <a:r>
              <a:rPr lang="en-US" i="1" dirty="0">
                <a:sym typeface="Wingdings"/>
              </a:rPr>
              <a:t>In-progress </a:t>
            </a:r>
            <a:r>
              <a:rPr lang="en-US" dirty="0">
                <a:sym typeface="Wingdings"/>
              </a:rPr>
              <a:t>reduce tasks are re-scheduled  </a:t>
            </a:r>
            <a:r>
              <a:rPr lang="en-US" i="1" dirty="0">
                <a:sym typeface="Wingdings"/>
              </a:rPr>
              <a:t>idle</a:t>
            </a:r>
          </a:p>
          <a:p>
            <a:pPr marL="857250" lvl="1" indent="-457200" algn="just">
              <a:buSzPct val="100000"/>
            </a:pPr>
            <a:r>
              <a:rPr lang="en-US" dirty="0">
                <a:sym typeface="Wingdings"/>
              </a:rPr>
              <a:t>Workers executing reduce tasks affected from failed map/workers are notified of re-scheduling</a:t>
            </a:r>
          </a:p>
          <a:p>
            <a:pPr marL="857250" lvl="1" indent="-457200" algn="just">
              <a:buSzPct val="100000"/>
            </a:pPr>
            <a:r>
              <a:rPr lang="en-US" u="sng" dirty="0">
                <a:sym typeface="Wingdings"/>
              </a:rPr>
              <a:t>Question: </a:t>
            </a:r>
            <a:r>
              <a:rPr lang="en-US" dirty="0">
                <a:sym typeface="Wingdings"/>
              </a:rPr>
              <a:t>Why </a:t>
            </a:r>
            <a:r>
              <a:rPr lang="en-US" i="1" dirty="0">
                <a:sym typeface="Wingdings"/>
              </a:rPr>
              <a:t>completed</a:t>
            </a:r>
            <a:r>
              <a:rPr lang="en-US" dirty="0">
                <a:sym typeface="Wingdings"/>
              </a:rPr>
              <a:t> tasks have to be re-scheduler?</a:t>
            </a:r>
          </a:p>
          <a:p>
            <a:pPr marL="857250" lvl="1" indent="-457200" algn="just">
              <a:buSzPct val="100000"/>
            </a:pPr>
            <a:r>
              <a:rPr lang="en-US" sz="2000" u="sng" dirty="0">
                <a:sym typeface="Wingdings"/>
              </a:rPr>
              <a:t>Answer:</a:t>
            </a:r>
            <a:r>
              <a:rPr lang="en-US" sz="2000" dirty="0">
                <a:sym typeface="Wingdings"/>
              </a:rPr>
              <a:t> Map output is stored on local </a:t>
            </a:r>
            <a:r>
              <a:rPr lang="en-US" sz="2000" dirty="0" err="1">
                <a:sym typeface="Wingdings"/>
              </a:rPr>
              <a:t>fs</a:t>
            </a:r>
            <a:r>
              <a:rPr lang="en-US" dirty="0">
                <a:sym typeface="Wingdings"/>
              </a:rPr>
              <a:t>, while reduce output is stored on GFS</a:t>
            </a:r>
            <a:endParaRPr lang="en-US" sz="2000" dirty="0">
              <a:sym typeface="Wingdings"/>
            </a:endParaRPr>
          </a:p>
          <a:p>
            <a:pPr marL="457200" indent="-457200" algn="just">
              <a:buSzPct val="100000"/>
              <a:buFont typeface="+mj-lt"/>
              <a:buAutoNum type="arabicPeriod"/>
            </a:pPr>
            <a:r>
              <a:rPr lang="en-US" sz="2400" dirty="0">
                <a:sym typeface="Wingdings"/>
              </a:rPr>
              <a:t>master failure:</a:t>
            </a:r>
          </a:p>
          <a:p>
            <a:pPr marL="857250" lvl="1" indent="-457200" algn="just">
              <a:buSzPct val="100000"/>
              <a:buFont typeface="+mj-lt"/>
              <a:buAutoNum type="arabicPeriod"/>
            </a:pPr>
            <a:r>
              <a:rPr lang="en-US" sz="2000" dirty="0">
                <a:sym typeface="Wingdings"/>
              </a:rPr>
              <a:t>Rare</a:t>
            </a:r>
          </a:p>
          <a:p>
            <a:pPr marL="857250" lvl="1" indent="-457200" algn="just">
              <a:buSzPct val="100000"/>
              <a:buFont typeface="+mj-lt"/>
              <a:buAutoNum type="arabicPeriod"/>
            </a:pPr>
            <a:r>
              <a:rPr lang="en-US" dirty="0">
                <a:sym typeface="Wingdings"/>
              </a:rPr>
              <a:t>Can be recovered from checkpoints</a:t>
            </a:r>
          </a:p>
          <a:p>
            <a:pPr marL="857250" lvl="1" indent="-457200" algn="just">
              <a:buSzPct val="100000"/>
              <a:buFont typeface="+mj-lt"/>
              <a:buAutoNum type="arabicPeriod"/>
            </a:pPr>
            <a:r>
              <a:rPr lang="en-US" sz="2000" dirty="0">
                <a:sym typeface="Wingdings"/>
              </a:rPr>
              <a:t>Solution: aborts the </a:t>
            </a:r>
            <a:r>
              <a:rPr lang="en-US" sz="2000" dirty="0" err="1">
                <a:sym typeface="Wingdings"/>
              </a:rPr>
              <a:t>MapReduce</a:t>
            </a:r>
            <a:r>
              <a:rPr lang="en-US" sz="2000" dirty="0">
                <a:sym typeface="Wingdings"/>
              </a:rPr>
              <a:t> computation and starts again  </a:t>
            </a:r>
          </a:p>
          <a:p>
            <a:pPr marL="857250" lvl="1" indent="-457200" algn="just">
              <a:buSzPct val="100000"/>
              <a:buFont typeface="+mj-lt"/>
              <a:buAutoNum type="arabicPeriod"/>
            </a:pPr>
            <a:endParaRPr lang="en-US" sz="2000" dirty="0"/>
          </a:p>
          <a:p>
            <a:pPr marL="857250" lvl="1" indent="-457200" algn="just">
              <a:buSzPct val="100000"/>
              <a:buFont typeface="+mj-lt"/>
              <a:buAutoNum type="arabicPeriod"/>
            </a:pPr>
            <a:endParaRPr lang="en-US" sz="2000" dirty="0"/>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14</a:t>
            </a:fld>
            <a:endParaRPr lang="en-US" sz="1400"/>
          </a:p>
        </p:txBody>
      </p:sp>
    </p:spTree>
    <p:extLst>
      <p:ext uri="{BB962C8B-B14F-4D97-AF65-F5344CB8AC3E}">
        <p14:creationId xmlns:p14="http://schemas.microsoft.com/office/powerpoint/2010/main" val="321677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0127" y="82441"/>
            <a:ext cx="8755516" cy="646331"/>
          </a:xfrm>
        </p:spPr>
        <p:txBody>
          <a:bodyPr/>
          <a:lstStyle/>
          <a:p>
            <a:r>
              <a:rPr lang="en-US" dirty="0"/>
              <a:t>Disk Locality</a:t>
            </a:r>
            <a:endParaRPr lang="en-US" sz="2400" dirty="0"/>
          </a:p>
        </p:txBody>
      </p:sp>
      <p:sp>
        <p:nvSpPr>
          <p:cNvPr id="7171" name="Content Placeholder 2"/>
          <p:cNvSpPr>
            <a:spLocks noGrp="1"/>
          </p:cNvSpPr>
          <p:nvPr>
            <p:ph sz="quarter" idx="10"/>
          </p:nvPr>
        </p:nvSpPr>
        <p:spPr>
          <a:xfrm>
            <a:off x="28261" y="1658214"/>
            <a:ext cx="9115739" cy="2333819"/>
          </a:xfrm>
        </p:spPr>
        <p:txBody>
          <a:bodyPr/>
          <a:lstStyle/>
          <a:p>
            <a:pPr algn="just">
              <a:buSzPct val="100000"/>
            </a:pPr>
            <a:r>
              <a:rPr lang="en-US" sz="2400" dirty="0"/>
              <a:t>Network bandwidth is a relatively scarce resource and also increases latency</a:t>
            </a:r>
          </a:p>
          <a:p>
            <a:pPr algn="just">
              <a:buSzPct val="100000"/>
            </a:pPr>
            <a:r>
              <a:rPr lang="en-US" dirty="0"/>
              <a:t>The goal is to save network bandwidth</a:t>
            </a:r>
          </a:p>
          <a:p>
            <a:pPr algn="just">
              <a:buSzPct val="100000"/>
            </a:pPr>
            <a:endParaRPr lang="en-US" sz="2400" dirty="0"/>
          </a:p>
          <a:p>
            <a:pPr algn="just">
              <a:buSzPct val="100000"/>
            </a:pPr>
            <a:r>
              <a:rPr lang="en-US" sz="2400" dirty="0"/>
              <a:t>Use of GFS that stores typically three copies of the data block on different machines</a:t>
            </a:r>
          </a:p>
          <a:p>
            <a:pPr algn="just">
              <a:buSzPct val="100000"/>
            </a:pPr>
            <a:r>
              <a:rPr lang="en-US" dirty="0"/>
              <a:t>Map tasks are scheduled “close” to data</a:t>
            </a:r>
          </a:p>
          <a:p>
            <a:pPr marL="914400" lvl="1" indent="-514350" algn="just">
              <a:buSzPct val="100000"/>
            </a:pPr>
            <a:r>
              <a:rPr lang="en-US" sz="2000" dirty="0"/>
              <a:t>On nodes that </a:t>
            </a:r>
            <a:r>
              <a:rPr lang="en-US" dirty="0"/>
              <a:t>have input data  (local disk)</a:t>
            </a:r>
          </a:p>
          <a:p>
            <a:pPr marL="914400" lvl="1" indent="-514350" algn="just">
              <a:buSzPct val="100000"/>
            </a:pPr>
            <a:r>
              <a:rPr lang="en-US" sz="2000" dirty="0"/>
              <a:t>If not, on nodes that are nearer to input data (e.g., same switch)</a:t>
            </a:r>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15</a:t>
            </a:fld>
            <a:endParaRPr lang="en-US" sz="1400"/>
          </a:p>
        </p:txBody>
      </p:sp>
    </p:spTree>
    <p:extLst>
      <p:ext uri="{BB962C8B-B14F-4D97-AF65-F5344CB8AC3E}">
        <p14:creationId xmlns:p14="http://schemas.microsoft.com/office/powerpoint/2010/main" val="3804782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0127" y="82441"/>
            <a:ext cx="8755516" cy="646331"/>
          </a:xfrm>
        </p:spPr>
        <p:txBody>
          <a:bodyPr/>
          <a:lstStyle/>
          <a:p>
            <a:r>
              <a:rPr lang="en-US" dirty="0"/>
              <a:t>Task Granularity</a:t>
            </a:r>
            <a:endParaRPr lang="en-US" sz="2400" dirty="0"/>
          </a:p>
        </p:txBody>
      </p:sp>
      <p:sp>
        <p:nvSpPr>
          <p:cNvPr id="7171" name="Content Placeholder 2"/>
          <p:cNvSpPr>
            <a:spLocks noGrp="1"/>
          </p:cNvSpPr>
          <p:nvPr>
            <p:ph sz="quarter" idx="10"/>
          </p:nvPr>
        </p:nvSpPr>
        <p:spPr>
          <a:xfrm>
            <a:off x="107630" y="827124"/>
            <a:ext cx="8731432" cy="5459375"/>
          </a:xfrm>
        </p:spPr>
        <p:txBody>
          <a:bodyPr/>
          <a:lstStyle/>
          <a:p>
            <a:pPr algn="just">
              <a:buSzPct val="100000"/>
            </a:pPr>
            <a:r>
              <a:rPr lang="en-US" dirty="0"/>
              <a:t>Number of map tasks &gt; number of worker nodes</a:t>
            </a:r>
          </a:p>
          <a:p>
            <a:pPr lvl="1" algn="just">
              <a:buSzPct val="100000"/>
            </a:pPr>
            <a:r>
              <a:rPr lang="en-US" dirty="0"/>
              <a:t>Better load balancing</a:t>
            </a:r>
          </a:p>
          <a:p>
            <a:pPr lvl="1" algn="just">
              <a:buSzPct val="100000"/>
            </a:pPr>
            <a:r>
              <a:rPr lang="en-US" dirty="0"/>
              <a:t>Better recovery</a:t>
            </a:r>
          </a:p>
          <a:p>
            <a:pPr lvl="1" algn="just">
              <a:buSzPct val="100000"/>
            </a:pPr>
            <a:endParaRPr lang="en-US" dirty="0"/>
          </a:p>
          <a:p>
            <a:pPr algn="just">
              <a:buSzPct val="100000"/>
            </a:pPr>
            <a:r>
              <a:rPr lang="en-US" dirty="0"/>
              <a:t>But, this, increases load on the master</a:t>
            </a:r>
          </a:p>
          <a:p>
            <a:pPr lvl="1" algn="just">
              <a:buSzPct val="100000"/>
            </a:pPr>
            <a:r>
              <a:rPr lang="en-US" dirty="0"/>
              <a:t>More scheduling </a:t>
            </a:r>
          </a:p>
          <a:p>
            <a:pPr lvl="1" algn="just">
              <a:buSzPct val="100000"/>
            </a:pPr>
            <a:r>
              <a:rPr lang="en-US" dirty="0"/>
              <a:t>More states to be saved</a:t>
            </a:r>
          </a:p>
          <a:p>
            <a:pPr lvl="1" algn="just">
              <a:buSzPct val="100000"/>
            </a:pPr>
            <a:endParaRPr lang="en-US" dirty="0"/>
          </a:p>
          <a:p>
            <a:pPr algn="just">
              <a:buSzPct val="100000"/>
            </a:pPr>
            <a:r>
              <a:rPr lang="en-US" b="1" dirty="0"/>
              <a:t>M </a:t>
            </a:r>
            <a:r>
              <a:rPr lang="en-US" dirty="0"/>
              <a:t>could be chosen with respect to the block size of the file system</a:t>
            </a:r>
          </a:p>
          <a:p>
            <a:pPr lvl="1" algn="just">
              <a:buSzPct val="100000"/>
            </a:pPr>
            <a:r>
              <a:rPr lang="en-US" dirty="0"/>
              <a:t>For locality properties</a:t>
            </a:r>
          </a:p>
          <a:p>
            <a:pPr algn="just">
              <a:buSzPct val="100000"/>
            </a:pPr>
            <a:r>
              <a:rPr lang="en-US" b="1" dirty="0"/>
              <a:t>R</a:t>
            </a:r>
            <a:r>
              <a:rPr lang="en-US" dirty="0"/>
              <a:t> is usually specified by users</a:t>
            </a:r>
          </a:p>
          <a:p>
            <a:pPr lvl="1" algn="just">
              <a:buSzPct val="100000"/>
            </a:pPr>
            <a:r>
              <a:rPr lang="en-US" dirty="0"/>
              <a:t>Each reduce tasks produces one output file </a:t>
            </a:r>
          </a:p>
          <a:p>
            <a:pPr lvl="1" algn="just">
              <a:buSzPct val="100000"/>
            </a:pPr>
            <a:endParaRPr lang="en-US" dirty="0"/>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16</a:t>
            </a:fld>
            <a:endParaRPr lang="en-US" sz="1400"/>
          </a:p>
        </p:txBody>
      </p:sp>
    </p:spTree>
    <p:extLst>
      <p:ext uri="{BB962C8B-B14F-4D97-AF65-F5344CB8AC3E}">
        <p14:creationId xmlns:p14="http://schemas.microsoft.com/office/powerpoint/2010/main" val="334375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0127" y="82441"/>
            <a:ext cx="8755516" cy="646331"/>
          </a:xfrm>
        </p:spPr>
        <p:txBody>
          <a:bodyPr/>
          <a:lstStyle/>
          <a:p>
            <a:r>
              <a:rPr lang="en-US" dirty="0"/>
              <a:t>Stragglers</a:t>
            </a:r>
            <a:endParaRPr lang="en-US" sz="2400" dirty="0"/>
          </a:p>
        </p:txBody>
      </p:sp>
      <p:sp>
        <p:nvSpPr>
          <p:cNvPr id="7171" name="Content Placeholder 2"/>
          <p:cNvSpPr>
            <a:spLocks noGrp="1"/>
          </p:cNvSpPr>
          <p:nvPr>
            <p:ph sz="quarter" idx="10"/>
          </p:nvPr>
        </p:nvSpPr>
        <p:spPr>
          <a:xfrm>
            <a:off x="107629" y="827125"/>
            <a:ext cx="9115739" cy="3659716"/>
          </a:xfrm>
        </p:spPr>
        <p:txBody>
          <a:bodyPr/>
          <a:lstStyle/>
          <a:p>
            <a:pPr>
              <a:buSzPct val="100000"/>
            </a:pPr>
            <a:r>
              <a:rPr lang="en-US" dirty="0"/>
              <a:t>Slow workers delay overall completion time </a:t>
            </a:r>
            <a:r>
              <a:rPr lang="en-US" dirty="0">
                <a:sym typeface="Wingdings"/>
              </a:rPr>
              <a:t> </a:t>
            </a:r>
            <a:r>
              <a:rPr lang="en-US" b="1" dirty="0">
                <a:sym typeface="Wingdings"/>
              </a:rPr>
              <a:t>stragglers</a:t>
            </a:r>
            <a:endParaRPr lang="en-US" b="1" dirty="0"/>
          </a:p>
          <a:p>
            <a:pPr lvl="1">
              <a:buSzPct val="100000"/>
            </a:pPr>
            <a:r>
              <a:rPr lang="en-US" dirty="0"/>
              <a:t>Bad disks with soft errors</a:t>
            </a:r>
          </a:p>
          <a:p>
            <a:pPr lvl="1">
              <a:buSzPct val="100000"/>
            </a:pPr>
            <a:r>
              <a:rPr lang="en-US" dirty="0"/>
              <a:t>Other tasks using up resources</a:t>
            </a:r>
          </a:p>
          <a:p>
            <a:pPr lvl="1">
              <a:buSzPct val="100000"/>
            </a:pPr>
            <a:r>
              <a:rPr lang="en-US" dirty="0"/>
              <a:t>Machine configuration problems, </a:t>
            </a:r>
            <a:r>
              <a:rPr lang="en-US" dirty="0" err="1"/>
              <a:t>etc</a:t>
            </a:r>
            <a:endParaRPr lang="en-US" dirty="0"/>
          </a:p>
          <a:p>
            <a:pPr lvl="1">
              <a:buSzPct val="100000"/>
            </a:pPr>
            <a:endParaRPr lang="en-US" dirty="0"/>
          </a:p>
          <a:p>
            <a:pPr>
              <a:buSzPct val="100000"/>
            </a:pPr>
            <a:r>
              <a:rPr lang="en-US" sz="2200" dirty="0"/>
              <a:t>Very close to end of </a:t>
            </a:r>
            <a:r>
              <a:rPr lang="en-US" sz="2200" dirty="0" err="1"/>
              <a:t>MapReduce</a:t>
            </a:r>
            <a:r>
              <a:rPr lang="en-US" sz="2200" dirty="0"/>
              <a:t> operation, master schedules </a:t>
            </a:r>
            <a:r>
              <a:rPr lang="en-US" sz="2200" u="sng" dirty="0"/>
              <a:t>backup execution </a:t>
            </a:r>
            <a:r>
              <a:rPr lang="en-US" sz="2200" dirty="0"/>
              <a:t>of the remaining </a:t>
            </a:r>
            <a:r>
              <a:rPr lang="en-US" sz="2200" i="1" dirty="0"/>
              <a:t>in-progress </a:t>
            </a:r>
            <a:r>
              <a:rPr lang="en-US" sz="2200" dirty="0"/>
              <a:t>tasks. </a:t>
            </a:r>
          </a:p>
          <a:p>
            <a:pPr>
              <a:buSzPct val="100000"/>
            </a:pPr>
            <a:r>
              <a:rPr lang="en-US" sz="2200" dirty="0"/>
              <a:t>A task is marked as complete whenever either the primary or the backup execution completes. </a:t>
            </a:r>
          </a:p>
          <a:p>
            <a:pPr>
              <a:buSzPct val="100000"/>
            </a:pPr>
            <a:endParaRPr lang="en-US" dirty="0"/>
          </a:p>
          <a:p>
            <a:pPr>
              <a:buSzPct val="100000"/>
            </a:pPr>
            <a:r>
              <a:rPr lang="en-US" sz="2200" u="sng" dirty="0"/>
              <a:t>Example:</a:t>
            </a:r>
            <a:r>
              <a:rPr lang="en-US" sz="2200" dirty="0"/>
              <a:t> sort operation takes 44% longer to complete when the backup task mechanism is disabled.</a:t>
            </a:r>
          </a:p>
          <a:p>
            <a:pPr lvl="1">
              <a:buSzPct val="100000"/>
            </a:pPr>
            <a:endParaRPr lang="en-US" dirty="0"/>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17</a:t>
            </a:fld>
            <a:endParaRPr lang="en-US" sz="1400"/>
          </a:p>
        </p:txBody>
      </p:sp>
    </p:spTree>
    <p:extLst>
      <p:ext uri="{BB962C8B-B14F-4D97-AF65-F5344CB8AC3E}">
        <p14:creationId xmlns:p14="http://schemas.microsoft.com/office/powerpoint/2010/main" val="25996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82440"/>
            <a:ext cx="8915400" cy="646331"/>
          </a:xfrm>
        </p:spPr>
        <p:txBody>
          <a:bodyPr/>
          <a:lstStyle/>
          <a:p>
            <a:r>
              <a:rPr lang="en-US" dirty="0"/>
              <a:t>Refinements: Partitioning Function</a:t>
            </a:r>
          </a:p>
        </p:txBody>
      </p:sp>
      <p:sp>
        <p:nvSpPr>
          <p:cNvPr id="34819" name="Content Placeholder 2"/>
          <p:cNvSpPr>
            <a:spLocks noGrp="1"/>
          </p:cNvSpPr>
          <p:nvPr>
            <p:ph sz="quarter" idx="10"/>
          </p:nvPr>
        </p:nvSpPr>
        <p:spPr>
          <a:xfrm>
            <a:off x="195183" y="1208114"/>
            <a:ext cx="8760841" cy="3659716"/>
          </a:xfrm>
        </p:spPr>
        <p:txBody>
          <a:bodyPr/>
          <a:lstStyle/>
          <a:p>
            <a:pPr algn="just"/>
            <a:r>
              <a:rPr lang="en-US" dirty="0"/>
              <a:t>Partitioning function identifies the reduce task</a:t>
            </a:r>
          </a:p>
          <a:p>
            <a:pPr lvl="1" algn="just"/>
            <a:r>
              <a:rPr lang="en-US" dirty="0"/>
              <a:t>Users specify the desired output files they want, R</a:t>
            </a:r>
          </a:p>
          <a:p>
            <a:pPr lvl="1" algn="just"/>
            <a:r>
              <a:rPr lang="en-US" dirty="0"/>
              <a:t>But, there may be more keys than R</a:t>
            </a:r>
          </a:p>
          <a:p>
            <a:pPr lvl="1" algn="just"/>
            <a:r>
              <a:rPr lang="en-US" dirty="0"/>
              <a:t>Uses the intermediate key and R</a:t>
            </a:r>
          </a:p>
          <a:p>
            <a:pPr lvl="1" algn="just"/>
            <a:r>
              <a:rPr lang="en-US" dirty="0"/>
              <a:t>Default: </a:t>
            </a:r>
            <a:r>
              <a:rPr lang="en-US" dirty="0">
                <a:latin typeface="Consolas"/>
                <a:cs typeface="Consolas"/>
              </a:rPr>
              <a:t>hash(key) </a:t>
            </a:r>
            <a:r>
              <a:rPr lang="en-US" b="1" dirty="0">
                <a:latin typeface="Consolas"/>
                <a:cs typeface="Consolas"/>
              </a:rPr>
              <a:t>mod</a:t>
            </a:r>
            <a:r>
              <a:rPr lang="en-US" dirty="0">
                <a:latin typeface="Consolas"/>
                <a:cs typeface="Consolas"/>
              </a:rPr>
              <a:t> R</a:t>
            </a:r>
          </a:p>
          <a:p>
            <a:pPr lvl="1" algn="just"/>
            <a:endParaRPr lang="en-US" dirty="0">
              <a:latin typeface="Consolas"/>
              <a:cs typeface="Consolas"/>
            </a:endParaRPr>
          </a:p>
          <a:p>
            <a:pPr algn="just"/>
            <a:r>
              <a:rPr lang="en-US" dirty="0">
                <a:latin typeface="Tahoma"/>
                <a:cs typeface="Tahoma"/>
              </a:rPr>
              <a:t>Important to choose well-balanced partitioning functions:</a:t>
            </a:r>
          </a:p>
          <a:p>
            <a:pPr lvl="1" algn="just"/>
            <a:r>
              <a:rPr lang="en-US" dirty="0">
                <a:latin typeface="Consolas"/>
                <a:cs typeface="Consolas"/>
              </a:rPr>
              <a:t>hash(hostname(</a:t>
            </a:r>
            <a:r>
              <a:rPr lang="en-US" dirty="0" err="1">
                <a:latin typeface="Consolas"/>
                <a:cs typeface="Consolas"/>
              </a:rPr>
              <a:t>urlkey</a:t>
            </a:r>
            <a:r>
              <a:rPr lang="en-US" dirty="0">
                <a:latin typeface="Consolas"/>
                <a:cs typeface="Consolas"/>
              </a:rPr>
              <a:t>)) </a:t>
            </a:r>
            <a:r>
              <a:rPr lang="en-US" b="1" dirty="0">
                <a:latin typeface="Consolas"/>
                <a:cs typeface="Consolas"/>
              </a:rPr>
              <a:t>mod</a:t>
            </a:r>
            <a:r>
              <a:rPr lang="en-US" dirty="0">
                <a:latin typeface="Consolas"/>
                <a:cs typeface="Consolas"/>
              </a:rPr>
              <a:t> R</a:t>
            </a:r>
          </a:p>
          <a:p>
            <a:pPr lvl="1" algn="just"/>
            <a:r>
              <a:rPr lang="en-US" dirty="0">
                <a:latin typeface="Tahoma"/>
                <a:cs typeface="Tahoma"/>
              </a:rPr>
              <a:t>For output keys that are URLs</a:t>
            </a:r>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18</a:t>
            </a:fld>
            <a:endParaRPr lang="en-US" sz="1400"/>
          </a:p>
        </p:txBody>
      </p:sp>
    </p:spTree>
    <p:extLst>
      <p:ext uri="{BB962C8B-B14F-4D97-AF65-F5344CB8AC3E}">
        <p14:creationId xmlns:p14="http://schemas.microsoft.com/office/powerpoint/2010/main" val="383395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82440"/>
            <a:ext cx="8915400" cy="646331"/>
          </a:xfrm>
        </p:spPr>
        <p:txBody>
          <a:bodyPr/>
          <a:lstStyle/>
          <a:p>
            <a:r>
              <a:rPr lang="en-US" dirty="0"/>
              <a:t>Refinements: Combiner Function</a:t>
            </a:r>
          </a:p>
        </p:txBody>
      </p:sp>
      <p:sp>
        <p:nvSpPr>
          <p:cNvPr id="34819" name="Content Placeholder 2"/>
          <p:cNvSpPr>
            <a:spLocks noGrp="1"/>
          </p:cNvSpPr>
          <p:nvPr>
            <p:ph sz="quarter" idx="10"/>
          </p:nvPr>
        </p:nvSpPr>
        <p:spPr>
          <a:xfrm>
            <a:off x="195183" y="1208114"/>
            <a:ext cx="8760841" cy="3659716"/>
          </a:xfrm>
        </p:spPr>
        <p:txBody>
          <a:bodyPr/>
          <a:lstStyle/>
          <a:p>
            <a:pPr algn="just"/>
            <a:r>
              <a:rPr lang="en-US" dirty="0"/>
              <a:t>Introduce a mini-reduce phase before intermediate data is sent to reduce</a:t>
            </a:r>
          </a:p>
          <a:p>
            <a:pPr algn="just"/>
            <a:r>
              <a:rPr lang="en-US" dirty="0"/>
              <a:t>When there is significant repetition of intermediate keys </a:t>
            </a:r>
          </a:p>
          <a:p>
            <a:pPr lvl="1" algn="just"/>
            <a:r>
              <a:rPr lang="en-US" dirty="0"/>
              <a:t>Merge values of intermediate keys before sending to reduce tasks</a:t>
            </a:r>
          </a:p>
          <a:p>
            <a:pPr lvl="1" algn="just"/>
            <a:r>
              <a:rPr lang="en-US" dirty="0"/>
              <a:t>Example: word count, many records of the form </a:t>
            </a:r>
            <a:r>
              <a:rPr lang="en-US" dirty="0">
                <a:latin typeface="Consolas"/>
                <a:cs typeface="Consolas"/>
              </a:rPr>
              <a:t>&lt;</a:t>
            </a:r>
            <a:r>
              <a:rPr lang="en-US" dirty="0" err="1">
                <a:latin typeface="Consolas"/>
                <a:cs typeface="Consolas"/>
              </a:rPr>
              <a:t>word_name</a:t>
            </a:r>
            <a:r>
              <a:rPr lang="en-US" dirty="0">
                <a:latin typeface="Consolas"/>
                <a:cs typeface="Consolas"/>
              </a:rPr>
              <a:t>, 1&gt;</a:t>
            </a:r>
            <a:r>
              <a:rPr lang="en-US" dirty="0"/>
              <a:t>. Merge records with the same </a:t>
            </a:r>
            <a:r>
              <a:rPr lang="en-US" dirty="0" err="1">
                <a:latin typeface="Consolas"/>
                <a:cs typeface="Consolas"/>
              </a:rPr>
              <a:t>word_name</a:t>
            </a:r>
            <a:endParaRPr lang="en-US" dirty="0">
              <a:latin typeface="Consolas"/>
              <a:cs typeface="Consolas"/>
            </a:endParaRPr>
          </a:p>
          <a:p>
            <a:pPr lvl="1" algn="just"/>
            <a:r>
              <a:rPr lang="en-US" dirty="0"/>
              <a:t>Similar to reduce function </a:t>
            </a:r>
            <a:endParaRPr lang="en-US" dirty="0">
              <a:latin typeface="Consolas"/>
              <a:cs typeface="Consolas"/>
            </a:endParaRPr>
          </a:p>
          <a:p>
            <a:pPr marL="457200" lvl="1" indent="0" algn="just">
              <a:buNone/>
            </a:pPr>
            <a:endParaRPr lang="en-US" dirty="0">
              <a:latin typeface="Tahoma"/>
              <a:cs typeface="Tahoma"/>
            </a:endParaRPr>
          </a:p>
          <a:p>
            <a:pPr algn="just"/>
            <a:r>
              <a:rPr lang="en-US" dirty="0">
                <a:latin typeface="Tahoma"/>
                <a:cs typeface="Tahoma"/>
              </a:rPr>
              <a:t>Saves network bandwidth </a:t>
            </a:r>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19</a:t>
            </a:fld>
            <a:endParaRPr lang="en-US" sz="1400"/>
          </a:p>
        </p:txBody>
      </p:sp>
    </p:spTree>
    <p:extLst>
      <p:ext uri="{BB962C8B-B14F-4D97-AF65-F5344CB8AC3E}">
        <p14:creationId xmlns:p14="http://schemas.microsoft.com/office/powerpoint/2010/main" val="423992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p:txBody>
          <a:bodyPr/>
          <a:lstStyle/>
          <a:p>
            <a:r>
              <a:rPr lang="en-US"/>
              <a:t>Contents</a:t>
            </a:r>
            <a:endParaRPr lang="en-US" dirty="0"/>
          </a:p>
        </p:txBody>
      </p:sp>
      <p:sp>
        <p:nvSpPr>
          <p:cNvPr id="4099" name="Content Placeholder 6"/>
          <p:cNvSpPr>
            <a:spLocks noGrp="1"/>
          </p:cNvSpPr>
          <p:nvPr>
            <p:ph sz="quarter" idx="10"/>
          </p:nvPr>
        </p:nvSpPr>
        <p:spPr/>
        <p:txBody>
          <a:bodyPr/>
          <a:lstStyle/>
          <a:p>
            <a:r>
              <a:rPr lang="en-US" u="sng" dirty="0"/>
              <a:t>Batch processing</a:t>
            </a:r>
            <a:r>
              <a:rPr lang="en-US" dirty="0"/>
              <a:t>: processing large amounts of data at-once, in one-go to deliver a result according to a query on the data. </a:t>
            </a:r>
          </a:p>
          <a:p>
            <a:pPr lvl="1"/>
            <a:endParaRPr lang="en-US" dirty="0"/>
          </a:p>
          <a:p>
            <a:pPr marL="514350" indent="-457200">
              <a:buFont typeface="Wingdings" charset="2"/>
              <a:buChar char="§"/>
            </a:pPr>
            <a:r>
              <a:rPr lang="en-US" dirty="0"/>
              <a:t>Material is from the paper:</a:t>
            </a:r>
          </a:p>
          <a:p>
            <a:pPr marL="457200" lvl="1" indent="0">
              <a:buNone/>
            </a:pPr>
            <a:r>
              <a:rPr lang="en-US" dirty="0"/>
              <a:t>“</a:t>
            </a:r>
            <a:r>
              <a:rPr lang="en-US" dirty="0" err="1"/>
              <a:t>MapReduce</a:t>
            </a:r>
            <a:r>
              <a:rPr lang="en-US" dirty="0"/>
              <a:t>: Simplified Data Processing on Large Clusters”, </a:t>
            </a:r>
          </a:p>
          <a:p>
            <a:pPr marL="457200" lvl="1" indent="0">
              <a:buNone/>
            </a:pPr>
            <a:r>
              <a:rPr lang="en-US" dirty="0"/>
              <a:t>By Jeffrey Dean and Sanjay </a:t>
            </a:r>
            <a:r>
              <a:rPr lang="en-US" dirty="0" err="1"/>
              <a:t>Ghemawat</a:t>
            </a:r>
            <a:r>
              <a:rPr lang="en-US" dirty="0"/>
              <a:t> from Google</a:t>
            </a:r>
          </a:p>
          <a:p>
            <a:pPr marL="457200" lvl="1" indent="0">
              <a:buNone/>
            </a:pPr>
            <a:r>
              <a:rPr lang="en-US" sz="1600" dirty="0"/>
              <a:t>published in </a:t>
            </a:r>
            <a:r>
              <a:rPr lang="en-US" sz="1600" dirty="0" err="1"/>
              <a:t>Usenix</a:t>
            </a:r>
            <a:r>
              <a:rPr lang="en-US" sz="1600" dirty="0"/>
              <a:t> OSDI conference</a:t>
            </a:r>
            <a:r>
              <a:rPr lang="en-US" sz="1600"/>
              <a:t>, 2004 </a:t>
            </a:r>
            <a:endParaRPr lang="en-US" dirty="0"/>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2</a:t>
            </a:fld>
            <a:endParaRPr 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82441"/>
            <a:ext cx="9061604" cy="646331"/>
          </a:xfrm>
        </p:spPr>
        <p:txBody>
          <a:bodyPr/>
          <a:lstStyle/>
          <a:p>
            <a:r>
              <a:rPr lang="en-US" dirty="0"/>
              <a:t>Evaluation - Setup</a:t>
            </a:r>
            <a:endParaRPr lang="en-US" sz="2000" dirty="0"/>
          </a:p>
        </p:txBody>
      </p:sp>
      <p:sp>
        <p:nvSpPr>
          <p:cNvPr id="34819" name="Content Placeholder 2"/>
          <p:cNvSpPr>
            <a:spLocks noGrp="1"/>
          </p:cNvSpPr>
          <p:nvPr>
            <p:ph sz="quarter" idx="10"/>
          </p:nvPr>
        </p:nvSpPr>
        <p:spPr>
          <a:xfrm>
            <a:off x="-22034" y="988894"/>
            <a:ext cx="9166034" cy="3659716"/>
          </a:xfrm>
        </p:spPr>
        <p:txBody>
          <a:bodyPr/>
          <a:lstStyle/>
          <a:p>
            <a:r>
              <a:rPr lang="en-US" dirty="0"/>
              <a:t>Evaluation on two programs running on a large cluster and processing 1 TB of data:</a:t>
            </a:r>
          </a:p>
          <a:p>
            <a:pPr marL="857250" lvl="1" indent="-457200">
              <a:buFont typeface="+mj-lt"/>
              <a:buAutoNum type="arabicPeriod"/>
            </a:pPr>
            <a:r>
              <a:rPr lang="en-US" b="1" dirty="0" err="1"/>
              <a:t>grep</a:t>
            </a:r>
            <a:r>
              <a:rPr lang="en-US" b="1" dirty="0"/>
              <a:t>:</a:t>
            </a:r>
            <a:r>
              <a:rPr lang="en-US" dirty="0"/>
              <a:t> search over 10</a:t>
            </a:r>
            <a:r>
              <a:rPr lang="en-US" baseline="30000" dirty="0"/>
              <a:t>10</a:t>
            </a:r>
            <a:r>
              <a:rPr lang="en-US" dirty="0"/>
              <a:t> 100-byte records looking for a rare 3-character pattern</a:t>
            </a:r>
          </a:p>
          <a:p>
            <a:pPr marL="857250" lvl="1" indent="-457200">
              <a:buFont typeface="+mj-lt"/>
              <a:buAutoNum type="arabicPeriod"/>
            </a:pPr>
            <a:r>
              <a:rPr lang="en-US" b="1" dirty="0"/>
              <a:t>sort:</a:t>
            </a:r>
            <a:r>
              <a:rPr lang="en-US" dirty="0"/>
              <a:t> sorts 10</a:t>
            </a:r>
            <a:r>
              <a:rPr lang="en-US" baseline="30000" dirty="0"/>
              <a:t>10</a:t>
            </a:r>
            <a:r>
              <a:rPr lang="en-US" dirty="0"/>
              <a:t> 100-byte records </a:t>
            </a:r>
          </a:p>
          <a:p>
            <a:pPr marL="857250" lvl="1" indent="-457200">
              <a:buFont typeface="+mj-lt"/>
              <a:buAutoNum type="arabicPeriod"/>
            </a:pPr>
            <a:endParaRPr lang="en-US" dirty="0"/>
          </a:p>
          <a:p>
            <a:r>
              <a:rPr lang="en-US" dirty="0"/>
              <a:t>Cluster configuration:</a:t>
            </a:r>
          </a:p>
          <a:p>
            <a:pPr lvl="1"/>
            <a:r>
              <a:rPr lang="en-US" dirty="0"/>
              <a:t>1,800  machines</a:t>
            </a:r>
          </a:p>
          <a:p>
            <a:pPr lvl="1"/>
            <a:r>
              <a:rPr lang="en-US" dirty="0"/>
              <a:t>Each machine has 2 GHz Intel Xeon proc., 4GB </a:t>
            </a:r>
            <a:r>
              <a:rPr lang="en-US" dirty="0" err="1"/>
              <a:t>mem</a:t>
            </a:r>
            <a:r>
              <a:rPr lang="en-US" dirty="0"/>
              <a:t>, 2 160GB  IDE disks</a:t>
            </a:r>
          </a:p>
          <a:p>
            <a:pPr lvl="1"/>
            <a:r>
              <a:rPr lang="en-US" dirty="0"/>
              <a:t>Gigabit Ethernet link</a:t>
            </a:r>
          </a:p>
          <a:p>
            <a:pPr lvl="1"/>
            <a:r>
              <a:rPr lang="en-US" dirty="0"/>
              <a:t>Hosted in the same facility</a:t>
            </a:r>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20</a:t>
            </a:fld>
            <a:endParaRPr lang="en-US" sz="1400"/>
          </a:p>
        </p:txBody>
      </p:sp>
    </p:spTree>
    <p:extLst>
      <p:ext uri="{BB962C8B-B14F-4D97-AF65-F5344CB8AC3E}">
        <p14:creationId xmlns:p14="http://schemas.microsoft.com/office/powerpoint/2010/main" val="39448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82441"/>
            <a:ext cx="9061604" cy="646331"/>
          </a:xfrm>
        </p:spPr>
        <p:txBody>
          <a:bodyPr/>
          <a:lstStyle/>
          <a:p>
            <a:r>
              <a:rPr lang="en-US" dirty="0" err="1"/>
              <a:t>Grep</a:t>
            </a:r>
            <a:endParaRPr lang="en-US" sz="2000" dirty="0"/>
          </a:p>
        </p:txBody>
      </p:sp>
      <p:sp>
        <p:nvSpPr>
          <p:cNvPr id="34819" name="Content Placeholder 2"/>
          <p:cNvSpPr>
            <a:spLocks noGrp="1"/>
          </p:cNvSpPr>
          <p:nvPr>
            <p:ph sz="quarter" idx="10"/>
          </p:nvPr>
        </p:nvSpPr>
        <p:spPr>
          <a:xfrm>
            <a:off x="-5325" y="922046"/>
            <a:ext cx="9512746" cy="3659716"/>
          </a:xfrm>
        </p:spPr>
        <p:txBody>
          <a:bodyPr/>
          <a:lstStyle/>
          <a:p>
            <a:r>
              <a:rPr lang="en-US" sz="2200" dirty="0"/>
              <a:t>M = 15,000 of 64MB each split</a:t>
            </a:r>
          </a:p>
          <a:p>
            <a:r>
              <a:rPr lang="en-US" sz="2200" dirty="0"/>
              <a:t>R = 1</a:t>
            </a:r>
          </a:p>
          <a:p>
            <a:r>
              <a:rPr lang="en-US" sz="2200" dirty="0"/>
              <a:t>Entire computation finishes at 150s</a:t>
            </a:r>
          </a:p>
          <a:p>
            <a:r>
              <a:rPr lang="en-US" sz="2200" dirty="0"/>
              <a:t>Startup overhead ~60s</a:t>
            </a:r>
          </a:p>
          <a:p>
            <a:pPr lvl="1"/>
            <a:r>
              <a:rPr lang="en-US" dirty="0"/>
              <a:t>Propagation of program to workers</a:t>
            </a:r>
          </a:p>
          <a:p>
            <a:pPr lvl="1"/>
            <a:r>
              <a:rPr lang="en-US" dirty="0"/>
              <a:t>Delays to interact with GFS to open 1,000 files</a:t>
            </a:r>
          </a:p>
          <a:p>
            <a:pPr lvl="1"/>
            <a:r>
              <a:rPr lang="en-US" dirty="0"/>
              <a:t>…</a:t>
            </a:r>
          </a:p>
          <a:p>
            <a:r>
              <a:rPr lang="en-US" sz="2200" dirty="0"/>
              <a:t>Picks at 30GB/s with 1,764 workers</a:t>
            </a:r>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21</a:t>
            </a:fld>
            <a:endParaRPr lang="en-US" sz="1400"/>
          </a:p>
        </p:txBody>
      </p:sp>
      <p:pic>
        <p:nvPicPr>
          <p:cNvPr id="5" name="Picture 7" descr="gre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4181475"/>
            <a:ext cx="3933825" cy="2676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33135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82441"/>
            <a:ext cx="9061604" cy="646331"/>
          </a:xfrm>
        </p:spPr>
        <p:txBody>
          <a:bodyPr/>
          <a:lstStyle/>
          <a:p>
            <a:r>
              <a:rPr lang="en-US" dirty="0"/>
              <a:t>Sort </a:t>
            </a:r>
            <a:endParaRPr lang="en-US" sz="2000" dirty="0"/>
          </a:p>
        </p:txBody>
      </p:sp>
      <p:sp>
        <p:nvSpPr>
          <p:cNvPr id="34819" name="Content Placeholder 2"/>
          <p:cNvSpPr>
            <a:spLocks noGrp="1"/>
          </p:cNvSpPr>
          <p:nvPr>
            <p:ph sz="quarter" idx="10"/>
          </p:nvPr>
        </p:nvSpPr>
        <p:spPr>
          <a:xfrm>
            <a:off x="-5325" y="922046"/>
            <a:ext cx="8911222" cy="3659716"/>
          </a:xfrm>
        </p:spPr>
        <p:txBody>
          <a:bodyPr/>
          <a:lstStyle/>
          <a:p>
            <a:r>
              <a:rPr lang="en-US" sz="2200" dirty="0"/>
              <a:t>M = 15,000 splits, 64MB each</a:t>
            </a:r>
          </a:p>
          <a:p>
            <a:r>
              <a:rPr lang="en-US" sz="2200" dirty="0"/>
              <a:t>R = 4,000 files</a:t>
            </a:r>
          </a:p>
          <a:p>
            <a:r>
              <a:rPr lang="en-US" sz="2200" dirty="0"/>
              <a:t>Workers  = 1,700</a:t>
            </a:r>
          </a:p>
          <a:p>
            <a:r>
              <a:rPr lang="en-US" sz="2200" dirty="0"/>
              <a:t>Evaluated on three executions:</a:t>
            </a:r>
          </a:p>
          <a:p>
            <a:pPr lvl="1"/>
            <a:r>
              <a:rPr lang="en-US" dirty="0"/>
              <a:t>With backup tasks</a:t>
            </a:r>
          </a:p>
          <a:p>
            <a:pPr lvl="1"/>
            <a:r>
              <a:rPr lang="en-US" dirty="0"/>
              <a:t>Without backup tasks</a:t>
            </a:r>
          </a:p>
          <a:p>
            <a:pPr lvl="1"/>
            <a:r>
              <a:rPr lang="en-US" dirty="0"/>
              <a:t>With machine failures</a:t>
            </a:r>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22</a:t>
            </a:fld>
            <a:endParaRPr lang="en-US" sz="1400"/>
          </a:p>
        </p:txBody>
      </p:sp>
    </p:spTree>
    <p:extLst>
      <p:ext uri="{BB962C8B-B14F-4D97-AF65-F5344CB8AC3E}">
        <p14:creationId xmlns:p14="http://schemas.microsoft.com/office/powerpoint/2010/main" val="2729356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82441"/>
            <a:ext cx="9061604" cy="646331"/>
          </a:xfrm>
        </p:spPr>
        <p:txBody>
          <a:bodyPr/>
          <a:lstStyle/>
          <a:p>
            <a:r>
              <a:rPr lang="en-US" dirty="0"/>
              <a:t>Sort Results</a:t>
            </a:r>
            <a:endParaRPr lang="en-US" sz="2000" dirty="0"/>
          </a:p>
        </p:txBody>
      </p:sp>
      <p:sp>
        <p:nvSpPr>
          <p:cNvPr id="4" name="Slide Number Placeholder 3"/>
          <p:cNvSpPr txBox="1">
            <a:spLocks/>
          </p:cNvSpPr>
          <p:nvPr/>
        </p:nvSpPr>
        <p:spPr bwMode="auto">
          <a:xfrm>
            <a:off x="8701612" y="583511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23</a:t>
            </a:fld>
            <a:endParaRPr lang="en-US" sz="1400"/>
          </a:p>
        </p:txBody>
      </p:sp>
      <p:pic>
        <p:nvPicPr>
          <p:cNvPr id="6" name="Picture 12" descr="sort-nobackups"/>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347864" y="1759988"/>
            <a:ext cx="2544763" cy="38100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7" name="Picture 19" descr="sort-deaths"/>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6444208" y="1759988"/>
            <a:ext cx="2416175" cy="3886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8" name="Picture 7" descr="so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481663"/>
            <a:ext cx="2433638" cy="41148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222092" y="661476"/>
            <a:ext cx="7838175" cy="923330"/>
          </a:xfrm>
          <a:prstGeom prst="rect">
            <a:avLst/>
          </a:prstGeom>
          <a:noFill/>
        </p:spPr>
        <p:txBody>
          <a:bodyPr wrap="square" rtlCol="0">
            <a:spAutoFit/>
          </a:bodyPr>
          <a:lstStyle/>
          <a:p>
            <a:r>
              <a:rPr lang="en-US" dirty="0">
                <a:latin typeface="Tahoma"/>
                <a:cs typeface="Tahoma"/>
              </a:rPr>
              <a:t>Top: 	rate at which input is read</a:t>
            </a:r>
          </a:p>
          <a:p>
            <a:r>
              <a:rPr lang="en-US" dirty="0">
                <a:latin typeface="Tahoma"/>
                <a:cs typeface="Tahoma"/>
              </a:rPr>
              <a:t>Middle: 	rate at which data is sent from mappers to reducers</a:t>
            </a:r>
          </a:p>
          <a:p>
            <a:r>
              <a:rPr lang="en-US" dirty="0">
                <a:latin typeface="Tahoma"/>
                <a:cs typeface="Tahoma"/>
              </a:rPr>
              <a:t>Bottom: 	rate at which sorted data is written to output file by reducers </a:t>
            </a:r>
            <a:endParaRPr lang="en-IN" dirty="0">
              <a:latin typeface="Tahoma"/>
              <a:cs typeface="Tahoma"/>
            </a:endParaRPr>
          </a:p>
        </p:txBody>
      </p:sp>
      <p:sp>
        <p:nvSpPr>
          <p:cNvPr id="10" name="TextBox 9"/>
          <p:cNvSpPr txBox="1"/>
          <p:nvPr/>
        </p:nvSpPr>
        <p:spPr>
          <a:xfrm>
            <a:off x="3588866" y="5505622"/>
            <a:ext cx="2279278" cy="1200329"/>
          </a:xfrm>
          <a:prstGeom prst="rect">
            <a:avLst/>
          </a:prstGeom>
          <a:noFill/>
        </p:spPr>
        <p:txBody>
          <a:bodyPr wrap="square" rtlCol="0">
            <a:spAutoFit/>
          </a:bodyPr>
          <a:lstStyle/>
          <a:p>
            <a:pPr algn="ctr"/>
            <a:r>
              <a:rPr lang="en-US" dirty="0">
                <a:latin typeface="Tahoma"/>
                <a:cs typeface="Tahoma"/>
              </a:rPr>
              <a:t>Without backup tasks, </a:t>
            </a:r>
            <a:r>
              <a:rPr lang="en-US" u="sng" dirty="0">
                <a:latin typeface="Tahoma"/>
                <a:cs typeface="Tahoma"/>
              </a:rPr>
              <a:t>5 reduce tasks stragglers, 44% increase</a:t>
            </a:r>
            <a:endParaRPr lang="en-IN" u="sng" dirty="0">
              <a:latin typeface="Tahoma"/>
              <a:cs typeface="Tahoma"/>
            </a:endParaRPr>
          </a:p>
        </p:txBody>
      </p:sp>
      <p:sp>
        <p:nvSpPr>
          <p:cNvPr id="11" name="TextBox 10"/>
          <p:cNvSpPr txBox="1"/>
          <p:nvPr/>
        </p:nvSpPr>
        <p:spPr>
          <a:xfrm>
            <a:off x="5880100" y="5487471"/>
            <a:ext cx="3059410" cy="1261884"/>
          </a:xfrm>
          <a:prstGeom prst="rect">
            <a:avLst/>
          </a:prstGeom>
          <a:noFill/>
        </p:spPr>
        <p:txBody>
          <a:bodyPr wrap="square" rtlCol="0">
            <a:spAutoFit/>
          </a:bodyPr>
          <a:lstStyle/>
          <a:p>
            <a:pPr algn="ctr"/>
            <a:r>
              <a:rPr lang="en-US" dirty="0">
                <a:latin typeface="Tahoma"/>
                <a:cs typeface="Tahoma"/>
              </a:rPr>
              <a:t>With machine failures, </a:t>
            </a:r>
          </a:p>
          <a:p>
            <a:pPr algn="ctr"/>
            <a:r>
              <a:rPr lang="en-US" u="sng" dirty="0">
                <a:latin typeface="Tahoma"/>
                <a:cs typeface="Tahoma"/>
              </a:rPr>
              <a:t>200 out of 1746 workers,</a:t>
            </a:r>
            <a:r>
              <a:rPr lang="en-US" dirty="0">
                <a:latin typeface="Tahoma"/>
                <a:cs typeface="Tahoma"/>
              </a:rPr>
              <a:t> </a:t>
            </a:r>
          </a:p>
          <a:p>
            <a:pPr marL="285750" indent="-285750" algn="ctr">
              <a:buClr>
                <a:srgbClr val="008000"/>
              </a:buClr>
              <a:buFont typeface="Wingdings" charset="2"/>
              <a:buChar char="§"/>
            </a:pPr>
            <a:r>
              <a:rPr lang="en-US" sz="2000" dirty="0">
                <a:latin typeface="Tahoma"/>
                <a:cs typeface="Tahoma"/>
              </a:rPr>
              <a:t>a 5% increase over normal execution time </a:t>
            </a:r>
            <a:endParaRPr lang="en-IN" sz="2000" dirty="0">
              <a:latin typeface="Tahoma"/>
              <a:cs typeface="Tahoma"/>
            </a:endParaRPr>
          </a:p>
        </p:txBody>
      </p:sp>
      <p:sp>
        <p:nvSpPr>
          <p:cNvPr id="12" name="TextBox 11"/>
          <p:cNvSpPr txBox="1"/>
          <p:nvPr/>
        </p:nvSpPr>
        <p:spPr>
          <a:xfrm>
            <a:off x="659399" y="5607222"/>
            <a:ext cx="2279278" cy="646331"/>
          </a:xfrm>
          <a:prstGeom prst="rect">
            <a:avLst/>
          </a:prstGeom>
          <a:noFill/>
        </p:spPr>
        <p:txBody>
          <a:bodyPr wrap="square" rtlCol="0">
            <a:spAutoFit/>
          </a:bodyPr>
          <a:lstStyle/>
          <a:p>
            <a:pPr algn="ctr"/>
            <a:r>
              <a:rPr lang="en-US" dirty="0">
                <a:latin typeface="Tahoma"/>
                <a:cs typeface="Tahoma"/>
              </a:rPr>
              <a:t>Normal execution with backup</a:t>
            </a:r>
            <a:endParaRPr lang="en-IN" dirty="0">
              <a:latin typeface="Tahoma"/>
              <a:cs typeface="Tahoma"/>
            </a:endParaRPr>
          </a:p>
        </p:txBody>
      </p:sp>
    </p:spTree>
    <p:extLst>
      <p:ext uri="{BB962C8B-B14F-4D97-AF65-F5344CB8AC3E}">
        <p14:creationId xmlns:p14="http://schemas.microsoft.com/office/powerpoint/2010/main" val="123349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28600" y="82441"/>
            <a:ext cx="9061604" cy="646331"/>
          </a:xfrm>
        </p:spPr>
        <p:txBody>
          <a:bodyPr/>
          <a:lstStyle/>
          <a:p>
            <a:r>
              <a:rPr lang="en-US" dirty="0"/>
              <a:t>Implementation</a:t>
            </a:r>
          </a:p>
        </p:txBody>
      </p:sp>
      <p:sp>
        <p:nvSpPr>
          <p:cNvPr id="34819" name="Content Placeholder 2"/>
          <p:cNvSpPr>
            <a:spLocks noGrp="1"/>
          </p:cNvSpPr>
          <p:nvPr>
            <p:ph sz="quarter" idx="10"/>
          </p:nvPr>
        </p:nvSpPr>
        <p:spPr>
          <a:xfrm>
            <a:off x="-5325" y="922046"/>
            <a:ext cx="9149325" cy="3659716"/>
          </a:xfrm>
        </p:spPr>
        <p:txBody>
          <a:bodyPr/>
          <a:lstStyle/>
          <a:p>
            <a:r>
              <a:rPr lang="en-US" sz="2400" dirty="0">
                <a:sym typeface="Wingdings"/>
              </a:rPr>
              <a:t>First MapReduce library in </a:t>
            </a:r>
            <a:r>
              <a:rPr lang="en-US" sz="2400" u="sng" dirty="0">
                <a:sym typeface="Wingdings"/>
              </a:rPr>
              <a:t>02/2003</a:t>
            </a:r>
          </a:p>
          <a:p>
            <a:r>
              <a:rPr lang="en-US" dirty="0">
                <a:sym typeface="Wingdings"/>
              </a:rPr>
              <a:t>Use cases (back then):</a:t>
            </a:r>
          </a:p>
          <a:p>
            <a:pPr lvl="1"/>
            <a:r>
              <a:rPr lang="en-US" sz="2000" dirty="0">
                <a:sym typeface="Wingdings"/>
              </a:rPr>
              <a:t>Large-scale machine learning problems</a:t>
            </a:r>
          </a:p>
          <a:p>
            <a:pPr lvl="1"/>
            <a:r>
              <a:rPr lang="en-US" dirty="0">
                <a:sym typeface="Wingdings"/>
              </a:rPr>
              <a:t>Clustering problems for the Google News</a:t>
            </a:r>
          </a:p>
          <a:p>
            <a:pPr lvl="1"/>
            <a:r>
              <a:rPr lang="en-US" sz="2000" dirty="0">
                <a:sym typeface="Wingdings"/>
              </a:rPr>
              <a:t>Extraction of data for reports Google zeitgeist</a:t>
            </a:r>
          </a:p>
          <a:p>
            <a:pPr lvl="1"/>
            <a:r>
              <a:rPr lang="en-US" dirty="0">
                <a:sym typeface="Wingdings"/>
              </a:rPr>
              <a:t>Large-scale graph computations</a:t>
            </a:r>
            <a:endParaRPr lang="en-US" sz="2000" dirty="0">
              <a:sym typeface="Wingdings"/>
            </a:endParaRPr>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24</a:t>
            </a:fld>
            <a:endParaRPr lang="en-US" sz="140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3429000"/>
            <a:ext cx="3421177" cy="3213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902" y="3441700"/>
            <a:ext cx="3952098" cy="307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TextBox 1"/>
          <p:cNvSpPr txBox="1"/>
          <p:nvPr/>
        </p:nvSpPr>
        <p:spPr>
          <a:xfrm>
            <a:off x="5156200" y="3048000"/>
            <a:ext cx="3328631" cy="369332"/>
          </a:xfrm>
          <a:prstGeom prst="rect">
            <a:avLst/>
          </a:prstGeom>
          <a:noFill/>
        </p:spPr>
        <p:txBody>
          <a:bodyPr wrap="none" rtlCol="0">
            <a:spAutoFit/>
          </a:bodyPr>
          <a:lstStyle/>
          <a:p>
            <a:r>
              <a:rPr lang="en-US" dirty="0" err="1">
                <a:latin typeface="Tahoma"/>
                <a:cs typeface="Tahoma"/>
              </a:rPr>
              <a:t>MapReduce</a:t>
            </a:r>
            <a:r>
              <a:rPr lang="en-US" dirty="0">
                <a:latin typeface="Tahoma"/>
                <a:cs typeface="Tahoma"/>
              </a:rPr>
              <a:t> jobs run in 8/2004</a:t>
            </a:r>
          </a:p>
        </p:txBody>
      </p:sp>
    </p:spTree>
    <p:extLst>
      <p:ext uri="{BB962C8B-B14F-4D97-AF65-F5344CB8AC3E}">
        <p14:creationId xmlns:p14="http://schemas.microsoft.com/office/powerpoint/2010/main" val="2524288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p:txBody>
          <a:bodyPr/>
          <a:lstStyle/>
          <a:p>
            <a:r>
              <a:rPr lang="en-US" dirty="0"/>
              <a:t>Summary</a:t>
            </a:r>
          </a:p>
        </p:txBody>
      </p:sp>
      <p:sp>
        <p:nvSpPr>
          <p:cNvPr id="4099" name="Content Placeholder 6"/>
          <p:cNvSpPr>
            <a:spLocks noGrp="1"/>
          </p:cNvSpPr>
          <p:nvPr>
            <p:ph sz="quarter" idx="10"/>
          </p:nvPr>
        </p:nvSpPr>
        <p:spPr/>
        <p:txBody>
          <a:bodyPr/>
          <a:lstStyle/>
          <a:p>
            <a:r>
              <a:rPr lang="en-US" dirty="0" err="1"/>
              <a:t>MapReduce</a:t>
            </a:r>
            <a:r>
              <a:rPr lang="en-US" dirty="0"/>
              <a:t> is a very powerful and expressive model</a:t>
            </a:r>
          </a:p>
          <a:p>
            <a:r>
              <a:rPr lang="en-US" dirty="0"/>
              <a:t>Performance depends a lot on implementation details</a:t>
            </a:r>
          </a:p>
          <a:p>
            <a:endParaRPr lang="en-US" dirty="0"/>
          </a:p>
          <a:p>
            <a:pPr marL="514350" indent="-457200">
              <a:buFont typeface="Wingdings" charset="2"/>
              <a:buChar char="§"/>
            </a:pPr>
            <a:r>
              <a:rPr lang="en-US" dirty="0"/>
              <a:t>Material is from the paper:</a:t>
            </a:r>
          </a:p>
          <a:p>
            <a:pPr marL="457200" lvl="1" indent="0">
              <a:buNone/>
            </a:pPr>
            <a:r>
              <a:rPr lang="en-US" dirty="0"/>
              <a:t>“</a:t>
            </a:r>
            <a:r>
              <a:rPr lang="en-US" dirty="0" err="1"/>
              <a:t>MapReduce</a:t>
            </a:r>
            <a:r>
              <a:rPr lang="en-US" dirty="0"/>
              <a:t>: Simplified Data Processing on Large Clusters”, </a:t>
            </a:r>
          </a:p>
          <a:p>
            <a:pPr marL="457200" lvl="1" indent="0">
              <a:buNone/>
            </a:pPr>
            <a:r>
              <a:rPr lang="en-US" dirty="0"/>
              <a:t>By Jeffrey Dean and Sanjay </a:t>
            </a:r>
            <a:r>
              <a:rPr lang="en-US" dirty="0" err="1"/>
              <a:t>Ghemawat</a:t>
            </a:r>
            <a:r>
              <a:rPr lang="en-US" dirty="0"/>
              <a:t> from Google</a:t>
            </a:r>
          </a:p>
          <a:p>
            <a:pPr marL="457200" lvl="1" indent="0">
              <a:buNone/>
            </a:pPr>
            <a:r>
              <a:rPr lang="en-US" sz="1600" dirty="0"/>
              <a:t>published in </a:t>
            </a:r>
            <a:r>
              <a:rPr lang="en-US" sz="1600" dirty="0" err="1"/>
              <a:t>Usenix</a:t>
            </a:r>
            <a:r>
              <a:rPr lang="en-US" sz="1600" dirty="0"/>
              <a:t> OSDI conference, 2004 </a:t>
            </a:r>
            <a:endParaRPr lang="en-US" dirty="0"/>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25</a:t>
            </a:fld>
            <a:endParaRPr lang="en-US" sz="1400"/>
          </a:p>
        </p:txBody>
      </p:sp>
    </p:spTree>
    <p:extLst>
      <p:ext uri="{BB962C8B-B14F-4D97-AF65-F5344CB8AC3E}">
        <p14:creationId xmlns:p14="http://schemas.microsoft.com/office/powerpoint/2010/main" val="74462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5400" y="125437"/>
            <a:ext cx="9118600" cy="584776"/>
          </a:xfrm>
        </p:spPr>
        <p:txBody>
          <a:bodyPr/>
          <a:lstStyle/>
          <a:p>
            <a:r>
              <a:rPr lang="en-US" sz="3200" dirty="0"/>
              <a:t>Motivation: Processing Large-sets of Data </a:t>
            </a:r>
          </a:p>
        </p:txBody>
      </p:sp>
      <p:sp>
        <p:nvSpPr>
          <p:cNvPr id="5123" name="Content Placeholder 2"/>
          <p:cNvSpPr>
            <a:spLocks noGrp="1"/>
          </p:cNvSpPr>
          <p:nvPr>
            <p:ph sz="quarter" idx="10"/>
          </p:nvPr>
        </p:nvSpPr>
        <p:spPr>
          <a:xfrm>
            <a:off x="-50127" y="944773"/>
            <a:ext cx="9258300" cy="3659716"/>
          </a:xfrm>
        </p:spPr>
        <p:txBody>
          <a:bodyPr/>
          <a:lstStyle/>
          <a:p>
            <a:pPr algn="just"/>
            <a:r>
              <a:rPr lang="en-US" dirty="0"/>
              <a:t>Need for many computations over large/huge sets of data:</a:t>
            </a:r>
          </a:p>
          <a:p>
            <a:pPr lvl="1" algn="just"/>
            <a:r>
              <a:rPr lang="en-US" dirty="0"/>
              <a:t>Input data: crawled documents, web request logs</a:t>
            </a:r>
          </a:p>
          <a:p>
            <a:pPr lvl="1" algn="just"/>
            <a:r>
              <a:rPr lang="en-US" dirty="0"/>
              <a:t>Output data: inverted indices, summary of pages crawled per host, the set of the most frequent queries in a given day, …</a:t>
            </a:r>
          </a:p>
          <a:p>
            <a:pPr algn="just"/>
            <a:r>
              <a:rPr lang="en-US" dirty="0"/>
              <a:t>Most of these computation are relatively straight-forward </a:t>
            </a:r>
          </a:p>
          <a:p>
            <a:pPr algn="just"/>
            <a:r>
              <a:rPr lang="en-US" dirty="0"/>
              <a:t>To speedup computation and shorten processing time, we can distribute data across 100s of machines and process them in parallel</a:t>
            </a:r>
          </a:p>
          <a:p>
            <a:pPr algn="just"/>
            <a:r>
              <a:rPr lang="en-US" dirty="0"/>
              <a:t>But, parallel computations are difficult and complex to manage:</a:t>
            </a:r>
          </a:p>
          <a:p>
            <a:pPr lvl="1" algn="just"/>
            <a:r>
              <a:rPr lang="en-US" dirty="0"/>
              <a:t>Race conditions, debugging, data distribution, fault-tolerance, load balancing, </a:t>
            </a:r>
            <a:r>
              <a:rPr lang="en-US" dirty="0" err="1"/>
              <a:t>etc</a:t>
            </a:r>
            <a:r>
              <a:rPr lang="en-US" dirty="0"/>
              <a:t> </a:t>
            </a:r>
          </a:p>
          <a:p>
            <a:pPr algn="just"/>
            <a:endParaRPr lang="en-US" dirty="0"/>
          </a:p>
          <a:p>
            <a:pPr algn="just"/>
            <a:r>
              <a:rPr lang="en-US" b="1" dirty="0"/>
              <a:t>Ideally, </a:t>
            </a:r>
            <a:r>
              <a:rPr lang="en-US" dirty="0"/>
              <a:t>we would like to process data in parallel but not deal with the complexity of </a:t>
            </a:r>
            <a:r>
              <a:rPr lang="en-US" dirty="0" err="1"/>
              <a:t>parallelisation</a:t>
            </a:r>
            <a:r>
              <a:rPr lang="en-US" dirty="0"/>
              <a:t> and data distribution</a:t>
            </a:r>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3</a:t>
            </a:fld>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65100" y="82441"/>
            <a:ext cx="8966200" cy="646331"/>
          </a:xfrm>
        </p:spPr>
        <p:txBody>
          <a:bodyPr/>
          <a:lstStyle/>
          <a:p>
            <a:r>
              <a:rPr lang="en-US" dirty="0" err="1"/>
              <a:t>MapReduce</a:t>
            </a:r>
            <a:endParaRPr lang="en-US" dirty="0"/>
          </a:p>
        </p:txBody>
      </p:sp>
      <p:sp>
        <p:nvSpPr>
          <p:cNvPr id="7171" name="Content Placeholder 2"/>
          <p:cNvSpPr>
            <a:spLocks noGrp="1"/>
          </p:cNvSpPr>
          <p:nvPr>
            <p:ph sz="quarter" idx="10"/>
          </p:nvPr>
        </p:nvSpPr>
        <p:spPr>
          <a:xfrm>
            <a:off x="241301" y="1127941"/>
            <a:ext cx="8639175" cy="3659716"/>
          </a:xfrm>
        </p:spPr>
        <p:txBody>
          <a:bodyPr/>
          <a:lstStyle/>
          <a:p>
            <a:pPr marL="0" indent="0" algn="just">
              <a:buSzPct val="100000"/>
              <a:buNone/>
            </a:pPr>
            <a:r>
              <a:rPr lang="en-US" i="1" dirty="0"/>
              <a:t>“A new abstraction that allows us to express the simple computations we were trying to perform but hides the messy details of parallelization, fault-tolerance, data distribution and load balancing in a library.”</a:t>
            </a:r>
          </a:p>
          <a:p>
            <a:pPr marL="0" indent="0" algn="just">
              <a:buSzPct val="100000"/>
              <a:buNone/>
            </a:pPr>
            <a:endParaRPr lang="en-US" i="1" dirty="0"/>
          </a:p>
          <a:p>
            <a:pPr algn="just">
              <a:buSzPct val="100000"/>
            </a:pPr>
            <a:r>
              <a:rPr lang="en-US" dirty="0"/>
              <a:t>Programming model:</a:t>
            </a:r>
          </a:p>
          <a:p>
            <a:pPr lvl="1" algn="just">
              <a:buSzPct val="100000"/>
            </a:pPr>
            <a:r>
              <a:rPr lang="en-US" dirty="0"/>
              <a:t>Provides abstraction to express computation </a:t>
            </a:r>
          </a:p>
          <a:p>
            <a:pPr algn="just">
              <a:buSzPct val="100000"/>
            </a:pPr>
            <a:r>
              <a:rPr lang="en-US" dirty="0"/>
              <a:t>Library:</a:t>
            </a:r>
          </a:p>
          <a:p>
            <a:pPr lvl="1" algn="just">
              <a:buSzPct val="100000"/>
            </a:pPr>
            <a:r>
              <a:rPr lang="en-US" dirty="0"/>
              <a:t>To take care the runtime </a:t>
            </a:r>
            <a:r>
              <a:rPr lang="en-US" dirty="0" err="1"/>
              <a:t>parallelisation</a:t>
            </a:r>
            <a:r>
              <a:rPr lang="en-US" dirty="0"/>
              <a:t> of the computation. </a:t>
            </a:r>
          </a:p>
          <a:p>
            <a:pPr lvl="1" algn="just">
              <a:buSzPct val="100000"/>
            </a:pPr>
            <a:endParaRPr lang="en-US" dirty="0"/>
          </a:p>
          <a:p>
            <a:pPr lvl="1" algn="just">
              <a:buSzPct val="100000"/>
            </a:pPr>
            <a:endParaRPr lang="en-US" dirty="0"/>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4</a:t>
            </a:fld>
            <a:endParaRPr 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28600" y="-86092"/>
            <a:ext cx="8639175" cy="830997"/>
          </a:xfrm>
        </p:spPr>
        <p:txBody>
          <a:bodyPr/>
          <a:lstStyle/>
          <a:p>
            <a:r>
              <a:rPr lang="en-US" sz="2400" dirty="0"/>
              <a:t>Example: Counting the number of occurrences of each work in the text below </a:t>
            </a:r>
            <a:r>
              <a:rPr lang="en-US" sz="1800" dirty="0"/>
              <a:t>from Wikipedia</a:t>
            </a:r>
          </a:p>
        </p:txBody>
      </p:sp>
      <p:sp>
        <p:nvSpPr>
          <p:cNvPr id="28675" name="Content Placeholder 2"/>
          <p:cNvSpPr>
            <a:spLocks noGrp="1"/>
          </p:cNvSpPr>
          <p:nvPr>
            <p:ph sz="quarter" idx="10"/>
          </p:nvPr>
        </p:nvSpPr>
        <p:spPr>
          <a:xfrm>
            <a:off x="431800" y="748297"/>
            <a:ext cx="7658100" cy="4814303"/>
          </a:xfrm>
        </p:spPr>
        <p:txBody>
          <a:bodyPr/>
          <a:lstStyle/>
          <a:p>
            <a:pPr marL="457200" lvl="1" indent="0" algn="just">
              <a:buNone/>
            </a:pPr>
            <a:r>
              <a:rPr lang="en-US" dirty="0"/>
              <a:t>“</a:t>
            </a:r>
            <a:r>
              <a:rPr lang="en-US" i="1" dirty="0"/>
              <a:t>Cloud computing is a recently evolved computing terminology or metaphor based on utility and consumption of computing resources. Cloud computing involves deploying groups of remote servers and software networks that allow centralized data storage and online access to computer services or resources. Cloud can be classified as public, private or hybrid</a:t>
            </a:r>
            <a:r>
              <a:rPr lang="en-US" dirty="0"/>
              <a:t>.” </a:t>
            </a:r>
          </a:p>
          <a:p>
            <a:pPr marL="457200" lvl="1" indent="0" algn="just">
              <a:buNone/>
            </a:pPr>
            <a:endParaRPr lang="en-US" sz="2200" b="1" dirty="0"/>
          </a:p>
          <a:p>
            <a:pPr marL="457200" lvl="1" indent="0" algn="just">
              <a:buNone/>
            </a:pPr>
            <a:r>
              <a:rPr lang="en-US" sz="2200" b="1" dirty="0"/>
              <a:t>Word: 		Number of Occurrences </a:t>
            </a:r>
          </a:p>
          <a:p>
            <a:pPr marL="457200" lvl="1" indent="0" algn="just">
              <a:buNone/>
            </a:pPr>
            <a:r>
              <a:rPr lang="en-US" dirty="0"/>
              <a:t>Cloud 			1 </a:t>
            </a:r>
          </a:p>
          <a:p>
            <a:pPr marL="457200" lvl="1" indent="0" algn="just">
              <a:buNone/>
            </a:pPr>
            <a:r>
              <a:rPr lang="en-US" dirty="0"/>
              <a:t>computing 		1</a:t>
            </a:r>
          </a:p>
          <a:p>
            <a:pPr marL="457200" lvl="1" indent="0" algn="just">
              <a:buNone/>
            </a:pPr>
            <a:r>
              <a:rPr lang="en-US" dirty="0"/>
              <a:t>is 				1</a:t>
            </a:r>
          </a:p>
          <a:p>
            <a:pPr marL="457200" lvl="1" indent="0" algn="just">
              <a:buNone/>
            </a:pPr>
            <a:r>
              <a:rPr lang="en-US" dirty="0"/>
              <a:t>a 				1</a:t>
            </a:r>
          </a:p>
          <a:p>
            <a:pPr marL="457200" lvl="1" indent="0" algn="just">
              <a:buNone/>
            </a:pPr>
            <a:r>
              <a:rPr lang="en-US" dirty="0"/>
              <a:t>recently 		1</a:t>
            </a:r>
          </a:p>
          <a:p>
            <a:pPr marL="457200" lvl="1" indent="0" algn="just">
              <a:buNone/>
            </a:pPr>
            <a:r>
              <a:rPr lang="en-US" dirty="0"/>
              <a:t>evolved 		1</a:t>
            </a:r>
          </a:p>
          <a:p>
            <a:pPr marL="457200" lvl="1" indent="0" algn="just">
              <a:buNone/>
            </a:pPr>
            <a:r>
              <a:rPr lang="en-US" dirty="0"/>
              <a:t>computing 		1? </a:t>
            </a:r>
          </a:p>
          <a:p>
            <a:pPr marL="457200" lvl="1" indent="0" algn="just">
              <a:buNone/>
            </a:pPr>
            <a:r>
              <a:rPr lang="en-US" dirty="0"/>
              <a:t>terminology 	1</a:t>
            </a:r>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5</a:t>
            </a:fld>
            <a:endParaRPr lang="en-US" sz="1400"/>
          </a:p>
        </p:txBody>
      </p:sp>
      <p:sp>
        <p:nvSpPr>
          <p:cNvPr id="2" name="TextBox 1"/>
          <p:cNvSpPr txBox="1"/>
          <p:nvPr/>
        </p:nvSpPr>
        <p:spPr>
          <a:xfrm>
            <a:off x="2717800" y="3848100"/>
            <a:ext cx="203200" cy="400110"/>
          </a:xfrm>
          <a:prstGeom prst="rect">
            <a:avLst/>
          </a:prstGeom>
          <a:solidFill>
            <a:schemeClr val="bg1"/>
          </a:solidFill>
        </p:spPr>
        <p:txBody>
          <a:bodyPr wrap="square" rtlCol="0">
            <a:spAutoFit/>
          </a:bodyPr>
          <a:lstStyle/>
          <a:p>
            <a:r>
              <a:rPr lang="en-US" sz="2000" b="1" dirty="0">
                <a:solidFill>
                  <a:srgbClr val="FF0000"/>
                </a:solidFill>
                <a:latin typeface="Tahoma"/>
                <a:cs typeface="Tahoma"/>
              </a:rPr>
              <a:t>2</a:t>
            </a:r>
          </a:p>
        </p:txBody>
      </p:sp>
      <p:sp>
        <p:nvSpPr>
          <p:cNvPr id="5" name="TextBox 4"/>
          <p:cNvSpPr txBox="1"/>
          <p:nvPr/>
        </p:nvSpPr>
        <p:spPr>
          <a:xfrm>
            <a:off x="889000" y="5803900"/>
            <a:ext cx="2286000" cy="369332"/>
          </a:xfrm>
          <a:prstGeom prst="rect">
            <a:avLst/>
          </a:prstGeom>
          <a:solidFill>
            <a:srgbClr val="FFFFFF"/>
          </a:solidFill>
          <a:ln>
            <a:noFill/>
          </a:ln>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Programming Model</a:t>
            </a:r>
          </a:p>
        </p:txBody>
      </p:sp>
      <p:sp>
        <p:nvSpPr>
          <p:cNvPr id="6147" name="Content Placeholder 2"/>
          <p:cNvSpPr>
            <a:spLocks noGrp="1"/>
          </p:cNvSpPr>
          <p:nvPr>
            <p:ph sz="quarter" idx="10"/>
          </p:nvPr>
        </p:nvSpPr>
        <p:spPr>
          <a:xfrm>
            <a:off x="145056" y="1289693"/>
            <a:ext cx="8826499" cy="3659716"/>
          </a:xfrm>
        </p:spPr>
        <p:txBody>
          <a:bodyPr/>
          <a:lstStyle/>
          <a:p>
            <a:pPr algn="just"/>
            <a:r>
              <a:rPr lang="en-US" dirty="0"/>
              <a:t>Input: a set of key/value pairs</a:t>
            </a:r>
          </a:p>
          <a:p>
            <a:pPr algn="just"/>
            <a:r>
              <a:rPr lang="en-US" dirty="0"/>
              <a:t>Output: a set of key/value pairs</a:t>
            </a:r>
          </a:p>
          <a:p>
            <a:pPr algn="just"/>
            <a:endParaRPr lang="en-US" dirty="0"/>
          </a:p>
          <a:p>
            <a:pPr algn="just"/>
            <a:r>
              <a:rPr lang="en-US" dirty="0"/>
              <a:t>Computation is expressed using the two functions:</a:t>
            </a:r>
          </a:p>
          <a:p>
            <a:pPr marL="514350" lvl="2" indent="-457200" algn="just">
              <a:buSzPct val="100000"/>
              <a:buFont typeface="+mj-lt"/>
              <a:buAutoNum type="arabicPeriod"/>
            </a:pPr>
            <a:r>
              <a:rPr lang="en-US" dirty="0"/>
              <a:t>Map task: a single pair </a:t>
            </a:r>
            <a:r>
              <a:rPr lang="en-US" dirty="0">
                <a:sym typeface="Wingdings"/>
              </a:rPr>
              <a:t>  a list of intermediate pairs</a:t>
            </a:r>
            <a:endParaRPr lang="en-US" dirty="0"/>
          </a:p>
          <a:p>
            <a:pPr marL="971550" lvl="3" indent="-457200" algn="just">
              <a:buSzPct val="100000"/>
            </a:pPr>
            <a:r>
              <a:rPr lang="en-US" dirty="0">
                <a:solidFill>
                  <a:srgbClr val="FF0000"/>
                </a:solidFill>
              </a:rPr>
              <a:t>map</a:t>
            </a:r>
            <a:r>
              <a:rPr lang="en-US" dirty="0">
                <a:solidFill>
                  <a:srgbClr val="0000FF"/>
                </a:solidFill>
              </a:rPr>
              <a:t>(input-key, input-value) </a:t>
            </a:r>
            <a:r>
              <a:rPr lang="en-US" dirty="0">
                <a:sym typeface="Wingdings"/>
              </a:rPr>
              <a:t> </a:t>
            </a:r>
            <a:r>
              <a:rPr lang="en-US" dirty="0">
                <a:solidFill>
                  <a:srgbClr val="FF0000"/>
                </a:solidFill>
                <a:sym typeface="Wingdings"/>
              </a:rPr>
              <a:t>list</a:t>
            </a:r>
            <a:r>
              <a:rPr lang="en-US" dirty="0">
                <a:solidFill>
                  <a:srgbClr val="0000FF"/>
                </a:solidFill>
                <a:sym typeface="Wingdings"/>
              </a:rPr>
              <a:t>(out-key, intermediate-value)</a:t>
            </a:r>
          </a:p>
          <a:p>
            <a:pPr marL="971550" lvl="3" indent="-457200" algn="just">
              <a:buSzPct val="100000"/>
            </a:pPr>
            <a:r>
              <a:rPr lang="en-US" i="1" dirty="0"/>
              <a:t>&lt;</a:t>
            </a:r>
            <a:r>
              <a:rPr lang="en-US" i="1" dirty="0" err="1"/>
              <a:t>k</a:t>
            </a:r>
            <a:r>
              <a:rPr lang="en-US" sz="2800" i="1" baseline="-25000" dirty="0" err="1"/>
              <a:t>i</a:t>
            </a:r>
            <a:r>
              <a:rPr lang="en-US" i="1" dirty="0"/>
              <a:t>, v</a:t>
            </a:r>
            <a:r>
              <a:rPr lang="en-US" sz="2800" i="1" baseline="-25000" dirty="0"/>
              <a:t>i</a:t>
            </a:r>
            <a:r>
              <a:rPr lang="en-US" i="1" dirty="0"/>
              <a:t>&gt; </a:t>
            </a:r>
            <a:r>
              <a:rPr lang="en-US" i="1" dirty="0">
                <a:sym typeface="Wingdings" pitchFamily="2" charset="2"/>
              </a:rPr>
              <a:t> { &lt; </a:t>
            </a:r>
            <a:r>
              <a:rPr lang="en-US" i="1" dirty="0" err="1">
                <a:sym typeface="Wingdings" pitchFamily="2" charset="2"/>
              </a:rPr>
              <a:t>k</a:t>
            </a:r>
            <a:r>
              <a:rPr lang="en-US" sz="2800" i="1" baseline="-25000" dirty="0" err="1">
                <a:sym typeface="Wingdings" pitchFamily="2" charset="2"/>
              </a:rPr>
              <a:t>int</a:t>
            </a:r>
            <a:r>
              <a:rPr lang="en-US" i="1" dirty="0">
                <a:sym typeface="Wingdings" pitchFamily="2" charset="2"/>
              </a:rPr>
              <a:t>, </a:t>
            </a:r>
            <a:r>
              <a:rPr lang="en-US" i="1" dirty="0" err="1">
                <a:sym typeface="Wingdings" pitchFamily="2" charset="2"/>
              </a:rPr>
              <a:t>v</a:t>
            </a:r>
            <a:r>
              <a:rPr lang="en-US" sz="2800" i="1" baseline="-25000" dirty="0" err="1">
                <a:sym typeface="Wingdings" pitchFamily="2" charset="2"/>
              </a:rPr>
              <a:t>int</a:t>
            </a:r>
            <a:r>
              <a:rPr lang="en-US" i="1" dirty="0">
                <a:sym typeface="Wingdings" pitchFamily="2" charset="2"/>
              </a:rPr>
              <a:t> &gt; }</a:t>
            </a:r>
          </a:p>
          <a:p>
            <a:pPr marL="57150" indent="0" algn="just">
              <a:buSzPct val="100000"/>
              <a:buNone/>
            </a:pPr>
            <a:endParaRPr lang="en-US" dirty="0"/>
          </a:p>
          <a:p>
            <a:pPr marL="514350" lvl="2" indent="-457200" algn="just">
              <a:buSzPct val="100000"/>
              <a:buFont typeface="+mj-lt"/>
              <a:buAutoNum type="arabicPeriod"/>
            </a:pPr>
            <a:r>
              <a:rPr lang="en-US" dirty="0"/>
              <a:t>Reduce task: all intermediate pairs with the same </a:t>
            </a:r>
            <a:r>
              <a:rPr lang="en-US" i="1" dirty="0" err="1">
                <a:sym typeface="Wingdings" pitchFamily="2" charset="2"/>
              </a:rPr>
              <a:t>k</a:t>
            </a:r>
            <a:r>
              <a:rPr lang="en-US" i="1" baseline="-25000" dirty="0" err="1">
                <a:sym typeface="Wingdings" pitchFamily="2" charset="2"/>
              </a:rPr>
              <a:t>int</a:t>
            </a:r>
            <a:r>
              <a:rPr lang="en-US" dirty="0">
                <a:sym typeface="Wingdings" pitchFamily="2" charset="2"/>
              </a:rPr>
              <a:t> </a:t>
            </a:r>
            <a:r>
              <a:rPr lang="en-US" dirty="0">
                <a:sym typeface="Wingdings"/>
              </a:rPr>
              <a:t> a list of values</a:t>
            </a:r>
          </a:p>
          <a:p>
            <a:pPr marL="971550" lvl="3" indent="-457200" algn="just">
              <a:buSzPct val="100000"/>
            </a:pPr>
            <a:r>
              <a:rPr lang="en-US" dirty="0">
                <a:solidFill>
                  <a:srgbClr val="FF0000"/>
                </a:solidFill>
                <a:sym typeface="Wingdings"/>
              </a:rPr>
              <a:t>reduce</a:t>
            </a:r>
            <a:r>
              <a:rPr lang="en-US" dirty="0">
                <a:solidFill>
                  <a:srgbClr val="0000FF"/>
                </a:solidFill>
                <a:sym typeface="Wingdings"/>
              </a:rPr>
              <a:t>(out-key, list(intermediate-value)) </a:t>
            </a:r>
            <a:r>
              <a:rPr lang="en-US" dirty="0">
                <a:sym typeface="Wingdings"/>
              </a:rPr>
              <a:t> </a:t>
            </a:r>
            <a:r>
              <a:rPr lang="en-US" dirty="0">
                <a:solidFill>
                  <a:srgbClr val="FF0000"/>
                </a:solidFill>
                <a:sym typeface="Wingdings"/>
              </a:rPr>
              <a:t>list</a:t>
            </a:r>
            <a:r>
              <a:rPr lang="en-US" dirty="0">
                <a:solidFill>
                  <a:srgbClr val="0000FF"/>
                </a:solidFill>
                <a:sym typeface="Wingdings"/>
              </a:rPr>
              <a:t>(out-values)</a:t>
            </a:r>
            <a:endParaRPr lang="en-US" dirty="0">
              <a:solidFill>
                <a:srgbClr val="0000FF"/>
              </a:solidFill>
            </a:endParaRPr>
          </a:p>
          <a:p>
            <a:pPr marL="971550" lvl="3" indent="-457200" algn="just">
              <a:buSzPct val="100000"/>
            </a:pPr>
            <a:r>
              <a:rPr lang="en-US" i="1" dirty="0">
                <a:sym typeface="Wingdings" pitchFamily="2" charset="2"/>
              </a:rPr>
              <a:t>&lt; </a:t>
            </a:r>
            <a:r>
              <a:rPr lang="en-US" i="1" dirty="0" err="1">
                <a:sym typeface="Wingdings" pitchFamily="2" charset="2"/>
              </a:rPr>
              <a:t>k</a:t>
            </a:r>
            <a:r>
              <a:rPr lang="en-US" sz="2800" i="1" baseline="-25000" dirty="0" err="1">
                <a:sym typeface="Wingdings" pitchFamily="2" charset="2"/>
              </a:rPr>
              <a:t>int</a:t>
            </a:r>
            <a:r>
              <a:rPr lang="en-US" i="1" dirty="0">
                <a:sym typeface="Wingdings" pitchFamily="2" charset="2"/>
              </a:rPr>
              <a:t>, {</a:t>
            </a:r>
            <a:r>
              <a:rPr lang="en-US" i="1" dirty="0" err="1">
                <a:sym typeface="Wingdings" pitchFamily="2" charset="2"/>
              </a:rPr>
              <a:t>v</a:t>
            </a:r>
            <a:r>
              <a:rPr lang="en-US" sz="2800" i="1" baseline="-25000" dirty="0" err="1">
                <a:sym typeface="Wingdings" pitchFamily="2" charset="2"/>
              </a:rPr>
              <a:t>int</a:t>
            </a:r>
            <a:r>
              <a:rPr lang="en-US" i="1" dirty="0">
                <a:sym typeface="Wingdings" pitchFamily="2" charset="2"/>
              </a:rPr>
              <a:t>} &gt;   &lt; </a:t>
            </a:r>
            <a:r>
              <a:rPr lang="en-US" i="1" dirty="0" err="1">
                <a:sym typeface="Wingdings" pitchFamily="2" charset="2"/>
              </a:rPr>
              <a:t>k</a:t>
            </a:r>
            <a:r>
              <a:rPr lang="en-US" sz="2800" i="1" baseline="-25000" dirty="0" err="1">
                <a:sym typeface="Wingdings" pitchFamily="2" charset="2"/>
              </a:rPr>
              <a:t>o</a:t>
            </a:r>
            <a:r>
              <a:rPr lang="en-US" i="1" dirty="0">
                <a:sym typeface="Wingdings" pitchFamily="2" charset="2"/>
              </a:rPr>
              <a:t>, </a:t>
            </a:r>
            <a:r>
              <a:rPr lang="en-US" i="1" dirty="0" err="1">
                <a:sym typeface="Wingdings" pitchFamily="2" charset="2"/>
              </a:rPr>
              <a:t>v</a:t>
            </a:r>
            <a:r>
              <a:rPr lang="en-US" sz="2800" i="1" baseline="-25000" dirty="0" err="1">
                <a:sym typeface="Wingdings" pitchFamily="2" charset="2"/>
              </a:rPr>
              <a:t>o</a:t>
            </a:r>
            <a:r>
              <a:rPr lang="en-US" i="1" dirty="0">
                <a:sym typeface="Wingdings" pitchFamily="2" charset="2"/>
              </a:rPr>
              <a:t> &gt;</a:t>
            </a:r>
          </a:p>
          <a:p>
            <a:pPr marL="514350" indent="-457200" algn="just">
              <a:buSzPct val="100000"/>
              <a:buFont typeface="+mj-lt"/>
              <a:buAutoNum type="arabicPeriod"/>
            </a:pPr>
            <a:endParaRPr lang="en-US" dirty="0"/>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6</a:t>
            </a:fld>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28600" y="-73386"/>
            <a:ext cx="8639175" cy="830997"/>
          </a:xfrm>
        </p:spPr>
        <p:txBody>
          <a:bodyPr/>
          <a:lstStyle/>
          <a:p>
            <a:r>
              <a:rPr lang="en-US" sz="2400" dirty="0"/>
              <a:t>Example: Counting the number of occurrences of each work in a collection of documents</a:t>
            </a:r>
          </a:p>
        </p:txBody>
      </p:sp>
      <p:sp>
        <p:nvSpPr>
          <p:cNvPr id="28675" name="Content Placeholder 2"/>
          <p:cNvSpPr>
            <a:spLocks noGrp="1"/>
          </p:cNvSpPr>
          <p:nvPr>
            <p:ph sz="quarter" idx="10"/>
          </p:nvPr>
        </p:nvSpPr>
        <p:spPr>
          <a:xfrm>
            <a:off x="977900" y="1281697"/>
            <a:ext cx="7112000" cy="3659716"/>
          </a:xfrm>
        </p:spPr>
        <p:txBody>
          <a:bodyPr/>
          <a:lstStyle/>
          <a:p>
            <a:pPr marL="0" indent="0">
              <a:buNone/>
            </a:pPr>
            <a:r>
              <a:rPr lang="en-IN" sz="2000" dirty="0">
                <a:solidFill>
                  <a:srgbClr val="0000FF"/>
                </a:solidFill>
                <a:latin typeface="Tahoma"/>
                <a:cs typeface="Tahoma"/>
              </a:rPr>
              <a:t>map(String input_key, String input_value):</a:t>
            </a:r>
          </a:p>
          <a:p>
            <a:pPr marL="0" indent="0">
              <a:buNone/>
            </a:pPr>
            <a:r>
              <a:rPr lang="en-IN" sz="2000" dirty="0">
                <a:latin typeface="Consolas"/>
                <a:cs typeface="Consolas"/>
              </a:rPr>
              <a:t>  </a:t>
            </a:r>
            <a:r>
              <a:rPr lang="en-IN" sz="1800" dirty="0">
                <a:latin typeface="Consolas"/>
                <a:cs typeface="Consolas"/>
              </a:rPr>
              <a:t>  // input_key: document name</a:t>
            </a:r>
          </a:p>
          <a:p>
            <a:pPr marL="0" indent="0">
              <a:buNone/>
            </a:pPr>
            <a:r>
              <a:rPr lang="en-IN" sz="1800" dirty="0">
                <a:latin typeface="Consolas"/>
                <a:cs typeface="Consolas"/>
              </a:rPr>
              <a:t>    // input_value: document contents</a:t>
            </a:r>
          </a:p>
          <a:p>
            <a:pPr marL="0" indent="0">
              <a:buNone/>
            </a:pPr>
            <a:r>
              <a:rPr lang="en-IN" sz="2000" b="1" dirty="0">
                <a:latin typeface="Tahoma"/>
                <a:cs typeface="Tahoma"/>
              </a:rPr>
              <a:t>    for each word w in input_value:</a:t>
            </a:r>
          </a:p>
          <a:p>
            <a:pPr marL="0" indent="0">
              <a:buNone/>
            </a:pPr>
            <a:r>
              <a:rPr lang="en-IN" sz="2000" b="1" dirty="0">
                <a:latin typeface="Tahoma"/>
                <a:cs typeface="Tahoma"/>
              </a:rPr>
              <a:t>      EmitIntermediate(w, "1");</a:t>
            </a:r>
          </a:p>
          <a:p>
            <a:pPr marL="0" indent="0">
              <a:buNone/>
            </a:pPr>
            <a:r>
              <a:rPr lang="en-IN" sz="2000" dirty="0">
                <a:latin typeface="Tahoma"/>
                <a:cs typeface="Tahoma"/>
              </a:rPr>
              <a:t> </a:t>
            </a:r>
          </a:p>
          <a:p>
            <a:pPr marL="0" indent="0">
              <a:buNone/>
            </a:pPr>
            <a:r>
              <a:rPr lang="en-IN" sz="2000" dirty="0">
                <a:latin typeface="Tahoma"/>
                <a:cs typeface="Tahoma"/>
              </a:rPr>
              <a:t> </a:t>
            </a:r>
          </a:p>
          <a:p>
            <a:pPr marL="0" indent="0">
              <a:buNone/>
            </a:pPr>
            <a:r>
              <a:rPr lang="en-IN" sz="2000" dirty="0">
                <a:solidFill>
                  <a:srgbClr val="0000FF"/>
                </a:solidFill>
                <a:latin typeface="Tahoma"/>
                <a:cs typeface="Tahoma"/>
              </a:rPr>
              <a:t>  reduce(String output_key, Iterator intermediate_values):</a:t>
            </a:r>
          </a:p>
          <a:p>
            <a:pPr marL="0" indent="0">
              <a:buNone/>
            </a:pPr>
            <a:r>
              <a:rPr lang="en-IN" sz="1800" dirty="0">
                <a:latin typeface="Consolas"/>
                <a:cs typeface="Consolas"/>
              </a:rPr>
              <a:t>    // output_key: a word</a:t>
            </a:r>
          </a:p>
          <a:p>
            <a:pPr marL="0" indent="0">
              <a:buNone/>
            </a:pPr>
            <a:r>
              <a:rPr lang="en-IN" sz="1800" dirty="0">
                <a:latin typeface="Consolas"/>
                <a:cs typeface="Consolas"/>
              </a:rPr>
              <a:t>    // output_values: a list of counts</a:t>
            </a:r>
          </a:p>
          <a:p>
            <a:pPr marL="0" indent="0">
              <a:buNone/>
            </a:pPr>
            <a:r>
              <a:rPr lang="en-IN" sz="2000" b="1" dirty="0">
                <a:latin typeface="Tahoma"/>
                <a:cs typeface="Tahoma"/>
              </a:rPr>
              <a:t>    int result = 0;</a:t>
            </a:r>
          </a:p>
          <a:p>
            <a:pPr marL="0" indent="0">
              <a:buNone/>
            </a:pPr>
            <a:r>
              <a:rPr lang="en-IN" sz="2000" b="1" dirty="0">
                <a:latin typeface="Tahoma"/>
                <a:cs typeface="Tahoma"/>
              </a:rPr>
              <a:t>    for each v in intermediate_values:</a:t>
            </a:r>
          </a:p>
          <a:p>
            <a:pPr marL="0" indent="0">
              <a:buNone/>
            </a:pPr>
            <a:r>
              <a:rPr lang="en-IN" sz="2000" b="1" dirty="0">
                <a:latin typeface="Tahoma"/>
                <a:cs typeface="Tahoma"/>
              </a:rPr>
              <a:t>      result += ParseInt(v);</a:t>
            </a:r>
          </a:p>
          <a:p>
            <a:pPr marL="0" indent="0">
              <a:buNone/>
            </a:pPr>
            <a:r>
              <a:rPr lang="en-IN" sz="2000" b="1" dirty="0">
                <a:latin typeface="Tahoma"/>
                <a:cs typeface="Tahoma"/>
              </a:rPr>
              <a:t>    Emit(AsString(result));</a:t>
            </a:r>
          </a:p>
          <a:p>
            <a:pPr marL="457200" lvl="1" indent="0">
              <a:buNone/>
            </a:pPr>
            <a:endParaRPr lang="en-US" dirty="0"/>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7</a:t>
            </a:fld>
            <a:endParaRPr lang="en-US" sz="1400"/>
          </a:p>
        </p:txBody>
      </p:sp>
    </p:spTree>
    <p:extLst>
      <p:ext uri="{BB962C8B-B14F-4D97-AF65-F5344CB8AC3E}">
        <p14:creationId xmlns:p14="http://schemas.microsoft.com/office/powerpoint/2010/main" val="134773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dirty="0" err="1"/>
              <a:t>MapReduce</a:t>
            </a:r>
            <a:r>
              <a:rPr lang="en-GB" dirty="0"/>
              <a:t> Example Applications</a:t>
            </a:r>
            <a:endParaRPr lang="en-US" sz="2000" dirty="0"/>
          </a:p>
        </p:txBody>
      </p:sp>
      <p:sp>
        <p:nvSpPr>
          <p:cNvPr id="29699" name="Content Placeholder 2"/>
          <p:cNvSpPr>
            <a:spLocks noGrp="1"/>
          </p:cNvSpPr>
          <p:nvPr>
            <p:ph sz="quarter" idx="10"/>
          </p:nvPr>
        </p:nvSpPr>
        <p:spPr>
          <a:xfrm>
            <a:off x="228601" y="1072437"/>
            <a:ext cx="8639175" cy="3659716"/>
          </a:xfrm>
        </p:spPr>
        <p:txBody>
          <a:bodyPr/>
          <a:lstStyle/>
          <a:p>
            <a:pPr lvl="1"/>
            <a:r>
              <a:rPr lang="en-US" dirty="0"/>
              <a:t>The </a:t>
            </a:r>
            <a:r>
              <a:rPr lang="en-US" dirty="0" err="1"/>
              <a:t>MapReduce</a:t>
            </a:r>
            <a:r>
              <a:rPr lang="en-US" dirty="0"/>
              <a:t> model can be applied to many applications:</a:t>
            </a:r>
          </a:p>
          <a:p>
            <a:pPr lvl="2"/>
            <a:r>
              <a:rPr lang="en-US" dirty="0"/>
              <a:t>Distributed </a:t>
            </a:r>
            <a:r>
              <a:rPr lang="en-US" dirty="0" err="1"/>
              <a:t>grep</a:t>
            </a:r>
            <a:r>
              <a:rPr lang="en-US" dirty="0"/>
              <a:t>:</a:t>
            </a:r>
          </a:p>
          <a:p>
            <a:pPr lvl="3"/>
            <a:r>
              <a:rPr lang="en-US" u="sng" dirty="0"/>
              <a:t>map:</a:t>
            </a:r>
            <a:r>
              <a:rPr lang="en-US" dirty="0"/>
              <a:t> emits a line, if line matched the pattern</a:t>
            </a:r>
          </a:p>
          <a:p>
            <a:pPr lvl="3"/>
            <a:r>
              <a:rPr lang="en-US" u="sng" dirty="0"/>
              <a:t>reduce:</a:t>
            </a:r>
            <a:r>
              <a:rPr lang="en-US" dirty="0"/>
              <a:t> identity function </a:t>
            </a:r>
          </a:p>
          <a:p>
            <a:pPr lvl="2"/>
            <a:r>
              <a:rPr lang="en-US" dirty="0"/>
              <a:t>Count of URL access Frequency</a:t>
            </a:r>
          </a:p>
          <a:p>
            <a:pPr lvl="2"/>
            <a:r>
              <a:rPr lang="en-US" dirty="0"/>
              <a:t>Reverse Web-Link Graph</a:t>
            </a:r>
          </a:p>
          <a:p>
            <a:pPr lvl="2"/>
            <a:r>
              <a:rPr lang="en-US" dirty="0"/>
              <a:t>Inverted Index</a:t>
            </a:r>
          </a:p>
          <a:p>
            <a:pPr lvl="2"/>
            <a:r>
              <a:rPr lang="en-US" dirty="0"/>
              <a:t>Distributed Sort</a:t>
            </a:r>
          </a:p>
          <a:p>
            <a:pPr lvl="2"/>
            <a:r>
              <a:rPr lang="en-US" dirty="0"/>
              <a:t>….</a:t>
            </a:r>
          </a:p>
          <a:p>
            <a:endParaRPr lang="en-US" dirty="0"/>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8</a:t>
            </a:fld>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11637" y="82550"/>
            <a:ext cx="9245403" cy="646113"/>
          </a:xfrm>
        </p:spPr>
        <p:txBody>
          <a:bodyPr/>
          <a:lstStyle/>
          <a:p>
            <a:r>
              <a:rPr lang="en-US" dirty="0" err="1"/>
              <a:t>MapReduce</a:t>
            </a:r>
            <a:r>
              <a:rPr lang="en-US" dirty="0"/>
              <a:t> Implementation</a:t>
            </a:r>
          </a:p>
        </p:txBody>
      </p:sp>
      <p:sp>
        <p:nvSpPr>
          <p:cNvPr id="38915" name="Content Placeholder 2"/>
          <p:cNvSpPr>
            <a:spLocks noGrp="1"/>
          </p:cNvSpPr>
          <p:nvPr>
            <p:ph sz="quarter" idx="10"/>
          </p:nvPr>
        </p:nvSpPr>
        <p:spPr/>
        <p:txBody>
          <a:bodyPr/>
          <a:lstStyle/>
          <a:p>
            <a:pPr algn="just"/>
            <a:r>
              <a:rPr lang="en-US" dirty="0" err="1"/>
              <a:t>MapReduce</a:t>
            </a:r>
            <a:r>
              <a:rPr lang="en-US" dirty="0"/>
              <a:t> implementation presented in the paper matched Google infrastructure at-the-time: </a:t>
            </a:r>
          </a:p>
          <a:p>
            <a:pPr marL="914400" lvl="1" indent="-457200" algn="just">
              <a:buFont typeface="+mj-lt"/>
              <a:buAutoNum type="arabicPeriod"/>
            </a:pPr>
            <a:r>
              <a:rPr lang="en-US" dirty="0"/>
              <a:t>Large cluster of commodity PCs connected via switched Ethernet</a:t>
            </a:r>
          </a:p>
          <a:p>
            <a:pPr marL="914400" lvl="1" indent="-457200" algn="just">
              <a:buFont typeface="+mj-lt"/>
              <a:buAutoNum type="arabicPeriod"/>
            </a:pPr>
            <a:r>
              <a:rPr lang="en-US" dirty="0"/>
              <a:t>Machines are typically dual-processor x86, running Linux, 2-4GB of </a:t>
            </a:r>
            <a:r>
              <a:rPr lang="en-US" dirty="0" err="1"/>
              <a:t>mem</a:t>
            </a:r>
            <a:r>
              <a:rPr lang="en-US" dirty="0"/>
              <a:t>! </a:t>
            </a:r>
            <a:r>
              <a:rPr lang="en-US" dirty="0">
                <a:latin typeface="Times New Roman"/>
                <a:cs typeface="Times New Roman"/>
              </a:rPr>
              <a:t>(slow machines for today’s standards)</a:t>
            </a:r>
          </a:p>
          <a:p>
            <a:pPr marL="914400" lvl="1" indent="-457200" algn="just">
              <a:buFont typeface="+mj-lt"/>
              <a:buAutoNum type="arabicPeriod"/>
            </a:pPr>
            <a:r>
              <a:rPr lang="en-US" dirty="0">
                <a:latin typeface="Tahoma"/>
                <a:cs typeface="Tahoma"/>
              </a:rPr>
              <a:t>A cluster of machines, </a:t>
            </a:r>
            <a:r>
              <a:rPr lang="en-US" u="sng" dirty="0">
                <a:latin typeface="Tahoma"/>
                <a:cs typeface="Tahoma"/>
              </a:rPr>
              <a:t>so failures are anticipated</a:t>
            </a:r>
          </a:p>
          <a:p>
            <a:pPr marL="914400" lvl="1" indent="-457200" algn="just">
              <a:buFont typeface="+mj-lt"/>
              <a:buAutoNum type="arabicPeriod"/>
            </a:pPr>
            <a:r>
              <a:rPr lang="en-US" dirty="0">
                <a:latin typeface="Tahoma"/>
                <a:cs typeface="Tahoma"/>
              </a:rPr>
              <a:t>Storage with (GFS) Google File System (2003) on IDE disks attached to PCs. GFS is a distributed file system, uses replication for availability and reliability.</a:t>
            </a:r>
          </a:p>
          <a:p>
            <a:pPr marL="514350" indent="-457200" algn="just"/>
            <a:r>
              <a:rPr lang="en-US" dirty="0">
                <a:latin typeface="Tahoma"/>
                <a:cs typeface="Tahoma"/>
              </a:rPr>
              <a:t>Scheduling system:</a:t>
            </a:r>
          </a:p>
          <a:p>
            <a:pPr marL="914400" lvl="1" indent="-457200" algn="just">
              <a:buFont typeface="+mj-lt"/>
              <a:buAutoNum type="arabicPeriod"/>
            </a:pPr>
            <a:r>
              <a:rPr lang="en-US" dirty="0">
                <a:latin typeface="Tahoma"/>
                <a:cs typeface="Tahoma"/>
              </a:rPr>
              <a:t>Users submit jobs</a:t>
            </a:r>
          </a:p>
          <a:p>
            <a:pPr marL="914400" lvl="1" indent="-457200" algn="just">
              <a:buFont typeface="+mj-lt"/>
              <a:buAutoNum type="arabicPeriod"/>
            </a:pPr>
            <a:r>
              <a:rPr lang="en-US" dirty="0">
                <a:latin typeface="Tahoma"/>
                <a:cs typeface="Tahoma"/>
              </a:rPr>
              <a:t>Each job consists of tasks; scheduler assigns tasks to machines</a:t>
            </a:r>
          </a:p>
          <a:p>
            <a:pPr lvl="1" algn="just"/>
            <a:endParaRPr lang="en-US" dirty="0"/>
          </a:p>
        </p:txBody>
      </p:sp>
      <p:sp>
        <p:nvSpPr>
          <p:cNvPr id="4" name="Slide Number Placeholder 3"/>
          <p:cNvSpPr txBox="1">
            <a:spLocks/>
          </p:cNvSpPr>
          <p:nvPr/>
        </p:nvSpPr>
        <p:spPr bwMode="auto">
          <a:xfrm>
            <a:off x="8262938" y="6529388"/>
            <a:ext cx="679450" cy="29686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lgn="l" rtl="0" fontAlgn="base">
              <a:spcBef>
                <a:spcPct val="0"/>
              </a:spcBef>
              <a:spcAft>
                <a:spcPct val="0"/>
              </a:spcAft>
              <a:defRPr sz="2400" kern="1200">
                <a:solidFill>
                  <a:schemeClr val="tx1"/>
                </a:solidFill>
                <a:latin typeface="Verdana" charset="0"/>
                <a:ea typeface="MS PGothic" charset="0"/>
                <a:cs typeface="MS PGothic" charset="0"/>
              </a:defRPr>
            </a:lvl1pPr>
            <a:lvl2pPr marL="742950" indent="-285750" algn="l" rtl="0" fontAlgn="base">
              <a:spcBef>
                <a:spcPct val="0"/>
              </a:spcBef>
              <a:spcAft>
                <a:spcPct val="0"/>
              </a:spcAft>
              <a:defRPr sz="2400" kern="1200">
                <a:solidFill>
                  <a:schemeClr val="tx1"/>
                </a:solidFill>
                <a:latin typeface="Verdana" charset="0"/>
                <a:ea typeface="MS PGothic" charset="0"/>
                <a:cs typeface="MS PGothic" charset="0"/>
              </a:defRPr>
            </a:lvl2pPr>
            <a:lvl3pPr marL="1143000" indent="-228600" algn="l" rtl="0" fontAlgn="base">
              <a:spcBef>
                <a:spcPct val="0"/>
              </a:spcBef>
              <a:spcAft>
                <a:spcPct val="0"/>
              </a:spcAft>
              <a:defRPr sz="2400" kern="1200">
                <a:solidFill>
                  <a:schemeClr val="tx1"/>
                </a:solidFill>
                <a:latin typeface="Verdana" charset="0"/>
                <a:ea typeface="MS PGothic" charset="0"/>
                <a:cs typeface="MS PGothic" charset="0"/>
              </a:defRPr>
            </a:lvl3pPr>
            <a:lvl4pPr marL="1600200" indent="-228600" algn="l" rtl="0" fontAlgn="base">
              <a:spcBef>
                <a:spcPct val="0"/>
              </a:spcBef>
              <a:spcAft>
                <a:spcPct val="0"/>
              </a:spcAft>
              <a:defRPr sz="2400" kern="1200">
                <a:solidFill>
                  <a:schemeClr val="tx1"/>
                </a:solidFill>
                <a:latin typeface="Verdana" charset="0"/>
                <a:ea typeface="MS PGothic" charset="0"/>
                <a:cs typeface="MS PGothic" charset="0"/>
              </a:defRPr>
            </a:lvl4pPr>
            <a:lvl5pPr marL="2057400" indent="-228600" algn="l" rtl="0" fontAlgn="base">
              <a:spcBef>
                <a:spcPct val="0"/>
              </a:spcBef>
              <a:spcAft>
                <a:spcPct val="0"/>
              </a:spcAft>
              <a:defRPr sz="2400" kern="1200">
                <a:solidFill>
                  <a:schemeClr val="tx1"/>
                </a:solidFill>
                <a:latin typeface="Verdana" charset="0"/>
                <a:ea typeface="MS PGothic" charset="0"/>
                <a:cs typeface="MS PGothic" charset="0"/>
              </a:defRPr>
            </a:lvl5pPr>
            <a:lvl6pPr marL="25146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6pPr>
            <a:lvl7pPr marL="29718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7pPr>
            <a:lvl8pPr marL="34290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8pPr>
            <a:lvl9pPr marL="3886200" indent="-228600" algn="l" defTabSz="457200" rtl="0" eaLnBrk="0" fontAlgn="base" latinLnBrk="0" hangingPunct="0">
              <a:spcBef>
                <a:spcPct val="0"/>
              </a:spcBef>
              <a:spcAft>
                <a:spcPct val="0"/>
              </a:spcAft>
              <a:defRPr sz="2400" kern="1200">
                <a:solidFill>
                  <a:schemeClr val="tx1"/>
                </a:solidFill>
                <a:latin typeface="Verdana" charset="0"/>
                <a:ea typeface="MS PGothic" charset="0"/>
                <a:cs typeface="MS PGothic" charset="0"/>
              </a:defRPr>
            </a:lvl9pPr>
          </a:lstStyle>
          <a:p>
            <a:fld id="{540A464D-ABA2-3E45-8DFB-67DCB7EA9EF8}" type="slidenum">
              <a:rPr lang="en-US" sz="1400" smtClean="0"/>
              <a:pPr/>
              <a:t>9</a:t>
            </a:fld>
            <a:endParaRPr lang="en-US" sz="1400"/>
          </a:p>
        </p:txBody>
      </p:sp>
    </p:spTree>
  </p:cSld>
  <p:clrMapOvr>
    <a:masterClrMapping/>
  </p:clrMapOvr>
</p:sld>
</file>

<file path=ppt/theme/theme1.xml><?xml version="1.0" encoding="utf-8"?>
<a:theme xmlns:a="http://schemas.openxmlformats.org/drawingml/2006/main" name="systems theme latest">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1_Cloud">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virtualization">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50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ystems theme">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systems theme latest">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loud">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2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7_systems theme latest">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loud computing">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4_architecture slides ">
  <a:themeElements>
    <a:clrScheme name="Custom 2">
      <a:dk1>
        <a:sysClr val="windowText" lastClr="000000"/>
      </a:dk1>
      <a:lt1>
        <a:sysClr val="window" lastClr="FFFFFF"/>
      </a:lt1>
      <a:dk2>
        <a:srgbClr val="D1162E"/>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systems theme latest.thmx</Template>
  <TotalTime>24022</TotalTime>
  <Words>1770</Words>
  <Application>Microsoft Macintosh PowerPoint</Application>
  <PresentationFormat>On-screen Show (4:3)</PresentationFormat>
  <Paragraphs>275</Paragraphs>
  <Slides>25</Slides>
  <Notes>4</Notes>
  <HiddenSlides>0</HiddenSlides>
  <MMClips>0</MMClips>
  <ScaleCrop>false</ScaleCrop>
  <HeadingPairs>
    <vt:vector size="6" baseType="variant">
      <vt:variant>
        <vt:lpstr>Fonts Used</vt:lpstr>
      </vt:variant>
      <vt:variant>
        <vt:i4>6</vt:i4>
      </vt:variant>
      <vt:variant>
        <vt:lpstr>Theme</vt:lpstr>
      </vt:variant>
      <vt:variant>
        <vt:i4>12</vt:i4>
      </vt:variant>
      <vt:variant>
        <vt:lpstr>Slide Titles</vt:lpstr>
      </vt:variant>
      <vt:variant>
        <vt:i4>25</vt:i4>
      </vt:variant>
    </vt:vector>
  </HeadingPairs>
  <TitlesOfParts>
    <vt:vector size="43" baseType="lpstr">
      <vt:lpstr>Arial</vt:lpstr>
      <vt:lpstr>Consolas</vt:lpstr>
      <vt:lpstr>Tahoma</vt:lpstr>
      <vt:lpstr>Times New Roman</vt:lpstr>
      <vt:lpstr>Verdana</vt:lpstr>
      <vt:lpstr>Wingdings</vt:lpstr>
      <vt:lpstr>systems theme latest</vt:lpstr>
      <vt:lpstr>systems theme</vt:lpstr>
      <vt:lpstr>3_systems theme latest</vt:lpstr>
      <vt:lpstr>Cloud</vt:lpstr>
      <vt:lpstr>1_architecture slides </vt:lpstr>
      <vt:lpstr>2_architecture slides </vt:lpstr>
      <vt:lpstr>7_systems theme latest</vt:lpstr>
      <vt:lpstr>cloud computing</vt:lpstr>
      <vt:lpstr>14_architecture slides </vt:lpstr>
      <vt:lpstr>1_Cloud</vt:lpstr>
      <vt:lpstr>virtualization</vt:lpstr>
      <vt:lpstr>50_architecture slides </vt:lpstr>
      <vt:lpstr>Cloud Computing   MapReduce, Batch Processing </vt:lpstr>
      <vt:lpstr>Contents</vt:lpstr>
      <vt:lpstr>Motivation: Processing Large-sets of Data </vt:lpstr>
      <vt:lpstr>MapReduce</vt:lpstr>
      <vt:lpstr>Example: Counting the number of occurrences of each work in the text below from Wikipedia</vt:lpstr>
      <vt:lpstr>Programming Model</vt:lpstr>
      <vt:lpstr>Example: Counting the number of occurrences of each work in a collection of documents</vt:lpstr>
      <vt:lpstr>MapReduce Example Applications</vt:lpstr>
      <vt:lpstr>MapReduce Implementation</vt:lpstr>
      <vt:lpstr>Google File System (GFS)</vt:lpstr>
      <vt:lpstr>Parallel Execution</vt:lpstr>
      <vt:lpstr>Execution Flow</vt:lpstr>
      <vt:lpstr>Master Data Structures</vt:lpstr>
      <vt:lpstr>Fault-Tolerance </vt:lpstr>
      <vt:lpstr>Disk Locality</vt:lpstr>
      <vt:lpstr>Task Granularity</vt:lpstr>
      <vt:lpstr>Stragglers</vt:lpstr>
      <vt:lpstr>Refinements: Partitioning Function</vt:lpstr>
      <vt:lpstr>Refinements: Combiner Function</vt:lpstr>
      <vt:lpstr>Evaluation - Setup</vt:lpstr>
      <vt:lpstr>Grep</vt:lpstr>
      <vt:lpstr>Sort </vt:lpstr>
      <vt:lpstr>Sort Results</vt:lpstr>
      <vt:lpstr>Implementation</vt:lpstr>
      <vt:lpstr>Summary</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evangelia.kalyvianaki@gmail.com</cp:lastModifiedBy>
  <cp:revision>719</cp:revision>
  <cp:lastPrinted>2015-02-16T08:27:34Z</cp:lastPrinted>
  <dcterms:created xsi:type="dcterms:W3CDTF">2004-10-07T18:29:30Z</dcterms:created>
  <dcterms:modified xsi:type="dcterms:W3CDTF">2022-01-25T18:47:00Z</dcterms:modified>
</cp:coreProperties>
</file>