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  <p:sldMasterId id="2147483810" r:id="rId2"/>
    <p:sldMasterId id="2147483812" r:id="rId3"/>
    <p:sldMasterId id="2147483818" r:id="rId4"/>
    <p:sldMasterId id="2147483824" r:id="rId5"/>
    <p:sldMasterId id="2147483830" r:id="rId6"/>
  </p:sldMasterIdLst>
  <p:notesMasterIdLst>
    <p:notesMasterId r:id="rId32"/>
  </p:notesMasterIdLst>
  <p:handoutMasterIdLst>
    <p:handoutMasterId r:id="rId33"/>
  </p:handoutMasterIdLst>
  <p:sldIdLst>
    <p:sldId id="394" r:id="rId7"/>
    <p:sldId id="426" r:id="rId8"/>
    <p:sldId id="428" r:id="rId9"/>
    <p:sldId id="473" r:id="rId10"/>
    <p:sldId id="427" r:id="rId11"/>
    <p:sldId id="429" r:id="rId12"/>
    <p:sldId id="430" r:id="rId13"/>
    <p:sldId id="474" r:id="rId14"/>
    <p:sldId id="475" r:id="rId15"/>
    <p:sldId id="433" r:id="rId16"/>
    <p:sldId id="480" r:id="rId17"/>
    <p:sldId id="476" r:id="rId18"/>
    <p:sldId id="481" r:id="rId19"/>
    <p:sldId id="482" r:id="rId20"/>
    <p:sldId id="483" r:id="rId21"/>
    <p:sldId id="485" r:id="rId22"/>
    <p:sldId id="434" r:id="rId23"/>
    <p:sldId id="486" r:id="rId24"/>
    <p:sldId id="440" r:id="rId25"/>
    <p:sldId id="437" r:id="rId26"/>
    <p:sldId id="477" r:id="rId27"/>
    <p:sldId id="478" r:id="rId28"/>
    <p:sldId id="487" r:id="rId29"/>
    <p:sldId id="488" r:id="rId30"/>
    <p:sldId id="484" r:id="rId31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89">
          <p15:clr>
            <a:srgbClr val="A4A3A4"/>
          </p15:clr>
        </p15:guide>
        <p15:guide id="2" pos="4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6444" autoAdjust="0"/>
  </p:normalViewPr>
  <p:slideViewPr>
    <p:cSldViewPr snapToGrid="0">
      <p:cViewPr varScale="1">
        <p:scale>
          <a:sx n="83" d="100"/>
          <a:sy n="83" d="100"/>
        </p:scale>
        <p:origin x="1904" y="192"/>
      </p:cViewPr>
      <p:guideLst>
        <p:guide orient="horz" pos="789"/>
        <p:guide pos="484"/>
      </p:guideLst>
    </p:cSldViewPr>
  </p:slideViewPr>
  <p:outlineViewPr>
    <p:cViewPr>
      <p:scale>
        <a:sx n="33" d="100"/>
        <a:sy n="33" d="100"/>
      </p:scale>
      <p:origin x="0" y="552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3F0CE-1B95-A94E-AC6B-709097028BA5}" type="datetimeFigureOut">
              <a:rPr lang="en-US" smtClean="0"/>
              <a:t>9/17/18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5EAA0-3794-E145-A4BC-7B8F4AEED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440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fld id="{39BFB0BF-10C2-0148-9C7E-4567564918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17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the </a:t>
            </a:r>
            <a:r>
              <a:rPr lang="en-US"/>
              <a:t>exam</a:t>
            </a:r>
            <a:r>
              <a:rPr lang="en-US" baseline="0"/>
              <a:t> questions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FB0BF-10C2-0148-9C7E-45675649181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Frameworks can</a:t>
            </a:r>
            <a:r>
              <a:rPr lang="en-US" baseline="0" dirty="0"/>
              <a:t> also reject offers so that </a:t>
            </a:r>
            <a:r>
              <a:rPr lang="en-US" baseline="0" dirty="0" err="1"/>
              <a:t>Mesos</a:t>
            </a:r>
            <a:r>
              <a:rPr lang="en-US" baseline="0" dirty="0"/>
              <a:t> is kept simple. </a:t>
            </a:r>
          </a:p>
          <a:p>
            <a:endParaRPr lang="en-US" baseline="0" dirty="0"/>
          </a:p>
          <a:p>
            <a:r>
              <a:rPr lang="en-US" baseline="0" dirty="0"/>
              <a:t>HALF-WAY IN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FB0BF-10C2-0148-9C7E-45675649181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69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</a:t>
            </a:r>
            <a:r>
              <a:rPr lang="en-US" baseline="0" dirty="0"/>
              <a:t> time 350 when both Spark and Facebook </a:t>
            </a:r>
            <a:r>
              <a:rPr lang="en-US" baseline="0" dirty="0" err="1"/>
              <a:t>Hadoop</a:t>
            </a:r>
            <a:r>
              <a:rPr lang="en-US" baseline="0" dirty="0"/>
              <a:t> have no running jobs, the large job-</a:t>
            </a:r>
            <a:r>
              <a:rPr lang="en-US" baseline="0" dirty="0" err="1"/>
              <a:t>hadoop</a:t>
            </a:r>
            <a:r>
              <a:rPr lang="en-US" baseline="0" dirty="0"/>
              <a:t> framework scales up  a lot.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FB0BF-10C2-0148-9C7E-45675649181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6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FB0BF-10C2-0148-9C7E-45675649181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65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Mesos</a:t>
            </a:r>
            <a:r>
              <a:rPr lang="en-US" dirty="0"/>
              <a:t> is good when tasks</a:t>
            </a:r>
            <a:r>
              <a:rPr lang="en-US" baseline="0" dirty="0"/>
              <a:t> are short-lived and </a:t>
            </a:r>
            <a:r>
              <a:rPr lang="en-US" baseline="0" dirty="0" err="1"/>
              <a:t>relinguish</a:t>
            </a:r>
            <a:r>
              <a:rPr lang="en-US" baseline="0" dirty="0"/>
              <a:t> resources frequently and when job sizes are small compared to the size of the cluster. </a:t>
            </a:r>
          </a:p>
          <a:p>
            <a:r>
              <a:rPr lang="en-US" baseline="0" dirty="0"/>
              <a:t>But, </a:t>
            </a:r>
            <a:r>
              <a:rPr lang="en-US" baseline="0" dirty="0" err="1"/>
              <a:t>google</a:t>
            </a:r>
            <a:r>
              <a:rPr lang="en-US" baseline="0" dirty="0"/>
              <a:t> cluster workloads do not have these properties and so these approaches do not work well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FB0BF-10C2-0148-9C7E-45675649181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78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Cell</a:t>
            </a:r>
            <a:r>
              <a:rPr lang="en-US" baseline="0" dirty="0"/>
              <a:t> state: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FB0BF-10C2-0148-9C7E-45675649181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77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charset="0"/>
              </a:defRPr>
            </a:lvl1pPr>
          </a:lstStyle>
          <a:p>
            <a:fld id="{A9C4F975-E812-7946-B971-CE35FF48BC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charset="0"/>
              </a:defRPr>
            </a:lvl1pPr>
          </a:lstStyle>
          <a:p>
            <a:pPr>
              <a:defRPr/>
            </a:pPr>
            <a:fld id="{1626299A-E941-6D4E-A338-A88E75F101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4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charset="0"/>
              </a:defRPr>
            </a:lvl1pPr>
          </a:lstStyle>
          <a:p>
            <a:pPr>
              <a:defRPr/>
            </a:pPr>
            <a:fld id="{C93918FB-1EAB-104E-9F64-A2E2E531C2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U_Logo_CMYK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714375"/>
            <a:ext cx="52451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946389"/>
            <a:ext cx="7162800" cy="646331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38658"/>
            <a:ext cx="6400800" cy="13212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44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228601" y="1356541"/>
            <a:ext cx="8639175" cy="3659716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50000"/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900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576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charset="0"/>
              </a:defRPr>
            </a:lvl1pPr>
          </a:lstStyle>
          <a:p>
            <a:pPr>
              <a:defRPr/>
            </a:pPr>
            <a:fld id="{C3E7F60E-B65E-D24B-94EB-577CD3D22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05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charset="0"/>
              </a:defRPr>
            </a:lvl1pPr>
          </a:lstStyle>
          <a:p>
            <a:pPr>
              <a:defRPr/>
            </a:pPr>
            <a:fld id="{5CD1E749-7B00-2A43-B34C-A461D2B8D1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08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U_Logo_CMYK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714375"/>
            <a:ext cx="52451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946389"/>
            <a:ext cx="7162800" cy="646331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38658"/>
            <a:ext cx="6400800" cy="13212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1097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228601" y="1356541"/>
            <a:ext cx="8639175" cy="3659716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50000"/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419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31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5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0ECDC63-135D-E441-BED9-08F0674143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7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charset="0"/>
              </a:defRPr>
            </a:lvl1pPr>
          </a:lstStyle>
          <a:p>
            <a:pPr>
              <a:defRPr/>
            </a:pPr>
            <a:fld id="{3A86AA40-33E4-084F-8768-CCF89C2C41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966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charset="0"/>
              </a:defRPr>
            </a:lvl1pPr>
          </a:lstStyle>
          <a:p>
            <a:pPr>
              <a:defRPr/>
            </a:pPr>
            <a:fld id="{C93918FB-1EAB-104E-9F64-A2E2E531C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135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U_Logo_CMYK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44983" y="713990"/>
            <a:ext cx="52451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90600" y="3946389"/>
            <a:ext cx="7162800" cy="646331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 dirty="0"/>
              <a:t>IN1006 Systems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38658"/>
            <a:ext cx="6400800" cy="13212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60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228601" y="1356541"/>
            <a:ext cx="8639175" cy="3659716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50000"/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983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0397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charset="0"/>
              </a:defRPr>
            </a:lvl1pPr>
          </a:lstStyle>
          <a:p>
            <a:pPr>
              <a:defRPr/>
            </a:pPr>
            <a:fld id="{C93918FB-1EAB-104E-9F64-A2E2E531C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1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9371827-C3D1-E042-9127-725E0270514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4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4BFE19F-F89A-5D4F-93F2-8C198B6B752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0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BEED3F1-923F-BA40-BB63-54F57976810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2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charset="0"/>
              </a:defRPr>
            </a:lvl1pPr>
          </a:lstStyle>
          <a:p>
            <a:pPr>
              <a:defRPr/>
            </a:pPr>
            <a:fld id="{C93918FB-1EAB-104E-9F64-A2E2E531C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1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U_Logo_CMYK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714375"/>
            <a:ext cx="52451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946389"/>
            <a:ext cx="7162800" cy="646331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38658"/>
            <a:ext cx="6400800" cy="13212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4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228601" y="1356541"/>
            <a:ext cx="8639175" cy="3659716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50000"/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5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1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Placeholder 14"/>
          <p:cNvSpPr>
            <a:spLocks noGrp="1"/>
          </p:cNvSpPr>
          <p:nvPr>
            <p:ph type="title"/>
          </p:nvPr>
        </p:nvSpPr>
        <p:spPr bwMode="auto">
          <a:xfrm>
            <a:off x="228600" y="82550"/>
            <a:ext cx="8639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62700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677863"/>
            <a:ext cx="8639175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9D1023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4"/>
          <p:cNvSpPr>
            <a:spLocks noGrp="1"/>
          </p:cNvSpPr>
          <p:nvPr>
            <p:ph type="title"/>
          </p:nvPr>
        </p:nvSpPr>
        <p:spPr bwMode="auto">
          <a:xfrm>
            <a:off x="228600" y="81960"/>
            <a:ext cx="86391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199" y="6362197"/>
            <a:ext cx="36167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677919"/>
            <a:ext cx="8639175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tx2">
              <a:lumMod val="75000"/>
            </a:schemeClr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Placeholder 14"/>
          <p:cNvSpPr>
            <a:spLocks noGrp="1"/>
          </p:cNvSpPr>
          <p:nvPr>
            <p:ph type="title"/>
          </p:nvPr>
        </p:nvSpPr>
        <p:spPr bwMode="auto">
          <a:xfrm>
            <a:off x="228600" y="82550"/>
            <a:ext cx="8639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62700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677863"/>
            <a:ext cx="8639175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9D1023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Placeholder 14"/>
          <p:cNvSpPr>
            <a:spLocks noGrp="1"/>
          </p:cNvSpPr>
          <p:nvPr>
            <p:ph type="title"/>
          </p:nvPr>
        </p:nvSpPr>
        <p:spPr bwMode="auto">
          <a:xfrm>
            <a:off x="228600" y="82550"/>
            <a:ext cx="8639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62700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677863"/>
            <a:ext cx="8639175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9D1023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Placeholder 14"/>
          <p:cNvSpPr>
            <a:spLocks noGrp="1"/>
          </p:cNvSpPr>
          <p:nvPr>
            <p:ph type="title"/>
          </p:nvPr>
        </p:nvSpPr>
        <p:spPr bwMode="auto">
          <a:xfrm>
            <a:off x="228600" y="82550"/>
            <a:ext cx="8639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62700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677863"/>
            <a:ext cx="8639175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9D1023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4"/>
          <p:cNvSpPr>
            <a:spLocks noGrp="1"/>
          </p:cNvSpPr>
          <p:nvPr>
            <p:ph type="title"/>
          </p:nvPr>
        </p:nvSpPr>
        <p:spPr bwMode="auto">
          <a:xfrm>
            <a:off x="228600" y="81960"/>
            <a:ext cx="86391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199" y="6362197"/>
            <a:ext cx="36167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677919"/>
            <a:ext cx="8639175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tx2">
              <a:lumMod val="75000"/>
            </a:schemeClr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38667" y="2753363"/>
            <a:ext cx="8805333" cy="1938992"/>
          </a:xfrm>
        </p:spPr>
        <p:txBody>
          <a:bodyPr/>
          <a:lstStyle/>
          <a:p>
            <a:r>
              <a:rPr lang="en-US" sz="4000" dirty="0">
                <a:latin typeface="Arial" charset="0"/>
                <a:ea typeface="ＭＳ Ｐゴシック" charset="0"/>
                <a:cs typeface="Tahoma" charset="0"/>
              </a:rPr>
              <a:t>Cloud Computing</a:t>
            </a:r>
            <a:br>
              <a:rPr lang="en-US" sz="4000" dirty="0">
                <a:latin typeface="Arial" charset="0"/>
                <a:ea typeface="ＭＳ Ｐゴシック" charset="0"/>
                <a:cs typeface="Tahoma" charset="0"/>
              </a:rPr>
            </a:br>
            <a:br>
              <a:rPr lang="en-US" sz="4000" dirty="0">
                <a:latin typeface="Arial" charset="0"/>
              </a:rPr>
            </a:br>
            <a:r>
              <a:rPr lang="en-US" sz="4000" dirty="0">
                <a:latin typeface="Arial" charset="0"/>
              </a:rPr>
              <a:t>Large-scale Resource Management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Eva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Kalyvianaki</a:t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ek264@cam.ac.uk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C2F9C4-4A2A-7147-9729-E58CB3529236}"/>
              </a:ext>
            </a:extLst>
          </p:cNvPr>
          <p:cNvSpPr/>
          <p:nvPr/>
        </p:nvSpPr>
        <p:spPr>
          <a:xfrm>
            <a:off x="1094509" y="457200"/>
            <a:ext cx="7051964" cy="2006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5FE78-D275-774F-9D23-DE92B91DE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657" y="665283"/>
            <a:ext cx="3846948" cy="7952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33048" y="82550"/>
            <a:ext cx="8279782" cy="646113"/>
          </a:xfrm>
        </p:spPr>
        <p:txBody>
          <a:bodyPr/>
          <a:lstStyle/>
          <a:p>
            <a:r>
              <a:rPr lang="en-US" dirty="0" err="1"/>
              <a:t>Mesos</a:t>
            </a:r>
            <a:r>
              <a:rPr lang="en-US" dirty="0"/>
              <a:t> Architecture</a:t>
            </a: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B9A0FA68-325C-8D42-B484-7231AB7B77F3}" type="slidenum">
              <a:rPr lang="en-US">
                <a:latin typeface="Arial Black" charset="0"/>
              </a:rPr>
              <a:pPr algn="r" eaLnBrk="1" hangingPunct="1"/>
              <a:t>10</a:t>
            </a:fld>
            <a:endParaRPr lang="en-US" dirty="0">
              <a:latin typeface="Arial Black" charset="0"/>
            </a:endParaRPr>
          </a:p>
        </p:txBody>
      </p:sp>
      <p:pic>
        <p:nvPicPr>
          <p:cNvPr id="5" name="Picture 4" descr="mesosarch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10" y="967023"/>
            <a:ext cx="8046966" cy="533433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259162" y="1031800"/>
            <a:ext cx="3393651" cy="18453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81886" y="2222339"/>
            <a:ext cx="3393651" cy="6547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28600" y="113218"/>
            <a:ext cx="8639175" cy="584776"/>
          </a:xfrm>
        </p:spPr>
        <p:txBody>
          <a:bodyPr/>
          <a:lstStyle/>
          <a:p>
            <a:r>
              <a:rPr lang="en-US" sz="3200" dirty="0" err="1"/>
              <a:t>Mesos</a:t>
            </a:r>
            <a:r>
              <a:rPr lang="en-US" sz="3200" dirty="0"/>
              <a:t> Architecture, Terminology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5AE9E0F3-4A39-A944-9B1F-40A48F34A3D9}" type="slidenum">
              <a:rPr lang="en-US">
                <a:latin typeface="Arial Black" charset="0"/>
              </a:rPr>
              <a:pPr algn="r" eaLnBrk="1" hangingPunct="1"/>
              <a:t>11</a:t>
            </a:fld>
            <a:endParaRPr lang="en-US" dirty="0">
              <a:latin typeface="Arial Black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228601" y="910720"/>
            <a:ext cx="8639175" cy="3659716"/>
          </a:xfrm>
        </p:spPr>
        <p:txBody>
          <a:bodyPr/>
          <a:lstStyle/>
          <a:p>
            <a:r>
              <a:rPr lang="en-US" dirty="0" err="1"/>
              <a:t>Mesos</a:t>
            </a:r>
            <a:r>
              <a:rPr lang="en-US" dirty="0"/>
              <a:t> master: fine-grained sharing across frameworks </a:t>
            </a:r>
          </a:p>
          <a:p>
            <a:r>
              <a:rPr lang="en-US" dirty="0" err="1"/>
              <a:t>Mesos</a:t>
            </a:r>
            <a:r>
              <a:rPr lang="en-US" dirty="0"/>
              <a:t> slave on each node</a:t>
            </a:r>
          </a:p>
          <a:p>
            <a:r>
              <a:rPr lang="en-US" dirty="0"/>
              <a:t>Frameworks that run tasks on slave nodes</a:t>
            </a:r>
          </a:p>
          <a:p>
            <a:r>
              <a:rPr lang="en-US" dirty="0"/>
              <a:t>Framework schedulers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“While the </a:t>
            </a:r>
            <a:r>
              <a:rPr lang="en-US" dirty="0" err="1"/>
              <a:t>Mesos</a:t>
            </a:r>
            <a:r>
              <a:rPr lang="en-US" dirty="0"/>
              <a:t> master determines how many resources to offer to each framework, the frameworks’ schedulers select which of the offered resources to use”.</a:t>
            </a:r>
          </a:p>
        </p:txBody>
      </p:sp>
    </p:spTree>
    <p:extLst>
      <p:ext uri="{BB962C8B-B14F-4D97-AF65-F5344CB8AC3E}">
        <p14:creationId xmlns:p14="http://schemas.microsoft.com/office/powerpoint/2010/main" val="895934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33048" y="82550"/>
            <a:ext cx="8279782" cy="646113"/>
          </a:xfrm>
        </p:spPr>
        <p:txBody>
          <a:bodyPr/>
          <a:lstStyle/>
          <a:p>
            <a:r>
              <a:rPr lang="en-US" dirty="0" err="1"/>
              <a:t>Mesos</a:t>
            </a:r>
            <a:r>
              <a:rPr lang="en-US" dirty="0"/>
              <a:t> Resource Offer Example</a:t>
            </a: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B9A0FA68-325C-8D42-B484-7231AB7B77F3}" type="slidenum">
              <a:rPr lang="en-US">
                <a:latin typeface="Arial Black" charset="0"/>
              </a:rPr>
              <a:pPr algn="r" eaLnBrk="1" hangingPunct="1"/>
              <a:t>12</a:t>
            </a:fld>
            <a:endParaRPr lang="en-US" dirty="0">
              <a:latin typeface="Arial Black" charset="0"/>
            </a:endParaRPr>
          </a:p>
        </p:txBody>
      </p:sp>
      <p:pic>
        <p:nvPicPr>
          <p:cNvPr id="3" name="Picture 2" descr="mesosexampl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05" y="1095183"/>
            <a:ext cx="7543867" cy="502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03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28600" y="113218"/>
            <a:ext cx="8639175" cy="584776"/>
          </a:xfrm>
        </p:spPr>
        <p:txBody>
          <a:bodyPr/>
          <a:lstStyle/>
          <a:p>
            <a:r>
              <a:rPr lang="en-US" sz="3200" dirty="0" err="1"/>
              <a:t>Mesos</a:t>
            </a:r>
            <a:r>
              <a:rPr lang="en-US" sz="3200" dirty="0"/>
              <a:t> Resource Offers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5AE9E0F3-4A39-A944-9B1F-40A48F34A3D9}" type="slidenum">
              <a:rPr lang="en-US">
                <a:latin typeface="Arial Black" charset="0"/>
              </a:rPr>
              <a:pPr algn="r" eaLnBrk="1" hangingPunct="1"/>
              <a:t>13</a:t>
            </a:fld>
            <a:endParaRPr lang="en-US" dirty="0">
              <a:latin typeface="Arial Black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228601" y="890878"/>
            <a:ext cx="8639175" cy="3659716"/>
          </a:xfrm>
        </p:spPr>
        <p:txBody>
          <a:bodyPr/>
          <a:lstStyle/>
          <a:p>
            <a:pPr algn="just"/>
            <a:r>
              <a:rPr lang="en-US" dirty="0"/>
              <a:t>Frameworks can reject offers when these do not satisfy their constraints in order to wait for ones that do. 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But, a framework might have to wait for a long time until it receives an offer that satisfies its constraints and </a:t>
            </a:r>
            <a:r>
              <a:rPr lang="en-US" dirty="0" err="1"/>
              <a:t>Mesos</a:t>
            </a:r>
            <a:r>
              <a:rPr lang="en-US" dirty="0"/>
              <a:t> might be sending these offers to many frameworks </a:t>
            </a:r>
            <a:r>
              <a:rPr lang="en-US" dirty="0">
                <a:sym typeface="Wingdings"/>
              </a:rPr>
              <a:t> time consuming. </a:t>
            </a:r>
          </a:p>
          <a:p>
            <a:pPr algn="just"/>
            <a:endParaRPr lang="en-US" dirty="0">
              <a:sym typeface="Wingdings"/>
            </a:endParaRPr>
          </a:p>
          <a:p>
            <a:pPr algn="just"/>
            <a:r>
              <a:rPr lang="en-US" dirty="0"/>
              <a:t>So, </a:t>
            </a:r>
            <a:r>
              <a:rPr lang="en-US" dirty="0" err="1"/>
              <a:t>Mesos</a:t>
            </a:r>
            <a:r>
              <a:rPr lang="en-US" dirty="0"/>
              <a:t> frameworks set their own </a:t>
            </a:r>
            <a:r>
              <a:rPr lang="en-US" i="1" dirty="0"/>
              <a:t>filters</a:t>
            </a:r>
            <a:r>
              <a:rPr lang="en-US" dirty="0"/>
              <a:t>; they specify offers that will always  be rejected.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791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28600" y="113218"/>
            <a:ext cx="8639175" cy="584776"/>
          </a:xfrm>
        </p:spPr>
        <p:txBody>
          <a:bodyPr/>
          <a:lstStyle/>
          <a:p>
            <a:r>
              <a:rPr lang="en-US" sz="3200" dirty="0" err="1"/>
              <a:t>Mesos</a:t>
            </a:r>
            <a:r>
              <a:rPr lang="en-US" sz="3200" dirty="0"/>
              <a:t> Architecture Details 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5AE9E0F3-4A39-A944-9B1F-40A48F34A3D9}" type="slidenum">
              <a:rPr lang="en-US">
                <a:latin typeface="Arial Black" charset="0"/>
              </a:rPr>
              <a:pPr algn="r" eaLnBrk="1" hangingPunct="1"/>
              <a:t>14</a:t>
            </a:fld>
            <a:endParaRPr lang="en-US" dirty="0">
              <a:latin typeface="Arial Black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228601" y="890878"/>
            <a:ext cx="8915399" cy="3659716"/>
          </a:xfrm>
        </p:spPr>
        <p:txBody>
          <a:bodyPr/>
          <a:lstStyle/>
          <a:p>
            <a:pPr algn="just">
              <a:buSzPct val="100000"/>
            </a:pPr>
            <a:r>
              <a:rPr lang="en-US" sz="2800" dirty="0"/>
              <a:t>Resource Allocation Module</a:t>
            </a:r>
          </a:p>
          <a:p>
            <a:pPr marL="457200" indent="-457200" algn="just">
              <a:buSzPct val="100000"/>
              <a:buFont typeface="+mj-lt"/>
              <a:buAutoNum type="arabicPeriod"/>
            </a:pPr>
            <a:r>
              <a:rPr lang="en-US" dirty="0"/>
              <a:t>Fair Sharing based on a </a:t>
            </a:r>
            <a:r>
              <a:rPr lang="en-US" dirty="0" err="1"/>
              <a:t>generalisation</a:t>
            </a:r>
            <a:r>
              <a:rPr lang="en-US" dirty="0"/>
              <a:t> of max-min fairness for multiple resources</a:t>
            </a:r>
          </a:p>
          <a:p>
            <a:pPr marL="457200" indent="-457200" algn="just">
              <a:buSzPct val="100000"/>
              <a:buFont typeface="+mj-lt"/>
              <a:buAutoNum type="arabicPeriod"/>
            </a:pPr>
            <a:r>
              <a:rPr lang="en-US" dirty="0"/>
              <a:t>Strict priorities</a:t>
            </a:r>
          </a:p>
          <a:p>
            <a:pPr marL="457200" indent="-457200" algn="just">
              <a:buSzPct val="100000"/>
              <a:buFont typeface="+mj-lt"/>
              <a:buAutoNum type="arabicPeriod"/>
            </a:pPr>
            <a:r>
              <a:rPr lang="en-US" dirty="0" err="1"/>
              <a:t>Mesos</a:t>
            </a:r>
            <a:r>
              <a:rPr lang="en-US" dirty="0"/>
              <a:t> can also (revoke) kill tasks when a greedy framework uses up lots of resources for a long time. </a:t>
            </a:r>
            <a:r>
              <a:rPr lang="en-US" dirty="0" err="1"/>
              <a:t>Mesos</a:t>
            </a:r>
            <a:r>
              <a:rPr lang="en-US" dirty="0"/>
              <a:t> allows the framework a greedy period. </a:t>
            </a:r>
          </a:p>
          <a:p>
            <a:pPr marL="457200" indent="-457200" algn="just">
              <a:buSzPct val="100000"/>
              <a:buFont typeface="+mj-lt"/>
              <a:buAutoNum type="arabicPeriod"/>
            </a:pPr>
            <a:endParaRPr lang="en-US" dirty="0"/>
          </a:p>
          <a:p>
            <a:pPr algn="just">
              <a:buSzPct val="100000"/>
            </a:pPr>
            <a:r>
              <a:rPr lang="en-US" sz="2800" dirty="0"/>
              <a:t>Isolation is achieved using Linux Containers</a:t>
            </a:r>
          </a:p>
        </p:txBody>
      </p:sp>
    </p:spTree>
    <p:extLst>
      <p:ext uri="{BB962C8B-B14F-4D97-AF65-F5344CB8AC3E}">
        <p14:creationId xmlns:p14="http://schemas.microsoft.com/office/powerpoint/2010/main" val="2155218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28600" y="113218"/>
            <a:ext cx="8639175" cy="584776"/>
          </a:xfrm>
        </p:spPr>
        <p:txBody>
          <a:bodyPr/>
          <a:lstStyle/>
          <a:p>
            <a:r>
              <a:rPr lang="en-US" sz="3200" dirty="0" err="1"/>
              <a:t>Mesos</a:t>
            </a:r>
            <a:r>
              <a:rPr lang="en-US" sz="3200" dirty="0"/>
              <a:t> Architecture Details  </a:t>
            </a:r>
            <a:r>
              <a:rPr lang="en-US" sz="1800" dirty="0"/>
              <a:t>(</a:t>
            </a:r>
            <a:r>
              <a:rPr lang="en-US" sz="1800" dirty="0" err="1"/>
              <a:t>con’t</a:t>
            </a:r>
            <a:r>
              <a:rPr lang="en-US" sz="1800" dirty="0"/>
              <a:t>)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5AE9E0F3-4A39-A944-9B1F-40A48F34A3D9}" type="slidenum">
              <a:rPr lang="en-US">
                <a:latin typeface="Arial Black" charset="0"/>
              </a:rPr>
              <a:pPr algn="r" eaLnBrk="1" hangingPunct="1"/>
              <a:t>15</a:t>
            </a:fld>
            <a:endParaRPr lang="en-US" dirty="0">
              <a:latin typeface="Arial Black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10295" y="910720"/>
            <a:ext cx="8915399" cy="3659716"/>
          </a:xfrm>
        </p:spPr>
        <p:txBody>
          <a:bodyPr/>
          <a:lstStyle/>
          <a:p>
            <a:pPr algn="just">
              <a:buSzPct val="100000"/>
            </a:pPr>
            <a:r>
              <a:rPr lang="en-US" sz="2800" dirty="0"/>
              <a:t>Scalable and Robust Resource Offers</a:t>
            </a:r>
          </a:p>
          <a:p>
            <a:pPr lvl="1" algn="just">
              <a:buSzPct val="100000"/>
            </a:pPr>
            <a:r>
              <a:rPr lang="en-US" sz="2400" dirty="0"/>
              <a:t>Use of filters: “</a:t>
            </a:r>
            <a:r>
              <a:rPr lang="en-US" sz="2400" i="1" dirty="0"/>
              <a:t>only offer nodes from list L</a:t>
            </a:r>
            <a:r>
              <a:rPr lang="en-US" sz="2400" dirty="0"/>
              <a:t>”, “</a:t>
            </a:r>
            <a:r>
              <a:rPr lang="en-US" sz="2400" i="1" dirty="0"/>
              <a:t>only offer nodes with at least R resources free</a:t>
            </a:r>
            <a:r>
              <a:rPr lang="en-US" sz="2400" dirty="0"/>
              <a:t>”, these can be evaluated quickly</a:t>
            </a:r>
          </a:p>
          <a:p>
            <a:pPr lvl="1" algn="just">
              <a:buSzPct val="100000"/>
            </a:pPr>
            <a:r>
              <a:rPr lang="en-US" sz="2400" dirty="0" err="1"/>
              <a:t>Mesos</a:t>
            </a:r>
            <a:r>
              <a:rPr lang="en-US" sz="2400" dirty="0"/>
              <a:t> counts resources offered to a framework towards its allocation of the cluster </a:t>
            </a:r>
          </a:p>
          <a:p>
            <a:pPr lvl="1" algn="just">
              <a:buSzPct val="100000"/>
            </a:pPr>
            <a:r>
              <a:rPr lang="en-US" sz="2400" dirty="0"/>
              <a:t>If a framework takes a long time to respond, </a:t>
            </a:r>
            <a:r>
              <a:rPr lang="en-US" sz="2400" dirty="0" err="1"/>
              <a:t>Mesos</a:t>
            </a:r>
            <a:r>
              <a:rPr lang="en-US" sz="2400" dirty="0"/>
              <a:t> withdraws the offers and asks another framework  </a:t>
            </a:r>
          </a:p>
          <a:p>
            <a:pPr marL="0" indent="0">
              <a:buSzPct val="10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40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28600" y="113218"/>
            <a:ext cx="8639175" cy="584776"/>
          </a:xfrm>
        </p:spPr>
        <p:txBody>
          <a:bodyPr/>
          <a:lstStyle/>
          <a:p>
            <a:r>
              <a:rPr lang="en-US" sz="3200" dirty="0" err="1"/>
              <a:t>Mesos</a:t>
            </a:r>
            <a:r>
              <a:rPr lang="en-US" sz="3200" dirty="0"/>
              <a:t> Evaluation</a:t>
            </a:r>
            <a:endParaRPr lang="en-US" sz="1800" dirty="0"/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5AE9E0F3-4A39-A944-9B1F-40A48F34A3D9}" type="slidenum">
              <a:rPr lang="en-US">
                <a:latin typeface="Arial Black" charset="0"/>
              </a:rPr>
              <a:pPr algn="r" eaLnBrk="1" hangingPunct="1"/>
              <a:t>16</a:t>
            </a:fld>
            <a:endParaRPr lang="en-US" dirty="0">
              <a:latin typeface="Arial Black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10295" y="910720"/>
            <a:ext cx="8915399" cy="3659716"/>
          </a:xfrm>
        </p:spPr>
        <p:txBody>
          <a:bodyPr/>
          <a:lstStyle/>
          <a:p>
            <a:pPr algn="just">
              <a:buSzPct val="100000"/>
            </a:pPr>
            <a:r>
              <a:rPr lang="en-US" sz="2800" dirty="0"/>
              <a:t>Amazon EC2 with 92 </a:t>
            </a:r>
            <a:r>
              <a:rPr lang="en-US" sz="2800" dirty="0" err="1"/>
              <a:t>Mesos</a:t>
            </a:r>
            <a:r>
              <a:rPr lang="en-US" sz="2800" dirty="0"/>
              <a:t> nodes </a:t>
            </a:r>
          </a:p>
          <a:p>
            <a:pPr algn="just">
              <a:buSzPct val="100000"/>
            </a:pPr>
            <a:r>
              <a:rPr lang="en-US" sz="2800" dirty="0"/>
              <a:t>A mix of Frameworks: </a:t>
            </a:r>
          </a:p>
          <a:p>
            <a:pPr marL="914400" lvl="1" indent="-457200" algn="just">
              <a:buSzPct val="100000"/>
              <a:buFont typeface="+mj-lt"/>
              <a:buAutoNum type="arabicPeriod"/>
            </a:pPr>
            <a:r>
              <a:rPr lang="en-US" sz="2400" dirty="0" err="1"/>
              <a:t>Hadoop</a:t>
            </a:r>
            <a:r>
              <a:rPr lang="en-US" sz="2400" dirty="0"/>
              <a:t> running a mix of small and large jobs based on a Facebook workload</a:t>
            </a:r>
          </a:p>
          <a:p>
            <a:pPr marL="914400" lvl="1" indent="-457200" algn="just">
              <a:buSzPct val="100000"/>
              <a:buFont typeface="+mj-lt"/>
              <a:buAutoNum type="arabicPeriod"/>
            </a:pPr>
            <a:r>
              <a:rPr lang="en-US" sz="2400" dirty="0"/>
              <a:t>A </a:t>
            </a:r>
            <a:r>
              <a:rPr lang="en-US" sz="2400" dirty="0" err="1"/>
              <a:t>Hadoop</a:t>
            </a:r>
            <a:r>
              <a:rPr lang="en-US" sz="2400" dirty="0"/>
              <a:t> instance running a set of large batch jobs</a:t>
            </a:r>
          </a:p>
          <a:p>
            <a:pPr marL="914400" lvl="1" indent="-457200" algn="just">
              <a:buSzPct val="100000"/>
              <a:buFont typeface="+mj-lt"/>
              <a:buAutoNum type="arabicPeriod"/>
            </a:pPr>
            <a:r>
              <a:rPr lang="en-US" sz="2400" dirty="0"/>
              <a:t>Spark running machine learning jobs</a:t>
            </a:r>
          </a:p>
          <a:p>
            <a:pPr marL="914400" lvl="1" indent="-457200" algn="just">
              <a:buSzPct val="100000"/>
              <a:buFont typeface="+mj-lt"/>
              <a:buAutoNum type="arabicPeriod"/>
            </a:pPr>
            <a:r>
              <a:rPr lang="en-US" sz="2400" dirty="0"/>
              <a:t>Torque running MPI jobs </a:t>
            </a:r>
          </a:p>
          <a:p>
            <a:pPr marL="914400" lvl="1" indent="-457200" algn="just">
              <a:buSzPct val="100000"/>
              <a:buFont typeface="+mj-lt"/>
              <a:buAutoNum type="arabicPeriod"/>
            </a:pPr>
            <a:endParaRPr lang="en-US" sz="2400" dirty="0"/>
          </a:p>
          <a:p>
            <a:pPr marL="914400" lvl="1" indent="-457200" algn="just">
              <a:buSzPct val="100000"/>
              <a:buFont typeface="+mj-lt"/>
              <a:buAutoNum type="arabicPeriod"/>
            </a:pPr>
            <a:r>
              <a:rPr lang="en-US" sz="2400" dirty="0" err="1"/>
              <a:t>Mesos</a:t>
            </a:r>
            <a:r>
              <a:rPr lang="en-US" sz="2400" dirty="0"/>
              <a:t> should: achieve higher </a:t>
            </a:r>
            <a:r>
              <a:rPr lang="en-US" sz="2400" dirty="0" err="1"/>
              <a:t>utilisation</a:t>
            </a:r>
            <a:r>
              <a:rPr lang="en-US" sz="2400" dirty="0"/>
              <a:t> and all jobs should finish at least as fast as in the static partitioning </a:t>
            </a:r>
          </a:p>
        </p:txBody>
      </p:sp>
    </p:spTree>
    <p:extLst>
      <p:ext uri="{BB962C8B-B14F-4D97-AF65-F5344CB8AC3E}">
        <p14:creationId xmlns:p14="http://schemas.microsoft.com/office/powerpoint/2010/main" val="1872010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0" y="-194558"/>
            <a:ext cx="9367266" cy="1200329"/>
          </a:xfrm>
        </p:spPr>
        <p:txBody>
          <a:bodyPr/>
          <a:lstStyle/>
          <a:p>
            <a:r>
              <a:rPr lang="en-US" dirty="0" err="1"/>
              <a:t>Mesos</a:t>
            </a:r>
            <a:r>
              <a:rPr lang="en-US" dirty="0"/>
              <a:t> Performance For all Frameworks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33ECAA28-A69F-F34E-915F-1E92E32B9E8F}" type="slidenum">
              <a:rPr lang="en-US">
                <a:latin typeface="Arial Black" charset="0"/>
              </a:rPr>
              <a:pPr algn="r" eaLnBrk="1" hangingPunct="1"/>
              <a:t>17</a:t>
            </a:fld>
            <a:endParaRPr lang="en-US" dirty="0">
              <a:latin typeface="Arial Black" charset="0"/>
            </a:endParaRPr>
          </a:p>
        </p:txBody>
      </p:sp>
      <p:pic>
        <p:nvPicPr>
          <p:cNvPr id="5" name="Picture 4" descr="mesosperformanc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04" y="1067725"/>
            <a:ext cx="7787226" cy="463980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9847" y="97830"/>
            <a:ext cx="9625263" cy="615553"/>
          </a:xfrm>
        </p:spPr>
        <p:txBody>
          <a:bodyPr/>
          <a:lstStyle/>
          <a:p>
            <a:r>
              <a:rPr lang="en-US" sz="3400" dirty="0" err="1"/>
              <a:t>Mesos</a:t>
            </a:r>
            <a:r>
              <a:rPr lang="en-US" sz="3400" dirty="0"/>
              <a:t> Performance </a:t>
            </a:r>
            <a:r>
              <a:rPr lang="en-US" sz="3400" dirty="0" err="1"/>
              <a:t>vs</a:t>
            </a:r>
            <a:r>
              <a:rPr lang="en-US" sz="3400" dirty="0"/>
              <a:t> Static Partitioning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33ECAA28-A69F-F34E-915F-1E92E32B9E8F}" type="slidenum">
              <a:rPr lang="en-US">
                <a:latin typeface="Arial Black" charset="0"/>
              </a:rPr>
              <a:pPr algn="r" eaLnBrk="1" hangingPunct="1"/>
              <a:t>18</a:t>
            </a:fld>
            <a:endParaRPr lang="en-US" dirty="0">
              <a:latin typeface="Arial Black" charset="0"/>
            </a:endParaRPr>
          </a:p>
        </p:txBody>
      </p:sp>
      <p:pic>
        <p:nvPicPr>
          <p:cNvPr id="3" name="Picture 2" descr="Screen Shot 2015-03-15 at 18.36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89" y="1217448"/>
            <a:ext cx="7822506" cy="356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67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228600" y="-150816"/>
            <a:ext cx="8639175" cy="954107"/>
          </a:xfrm>
        </p:spPr>
        <p:txBody>
          <a:bodyPr/>
          <a:lstStyle/>
          <a:p>
            <a:r>
              <a:rPr lang="en-US" sz="2800" dirty="0"/>
              <a:t>Omega: flexible, scalable schedulers for large compute clusters 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0"/>
          </p:nvPr>
        </p:nvSpPr>
        <p:spPr>
          <a:xfrm>
            <a:off x="118861" y="1272669"/>
            <a:ext cx="9155387" cy="3659716"/>
          </a:xfrm>
        </p:spPr>
        <p:txBody>
          <a:bodyPr/>
          <a:lstStyle/>
          <a:p>
            <a:r>
              <a:rPr lang="en-US" sz="2800" dirty="0"/>
              <a:t>Challenges:</a:t>
            </a:r>
          </a:p>
          <a:p>
            <a:pPr lvl="1"/>
            <a:r>
              <a:rPr lang="en-US" sz="2400" dirty="0"/>
              <a:t>Google maintains different data centers around the world</a:t>
            </a:r>
          </a:p>
          <a:p>
            <a:pPr lvl="1"/>
            <a:r>
              <a:rPr lang="en-US" sz="2400" dirty="0"/>
              <a:t>Clusters and workloads are growing in size</a:t>
            </a:r>
          </a:p>
          <a:p>
            <a:pPr lvl="1"/>
            <a:r>
              <a:rPr lang="en-US" sz="2400" dirty="0"/>
              <a:t>Diverse workloads</a:t>
            </a:r>
          </a:p>
          <a:p>
            <a:pPr lvl="1"/>
            <a:r>
              <a:rPr lang="en-US" sz="2400" dirty="0"/>
              <a:t>Growing job arrival rates</a:t>
            </a:r>
          </a:p>
          <a:p>
            <a:pPr lvl="1"/>
            <a:endParaRPr lang="en-US" sz="2400" dirty="0"/>
          </a:p>
          <a:p>
            <a:r>
              <a:rPr lang="en-US" sz="2800" dirty="0"/>
              <a:t>Need for a </a:t>
            </a:r>
            <a:r>
              <a:rPr lang="en-US" sz="2800" i="1" dirty="0"/>
              <a:t>scalable scheduler </a:t>
            </a:r>
            <a:r>
              <a:rPr lang="en-US" sz="2800" dirty="0"/>
              <a:t>to tackle these challenges</a:t>
            </a:r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AA78A08D-AC89-8B41-B545-10C60EB685EA}" type="slidenum">
              <a:rPr lang="en-US">
                <a:latin typeface="Arial Black" charset="0"/>
              </a:rPr>
              <a:pPr algn="r" eaLnBrk="1" hangingPunct="1"/>
              <a:t>19</a:t>
            </a:fld>
            <a:endParaRPr lang="en-US" dirty="0">
              <a:latin typeface="Arial Black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4099" name="Content Placeholder 6"/>
          <p:cNvSpPr>
            <a:spLocks noGrp="1"/>
          </p:cNvSpPr>
          <p:nvPr>
            <p:ph sz="quarter" idx="10"/>
          </p:nvPr>
        </p:nvSpPr>
        <p:spPr>
          <a:xfrm>
            <a:off x="0" y="890878"/>
            <a:ext cx="9144000" cy="3659716"/>
          </a:xfrm>
        </p:spPr>
        <p:txBody>
          <a:bodyPr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200" dirty="0" err="1"/>
              <a:t>Mesos</a:t>
            </a:r>
            <a:r>
              <a:rPr lang="en-US" sz="2200" dirty="0"/>
              <a:t>: A Platform for Fine-Grained Resource Sharing in Data Center</a:t>
            </a:r>
            <a:r>
              <a:rPr lang="en-US" dirty="0"/>
              <a:t> </a:t>
            </a:r>
          </a:p>
          <a:p>
            <a:pPr marL="400050" lvl="1" indent="0">
              <a:buNone/>
            </a:pPr>
            <a:r>
              <a:rPr lang="en-US" dirty="0"/>
              <a:t>by B. </a:t>
            </a:r>
            <a:r>
              <a:rPr lang="en-US" dirty="0" err="1"/>
              <a:t>Hindman</a:t>
            </a:r>
            <a:r>
              <a:rPr lang="en-US" dirty="0"/>
              <a:t>, A. </a:t>
            </a:r>
            <a:r>
              <a:rPr lang="en-US" dirty="0" err="1"/>
              <a:t>Knwinski</a:t>
            </a:r>
            <a:r>
              <a:rPr lang="en-US" dirty="0"/>
              <a:t>, M. </a:t>
            </a:r>
            <a:r>
              <a:rPr lang="en-US" dirty="0" err="1"/>
              <a:t>Zaharia</a:t>
            </a:r>
            <a:r>
              <a:rPr lang="en-US" dirty="0"/>
              <a:t>, A. </a:t>
            </a:r>
            <a:r>
              <a:rPr lang="en-US" dirty="0" err="1"/>
              <a:t>Ghodsi</a:t>
            </a:r>
            <a:r>
              <a:rPr lang="en-US" dirty="0"/>
              <a:t>, A. D. Joseph, R. Katz, S. </a:t>
            </a:r>
            <a:r>
              <a:rPr lang="en-US" dirty="0" err="1"/>
              <a:t>Shenker</a:t>
            </a:r>
            <a:r>
              <a:rPr lang="en-US" dirty="0"/>
              <a:t>, I. </a:t>
            </a:r>
            <a:r>
              <a:rPr lang="en-US" dirty="0" err="1"/>
              <a:t>Stoica</a:t>
            </a:r>
            <a:r>
              <a:rPr lang="en-US" dirty="0"/>
              <a:t> from University of California, Berkeley, NSDI 2011.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/>
              <a:t>Omega: flexible, scalable schedulers for large compute clusters</a:t>
            </a:r>
          </a:p>
          <a:p>
            <a:pPr marL="400050" lvl="1" indent="0">
              <a:buNone/>
            </a:pPr>
            <a:r>
              <a:rPr lang="en-US" dirty="0"/>
              <a:t>by </a:t>
            </a:r>
            <a:r>
              <a:rPr lang="en-US" dirty="0" err="1"/>
              <a:t>Malte</a:t>
            </a:r>
            <a:r>
              <a:rPr lang="en-US" dirty="0"/>
              <a:t> Schwarzkopf, Andy </a:t>
            </a:r>
            <a:r>
              <a:rPr lang="en-US" dirty="0" err="1"/>
              <a:t>Konwinski</a:t>
            </a:r>
            <a:r>
              <a:rPr lang="en-US" dirty="0"/>
              <a:t>, Michael </a:t>
            </a:r>
            <a:r>
              <a:rPr lang="en-US" dirty="0" err="1"/>
              <a:t>Abd</a:t>
            </a:r>
            <a:r>
              <a:rPr lang="en-US" dirty="0"/>
              <a:t>-El-</a:t>
            </a:r>
            <a:r>
              <a:rPr lang="en-US" dirty="0" err="1"/>
              <a:t>Malek</a:t>
            </a:r>
            <a:r>
              <a:rPr lang="en-US" dirty="0"/>
              <a:t> and John Wilkes, </a:t>
            </a:r>
            <a:r>
              <a:rPr lang="en-US" dirty="0" err="1"/>
              <a:t>EuroSys</a:t>
            </a:r>
            <a:r>
              <a:rPr lang="en-US" dirty="0"/>
              <a:t> 2013. </a:t>
            </a:r>
          </a:p>
          <a:p>
            <a:endParaRPr lang="en-US" sz="2000" dirty="0"/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870F3256-0F59-2442-9D43-B4D06C9ABEA5}" type="slidenum">
              <a:rPr lang="en-US" smtClean="0">
                <a:latin typeface="Arial Black" charset="0"/>
              </a:rPr>
              <a:pPr algn="r" eaLnBrk="1" hangingPunct="1"/>
              <a:t>2</a:t>
            </a:fld>
            <a:endParaRPr lang="en-US" dirty="0">
              <a:latin typeface="Arial Black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Approaches</a:t>
            </a: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A23DDAA0-1460-E34E-B630-349D2F15600C}" type="slidenum">
              <a:rPr lang="en-US">
                <a:latin typeface="Arial Black" charset="0"/>
              </a:rPr>
              <a:pPr algn="r" eaLnBrk="1" hangingPunct="1"/>
              <a:t>20</a:t>
            </a:fld>
            <a:endParaRPr lang="en-US" dirty="0">
              <a:latin typeface="Arial Black" charset="0"/>
            </a:endParaRPr>
          </a:p>
        </p:txBody>
      </p:sp>
      <p:pic>
        <p:nvPicPr>
          <p:cNvPr id="2" name="Picture 1" descr="monolithic-stati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71" y="1041184"/>
            <a:ext cx="7583560" cy="4885346"/>
          </a:xfrm>
          <a:prstGeom prst="rect">
            <a:avLst/>
          </a:prstGeom>
        </p:spPr>
      </p:pic>
      <p:pic>
        <p:nvPicPr>
          <p:cNvPr id="6" name="Picture 5" descr="monolithic-stati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71" y="1193584"/>
            <a:ext cx="7583560" cy="488534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28600" y="82441"/>
            <a:ext cx="8639175" cy="646331"/>
          </a:xfrm>
        </p:spPr>
        <p:txBody>
          <a:bodyPr/>
          <a:lstStyle/>
          <a:p>
            <a:r>
              <a:rPr lang="en-US" dirty="0"/>
              <a:t>Existing Approach, </a:t>
            </a:r>
            <a:r>
              <a:rPr lang="en-US" dirty="0" err="1"/>
              <a:t>Mesos</a:t>
            </a:r>
            <a:r>
              <a:rPr lang="en-US" dirty="0"/>
              <a:t> revised </a:t>
            </a: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A23DDAA0-1460-E34E-B630-349D2F15600C}" type="slidenum">
              <a:rPr lang="en-US">
                <a:latin typeface="Arial Black" charset="0"/>
              </a:rPr>
              <a:pPr algn="r" eaLnBrk="1" hangingPunct="1"/>
              <a:t>21</a:t>
            </a:fld>
            <a:endParaRPr lang="en-US" dirty="0">
              <a:latin typeface="Arial Black" charset="0"/>
            </a:endParaRPr>
          </a:p>
        </p:txBody>
      </p:sp>
      <p:pic>
        <p:nvPicPr>
          <p:cNvPr id="3" name="Picture 2" descr="two-level-shar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74" y="1267551"/>
            <a:ext cx="7990892" cy="521362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227175" y="1045301"/>
            <a:ext cx="4916825" cy="5264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27175" y="1250065"/>
            <a:ext cx="4916825" cy="49804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Tahoma"/>
                <a:cs typeface="Tahoma"/>
              </a:rPr>
              <a:t>Disadvantages:</a:t>
            </a:r>
          </a:p>
          <a:p>
            <a:pPr marL="457200" indent="-457200">
              <a:buClr>
                <a:srgbClr val="008000"/>
              </a:buClr>
              <a:buFont typeface="Wingdings" charset="2"/>
              <a:buChar char="§"/>
            </a:pPr>
            <a:r>
              <a:rPr lang="en-US" sz="2400" u="sng" dirty="0">
                <a:solidFill>
                  <a:schemeClr val="tx1"/>
                </a:solidFill>
                <a:latin typeface="Tahoma"/>
                <a:cs typeface="Tahoma"/>
              </a:rPr>
              <a:t>Pessimistic Concurrency Control: </a:t>
            </a:r>
            <a:r>
              <a:rPr lang="en-US" sz="2400" dirty="0" err="1">
                <a:solidFill>
                  <a:schemeClr val="tx1"/>
                </a:solidFill>
                <a:latin typeface="Tahoma"/>
                <a:cs typeface="Tahoma"/>
              </a:rPr>
              <a:t>Mesos</a:t>
            </a:r>
            <a:r>
              <a:rPr lang="en-US" sz="2400" dirty="0">
                <a:solidFill>
                  <a:schemeClr val="tx1"/>
                </a:solidFill>
                <a:latin typeface="Tahoma"/>
                <a:cs typeface="Tahoma"/>
              </a:rPr>
              <a:t> avoids conflicts by offering a given resource to one framework at-a-time. </a:t>
            </a:r>
            <a:r>
              <a:rPr lang="en-US" sz="2400" dirty="0" err="1">
                <a:solidFill>
                  <a:schemeClr val="tx1"/>
                </a:solidFill>
                <a:latin typeface="Tahoma"/>
                <a:cs typeface="Tahoma"/>
              </a:rPr>
              <a:t>Mesos</a:t>
            </a:r>
            <a:r>
              <a:rPr lang="en-US" sz="2400" dirty="0">
                <a:solidFill>
                  <a:schemeClr val="tx1"/>
                </a:solidFill>
                <a:latin typeface="Tahoma"/>
                <a:cs typeface="Tahoma"/>
              </a:rPr>
              <a:t> chooses the order and the sizes of the offers. One framework holds the lock of the resources for the duration of the decision </a:t>
            </a:r>
            <a:r>
              <a:rPr lang="en-US" sz="2400" dirty="0">
                <a:solidFill>
                  <a:schemeClr val="tx1"/>
                </a:solidFill>
                <a:latin typeface="Tahoma"/>
                <a:cs typeface="Tahoma"/>
                <a:sym typeface="Wingdings"/>
              </a:rPr>
              <a:t> slow. </a:t>
            </a:r>
            <a:r>
              <a:rPr lang="en-US" sz="240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</a:p>
          <a:p>
            <a:pPr marL="457200" indent="-457200">
              <a:buClr>
                <a:srgbClr val="008000"/>
              </a:buClr>
              <a:buFont typeface="Wingdings" charset="2"/>
              <a:buChar char="§"/>
            </a:pPr>
            <a:r>
              <a:rPr lang="en-US" sz="2400" u="sng" dirty="0">
                <a:solidFill>
                  <a:schemeClr val="tx1"/>
                </a:solidFill>
                <a:latin typeface="Tahoma"/>
                <a:cs typeface="Tahoma"/>
              </a:rPr>
              <a:t>A framework does not have access to all the cluster state. </a:t>
            </a:r>
            <a:r>
              <a:rPr lang="en-US" sz="2400" dirty="0">
                <a:solidFill>
                  <a:schemeClr val="tx1"/>
                </a:solidFill>
                <a:latin typeface="Tahoma"/>
                <a:cs typeface="Tahoma"/>
              </a:rPr>
              <a:t>So, it cannot support preemption or getting all resources.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04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28600" y="62599"/>
            <a:ext cx="8639175" cy="646331"/>
          </a:xfrm>
        </p:spPr>
        <p:txBody>
          <a:bodyPr/>
          <a:lstStyle/>
          <a:p>
            <a:r>
              <a:rPr lang="en-US" dirty="0"/>
              <a:t>Omega: Shared State, Overview</a:t>
            </a: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A23DDAA0-1460-E34E-B630-349D2F15600C}" type="slidenum">
              <a:rPr lang="en-US">
                <a:latin typeface="Arial Black" charset="0"/>
              </a:rPr>
              <a:pPr algn="r" eaLnBrk="1" hangingPunct="1"/>
              <a:t>22</a:t>
            </a:fld>
            <a:endParaRPr lang="en-US" dirty="0">
              <a:latin typeface="Arial Black" charset="0"/>
            </a:endParaRPr>
          </a:p>
        </p:txBody>
      </p:sp>
      <p:pic>
        <p:nvPicPr>
          <p:cNvPr id="2" name="Picture 1" descr="omega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1642"/>
            <a:ext cx="3986576" cy="52492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78332" y="1071484"/>
            <a:ext cx="4872171" cy="498042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b="1" dirty="0">
                <a:solidFill>
                  <a:schemeClr val="tx1"/>
                </a:solidFill>
                <a:latin typeface="Tahoma"/>
                <a:cs typeface="Tahoma"/>
              </a:rPr>
              <a:t>Cell State: </a:t>
            </a:r>
            <a:r>
              <a:rPr lang="en-US" sz="2800" dirty="0">
                <a:solidFill>
                  <a:schemeClr val="tx1"/>
                </a:solidFill>
                <a:latin typeface="Tahoma"/>
                <a:cs typeface="Tahoma"/>
              </a:rPr>
              <a:t>a resilient master copy of the resource allocations of the cluster</a:t>
            </a:r>
          </a:p>
          <a:p>
            <a:pPr algn="just"/>
            <a:endParaRPr lang="en-US" sz="2800" dirty="0">
              <a:solidFill>
                <a:schemeClr val="tx1"/>
              </a:solidFill>
              <a:latin typeface="Tahoma"/>
              <a:cs typeface="Tahoma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ahoma"/>
                <a:cs typeface="Tahoma"/>
              </a:rPr>
              <a:t>No </a:t>
            </a:r>
            <a:r>
              <a:rPr lang="en-US" sz="2400" dirty="0" err="1">
                <a:solidFill>
                  <a:schemeClr val="tx1"/>
                </a:solidFill>
                <a:latin typeface="Tahoma"/>
                <a:cs typeface="Tahoma"/>
              </a:rPr>
              <a:t>centralised</a:t>
            </a:r>
            <a:r>
              <a:rPr lang="en-US" sz="2400" dirty="0">
                <a:solidFill>
                  <a:schemeClr val="tx1"/>
                </a:solidFill>
                <a:latin typeface="Tahoma"/>
                <a:cs typeface="Tahoma"/>
              </a:rPr>
              <a:t> scheduler. Each framework maintains its own scheduler. Each scheduler has its own private, local, frequently-updated copy of the cell state which uses to make decisions. 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05450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5"/>
          <p:cNvSpPr>
            <a:spLocks noGrp="1"/>
          </p:cNvSpPr>
          <p:nvPr>
            <p:ph type="title"/>
          </p:nvPr>
        </p:nvSpPr>
        <p:spPr>
          <a:xfrm>
            <a:off x="0" y="-194558"/>
            <a:ext cx="9144000" cy="1200329"/>
          </a:xfrm>
        </p:spPr>
        <p:txBody>
          <a:bodyPr/>
          <a:lstStyle/>
          <a:p>
            <a:r>
              <a:rPr lang="en-US" dirty="0"/>
              <a:t>Omega Shared-state Scheduling, Steps</a:t>
            </a:r>
          </a:p>
        </p:txBody>
      </p:sp>
      <p:sp>
        <p:nvSpPr>
          <p:cNvPr id="4099" name="Content Placeholder 6"/>
          <p:cNvSpPr>
            <a:spLocks noGrp="1"/>
          </p:cNvSpPr>
          <p:nvPr>
            <p:ph sz="quarter" idx="10"/>
          </p:nvPr>
        </p:nvSpPr>
        <p:spPr>
          <a:xfrm>
            <a:off x="0" y="890878"/>
            <a:ext cx="9144000" cy="3659716"/>
          </a:xfrm>
        </p:spPr>
        <p:txBody>
          <a:bodyPr/>
          <a:lstStyle/>
          <a:p>
            <a:pPr marL="457200" indent="-457200" algn="just">
              <a:buSzPct val="100000"/>
              <a:buFont typeface="+mj-lt"/>
              <a:buAutoNum type="arabicPeriod"/>
            </a:pPr>
            <a:endParaRPr lang="en-US" sz="2800" dirty="0">
              <a:latin typeface="Tahoma"/>
              <a:cs typeface="Tahoma"/>
            </a:endParaRPr>
          </a:p>
          <a:p>
            <a:pPr marL="457200" indent="-457200" algn="just">
              <a:buSzPct val="100000"/>
              <a:buFont typeface="+mj-lt"/>
              <a:buAutoNum type="arabicPeriod"/>
            </a:pPr>
            <a:r>
              <a:rPr lang="en-US" sz="2800" dirty="0">
                <a:latin typeface="Tahoma"/>
                <a:cs typeface="Tahoma"/>
              </a:rPr>
              <a:t>A framework’s scheduler makes a decision</a:t>
            </a:r>
          </a:p>
          <a:p>
            <a:pPr marL="457200" indent="-457200" algn="just">
              <a:buSzPct val="100000"/>
              <a:buFont typeface="+mj-lt"/>
              <a:buAutoNum type="arabicPeriod"/>
            </a:pPr>
            <a:r>
              <a:rPr lang="en-US" sz="2800" dirty="0">
                <a:latin typeface="Tahoma"/>
                <a:cs typeface="Tahoma"/>
              </a:rPr>
              <a:t>Updates the shared cell state copy in an atomic commit </a:t>
            </a:r>
          </a:p>
          <a:p>
            <a:pPr marL="457200" indent="-457200" algn="just">
              <a:buSzPct val="100000"/>
              <a:buFont typeface="+mj-lt"/>
              <a:buAutoNum type="arabicPeriod"/>
            </a:pPr>
            <a:r>
              <a:rPr lang="en-US" sz="2800" dirty="0">
                <a:latin typeface="Tahoma"/>
                <a:cs typeface="Tahoma"/>
              </a:rPr>
              <a:t>At most one such commit will succeed</a:t>
            </a:r>
          </a:p>
          <a:p>
            <a:pPr marL="457200" indent="-457200" algn="just">
              <a:buSzPct val="100000"/>
              <a:buFont typeface="+mj-lt"/>
              <a:buAutoNum type="arabicPeriod"/>
            </a:pPr>
            <a:r>
              <a:rPr lang="en-US" sz="2800" dirty="0">
                <a:latin typeface="Tahoma"/>
                <a:cs typeface="Tahoma"/>
              </a:rPr>
              <a:t>The scheduler </a:t>
            </a:r>
            <a:r>
              <a:rPr lang="en-US" sz="2800" dirty="0" err="1">
                <a:latin typeface="Tahoma"/>
                <a:cs typeface="Tahoma"/>
              </a:rPr>
              <a:t>resyncs</a:t>
            </a:r>
            <a:r>
              <a:rPr lang="en-US" sz="2800" dirty="0">
                <a:latin typeface="Tahoma"/>
                <a:cs typeface="Tahoma"/>
              </a:rPr>
              <a:t> its local copy and if needed re-schedules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870F3256-0F59-2442-9D43-B4D06C9ABEA5}" type="slidenum">
              <a:rPr lang="en-US" smtClean="0">
                <a:latin typeface="Arial Black" charset="0"/>
              </a:rPr>
              <a:pPr algn="r" eaLnBrk="1" hangingPunct="1"/>
              <a:t>23</a:t>
            </a:fld>
            <a:endParaRPr lang="en-US" dirty="0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281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Omega Scheduling, Remarks </a:t>
            </a:r>
          </a:p>
        </p:txBody>
      </p:sp>
      <p:sp>
        <p:nvSpPr>
          <p:cNvPr id="4099" name="Content Placeholder 6"/>
          <p:cNvSpPr>
            <a:spLocks noGrp="1"/>
          </p:cNvSpPr>
          <p:nvPr>
            <p:ph sz="quarter" idx="10"/>
          </p:nvPr>
        </p:nvSpPr>
        <p:spPr>
          <a:xfrm>
            <a:off x="0" y="890878"/>
            <a:ext cx="9144000" cy="3659716"/>
          </a:xfrm>
        </p:spPr>
        <p:txBody>
          <a:bodyPr/>
          <a:lstStyle/>
          <a:p>
            <a:pPr algn="just">
              <a:buSzPct val="100000"/>
            </a:pPr>
            <a:r>
              <a:rPr lang="en-US" dirty="0">
                <a:latin typeface="Tahoma"/>
                <a:cs typeface="Tahoma"/>
              </a:rPr>
              <a:t>Omega schedulers operation in parallel</a:t>
            </a:r>
          </a:p>
          <a:p>
            <a:pPr algn="just">
              <a:buSzPct val="100000"/>
            </a:pPr>
            <a:r>
              <a:rPr lang="en-US" dirty="0">
                <a:latin typeface="Tahoma"/>
                <a:cs typeface="Tahoma"/>
              </a:rPr>
              <a:t>Schedulers typically do incremental transactions to avoid starvation</a:t>
            </a:r>
          </a:p>
          <a:p>
            <a:pPr algn="just">
              <a:buSzPct val="100000"/>
            </a:pPr>
            <a:r>
              <a:rPr lang="en-US" dirty="0">
                <a:latin typeface="Tahoma"/>
                <a:cs typeface="Tahoma"/>
              </a:rPr>
              <a:t>Schedulers agree on common scale for expressing the relative importance of jobs</a:t>
            </a:r>
          </a:p>
          <a:p>
            <a:pPr algn="just">
              <a:buSzPct val="100000"/>
            </a:pPr>
            <a:r>
              <a:rPr lang="en-US" dirty="0">
                <a:latin typeface="Tahoma"/>
                <a:cs typeface="Tahoma"/>
              </a:rPr>
              <a:t>Performance viability of the shared-state approach is determined by the frequency at which transactions fail and their costs!!! </a:t>
            </a:r>
          </a:p>
          <a:p>
            <a:pPr marL="0" indent="0" algn="just">
              <a:buSzPct val="100000"/>
              <a:buNone/>
            </a:pPr>
            <a:endParaRPr lang="en-US" dirty="0">
              <a:latin typeface="Tahoma"/>
              <a:cs typeface="Tahoma"/>
            </a:endParaRPr>
          </a:p>
          <a:p>
            <a:pPr algn="just">
              <a:buSzPct val="100000"/>
            </a:pPr>
            <a:r>
              <a:rPr lang="en-US" dirty="0"/>
              <a:t>“</a:t>
            </a:r>
            <a:r>
              <a:rPr lang="en-US" i="1" dirty="0"/>
              <a:t>Our performance evaluation of the Omega model using both lightweight simulations with synthetic workloads, and high-fidelity, trace-based simulations of production workloads at Google, shows that optimistic concurrency over shared state is a viable, attractive approach to cluster scheduling.</a:t>
            </a:r>
            <a:r>
              <a:rPr lang="en-US" dirty="0"/>
              <a:t> “</a:t>
            </a:r>
          </a:p>
          <a:p>
            <a:pPr algn="just">
              <a:buSzPct val="100000"/>
            </a:pPr>
            <a:endParaRPr lang="en-US" dirty="0">
              <a:latin typeface="Tahoma"/>
              <a:cs typeface="Tahoma"/>
            </a:endParaRP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870F3256-0F59-2442-9D43-B4D06C9ABEA5}" type="slidenum">
              <a:rPr lang="en-US" smtClean="0">
                <a:latin typeface="Arial Black" charset="0"/>
              </a:rPr>
              <a:pPr algn="r" eaLnBrk="1" hangingPunct="1"/>
              <a:t>24</a:t>
            </a:fld>
            <a:endParaRPr lang="en-US" dirty="0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272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</a:t>
            </a:r>
          </a:p>
        </p:txBody>
      </p:sp>
      <p:sp>
        <p:nvSpPr>
          <p:cNvPr id="4099" name="Content Placeholder 6"/>
          <p:cNvSpPr>
            <a:spLocks noGrp="1"/>
          </p:cNvSpPr>
          <p:nvPr>
            <p:ph sz="quarter" idx="10"/>
          </p:nvPr>
        </p:nvSpPr>
        <p:spPr>
          <a:xfrm>
            <a:off x="0" y="890878"/>
            <a:ext cx="9144000" cy="3659716"/>
          </a:xfrm>
        </p:spPr>
        <p:txBody>
          <a:bodyPr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200" dirty="0" err="1"/>
              <a:t>Mesos</a:t>
            </a:r>
            <a:r>
              <a:rPr lang="en-US" sz="2200" dirty="0"/>
              <a:t>: A Platform for Fine-Grained Resource Sharing in Data Center</a:t>
            </a:r>
            <a:r>
              <a:rPr lang="en-US" dirty="0"/>
              <a:t> </a:t>
            </a:r>
          </a:p>
          <a:p>
            <a:pPr marL="400050" lvl="1" indent="0">
              <a:buNone/>
            </a:pPr>
            <a:r>
              <a:rPr lang="en-US" dirty="0"/>
              <a:t>by B. </a:t>
            </a:r>
            <a:r>
              <a:rPr lang="en-US" dirty="0" err="1"/>
              <a:t>Hindman</a:t>
            </a:r>
            <a:r>
              <a:rPr lang="en-US" dirty="0"/>
              <a:t>, A. </a:t>
            </a:r>
            <a:r>
              <a:rPr lang="en-US" dirty="0" err="1"/>
              <a:t>Knwinski</a:t>
            </a:r>
            <a:r>
              <a:rPr lang="en-US" dirty="0"/>
              <a:t>, M. </a:t>
            </a:r>
            <a:r>
              <a:rPr lang="en-US" dirty="0" err="1"/>
              <a:t>Zaharia</a:t>
            </a:r>
            <a:r>
              <a:rPr lang="en-US" dirty="0"/>
              <a:t>, A. </a:t>
            </a:r>
            <a:r>
              <a:rPr lang="en-US" dirty="0" err="1"/>
              <a:t>Ghodsi</a:t>
            </a:r>
            <a:r>
              <a:rPr lang="en-US" dirty="0"/>
              <a:t>, A. D. Joseph, R. Katz, S. </a:t>
            </a:r>
            <a:r>
              <a:rPr lang="en-US" dirty="0" err="1"/>
              <a:t>Shenker</a:t>
            </a:r>
            <a:r>
              <a:rPr lang="en-US" dirty="0"/>
              <a:t>, I. </a:t>
            </a:r>
            <a:r>
              <a:rPr lang="en-US" dirty="0" err="1"/>
              <a:t>Stoica</a:t>
            </a:r>
            <a:r>
              <a:rPr lang="en-US" dirty="0"/>
              <a:t> from University of California, Berkeley, NSDI 2011. </a:t>
            </a:r>
          </a:p>
          <a:p>
            <a:pPr marL="0" indent="0">
              <a:buNone/>
            </a:pPr>
            <a:r>
              <a:rPr lang="en-US" dirty="0"/>
              <a:t>	Sections 1-3.5, 6-6.1.2 </a:t>
            </a:r>
          </a:p>
          <a:p>
            <a:endParaRPr lang="en-US" dirty="0"/>
          </a:p>
          <a:p>
            <a:pPr marL="457200" indent="-457200">
              <a:buSzPct val="100000"/>
              <a:buFont typeface="+mj-lt"/>
              <a:buAutoNum type="arabicPeriod" startAt="2"/>
            </a:pPr>
            <a:r>
              <a:rPr lang="en-US" dirty="0"/>
              <a:t>Omega: flexible, scalable schedulers for large compute clusters</a:t>
            </a:r>
          </a:p>
          <a:p>
            <a:pPr marL="400050" lvl="1" indent="0">
              <a:buNone/>
            </a:pPr>
            <a:r>
              <a:rPr lang="en-US" dirty="0"/>
              <a:t>By </a:t>
            </a:r>
            <a:r>
              <a:rPr lang="en-US" dirty="0" err="1"/>
              <a:t>Malte</a:t>
            </a:r>
            <a:r>
              <a:rPr lang="en-US" dirty="0"/>
              <a:t> Schwarzkopf, Andy </a:t>
            </a:r>
            <a:r>
              <a:rPr lang="en-US" dirty="0" err="1"/>
              <a:t>Konwinski</a:t>
            </a:r>
            <a:r>
              <a:rPr lang="en-US" dirty="0"/>
              <a:t>, Michael </a:t>
            </a:r>
            <a:r>
              <a:rPr lang="en-US" dirty="0" err="1"/>
              <a:t>Abd</a:t>
            </a:r>
            <a:r>
              <a:rPr lang="en-US" dirty="0"/>
              <a:t>-El-</a:t>
            </a:r>
            <a:r>
              <a:rPr lang="en-US" dirty="0" err="1"/>
              <a:t>Malek</a:t>
            </a:r>
            <a:r>
              <a:rPr lang="en-US" dirty="0"/>
              <a:t> and John Wilkes, </a:t>
            </a:r>
            <a:r>
              <a:rPr lang="en-US" dirty="0" err="1"/>
              <a:t>EuroSys</a:t>
            </a:r>
            <a:r>
              <a:rPr lang="en-US" dirty="0"/>
              <a:t> 2013. </a:t>
            </a:r>
          </a:p>
          <a:p>
            <a:pPr marL="400050" lvl="1" indent="0">
              <a:buNone/>
            </a:pPr>
            <a:r>
              <a:rPr lang="en-US" sz="2400" dirty="0"/>
              <a:t>Sections 1-3, 8</a:t>
            </a:r>
          </a:p>
          <a:p>
            <a:endParaRPr lang="en-US" sz="2000" dirty="0"/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870F3256-0F59-2442-9D43-B4D06C9ABEA5}" type="slidenum">
              <a:rPr lang="en-US" smtClean="0">
                <a:latin typeface="Arial Black" charset="0"/>
              </a:rPr>
              <a:pPr algn="r" eaLnBrk="1" hangingPunct="1"/>
              <a:t>25</a:t>
            </a:fld>
            <a:endParaRPr lang="en-US" dirty="0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530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" y="82441"/>
            <a:ext cx="8639175" cy="646331"/>
          </a:xfrm>
        </p:spPr>
        <p:txBody>
          <a:bodyPr/>
          <a:lstStyle/>
          <a:p>
            <a:pPr marL="457200" indent="-457200"/>
            <a:r>
              <a:rPr lang="en-US" dirty="0"/>
              <a:t>Background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41110" y="834434"/>
            <a:ext cx="8777111" cy="3659716"/>
          </a:xfrm>
        </p:spPr>
        <p:txBody>
          <a:bodyPr/>
          <a:lstStyle/>
          <a:p>
            <a:r>
              <a:rPr lang="en-US" dirty="0"/>
              <a:t>Data centers are built from clusters of commodity hardware</a:t>
            </a:r>
          </a:p>
          <a:p>
            <a:endParaRPr lang="en-US" dirty="0"/>
          </a:p>
          <a:p>
            <a:r>
              <a:rPr lang="en-US" dirty="0"/>
              <a:t>These clusters run a diverse set of applications: e.g., </a:t>
            </a:r>
            <a:r>
              <a:rPr lang="en-US" dirty="0" err="1"/>
              <a:t>MapReduce</a:t>
            </a:r>
            <a:r>
              <a:rPr lang="en-US" dirty="0"/>
              <a:t>, Data Streaming, Storm, S4,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Each application has its own execution framework</a:t>
            </a:r>
          </a:p>
          <a:p>
            <a:endParaRPr lang="en-US" dirty="0"/>
          </a:p>
          <a:p>
            <a:r>
              <a:rPr lang="en-US" dirty="0"/>
              <a:t>Multiplexing a cluster between frameworks improves resources </a:t>
            </a:r>
            <a:r>
              <a:rPr lang="en-US" dirty="0" err="1"/>
              <a:t>utilisation</a:t>
            </a:r>
            <a:r>
              <a:rPr lang="en-US" dirty="0"/>
              <a:t> and so reduces costs</a:t>
            </a:r>
          </a:p>
          <a:p>
            <a:pPr lvl="1"/>
            <a:endParaRPr lang="en-US" dirty="0"/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374F5749-7137-0342-A0DE-2471EDD164EE}" type="slidenum">
              <a:rPr lang="en-US">
                <a:latin typeface="Arial Black" charset="0"/>
              </a:rPr>
              <a:pPr algn="r" eaLnBrk="1" hangingPunct="1"/>
              <a:t>3</a:t>
            </a:fld>
            <a:endParaRPr lang="en-US" dirty="0">
              <a:latin typeface="Arial Black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" y="82441"/>
            <a:ext cx="8639175" cy="646331"/>
          </a:xfrm>
        </p:spPr>
        <p:txBody>
          <a:bodyPr/>
          <a:lstStyle/>
          <a:p>
            <a:pPr marL="457200" indent="-457200"/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83444" y="834434"/>
            <a:ext cx="8960556" cy="3659716"/>
          </a:xfrm>
        </p:spPr>
        <p:txBody>
          <a:bodyPr/>
          <a:lstStyle/>
          <a:p>
            <a:r>
              <a:rPr lang="en-US" dirty="0"/>
              <a:t>It is very difficult and challenging for a single framework (application-specific) to efficiently  manage the resources of clusters</a:t>
            </a:r>
          </a:p>
          <a:p>
            <a:endParaRPr lang="en-US" dirty="0"/>
          </a:p>
          <a:p>
            <a:pPr algn="just"/>
            <a:r>
              <a:rPr lang="en-US" dirty="0"/>
              <a:t>The aim of the </a:t>
            </a:r>
            <a:r>
              <a:rPr lang="en-US" dirty="0" err="1"/>
              <a:t>Mesos</a:t>
            </a:r>
            <a:r>
              <a:rPr lang="en-US" dirty="0"/>
              <a:t> work is to be able to run multiple frameworks in a single cluster in order to:</a:t>
            </a:r>
          </a:p>
          <a:p>
            <a:pPr lvl="1"/>
            <a:r>
              <a:rPr lang="en-US" sz="2400" dirty="0" err="1"/>
              <a:t>maximise</a:t>
            </a:r>
            <a:r>
              <a:rPr lang="en-US" sz="2400" dirty="0"/>
              <a:t> </a:t>
            </a:r>
            <a:r>
              <a:rPr lang="en-US" sz="2400" dirty="0" err="1"/>
              <a:t>utilisation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share data between frameworks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374F5749-7137-0342-A0DE-2471EDD164EE}" type="slidenum">
              <a:rPr lang="en-US">
                <a:latin typeface="Arial Black" charset="0"/>
              </a:rPr>
              <a:pPr algn="r" eaLnBrk="1" hangingPunct="1"/>
              <a:t>4</a:t>
            </a:fld>
            <a:endParaRPr lang="en-US" dirty="0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138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0" y="-194558"/>
            <a:ext cx="9144000" cy="1200329"/>
          </a:xfrm>
        </p:spPr>
        <p:txBody>
          <a:bodyPr/>
          <a:lstStyle/>
          <a:p>
            <a:r>
              <a:rPr lang="en-US" dirty="0"/>
              <a:t>Common solutions for sharing clusters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0"/>
          </p:nvPr>
        </p:nvSpPr>
        <p:spPr>
          <a:xfrm>
            <a:off x="101603" y="749768"/>
            <a:ext cx="4117620" cy="3659716"/>
          </a:xfrm>
        </p:spPr>
        <p:txBody>
          <a:bodyPr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US" b="1" dirty="0"/>
              <a:t>Statically partition </a:t>
            </a:r>
            <a:r>
              <a:rPr lang="en-US" dirty="0"/>
              <a:t>the cluster and run one framework (or VMs) per partition. Disadvantages:</a:t>
            </a:r>
          </a:p>
          <a:p>
            <a:pPr marL="857250" lvl="1" indent="-457200" algn="just">
              <a:buSzPct val="100000"/>
              <a:buFont typeface="+mj-lt"/>
              <a:buAutoNum type="arabicPeriod"/>
            </a:pPr>
            <a:r>
              <a:rPr lang="en-US" sz="2200" dirty="0"/>
              <a:t>Low </a:t>
            </a:r>
            <a:r>
              <a:rPr lang="en-US" sz="2200" dirty="0" err="1"/>
              <a:t>utilisation</a:t>
            </a:r>
            <a:r>
              <a:rPr lang="en-US" sz="2200" dirty="0"/>
              <a:t> </a:t>
            </a:r>
          </a:p>
          <a:p>
            <a:pPr marL="857250" lvl="1" indent="-457200" algn="just">
              <a:buSzPct val="100000"/>
              <a:buFont typeface="+mj-lt"/>
              <a:buAutoNum type="arabicPeriod"/>
            </a:pPr>
            <a:r>
              <a:rPr lang="en-US" sz="2200" dirty="0"/>
              <a:t>Rigid partitioning which might not match the real-time changing application demands</a:t>
            </a:r>
          </a:p>
          <a:p>
            <a:pPr marL="857250" lvl="1" indent="-457200" algn="just">
              <a:buSzPct val="100000"/>
              <a:buFont typeface="+mj-lt"/>
              <a:buAutoNum type="arabicPeriod"/>
            </a:pPr>
            <a:r>
              <a:rPr lang="en-US" sz="2200" dirty="0"/>
              <a:t>Mismatch between the allocation granularity of static partitioning and current application frameworks such as </a:t>
            </a:r>
            <a:r>
              <a:rPr lang="en-US" sz="2200" dirty="0" err="1"/>
              <a:t>Hadoop</a:t>
            </a:r>
            <a:r>
              <a:rPr lang="en-US" sz="2200" dirty="0"/>
              <a:t>.</a:t>
            </a:r>
          </a:p>
          <a:p>
            <a:pPr marL="857250" lvl="1" indent="-457200" algn="just">
              <a:buSzPct val="100000"/>
              <a:buFont typeface="+mj-lt"/>
              <a:buAutoNum type="arabicPeriod"/>
            </a:pPr>
            <a:endParaRPr lang="en-US" sz="2200" dirty="0"/>
          </a:p>
          <a:p>
            <a:pPr marL="400050" lvl="1" indent="0" algn="just">
              <a:buSzPct val="100000"/>
              <a:buNone/>
            </a:pPr>
            <a:endParaRPr lang="en-US" sz="2200" dirty="0"/>
          </a:p>
          <a:p>
            <a:pPr marL="857250" lvl="1" indent="-457200" algn="just">
              <a:buSzPct val="100000"/>
              <a:buFont typeface="+mj-lt"/>
              <a:buAutoNum type="arabicPeriod"/>
            </a:pPr>
            <a:endParaRPr lang="en-US" sz="2200" dirty="0"/>
          </a:p>
          <a:p>
            <a:pPr marL="857250" lvl="1" indent="-457200" algn="just">
              <a:buSzPct val="100000"/>
              <a:buFont typeface="+mj-lt"/>
              <a:buAutoNum type="arabicPeriod"/>
            </a:pPr>
            <a:endParaRPr lang="en-US" sz="2200" dirty="0"/>
          </a:p>
          <a:p>
            <a:pPr marL="400050" lvl="1" indent="0">
              <a:buSzPct val="100000"/>
              <a:buNone/>
            </a:pPr>
            <a:endParaRPr lang="en-US" dirty="0"/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28F51F27-AEAD-264D-BD17-528F57B0DE1A}" type="slidenum">
              <a:rPr lang="en-US">
                <a:latin typeface="Arial Black" charset="0"/>
              </a:rPr>
              <a:pPr algn="r" eaLnBrk="1" hangingPunct="1"/>
              <a:t>5</a:t>
            </a:fld>
            <a:endParaRPr lang="en-US" dirty="0">
              <a:latin typeface="Arial Black" charset="0"/>
            </a:endParaRPr>
          </a:p>
        </p:txBody>
      </p:sp>
      <p:pic>
        <p:nvPicPr>
          <p:cNvPr id="9" name="Picture 8" descr="staticalloc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354" y="719667"/>
            <a:ext cx="4820463" cy="55456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0"/>
          </p:nvPr>
        </p:nvSpPr>
        <p:spPr>
          <a:xfrm>
            <a:off x="285045" y="620890"/>
            <a:ext cx="8639175" cy="3449928"/>
          </a:xfrm>
        </p:spPr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Challenges and Goals: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b="1" dirty="0"/>
              <a:t>High </a:t>
            </a:r>
            <a:r>
              <a:rPr lang="en-US" b="1" dirty="0" err="1"/>
              <a:t>utilisation</a:t>
            </a:r>
            <a:endParaRPr lang="en-US" b="1" dirty="0"/>
          </a:p>
          <a:p>
            <a:pPr marL="914400" lvl="1" indent="-457200" algn="just">
              <a:buFont typeface="+mj-lt"/>
              <a:buAutoNum type="arabicPeriod"/>
            </a:pPr>
            <a:r>
              <a:rPr lang="en-US" b="1" dirty="0"/>
              <a:t>Support diverse frameworks</a:t>
            </a:r>
            <a:r>
              <a:rPr lang="en-US" dirty="0"/>
              <a:t>: each framework will have different scheduling needs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b="1" dirty="0"/>
              <a:t>Scalability: </a:t>
            </a:r>
            <a:r>
              <a:rPr lang="en-US" dirty="0"/>
              <a:t>the scheduling system must scale to clusters of 1,000s of nodes running 100s of jobs with 1,000,000s of tasks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b="1" dirty="0"/>
              <a:t>Reliability: </a:t>
            </a:r>
            <a:r>
              <a:rPr lang="en-US" dirty="0"/>
              <a:t>because all applications would depend on </a:t>
            </a:r>
            <a:r>
              <a:rPr lang="en-US" dirty="0" err="1"/>
              <a:t>Mesos</a:t>
            </a:r>
            <a:r>
              <a:rPr lang="en-US" dirty="0"/>
              <a:t>, the system must be </a:t>
            </a:r>
            <a:r>
              <a:rPr lang="en-US" u="sng" dirty="0"/>
              <a:t>fault-tolerant </a:t>
            </a:r>
            <a:r>
              <a:rPr lang="en-US" dirty="0"/>
              <a:t>and </a:t>
            </a:r>
            <a:r>
              <a:rPr lang="en-US" u="sng" dirty="0"/>
              <a:t>highly available</a:t>
            </a:r>
            <a:r>
              <a:rPr lang="en-US" dirty="0"/>
              <a:t>.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457200" algn="just"/>
            <a:r>
              <a:rPr lang="en-US" b="1" dirty="0" err="1"/>
              <a:t>Mesos</a:t>
            </a:r>
            <a:r>
              <a:rPr lang="en-US" b="1" dirty="0"/>
              <a:t>: </a:t>
            </a:r>
            <a:r>
              <a:rPr lang="en-US" dirty="0"/>
              <a:t>a thin resource sharing layer that enables fine-grained sharing across diverse cluster computing frameworks, by giving frameworks a common interface for accessing cluster resources.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11A4AF30-8EC4-0743-AFC7-C5C06567C5E8}" type="slidenum">
              <a:rPr lang="en-US">
                <a:latin typeface="Arial Black" charset="0"/>
              </a:rPr>
              <a:pPr algn="r" eaLnBrk="1" hangingPunct="1"/>
              <a:t>6</a:t>
            </a:fld>
            <a:endParaRPr lang="en-US" dirty="0">
              <a:latin typeface="Arial Black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Elements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0"/>
          </p:nvPr>
        </p:nvSpPr>
        <p:spPr>
          <a:xfrm>
            <a:off x="-29396" y="862656"/>
            <a:ext cx="9257740" cy="3659716"/>
          </a:xfrm>
        </p:spPr>
        <p:txBody>
          <a:bodyPr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800" b="1" dirty="0"/>
              <a:t>Fine-grained sharing:</a:t>
            </a:r>
          </a:p>
          <a:p>
            <a:pPr lvl="1"/>
            <a:r>
              <a:rPr lang="en-US" sz="2400" dirty="0"/>
              <a:t>Allocation at the level of tasks within a job</a:t>
            </a:r>
          </a:p>
          <a:p>
            <a:pPr lvl="1"/>
            <a:r>
              <a:rPr lang="en-US" sz="2400" dirty="0"/>
              <a:t>Improves </a:t>
            </a:r>
            <a:r>
              <a:rPr lang="en-US" sz="2400" dirty="0" err="1"/>
              <a:t>utilisation</a:t>
            </a:r>
            <a:r>
              <a:rPr lang="en-US" sz="2400" dirty="0"/>
              <a:t>, latency and data locality</a:t>
            </a:r>
          </a:p>
          <a:p>
            <a:pPr lvl="1"/>
            <a:endParaRPr lang="en-US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800" b="1" dirty="0"/>
              <a:t>Resource offers:</a:t>
            </a:r>
          </a:p>
          <a:p>
            <a:pPr lvl="1" indent="-342900">
              <a:buSzPct val="100000"/>
            </a:pPr>
            <a:r>
              <a:rPr lang="en-US" sz="2400" dirty="0"/>
              <a:t>Offer available resources to frameworks </a:t>
            </a:r>
          </a:p>
          <a:p>
            <a:pPr lvl="1" indent="-342900">
              <a:buSzPct val="100000"/>
            </a:pPr>
            <a:r>
              <a:rPr lang="en-US" sz="2400" dirty="0"/>
              <a:t>Simple, scalable application controlled scheduling mechanism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5AE9E0F3-4A39-A944-9B1F-40A48F34A3D9}" type="slidenum">
              <a:rPr lang="en-US">
                <a:latin typeface="Arial Black" charset="0"/>
              </a:rPr>
              <a:pPr algn="r" eaLnBrk="1" hangingPunct="1"/>
              <a:t>7</a:t>
            </a:fld>
            <a:endParaRPr lang="en-US" dirty="0">
              <a:latin typeface="Arial Black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28600" y="113218"/>
            <a:ext cx="8639175" cy="584776"/>
          </a:xfrm>
        </p:spPr>
        <p:txBody>
          <a:bodyPr/>
          <a:lstStyle/>
          <a:p>
            <a:r>
              <a:rPr lang="en-US" sz="3200" dirty="0"/>
              <a:t>Design Element 1, Fine-Grained Sharing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5AE9E0F3-4A39-A944-9B1F-40A48F34A3D9}" type="slidenum">
              <a:rPr lang="en-US">
                <a:latin typeface="Arial Black" charset="0"/>
              </a:rPr>
              <a:pPr algn="r" eaLnBrk="1" hangingPunct="1"/>
              <a:t>8</a:t>
            </a:fld>
            <a:endParaRPr lang="en-US" dirty="0">
              <a:latin typeface="Arial Black" charset="0"/>
            </a:endParaRPr>
          </a:p>
        </p:txBody>
      </p:sp>
      <p:pic>
        <p:nvPicPr>
          <p:cNvPr id="5" name="Picture 4" descr="mesosalloc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123" y="1566333"/>
            <a:ext cx="3483627" cy="4539544"/>
          </a:xfrm>
          <a:prstGeom prst="rect">
            <a:avLst/>
          </a:prstGeom>
        </p:spPr>
      </p:pic>
      <p:pic>
        <p:nvPicPr>
          <p:cNvPr id="7" name="Picture 6" descr="staticallocatio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44" y="1481667"/>
            <a:ext cx="4158109" cy="478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30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28600" y="113218"/>
            <a:ext cx="8639175" cy="584776"/>
          </a:xfrm>
        </p:spPr>
        <p:txBody>
          <a:bodyPr/>
          <a:lstStyle/>
          <a:p>
            <a:r>
              <a:rPr lang="en-US" sz="3200" dirty="0"/>
              <a:t>Design Element 2, Resource Offers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5AE9E0F3-4A39-A944-9B1F-40A48F34A3D9}" type="slidenum">
              <a:rPr lang="en-US">
                <a:latin typeface="Arial Black" charset="0"/>
              </a:rPr>
              <a:pPr algn="r" eaLnBrk="1" hangingPunct="1"/>
              <a:t>9</a:t>
            </a:fld>
            <a:endParaRPr lang="en-US" dirty="0">
              <a:latin typeface="Arial Black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228601" y="890877"/>
            <a:ext cx="8639175" cy="5478925"/>
          </a:xfrm>
        </p:spPr>
        <p:txBody>
          <a:bodyPr/>
          <a:lstStyle/>
          <a:p>
            <a:r>
              <a:rPr lang="en-US" dirty="0" err="1"/>
              <a:t>Mesos</a:t>
            </a:r>
            <a:r>
              <a:rPr lang="en-US" dirty="0"/>
              <a:t> proposes and uses </a:t>
            </a:r>
            <a:r>
              <a:rPr lang="en-US" b="1" dirty="0"/>
              <a:t>Resource Offers</a:t>
            </a:r>
            <a:r>
              <a:rPr lang="en-US" dirty="0"/>
              <a:t>:</a:t>
            </a:r>
          </a:p>
          <a:p>
            <a:pPr marL="400050" lvl="1" indent="0">
              <a:buNone/>
            </a:pPr>
            <a:r>
              <a:rPr lang="en-US" dirty="0"/>
              <a:t>Offer available resources to frameworks and let them pick which resources to use and which tasks to launch</a:t>
            </a:r>
          </a:p>
          <a:p>
            <a:pPr marL="400050" lvl="1" indent="0">
              <a:buNone/>
            </a:pPr>
            <a:endParaRPr lang="en-US" sz="2400" dirty="0">
              <a:sym typeface="Wingdings" charset="0"/>
            </a:endParaRPr>
          </a:p>
          <a:p>
            <a:r>
              <a:rPr lang="en-US" b="1" dirty="0">
                <a:sym typeface="Wingdings" charset="0"/>
              </a:rPr>
              <a:t>Advantage: </a:t>
            </a:r>
            <a:r>
              <a:rPr lang="en-US" dirty="0">
                <a:sym typeface="Wingdings" charset="0"/>
              </a:rPr>
              <a:t>keeps </a:t>
            </a:r>
            <a:r>
              <a:rPr lang="en-US" dirty="0" err="1">
                <a:sym typeface="Wingdings" charset="0"/>
              </a:rPr>
              <a:t>Mesos</a:t>
            </a:r>
            <a:r>
              <a:rPr lang="en-US" dirty="0">
                <a:sym typeface="Wingdings" charset="0"/>
              </a:rPr>
              <a:t> simple, expandable to future frameworks</a:t>
            </a:r>
          </a:p>
          <a:p>
            <a:r>
              <a:rPr lang="en-US" b="1" dirty="0">
                <a:sym typeface="Wingdings" charset="0"/>
              </a:rPr>
              <a:t>Disadvantage: </a:t>
            </a:r>
            <a:r>
              <a:rPr lang="en-US" dirty="0" err="1">
                <a:sym typeface="Wingdings" charset="0"/>
              </a:rPr>
              <a:t>Decentralised</a:t>
            </a:r>
            <a:r>
              <a:rPr lang="en-US" dirty="0">
                <a:sym typeface="Wingdings" charset="0"/>
              </a:rPr>
              <a:t> solutions are not optimal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6420"/>
      </p:ext>
    </p:extLst>
  </p:cSld>
  <p:clrMapOvr>
    <a:masterClrMapping/>
  </p:clrMapOvr>
</p:sld>
</file>

<file path=ppt/theme/theme1.xml><?xml version="1.0" encoding="utf-8"?>
<a:theme xmlns:a="http://schemas.openxmlformats.org/drawingml/2006/main" name="Cloud">
  <a:themeElements>
    <a:clrScheme name="Custom 2">
      <a:dk1>
        <a:sysClr val="windowText" lastClr="000000"/>
      </a:dk1>
      <a:lt1>
        <a:sysClr val="window" lastClr="FFFFFF"/>
      </a:lt1>
      <a:dk2>
        <a:srgbClr val="D1162E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ystems theme latest">
  <a:themeElements>
    <a:clrScheme name="Custom 2">
      <a:dk1>
        <a:sysClr val="windowText" lastClr="000000"/>
      </a:dk1>
      <a:lt1>
        <a:sysClr val="window" lastClr="FFFFFF"/>
      </a:lt1>
      <a:dk2>
        <a:srgbClr val="D1162E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loud computing">
  <a:themeElements>
    <a:clrScheme name="Custom 2">
      <a:dk1>
        <a:sysClr val="windowText" lastClr="000000"/>
      </a:dk1>
      <a:lt1>
        <a:sysClr val="window" lastClr="FFFFFF"/>
      </a:lt1>
      <a:dk2>
        <a:srgbClr val="D1162E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architecture slides ">
  <a:themeElements>
    <a:clrScheme name="Custom 2">
      <a:dk1>
        <a:sysClr val="windowText" lastClr="000000"/>
      </a:dk1>
      <a:lt1>
        <a:sysClr val="window" lastClr="FFFFFF"/>
      </a:lt1>
      <a:dk2>
        <a:srgbClr val="D1162E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architecture slides ">
  <a:themeElements>
    <a:clrScheme name="Custom 2">
      <a:dk1>
        <a:sysClr val="windowText" lastClr="000000"/>
      </a:dk1>
      <a:lt1>
        <a:sysClr val="window" lastClr="FFFFFF"/>
      </a:lt1>
      <a:dk2>
        <a:srgbClr val="D1162E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_systems theme latest">
  <a:themeElements>
    <a:clrScheme name="Custom 2">
      <a:dk1>
        <a:sysClr val="windowText" lastClr="000000"/>
      </a:dk1>
      <a:lt1>
        <a:sysClr val="window" lastClr="FFFFFF"/>
      </a:lt1>
      <a:dk2>
        <a:srgbClr val="D1162E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Cloud.thmx</Template>
  <TotalTime>20753</TotalTime>
  <Words>1229</Words>
  <Application>Microsoft Macintosh PowerPoint</Application>
  <PresentationFormat>On-screen Show (4:3)</PresentationFormat>
  <Paragraphs>171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ＭＳ Ｐゴシック</vt:lpstr>
      <vt:lpstr>Arial</vt:lpstr>
      <vt:lpstr>Arial Black</vt:lpstr>
      <vt:lpstr>Tahoma</vt:lpstr>
      <vt:lpstr>Times New Roman</vt:lpstr>
      <vt:lpstr>Wingdings</vt:lpstr>
      <vt:lpstr>Cloud</vt:lpstr>
      <vt:lpstr>systems theme latest</vt:lpstr>
      <vt:lpstr>cloud computing</vt:lpstr>
      <vt:lpstr>3_architecture slides </vt:lpstr>
      <vt:lpstr>4_architecture slides </vt:lpstr>
      <vt:lpstr>1_systems theme latest</vt:lpstr>
      <vt:lpstr>Cloud Computing  Large-scale Resource Management</vt:lpstr>
      <vt:lpstr>Contents</vt:lpstr>
      <vt:lpstr>Background </vt:lpstr>
      <vt:lpstr>Problem Statement</vt:lpstr>
      <vt:lpstr>Common solutions for sharing clusters</vt:lpstr>
      <vt:lpstr>Mesos</vt:lpstr>
      <vt:lpstr>Design Elements</vt:lpstr>
      <vt:lpstr>Design Element 1, Fine-Grained Sharing</vt:lpstr>
      <vt:lpstr>Design Element 2, Resource Offers</vt:lpstr>
      <vt:lpstr>Mesos Architecture</vt:lpstr>
      <vt:lpstr>Mesos Architecture, Terminology</vt:lpstr>
      <vt:lpstr>Mesos Resource Offer Example</vt:lpstr>
      <vt:lpstr>Mesos Resource Offers</vt:lpstr>
      <vt:lpstr>Mesos Architecture Details </vt:lpstr>
      <vt:lpstr>Mesos Architecture Details  (con’t)</vt:lpstr>
      <vt:lpstr>Mesos Evaluation</vt:lpstr>
      <vt:lpstr>Mesos Performance For all Frameworks</vt:lpstr>
      <vt:lpstr>Mesos Performance vs Static Partitioning</vt:lpstr>
      <vt:lpstr>Omega: flexible, scalable schedulers for large compute clusters </vt:lpstr>
      <vt:lpstr>Existing Approaches</vt:lpstr>
      <vt:lpstr>Existing Approach, Mesos revised </vt:lpstr>
      <vt:lpstr>Omega: Shared State, Overview</vt:lpstr>
      <vt:lpstr>Omega Shared-state Scheduling, Steps</vt:lpstr>
      <vt:lpstr>Omega Scheduling, Remarks </vt:lpstr>
      <vt:lpstr>Material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Lucent End User</dc:creator>
  <cp:lastModifiedBy>evangelia.kalyvianaki@gmail.com</cp:lastModifiedBy>
  <cp:revision>739</cp:revision>
  <dcterms:created xsi:type="dcterms:W3CDTF">2004-10-07T18:29:30Z</dcterms:created>
  <dcterms:modified xsi:type="dcterms:W3CDTF">2018-09-17T15:40:24Z</dcterms:modified>
</cp:coreProperties>
</file>