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3"/>
  </p:sldMasterIdLst>
  <p:notesMasterIdLst>
    <p:notesMasterId r:id="rId24"/>
  </p:notesMasterIdLst>
  <p:handoutMasterIdLst>
    <p:handoutMasterId r:id="rId25"/>
  </p:handoutMasterIdLst>
  <p:sldIdLst>
    <p:sldId id="310" r:id="rId4"/>
    <p:sldId id="391" r:id="rId5"/>
    <p:sldId id="356" r:id="rId6"/>
    <p:sldId id="378" r:id="rId7"/>
    <p:sldId id="379" r:id="rId8"/>
    <p:sldId id="380" r:id="rId9"/>
    <p:sldId id="390" r:id="rId10"/>
    <p:sldId id="385" r:id="rId11"/>
    <p:sldId id="394" r:id="rId12"/>
    <p:sldId id="386" r:id="rId13"/>
    <p:sldId id="387" r:id="rId14"/>
    <p:sldId id="397" r:id="rId15"/>
    <p:sldId id="388" r:id="rId16"/>
    <p:sldId id="383" r:id="rId17"/>
    <p:sldId id="384" r:id="rId18"/>
    <p:sldId id="396" r:id="rId19"/>
    <p:sldId id="395" r:id="rId20"/>
    <p:sldId id="392" r:id="rId21"/>
    <p:sldId id="381" r:id="rId22"/>
    <p:sldId id="382" r:id="rId23"/>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2"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333399"/>
    <a:srgbClr val="5EE3FE"/>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41" autoAdjust="0"/>
    <p:restoredTop sz="94631" autoAdjust="0"/>
  </p:normalViewPr>
  <p:slideViewPr>
    <p:cSldViewPr snapToGrid="0">
      <p:cViewPr varScale="1">
        <p:scale>
          <a:sx n="86" d="100"/>
          <a:sy n="86" d="100"/>
        </p:scale>
        <p:origin x="538" y="4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90" d="100"/>
          <a:sy n="90" d="100"/>
        </p:scale>
        <p:origin x="375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commentAuthors" Target="commentAuthors.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44DDF42-EA81-4D58-9E48-71D338B26FAC}" type="datetime1">
              <a:rPr lang="it-IT" smtClean="0"/>
              <a:t>18/09/2020</a:t>
            </a:fld>
            <a:endParaRPr lang="it-IT" dirty="0"/>
          </a:p>
        </p:txBody>
      </p:sp>
      <p:sp>
        <p:nvSpPr>
          <p:cNvPr id="4" name="Segnaposto piè di pagina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it-IT" smtClean="0"/>
              <a:t>‹#›</a:t>
            </a:fld>
            <a:endParaRPr lang="it-IT"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BFCAD0-C8D4-46EE-8714-3DAE081602B2}" type="datetime1">
              <a:rPr lang="it-IT" smtClean="0"/>
              <a:pPr/>
              <a:t>18/09/2020</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dirty="0"/>
              <a:t>Modifica gli stili del testo dello schema</a:t>
            </a:r>
          </a:p>
          <a:p>
            <a:pPr lvl="1" rtl="0"/>
            <a:r>
              <a:rPr lang="it-IT" dirty="0"/>
              <a:t>Secondo livello</a:t>
            </a:r>
          </a:p>
          <a:p>
            <a:pPr lvl="2" rtl="0"/>
            <a:r>
              <a:rPr lang="it-IT" dirty="0"/>
              <a:t>Terzo livello</a:t>
            </a:r>
          </a:p>
          <a:p>
            <a:pPr lvl="3" rtl="0"/>
            <a:r>
              <a:rPr lang="it-IT" dirty="0"/>
              <a:t>Quarto livello</a:t>
            </a:r>
          </a:p>
          <a:p>
            <a:pPr lvl="4" rtl="0"/>
            <a:r>
              <a:rPr lang="it-IT"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it-IT" smtClean="0"/>
              <a:t>‹#›</a:t>
            </a:fld>
            <a:endParaRPr lang="it-IT"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titolo">
    <p:spTree>
      <p:nvGrpSpPr>
        <p:cNvPr id="1" name=""/>
        <p:cNvGrpSpPr/>
        <p:nvPr/>
      </p:nvGrpSpPr>
      <p:grpSpPr>
        <a:xfrm>
          <a:off x="0" y="0"/>
          <a:ext cx="0" cy="0"/>
          <a:chOff x="0" y="0"/>
          <a:chExt cx="0" cy="0"/>
        </a:xfrm>
      </p:grpSpPr>
      <p:sp>
        <p:nvSpPr>
          <p:cNvPr id="9" name="Segnaposto immagine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9980476" y="0"/>
            <a:ext cx="2211524" cy="6858000"/>
          </a:xfrm>
          <a:solidFill>
            <a:schemeClr val="bg1">
              <a:lumMod val="9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it-IT" dirty="0"/>
              <a:t>Inserire o trascinare la foto</a:t>
            </a:r>
          </a:p>
        </p:txBody>
      </p:sp>
      <p:sp>
        <p:nvSpPr>
          <p:cNvPr id="2" name="Titolo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rtlCol="0" anchor="b"/>
          <a:lstStyle>
            <a:lvl1pPr algn="r">
              <a:lnSpc>
                <a:spcPts val="5000"/>
              </a:lnSpc>
              <a:defRPr sz="6000" b="1" cap="all" spc="-300" baseline="0">
                <a:solidFill>
                  <a:schemeClr val="tx1"/>
                </a:solidFill>
                <a:latin typeface="+mj-lt"/>
              </a:defRPr>
            </a:lvl1pPr>
          </a:lstStyle>
          <a:p>
            <a:pPr rtl="0"/>
            <a:r>
              <a:rPr lang="it-IT" dirty="0"/>
              <a:t>TITOLO DELLA PRESENTAZIONE</a:t>
            </a:r>
          </a:p>
        </p:txBody>
      </p:sp>
      <p:sp>
        <p:nvSpPr>
          <p:cNvPr id="3" name="Sottotitolo 2">
            <a:extLst>
              <a:ext uri="{FF2B5EF4-FFF2-40B4-BE49-F238E27FC236}">
                <a16:creationId xmlns:a16="http://schemas.microsoft.com/office/drawing/2014/main" id="{C9980B88-3F4A-4688-9ED0-17EF37E62D93}"/>
              </a:ext>
            </a:extLst>
          </p:cNvPr>
          <p:cNvSpPr>
            <a:spLocks noGrp="1"/>
          </p:cNvSpPr>
          <p:nvPr>
            <p:ph type="subTitle" idx="1"/>
          </p:nvPr>
        </p:nvSpPr>
        <p:spPr>
          <a:xfrm>
            <a:off x="7311904" y="4650539"/>
            <a:ext cx="3401478" cy="1192038"/>
          </a:xfrm>
          <a:solidFill>
            <a:schemeClr val="tx1"/>
          </a:solidFill>
        </p:spPr>
        <p:txBody>
          <a:bodyPr lIns="252000" tIns="0" rtlCol="0" anchor="ctr"/>
          <a:lstStyle>
            <a:lvl1pPr marL="0" indent="0" algn="l">
              <a:lnSpc>
                <a:spcPct val="100000"/>
              </a:lnSpc>
              <a:buNone/>
              <a:defRPr sz="1800" i="1">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dirty="0"/>
              <a:t>Fare clic per modificare lo stile del sottotitolo dello schema</a:t>
            </a:r>
          </a:p>
        </p:txBody>
      </p:sp>
      <p:sp>
        <p:nvSpPr>
          <p:cNvPr id="7" name="Rettangolo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8" name="Rettangolo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1" name="Rettangolo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it-IT" dirty="0"/>
              <a:t>Fare clic per modificare il titolo della pagina</a:t>
            </a:r>
          </a:p>
        </p:txBody>
      </p:sp>
      <p:sp>
        <p:nvSpPr>
          <p:cNvPr id="7" name="Sottotitolo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it-IT" dirty="0"/>
              <a:t>Sottotitolo</a:t>
            </a:r>
          </a:p>
        </p:txBody>
      </p:sp>
      <p:sp>
        <p:nvSpPr>
          <p:cNvPr id="3" name="Segnaposto contenuto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4500000" cy="468000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6" name="Segnaposto testo 4">
            <a:extLst>
              <a:ext uri="{FF2B5EF4-FFF2-40B4-BE49-F238E27FC236}">
                <a16:creationId xmlns:a16="http://schemas.microsoft.com/office/drawing/2014/main" id="{7867C73D-EE16-41D1-B7CE-A35C765E3B8D}"/>
              </a:ext>
            </a:extLst>
          </p:cNvPr>
          <p:cNvSpPr>
            <a:spLocks noGrp="1"/>
          </p:cNvSpPr>
          <p:nvPr>
            <p:ph type="body" sz="quarter" idx="12"/>
          </p:nvPr>
        </p:nvSpPr>
        <p:spPr>
          <a:xfrm>
            <a:off x="5129800" y="1511250"/>
            <a:ext cx="4500000" cy="4680000"/>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piè di pagina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it-IT" dirty="0"/>
              <a:t>Aggiungere un piè di pagina</a:t>
            </a:r>
          </a:p>
        </p:txBody>
      </p:sp>
      <p:sp>
        <p:nvSpPr>
          <p:cNvPr id="5" name="Segnaposto numero diapositiva 4">
            <a:extLst>
              <a:ext uri="{FF2B5EF4-FFF2-40B4-BE49-F238E27FC236}">
                <a16:creationId xmlns:a16="http://schemas.microsoft.com/office/drawing/2014/main" id="{CD4FE60C-ACE5-4516-8CB6-EEDD96DB7358}"/>
              </a:ext>
            </a:extLst>
          </p:cNvPr>
          <p:cNvSpPr>
            <a:spLocks noGrp="1"/>
          </p:cNvSpPr>
          <p:nvPr>
            <p:ph type="sldNum" sz="quarter" idx="33"/>
          </p:nvPr>
        </p:nvSpPr>
        <p:spPr/>
        <p:txBody>
          <a:bodyPr rtlCol="0"/>
          <a:lstStyle/>
          <a:p>
            <a:pPr rtl="0"/>
            <a:fld id="{19B51A1E-902D-48AF-9020-955120F399B6}" type="slidenum">
              <a:rPr lang="it-IT" smtClean="0"/>
              <a:pPr rtl="0"/>
              <a:t>‹#›</a:t>
            </a:fld>
            <a:endParaRPr lang="it-IT" dirty="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on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it-IT" dirty="0"/>
              <a:t>Fare clic per modificare il titolo della pagina</a:t>
            </a:r>
          </a:p>
        </p:txBody>
      </p:sp>
      <p:sp>
        <p:nvSpPr>
          <p:cNvPr id="9" name="Sottotitolo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it-IT" dirty="0"/>
              <a:t>Sottotitolo</a:t>
            </a:r>
          </a:p>
        </p:txBody>
      </p:sp>
      <p:sp>
        <p:nvSpPr>
          <p:cNvPr id="3" name="Segnaposto contenuto 2">
            <a:extLst>
              <a:ext uri="{FF2B5EF4-FFF2-40B4-BE49-F238E27FC236}">
                <a16:creationId xmlns:a16="http://schemas.microsoft.com/office/drawing/2014/main" id="{B1948E38-8FB0-4E51-A01C-C88794372E50}"/>
              </a:ext>
            </a:extLst>
          </p:cNvPr>
          <p:cNvSpPr>
            <a:spLocks noGrp="1"/>
          </p:cNvSpPr>
          <p:nvPr>
            <p:ph idx="1"/>
          </p:nvPr>
        </p:nvSpPr>
        <p:spPr>
          <a:xfrm>
            <a:off x="432000" y="1512000"/>
            <a:ext cx="2916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testo 4">
            <a:extLst>
              <a:ext uri="{FF2B5EF4-FFF2-40B4-BE49-F238E27FC236}">
                <a16:creationId xmlns:a16="http://schemas.microsoft.com/office/drawing/2014/main" id="{16A38E24-EB1C-472F-B631-5DF32F9C4CF5}"/>
              </a:ext>
            </a:extLst>
          </p:cNvPr>
          <p:cNvSpPr>
            <a:spLocks noGrp="1"/>
          </p:cNvSpPr>
          <p:nvPr>
            <p:ph type="body" sz="quarter" idx="12"/>
          </p:nvPr>
        </p:nvSpPr>
        <p:spPr>
          <a:xfrm>
            <a:off x="3572900" y="1511476"/>
            <a:ext cx="2916000" cy="4679249"/>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11" name="Segnaposto testo 5">
            <a:extLst>
              <a:ext uri="{FF2B5EF4-FFF2-40B4-BE49-F238E27FC236}">
                <a16:creationId xmlns:a16="http://schemas.microsoft.com/office/drawing/2014/main" id="{5B4A252E-78C9-4F76-98A4-A4B580AD072A}"/>
              </a:ext>
            </a:extLst>
          </p:cNvPr>
          <p:cNvSpPr>
            <a:spLocks noGrp="1"/>
          </p:cNvSpPr>
          <p:nvPr>
            <p:ph type="body" sz="quarter" idx="13"/>
          </p:nvPr>
        </p:nvSpPr>
        <p:spPr>
          <a:xfrm>
            <a:off x="6713800" y="1511475"/>
            <a:ext cx="2916000" cy="4679250"/>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piè di pagina 3">
            <a:extLst>
              <a:ext uri="{FF2B5EF4-FFF2-40B4-BE49-F238E27FC236}">
                <a16:creationId xmlns:a16="http://schemas.microsoft.com/office/drawing/2014/main" id="{6D4BCA97-F31B-451D-82F8-6E000DF2118A}"/>
              </a:ext>
            </a:extLst>
          </p:cNvPr>
          <p:cNvSpPr>
            <a:spLocks noGrp="1"/>
          </p:cNvSpPr>
          <p:nvPr>
            <p:ph type="ftr" sz="quarter" idx="14"/>
          </p:nvPr>
        </p:nvSpPr>
        <p:spPr/>
        <p:txBody>
          <a:bodyPr rtlCol="0"/>
          <a:lstStyle/>
          <a:p>
            <a:pPr rtl="0"/>
            <a:r>
              <a:rPr lang="it-IT" dirty="0"/>
              <a:t>Aggiungere un piè di pagina</a:t>
            </a:r>
          </a:p>
        </p:txBody>
      </p:sp>
      <p:sp>
        <p:nvSpPr>
          <p:cNvPr id="6" name="Segnaposto numero diapositiva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rtlCol="0"/>
          <a:lstStyle/>
          <a:p>
            <a:pPr rtl="0"/>
            <a:fld id="{19B51A1E-902D-48AF-9020-955120F399B6}" type="slidenum">
              <a:rPr lang="it-IT" smtClean="0"/>
              <a:pPr rtl="0"/>
              <a:t>‹#›</a:t>
            </a:fld>
            <a:endParaRPr lang="it-IT" dirty="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on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it-IT" dirty="0"/>
              <a:t>Fare clic per modificare il titolo della pagina</a:t>
            </a:r>
          </a:p>
        </p:txBody>
      </p:sp>
      <p:sp>
        <p:nvSpPr>
          <p:cNvPr id="10" name="Sottotitolo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it-IT" dirty="0"/>
              <a:t>Sottotitolo</a:t>
            </a:r>
          </a:p>
        </p:txBody>
      </p:sp>
      <p:sp>
        <p:nvSpPr>
          <p:cNvPr id="3" name="Segnaposto contenuto 2">
            <a:extLst>
              <a:ext uri="{FF2B5EF4-FFF2-40B4-BE49-F238E27FC236}">
                <a16:creationId xmlns:a16="http://schemas.microsoft.com/office/drawing/2014/main" id="{B1948E38-8FB0-4E51-A01C-C88794372E50}"/>
              </a:ext>
            </a:extLst>
          </p:cNvPr>
          <p:cNvSpPr>
            <a:spLocks noGrp="1"/>
          </p:cNvSpPr>
          <p:nvPr>
            <p:ph idx="1"/>
          </p:nvPr>
        </p:nvSpPr>
        <p:spPr>
          <a:xfrm>
            <a:off x="432000" y="1512000"/>
            <a:ext cx="1764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sz="1100">
                <a:solidFill>
                  <a:schemeClr val="tx1">
                    <a:lumMod val="75000"/>
                    <a:lumOff val="25000"/>
                  </a:schemeClr>
                </a:solidFill>
              </a:defRPr>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testo 4">
            <a:extLst>
              <a:ext uri="{FF2B5EF4-FFF2-40B4-BE49-F238E27FC236}">
                <a16:creationId xmlns:a16="http://schemas.microsoft.com/office/drawing/2014/main" id="{1F5B3657-F2AE-455A-BF81-1A0C2ACECD20}"/>
              </a:ext>
            </a:extLst>
          </p:cNvPr>
          <p:cNvSpPr>
            <a:spLocks noGrp="1"/>
          </p:cNvSpPr>
          <p:nvPr>
            <p:ph type="body" sz="quarter" idx="12"/>
          </p:nvPr>
        </p:nvSpPr>
        <p:spPr>
          <a:xfrm>
            <a:off x="2290450" y="1512000"/>
            <a:ext cx="1764000" cy="4679250"/>
          </a:xfrm>
        </p:spPr>
        <p:txBody>
          <a:bodyPr rtlCol="0"/>
          <a:lstStyle>
            <a:lvl5pPr>
              <a:defRPr sz="11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13" name="Segnaposto testo 5">
            <a:extLst>
              <a:ext uri="{FF2B5EF4-FFF2-40B4-BE49-F238E27FC236}">
                <a16:creationId xmlns:a16="http://schemas.microsoft.com/office/drawing/2014/main" id="{6A983D98-E0AB-429A-9EC2-B50D4216D691}"/>
              </a:ext>
            </a:extLst>
          </p:cNvPr>
          <p:cNvSpPr>
            <a:spLocks noGrp="1"/>
          </p:cNvSpPr>
          <p:nvPr>
            <p:ph type="body" sz="quarter" idx="13"/>
          </p:nvPr>
        </p:nvSpPr>
        <p:spPr>
          <a:xfrm>
            <a:off x="4148900" y="1512000"/>
            <a:ext cx="1764000" cy="4679250"/>
          </a:xfrm>
        </p:spPr>
        <p:txBody>
          <a:bodyPr rtlCol="0"/>
          <a:lstStyle>
            <a:lvl5pPr>
              <a:defRPr sz="11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15" name="Segnaposto testo 6">
            <a:extLst>
              <a:ext uri="{FF2B5EF4-FFF2-40B4-BE49-F238E27FC236}">
                <a16:creationId xmlns:a16="http://schemas.microsoft.com/office/drawing/2014/main" id="{755213BF-EF6D-45DC-A01B-DE6C2F23A6D2}"/>
              </a:ext>
            </a:extLst>
          </p:cNvPr>
          <p:cNvSpPr>
            <a:spLocks noGrp="1"/>
          </p:cNvSpPr>
          <p:nvPr>
            <p:ph type="body" sz="quarter" idx="14"/>
          </p:nvPr>
        </p:nvSpPr>
        <p:spPr>
          <a:xfrm>
            <a:off x="6007350" y="1507535"/>
            <a:ext cx="1764000" cy="4679250"/>
          </a:xfrm>
        </p:spPr>
        <p:txBody>
          <a:bodyPr rtlCol="0"/>
          <a:lstStyle>
            <a:lvl5pPr>
              <a:defRPr sz="11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17" name="Segnaposto testo 7">
            <a:extLst>
              <a:ext uri="{FF2B5EF4-FFF2-40B4-BE49-F238E27FC236}">
                <a16:creationId xmlns:a16="http://schemas.microsoft.com/office/drawing/2014/main" id="{77D6BBBA-F4A3-45D4-91BC-A405FFDC7C3D}"/>
              </a:ext>
            </a:extLst>
          </p:cNvPr>
          <p:cNvSpPr>
            <a:spLocks noGrp="1"/>
          </p:cNvSpPr>
          <p:nvPr>
            <p:ph type="body" sz="quarter" idx="15"/>
          </p:nvPr>
        </p:nvSpPr>
        <p:spPr>
          <a:xfrm>
            <a:off x="7865800" y="1507535"/>
            <a:ext cx="1764000" cy="4683715"/>
          </a:xfrm>
        </p:spPr>
        <p:txBody>
          <a:bodyPr rtlCol="0"/>
          <a:lstStyle>
            <a:lvl5pPr>
              <a:defRPr sz="11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piè di pagina 3">
            <a:extLst>
              <a:ext uri="{FF2B5EF4-FFF2-40B4-BE49-F238E27FC236}">
                <a16:creationId xmlns:a16="http://schemas.microsoft.com/office/drawing/2014/main" id="{2D09234E-176D-4BBF-9391-7B6F018C51AB}"/>
              </a:ext>
            </a:extLst>
          </p:cNvPr>
          <p:cNvSpPr>
            <a:spLocks noGrp="1"/>
          </p:cNvSpPr>
          <p:nvPr>
            <p:ph type="ftr" sz="quarter" idx="16"/>
          </p:nvPr>
        </p:nvSpPr>
        <p:spPr/>
        <p:txBody>
          <a:bodyPr rtlCol="0"/>
          <a:lstStyle/>
          <a:p>
            <a:pPr rtl="0"/>
            <a:r>
              <a:rPr lang="it-IT" dirty="0"/>
              <a:t>Aggiungere un piè di pagina</a:t>
            </a:r>
          </a:p>
        </p:txBody>
      </p:sp>
      <p:sp>
        <p:nvSpPr>
          <p:cNvPr id="6" name="Segnaposto numero diapositiva 5">
            <a:extLst>
              <a:ext uri="{FF2B5EF4-FFF2-40B4-BE49-F238E27FC236}">
                <a16:creationId xmlns:a16="http://schemas.microsoft.com/office/drawing/2014/main" id="{B5A8293F-A5B5-4FCC-BF27-A25B1BAFF245}"/>
              </a:ext>
            </a:extLst>
          </p:cNvPr>
          <p:cNvSpPr>
            <a:spLocks noGrp="1"/>
          </p:cNvSpPr>
          <p:nvPr>
            <p:ph type="sldNum" sz="quarter" idx="33"/>
          </p:nvPr>
        </p:nvSpPr>
        <p:spPr/>
        <p:txBody>
          <a:bodyPr rtlCol="0"/>
          <a:lstStyle/>
          <a:p>
            <a:pPr rtl="0"/>
            <a:fld id="{19B51A1E-902D-48AF-9020-955120F399B6}" type="slidenum">
              <a:rPr lang="it-IT" smtClean="0"/>
              <a:pPr rtl="0"/>
              <a:t>‹#›</a:t>
            </a:fld>
            <a:endParaRPr lang="it-IT"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rtlCol="0"/>
          <a:lstStyle>
            <a:lvl1pPr>
              <a:defRPr>
                <a:solidFill>
                  <a:schemeClr val="tx1"/>
                </a:solidFill>
              </a:defRPr>
            </a:lvl1pPr>
          </a:lstStyle>
          <a:p>
            <a:pPr rtl="0"/>
            <a:r>
              <a:rPr lang="it-IT" dirty="0"/>
              <a:t>Fare clic per modificare il titolo della pagina</a:t>
            </a:r>
          </a:p>
        </p:txBody>
      </p:sp>
      <p:sp>
        <p:nvSpPr>
          <p:cNvPr id="5" name="Sottotitolo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1" y="1008000"/>
            <a:ext cx="9198116"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it-IT" dirty="0"/>
              <a:t>Sottotitolo</a:t>
            </a:r>
          </a:p>
        </p:txBody>
      </p:sp>
      <p:sp>
        <p:nvSpPr>
          <p:cNvPr id="3" name="Segnaposto piè di pagina 2">
            <a:extLst>
              <a:ext uri="{FF2B5EF4-FFF2-40B4-BE49-F238E27FC236}">
                <a16:creationId xmlns:a16="http://schemas.microsoft.com/office/drawing/2014/main" id="{08CCB8C2-B6A2-4C69-8D3A-57420A034BA4}"/>
              </a:ext>
            </a:extLst>
          </p:cNvPr>
          <p:cNvSpPr>
            <a:spLocks noGrp="1"/>
          </p:cNvSpPr>
          <p:nvPr>
            <p:ph type="ftr" sz="quarter" idx="12"/>
          </p:nvPr>
        </p:nvSpPr>
        <p:spPr/>
        <p:txBody>
          <a:bodyPr rtlCol="0"/>
          <a:lstStyle/>
          <a:p>
            <a:pPr rtl="0"/>
            <a:r>
              <a:rPr lang="it-IT" dirty="0"/>
              <a:t>Aggiungere un piè di pagina</a:t>
            </a:r>
          </a:p>
        </p:txBody>
      </p:sp>
      <p:sp>
        <p:nvSpPr>
          <p:cNvPr id="4" name="Segnaposto numero diapositiva 3">
            <a:extLst>
              <a:ext uri="{FF2B5EF4-FFF2-40B4-BE49-F238E27FC236}">
                <a16:creationId xmlns:a16="http://schemas.microsoft.com/office/drawing/2014/main" id="{8E801980-CBAE-4A50-886D-54D7BB2E1947}"/>
              </a:ext>
            </a:extLst>
          </p:cNvPr>
          <p:cNvSpPr>
            <a:spLocks noGrp="1"/>
          </p:cNvSpPr>
          <p:nvPr>
            <p:ph type="sldNum" sz="quarter" idx="33"/>
          </p:nvPr>
        </p:nvSpPr>
        <p:spPr/>
        <p:txBody>
          <a:bodyPr rtlCol="0"/>
          <a:lstStyle/>
          <a:p>
            <a:pPr rtl="0"/>
            <a:fld id="{19B51A1E-902D-48AF-9020-955120F399B6}" type="slidenum">
              <a:rPr lang="it-IT" smtClean="0"/>
              <a:pPr rtl="0"/>
              <a:t>‹#›</a:t>
            </a:fld>
            <a:endParaRPr lang="it-IT" dirty="0"/>
          </a:p>
        </p:txBody>
      </p:sp>
    </p:spTree>
    <p:extLst>
      <p:ext uri="{BB962C8B-B14F-4D97-AF65-F5344CB8AC3E}">
        <p14:creationId xmlns:p14="http://schemas.microsoft.com/office/powerpoint/2010/main" val="1505855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16D0504D-4610-4E9E-A2DB-8B701F044BBC}"/>
              </a:ext>
            </a:extLst>
          </p:cNvPr>
          <p:cNvSpPr>
            <a:spLocks noGrp="1"/>
          </p:cNvSpPr>
          <p:nvPr>
            <p:ph type="ftr" sz="quarter" idx="12"/>
          </p:nvPr>
        </p:nvSpPr>
        <p:spPr/>
        <p:txBody>
          <a:bodyPr rtlCol="0"/>
          <a:lstStyle/>
          <a:p>
            <a:pPr rtl="0"/>
            <a:r>
              <a:rPr lang="it-IT" dirty="0"/>
              <a:t>Aggiungere un piè di pagina</a:t>
            </a:r>
          </a:p>
        </p:txBody>
      </p:sp>
      <p:sp>
        <p:nvSpPr>
          <p:cNvPr id="3" name="Segnaposto numero diapositiva 2">
            <a:extLst>
              <a:ext uri="{FF2B5EF4-FFF2-40B4-BE49-F238E27FC236}">
                <a16:creationId xmlns:a16="http://schemas.microsoft.com/office/drawing/2014/main" id="{2310D190-B83D-438A-91BC-470C41B22A29}"/>
              </a:ext>
            </a:extLst>
          </p:cNvPr>
          <p:cNvSpPr>
            <a:spLocks noGrp="1"/>
          </p:cNvSpPr>
          <p:nvPr>
            <p:ph type="sldNum" sz="quarter" idx="13"/>
          </p:nvPr>
        </p:nvSpPr>
        <p:spPr/>
        <p:txBody>
          <a:bodyPr rtlCol="0"/>
          <a:lstStyle/>
          <a:p>
            <a:pPr rtl="0"/>
            <a:fld id="{19B51A1E-902D-48AF-9020-955120F399B6}" type="slidenum">
              <a:rPr lang="it-IT" smtClean="0"/>
              <a:pPr rtl="0"/>
              <a:t>‹#›</a:t>
            </a:fld>
            <a:endParaRPr lang="it-IT" dirty="0"/>
          </a:p>
        </p:txBody>
      </p:sp>
    </p:spTree>
    <p:extLst>
      <p:ext uri="{BB962C8B-B14F-4D97-AF65-F5344CB8AC3E}">
        <p14:creationId xmlns:p14="http://schemas.microsoft.com/office/powerpoint/2010/main" val="1139767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a titolo 2">
    <p:bg>
      <p:bgPr>
        <a:solidFill>
          <a:schemeClr val="bg1"/>
        </a:solidFill>
        <a:effectLst/>
      </p:bgPr>
    </p:bg>
    <p:spTree>
      <p:nvGrpSpPr>
        <p:cNvPr id="1" name=""/>
        <p:cNvGrpSpPr/>
        <p:nvPr/>
      </p:nvGrpSpPr>
      <p:grpSpPr>
        <a:xfrm>
          <a:off x="0" y="0"/>
          <a:ext cx="0" cy="0"/>
          <a:chOff x="0" y="0"/>
          <a:chExt cx="0" cy="0"/>
        </a:xfrm>
      </p:grpSpPr>
      <p:sp>
        <p:nvSpPr>
          <p:cNvPr id="12" name="Rettangolo 11">
            <a:extLst>
              <a:ext uri="{FF2B5EF4-FFF2-40B4-BE49-F238E27FC236}">
                <a16:creationId xmlns:a16="http://schemas.microsoft.com/office/drawing/2014/main" id="{554ED587-2D2F-4D3F-B55B-C64465AB4EC5}"/>
              </a:ext>
            </a:extLst>
          </p:cNvPr>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2" name="Titolo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rtlCol="0" anchor="b"/>
          <a:lstStyle>
            <a:lvl1pPr algn="r">
              <a:lnSpc>
                <a:spcPts val="5000"/>
              </a:lnSpc>
              <a:defRPr sz="6000" b="1" cap="all" spc="-300" baseline="0">
                <a:solidFill>
                  <a:schemeClr val="bg1"/>
                </a:solidFill>
                <a:latin typeface="+mj-lt"/>
              </a:defRPr>
            </a:lvl1pPr>
          </a:lstStyle>
          <a:p>
            <a:pPr rtl="0"/>
            <a:r>
              <a:rPr lang="it-IT" dirty="0"/>
              <a:t>TITOLO DELLA PRESENTAZIONE</a:t>
            </a:r>
          </a:p>
        </p:txBody>
      </p:sp>
      <p:sp>
        <p:nvSpPr>
          <p:cNvPr id="3" name="Sottotitolo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rtlCol="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a:t>Fare clic per modificare lo stile del sottotitolo dello schema</a:t>
            </a:r>
            <a:endParaRPr lang="it-IT" dirty="0"/>
          </a:p>
        </p:txBody>
      </p:sp>
      <p:sp>
        <p:nvSpPr>
          <p:cNvPr id="7" name="Rettangolo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8" name="Rettangolo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1" name="Rettangolo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5" name="Segnaposto numero diapositiva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rtlCol="0"/>
          <a:lstStyle/>
          <a:p>
            <a:pPr rtl="0"/>
            <a:fld id="{19B51A1E-902D-48AF-9020-955120F399B6}" type="slidenum">
              <a:rPr lang="it-IT" smtClean="0"/>
              <a:pPr rtl="0"/>
              <a:t>‹#›</a:t>
            </a:fld>
            <a:endParaRPr lang="it-IT" dirty="0"/>
          </a:p>
        </p:txBody>
      </p:sp>
    </p:spTree>
    <p:extLst>
      <p:ext uri="{BB962C8B-B14F-4D97-AF65-F5344CB8AC3E}">
        <p14:creationId xmlns:p14="http://schemas.microsoft.com/office/powerpoint/2010/main" val="2218115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titolo 3">
    <p:bg>
      <p:bgPr>
        <a:solidFill>
          <a:schemeClr val="bg1"/>
        </a:solidFill>
        <a:effectLst/>
      </p:bgPr>
    </p:bg>
    <p:spTree>
      <p:nvGrpSpPr>
        <p:cNvPr id="1" name=""/>
        <p:cNvGrpSpPr/>
        <p:nvPr/>
      </p:nvGrpSpPr>
      <p:grpSpPr>
        <a:xfrm>
          <a:off x="0" y="0"/>
          <a:ext cx="0" cy="0"/>
          <a:chOff x="0" y="0"/>
          <a:chExt cx="0" cy="0"/>
        </a:xfrm>
      </p:grpSpPr>
      <p:sp>
        <p:nvSpPr>
          <p:cNvPr id="9" name="Segnaposto immagine 1">
            <a:extLst>
              <a:ext uri="{FF2B5EF4-FFF2-40B4-BE49-F238E27FC236}">
                <a16:creationId xmlns:a16="http://schemas.microsoft.com/office/drawing/2014/main" id="{069FFAE5-B16E-4571-88F7-52FA5354B1A1}"/>
              </a:ext>
            </a:extLst>
          </p:cNvPr>
          <p:cNvSpPr>
            <a:spLocks noGrp="1"/>
          </p:cNvSpPr>
          <p:nvPr>
            <p:ph type="pic" sz="quarter" idx="13" hasCustomPrompt="1"/>
          </p:nvPr>
        </p:nvSpPr>
        <p:spPr>
          <a:xfrm>
            <a:off x="69273" y="63691"/>
            <a:ext cx="9911201" cy="6727346"/>
          </a:xfrm>
          <a:solidFill>
            <a:schemeClr val="tx1">
              <a:lumMod val="75000"/>
              <a:lumOff val="25000"/>
            </a:schemeClr>
          </a:solidFill>
        </p:spPr>
        <p:txBody>
          <a:bodyPr rtlCol="0"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pPr rtl="0"/>
            <a:r>
              <a:rPr lang="it-IT" dirty="0"/>
              <a:t>Inserire o trascinare la foto</a:t>
            </a:r>
          </a:p>
        </p:txBody>
      </p:sp>
      <p:sp>
        <p:nvSpPr>
          <p:cNvPr id="2" name="Titolo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rtlCol="0" anchor="b"/>
          <a:lstStyle>
            <a:lvl1pPr algn="r">
              <a:lnSpc>
                <a:spcPts val="5000"/>
              </a:lnSpc>
              <a:defRPr sz="6000" b="1" cap="all" spc="-300" baseline="0">
                <a:solidFill>
                  <a:schemeClr val="bg1"/>
                </a:solidFill>
                <a:latin typeface="+mj-lt"/>
              </a:defRPr>
            </a:lvl1pPr>
          </a:lstStyle>
          <a:p>
            <a:pPr rtl="0"/>
            <a:r>
              <a:rPr lang="it-IT" dirty="0"/>
              <a:t>TITOLO DELLA PRESENTAZIONE</a:t>
            </a:r>
          </a:p>
        </p:txBody>
      </p:sp>
      <p:sp>
        <p:nvSpPr>
          <p:cNvPr id="3" name="Sottotitolo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rtlCol="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a:t>Fare clic per modificare lo stile del sottotitolo dello schema</a:t>
            </a:r>
            <a:endParaRPr lang="it-IT" dirty="0"/>
          </a:p>
        </p:txBody>
      </p:sp>
      <p:sp>
        <p:nvSpPr>
          <p:cNvPr id="7" name="Rettangolo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8" name="Rettangolo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1" name="Rettangolo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5" name="Segnaposto numero diapositiva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rtlCol="0"/>
          <a:lstStyle/>
          <a:p>
            <a:pPr rtl="0"/>
            <a:fld id="{19B51A1E-902D-48AF-9020-955120F399B6}" type="slidenum">
              <a:rPr lang="it-IT" smtClean="0"/>
              <a:pPr rtl="0"/>
              <a:t>‹#›</a:t>
            </a:fld>
            <a:endParaRPr lang="it-IT" dirty="0"/>
          </a:p>
        </p:txBody>
      </p:sp>
    </p:spTree>
    <p:extLst>
      <p:ext uri="{BB962C8B-B14F-4D97-AF65-F5344CB8AC3E}">
        <p14:creationId xmlns:p14="http://schemas.microsoft.com/office/powerpoint/2010/main" val="409473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to contenuto 1">
    <p:spTree>
      <p:nvGrpSpPr>
        <p:cNvPr id="1" name=""/>
        <p:cNvGrpSpPr/>
        <p:nvPr/>
      </p:nvGrpSpPr>
      <p:grpSpPr>
        <a:xfrm>
          <a:off x="0" y="0"/>
          <a:ext cx="0" cy="0"/>
          <a:chOff x="0" y="0"/>
          <a:chExt cx="0" cy="0"/>
        </a:xfrm>
      </p:grpSpPr>
      <p:sp>
        <p:nvSpPr>
          <p:cNvPr id="8" name="Segnaposto immagine 1">
            <a:extLst>
              <a:ext uri="{FF2B5EF4-FFF2-40B4-BE49-F238E27FC236}">
                <a16:creationId xmlns:a16="http://schemas.microsoft.com/office/drawing/2014/main" id="{1599E2D7-24B3-4D66-9AFB-83C1AEC4DBBB}"/>
              </a:ext>
            </a:extLst>
          </p:cNvPr>
          <p:cNvSpPr>
            <a:spLocks noGrp="1"/>
          </p:cNvSpPr>
          <p:nvPr>
            <p:ph type="pic" sz="quarter" idx="33" hasCustomPrompt="1"/>
          </p:nvPr>
        </p:nvSpPr>
        <p:spPr>
          <a:xfrm>
            <a:off x="9980476" y="0"/>
            <a:ext cx="2211524" cy="6192000"/>
          </a:xfrm>
          <a:solidFill>
            <a:schemeClr val="bg1">
              <a:lumMod val="9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it-IT" dirty="0"/>
              <a:t>Inserire o trascinare la foto</a:t>
            </a:r>
          </a:p>
        </p:txBody>
      </p:sp>
      <p:sp>
        <p:nvSpPr>
          <p:cNvPr id="2" name="Titolo 1">
            <a:extLst>
              <a:ext uri="{FF2B5EF4-FFF2-40B4-BE49-F238E27FC236}">
                <a16:creationId xmlns:a16="http://schemas.microsoft.com/office/drawing/2014/main" id="{40EE479C-D1F6-4BAC-80D2-90EF74E3261A}"/>
              </a:ext>
            </a:extLst>
          </p:cNvPr>
          <p:cNvSpPr>
            <a:spLocks noGrp="1"/>
          </p:cNvSpPr>
          <p:nvPr>
            <p:ph type="title" hasCustomPrompt="1"/>
          </p:nvPr>
        </p:nvSpPr>
        <p:spPr>
          <a:xfrm>
            <a:off x="4445086" y="1807950"/>
            <a:ext cx="5184913" cy="432000"/>
          </a:xfrm>
        </p:spPr>
        <p:txBody>
          <a:bodyPr rtlCol="0" anchor="b" anchorCtr="0"/>
          <a:lstStyle>
            <a:lvl1pPr algn="r">
              <a:defRPr>
                <a:solidFill>
                  <a:schemeClr val="tx1"/>
                </a:solidFill>
              </a:defRPr>
            </a:lvl1pPr>
          </a:lstStyle>
          <a:p>
            <a:pPr rtl="0"/>
            <a:r>
              <a:rPr lang="it-IT" dirty="0"/>
              <a:t>Fare clic per modificare il titolo della pagina</a:t>
            </a:r>
          </a:p>
        </p:txBody>
      </p:sp>
      <p:sp>
        <p:nvSpPr>
          <p:cNvPr id="10" name="Sottotitolo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444886" y="2383950"/>
            <a:ext cx="5184913" cy="360000"/>
          </a:xfrm>
        </p:spPr>
        <p:txBody>
          <a:bodyPr rtlCol="0"/>
          <a:lstStyle>
            <a:lvl1pPr marL="0" indent="0" algn="r">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it-IT" dirty="0"/>
              <a:t>Sottotitolo</a:t>
            </a:r>
          </a:p>
        </p:txBody>
      </p:sp>
      <p:sp>
        <p:nvSpPr>
          <p:cNvPr id="3" name="Segnaposto contenuto 2">
            <a:extLst>
              <a:ext uri="{FF2B5EF4-FFF2-40B4-BE49-F238E27FC236}">
                <a16:creationId xmlns:a16="http://schemas.microsoft.com/office/drawing/2014/main" id="{A22238F2-C6EC-476F-8371-119AECBA5622}"/>
              </a:ext>
            </a:extLst>
          </p:cNvPr>
          <p:cNvSpPr>
            <a:spLocks noGrp="1"/>
          </p:cNvSpPr>
          <p:nvPr>
            <p:ph sz="half" idx="1"/>
          </p:nvPr>
        </p:nvSpPr>
        <p:spPr>
          <a:xfrm>
            <a:off x="4445000" y="2908300"/>
            <a:ext cx="5184800" cy="3283700"/>
          </a:xfrm>
          <a:solidFill>
            <a:schemeClr val="bg1"/>
          </a:solidFill>
        </p:spPr>
        <p:txBody>
          <a:bodyPr lIns="180000" tIns="252000" rIns="252000" rtlCol="0"/>
          <a:lstStyle>
            <a:lvl1pPr algn="l">
              <a:defRPr>
                <a:solidFill>
                  <a:schemeClr val="tx1">
                    <a:lumMod val="75000"/>
                    <a:lumOff val="25000"/>
                  </a:schemeClr>
                </a:solidFill>
              </a:defRPr>
            </a:lvl1pPr>
            <a:lvl2pPr algn="l">
              <a:defRPr>
                <a:solidFill>
                  <a:schemeClr val="tx1">
                    <a:lumMod val="75000"/>
                    <a:lumOff val="25000"/>
                  </a:schemeClr>
                </a:solidFill>
              </a:defRPr>
            </a:lvl2pPr>
            <a:lvl3pPr algn="l">
              <a:defRPr>
                <a:solidFill>
                  <a:schemeClr val="tx1">
                    <a:lumMod val="75000"/>
                    <a:lumOff val="25000"/>
                  </a:schemeClr>
                </a:solidFill>
              </a:defRPr>
            </a:lvl3pPr>
            <a:lvl4pPr algn="l">
              <a:defRPr>
                <a:solidFill>
                  <a:schemeClr val="tx1">
                    <a:lumMod val="75000"/>
                    <a:lumOff val="25000"/>
                  </a:schemeClr>
                </a:solidFill>
              </a:defRPr>
            </a:lvl4pPr>
            <a:lvl5pPr algn="l">
              <a:defRPr>
                <a:solidFill>
                  <a:schemeClr val="tx1">
                    <a:lumMod val="75000"/>
                    <a:lumOff val="25000"/>
                  </a:schemeClr>
                </a:solidFill>
              </a:defRPr>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piè di pagina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it-IT" dirty="0"/>
              <a:t>Aggiungere un piè di pagina</a:t>
            </a:r>
          </a:p>
        </p:txBody>
      </p:sp>
      <p:sp>
        <p:nvSpPr>
          <p:cNvPr id="5" name="Segnaposto numero diapositiva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rtlCol="0"/>
          <a:lstStyle/>
          <a:p>
            <a:pPr rtl="0"/>
            <a:fld id="{19B51A1E-902D-48AF-9020-955120F399B6}" type="slidenum">
              <a:rPr lang="it-IT" smtClean="0"/>
              <a:pPr rtl="0"/>
              <a:t>‹#›</a:t>
            </a:fld>
            <a:endParaRPr lang="it-IT"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to contenuto 2">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A22238F2-C6EC-476F-8371-119AECBA5622}"/>
              </a:ext>
            </a:extLst>
          </p:cNvPr>
          <p:cNvSpPr>
            <a:spLocks noGrp="1"/>
          </p:cNvSpPr>
          <p:nvPr>
            <p:ph sz="half" idx="1"/>
          </p:nvPr>
        </p:nvSpPr>
        <p:spPr>
          <a:xfrm>
            <a:off x="3823393" y="1343906"/>
            <a:ext cx="3736800" cy="3933645"/>
          </a:xfrm>
          <a:solidFill>
            <a:schemeClr val="bg1"/>
          </a:solidFill>
        </p:spPr>
        <p:txBody>
          <a:bodyPr lIns="180000" tIns="180000" rIns="180000"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piè di pagina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it-IT" dirty="0"/>
              <a:t>Aggiungere un piè di pagina</a:t>
            </a:r>
          </a:p>
        </p:txBody>
      </p:sp>
      <p:sp>
        <p:nvSpPr>
          <p:cNvPr id="5" name="Segnaposto numero diapositiva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rtlCol="0"/>
          <a:lstStyle/>
          <a:p>
            <a:pPr rtl="0"/>
            <a:fld id="{19B51A1E-902D-48AF-9020-955120F399B6}" type="slidenum">
              <a:rPr lang="it-IT" smtClean="0"/>
              <a:pPr rtl="0"/>
              <a:t>‹#›</a:t>
            </a:fld>
            <a:endParaRPr lang="it-IT" dirty="0"/>
          </a:p>
        </p:txBody>
      </p:sp>
      <p:sp>
        <p:nvSpPr>
          <p:cNvPr id="9" name="Segnaposto immagine 6">
            <a:extLst>
              <a:ext uri="{FF2B5EF4-FFF2-40B4-BE49-F238E27FC236}">
                <a16:creationId xmlns:a16="http://schemas.microsoft.com/office/drawing/2014/main" id="{492C2A1D-F7BD-46B6-BC01-15D365ACD50B}"/>
              </a:ext>
            </a:extLst>
          </p:cNvPr>
          <p:cNvSpPr>
            <a:spLocks noGrp="1"/>
          </p:cNvSpPr>
          <p:nvPr>
            <p:ph type="pic" sz="quarter" idx="14" hasCustomPrompt="1"/>
          </p:nvPr>
        </p:nvSpPr>
        <p:spPr>
          <a:xfrm>
            <a:off x="7560193" y="1344803"/>
            <a:ext cx="3737526" cy="3933645"/>
          </a:xfrm>
          <a:solidFill>
            <a:schemeClr val="tx1">
              <a:lumMod val="75000"/>
              <a:lumOff val="25000"/>
            </a:schemeClr>
          </a:solidFill>
        </p:spPr>
        <p:txBody>
          <a:bodyPr rtlCol="0"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pPr rtl="0"/>
            <a:r>
              <a:rPr lang="it-IT" dirty="0"/>
              <a:t>Inserire o trascinare la foto</a:t>
            </a:r>
          </a:p>
        </p:txBody>
      </p:sp>
      <p:sp>
        <p:nvSpPr>
          <p:cNvPr id="6" name="Titolo 5">
            <a:extLst>
              <a:ext uri="{FF2B5EF4-FFF2-40B4-BE49-F238E27FC236}">
                <a16:creationId xmlns:a16="http://schemas.microsoft.com/office/drawing/2014/main" id="{7F4F1543-153D-4F77-A4A9-C9BBA1C2052E}"/>
              </a:ext>
            </a:extLst>
          </p:cNvPr>
          <p:cNvSpPr>
            <a:spLocks noGrp="1"/>
          </p:cNvSpPr>
          <p:nvPr>
            <p:ph type="title"/>
          </p:nvPr>
        </p:nvSpPr>
        <p:spPr>
          <a:xfrm>
            <a:off x="432000" y="432000"/>
            <a:ext cx="9131100" cy="432000"/>
          </a:xfrm>
        </p:spPr>
        <p:txBody>
          <a:bodyPr rtlCol="0"/>
          <a:lstStyle/>
          <a:p>
            <a:pPr rtl="0"/>
            <a:r>
              <a:rPr lang="it-IT"/>
              <a:t>Fare clic per modificare lo stile del titolo dello schema</a:t>
            </a:r>
            <a:endParaRPr lang="it-IT" dirty="0"/>
          </a:p>
        </p:txBody>
      </p:sp>
      <p:sp>
        <p:nvSpPr>
          <p:cNvPr id="11" name="Sottotitolo 2">
            <a:extLst>
              <a:ext uri="{FF2B5EF4-FFF2-40B4-BE49-F238E27FC236}">
                <a16:creationId xmlns:a16="http://schemas.microsoft.com/office/drawing/2014/main" id="{9FAA210E-391A-499A-89D5-F222045FD1A4}"/>
              </a:ext>
            </a:extLst>
          </p:cNvPr>
          <p:cNvSpPr>
            <a:spLocks noGrp="1"/>
          </p:cNvSpPr>
          <p:nvPr>
            <p:ph type="body" sz="quarter" idx="32" hasCustomPrompt="1"/>
          </p:nvPr>
        </p:nvSpPr>
        <p:spPr>
          <a:xfrm>
            <a:off x="431800" y="1008000"/>
            <a:ext cx="68959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it-IT" dirty="0"/>
              <a:t>Sottotitolo</a:t>
            </a:r>
          </a:p>
        </p:txBody>
      </p:sp>
    </p:spTree>
    <p:extLst>
      <p:ext uri="{BB962C8B-B14F-4D97-AF65-F5344CB8AC3E}">
        <p14:creationId xmlns:p14="http://schemas.microsoft.com/office/powerpoint/2010/main" val="2347197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it-IT" dirty="0"/>
              <a:t>Fare clic per modificare il titolo della pagina</a:t>
            </a:r>
          </a:p>
        </p:txBody>
      </p:sp>
      <p:sp>
        <p:nvSpPr>
          <p:cNvPr id="9" name="Sottotitolo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it-IT" dirty="0"/>
              <a:t>Sottotitolo</a:t>
            </a:r>
          </a:p>
        </p:txBody>
      </p:sp>
      <p:sp>
        <p:nvSpPr>
          <p:cNvPr id="3" name="Segnaposto sinistro confronto 1">
            <a:extLst>
              <a:ext uri="{FF2B5EF4-FFF2-40B4-BE49-F238E27FC236}">
                <a16:creationId xmlns:a16="http://schemas.microsoft.com/office/drawing/2014/main" id="{9322B50D-6A7D-41C6-BA57-613BC231DF36}"/>
              </a:ext>
            </a:extLst>
          </p:cNvPr>
          <p:cNvSpPr>
            <a:spLocks noGrp="1"/>
          </p:cNvSpPr>
          <p:nvPr>
            <p:ph type="body" idx="1"/>
          </p:nvPr>
        </p:nvSpPr>
        <p:spPr>
          <a:xfrm>
            <a:off x="432000" y="1432296"/>
            <a:ext cx="4500000" cy="527076"/>
          </a:xfrm>
          <a:solidFill>
            <a:schemeClr val="tx1"/>
          </a:solidFill>
        </p:spPr>
        <p:txBody>
          <a:bodyPr lIns="180000" tIns="36000" rtlCol="0" anchor="ctr"/>
          <a:lstStyle>
            <a:lvl1pPr marL="0" indent="0">
              <a:buNone/>
              <a:defRPr sz="2400" b="1" spc="-15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4" name="Segnaposto contenuto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4500000" cy="4168332"/>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12" name="Segnaposto sinistro confronto 2">
            <a:extLst>
              <a:ext uri="{FF2B5EF4-FFF2-40B4-BE49-F238E27FC236}">
                <a16:creationId xmlns:a16="http://schemas.microsoft.com/office/drawing/2014/main" id="{78A963F8-6F6E-440E-B3B3-DDE13C083A36}"/>
              </a:ext>
            </a:extLst>
          </p:cNvPr>
          <p:cNvSpPr>
            <a:spLocks noGrp="1"/>
          </p:cNvSpPr>
          <p:nvPr>
            <p:ph type="body" sz="quarter" idx="13"/>
          </p:nvPr>
        </p:nvSpPr>
        <p:spPr>
          <a:xfrm>
            <a:off x="5129800" y="1433105"/>
            <a:ext cx="4500000" cy="525283"/>
          </a:xfrm>
          <a:solidFill>
            <a:schemeClr val="tx1"/>
          </a:solidFill>
        </p:spPr>
        <p:txBody>
          <a:bodyPr lIns="180000" tIns="36000" rtlCol="0" anchor="ctr"/>
          <a:lstStyle>
            <a:lvl1pPr marL="0" indent="0">
              <a:buNone/>
              <a:defRPr sz="2400" b="1" spc="-150">
                <a:solidFill>
                  <a:schemeClr val="bg1"/>
                </a:solidFill>
                <a:latin typeface="+mj-lt"/>
              </a:defRPr>
            </a:lvl1pPr>
          </a:lstStyle>
          <a:p>
            <a:pPr lvl="0" rtl="0"/>
            <a:r>
              <a:rPr lang="it-IT"/>
              <a:t>Fare clic per modificare gli stili del testo dello schema</a:t>
            </a:r>
          </a:p>
        </p:txBody>
      </p:sp>
      <p:sp>
        <p:nvSpPr>
          <p:cNvPr id="8" name="Segnaposto testo 4">
            <a:extLst>
              <a:ext uri="{FF2B5EF4-FFF2-40B4-BE49-F238E27FC236}">
                <a16:creationId xmlns:a16="http://schemas.microsoft.com/office/drawing/2014/main" id="{DF0A5256-B267-47DA-858A-0F3867CB6139}"/>
              </a:ext>
            </a:extLst>
          </p:cNvPr>
          <p:cNvSpPr>
            <a:spLocks noGrp="1"/>
          </p:cNvSpPr>
          <p:nvPr>
            <p:ph type="body" sz="quarter" idx="12"/>
          </p:nvPr>
        </p:nvSpPr>
        <p:spPr>
          <a:xfrm>
            <a:off x="5129800" y="2020359"/>
            <a:ext cx="4500000" cy="4170891"/>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piè di pagina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it-IT" dirty="0"/>
              <a:t>Aggiungere un piè di pagina</a:t>
            </a:r>
          </a:p>
        </p:txBody>
      </p:sp>
      <p:sp>
        <p:nvSpPr>
          <p:cNvPr id="6" name="Segnaposto numero diapositiva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it-IT" smtClean="0"/>
              <a:pPr rtl="0"/>
              <a:t>‹#›</a:t>
            </a:fld>
            <a:endParaRPr lang="it-IT"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to grande">
    <p:spTree>
      <p:nvGrpSpPr>
        <p:cNvPr id="1" name=""/>
        <p:cNvGrpSpPr/>
        <p:nvPr/>
      </p:nvGrpSpPr>
      <p:grpSpPr>
        <a:xfrm>
          <a:off x="0" y="0"/>
          <a:ext cx="0" cy="0"/>
          <a:chOff x="0" y="0"/>
          <a:chExt cx="0" cy="0"/>
        </a:xfrm>
      </p:grpSpPr>
      <p:sp>
        <p:nvSpPr>
          <p:cNvPr id="7" name="Segnaposto immagin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299200" y="432000"/>
            <a:ext cx="5472113" cy="5759250"/>
          </a:xfrm>
          <a:solidFill>
            <a:schemeClr val="tx1">
              <a:lumMod val="75000"/>
              <a:lumOff val="25000"/>
            </a:schemeClr>
          </a:solidFill>
        </p:spPr>
        <p:txBody>
          <a:bodyPr rtlCol="0"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pPr rtl="0"/>
            <a:r>
              <a:rPr lang="it-IT" dirty="0"/>
              <a:t>Inserire o trascinare la foto</a:t>
            </a:r>
          </a:p>
        </p:txBody>
      </p:sp>
      <p:sp>
        <p:nvSpPr>
          <p:cNvPr id="3" name="Segnaposto contenuto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75314" y="5096632"/>
            <a:ext cx="2028686" cy="1094618"/>
          </a:xfrm>
        </p:spPr>
        <p:txBody>
          <a:bodyPr rtlCol="0" anchor="b"/>
          <a:lstStyle>
            <a:lvl1pPr marL="0" indent="0" algn="r">
              <a:buNone/>
              <a:defRPr i="1">
                <a:solidFill>
                  <a:schemeClr val="tx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it-IT" dirty="0"/>
              <a:t>Immettere la didascalia</a:t>
            </a:r>
          </a:p>
        </p:txBody>
      </p:sp>
      <p:sp>
        <p:nvSpPr>
          <p:cNvPr id="4" name="Segnaposto piè di pagina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it-IT" dirty="0"/>
              <a:t>Aggiungere un piè di pagina</a:t>
            </a:r>
          </a:p>
        </p:txBody>
      </p:sp>
      <p:sp>
        <p:nvSpPr>
          <p:cNvPr id="2" name="Segnaposto numero diapositiva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rtlCol="0"/>
          <a:lstStyle/>
          <a:p>
            <a:pPr rtl="0"/>
            <a:fld id="{19B51A1E-902D-48AF-9020-955120F399B6}" type="slidenum">
              <a:rPr lang="it-IT" smtClean="0"/>
              <a:pPr rtl="0"/>
              <a:t>‹#›</a:t>
            </a:fld>
            <a:endParaRPr lang="it-IT" dirty="0"/>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apositiva di ringraziame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174360" y="2112793"/>
            <a:ext cx="6798250" cy="1674470"/>
          </a:xfrm>
        </p:spPr>
        <p:txBody>
          <a:bodyPr rtlCol="0" anchor="ctr"/>
          <a:lstStyle>
            <a:lvl1pPr algn="ctr">
              <a:lnSpc>
                <a:spcPct val="100000"/>
              </a:lnSpc>
              <a:defRPr sz="6000" b="1" cap="all" spc="-300" baseline="0">
                <a:solidFill>
                  <a:schemeClr val="tx1"/>
                </a:solidFill>
                <a:latin typeface="+mj-lt"/>
              </a:defRPr>
            </a:lvl1pPr>
          </a:lstStyle>
          <a:p>
            <a:pPr rtl="0"/>
            <a:r>
              <a:rPr lang="it-IT" dirty="0"/>
              <a:t>Grazie</a:t>
            </a:r>
          </a:p>
        </p:txBody>
      </p:sp>
      <p:sp>
        <p:nvSpPr>
          <p:cNvPr id="7" name="Rettangolo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8" name="Rettangolo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1" name="Rettangolo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0" name="Segnaposto testo 5">
            <a:extLst>
              <a:ext uri="{FF2B5EF4-FFF2-40B4-BE49-F238E27FC236}">
                <a16:creationId xmlns:a16="http://schemas.microsoft.com/office/drawing/2014/main" id="{CA3EFDD3-A9D2-4EB6-BB2A-F6999D9F7EA6}"/>
              </a:ext>
            </a:extLst>
          </p:cNvPr>
          <p:cNvSpPr>
            <a:spLocks noGrp="1"/>
          </p:cNvSpPr>
          <p:nvPr>
            <p:ph type="body" sz="quarter" idx="15" hasCustomPrompt="1"/>
          </p:nvPr>
        </p:nvSpPr>
        <p:spPr>
          <a:xfrm>
            <a:off x="2174361" y="4035727"/>
            <a:ext cx="3329850" cy="382887"/>
          </a:xfrm>
        </p:spPr>
        <p:txBody>
          <a:bodyPr rtlCol="0"/>
          <a:lstStyle>
            <a:lvl1pPr marL="0" indent="0" algn="r">
              <a:buNone/>
              <a:defRPr sz="2400"/>
            </a:lvl1pPr>
            <a:lvl2pPr marL="266700" indent="0">
              <a:buNone/>
              <a:defRPr/>
            </a:lvl2pPr>
            <a:lvl3pPr marL="542925" indent="0">
              <a:buNone/>
              <a:defRPr/>
            </a:lvl3pPr>
            <a:lvl4pPr marL="809625" indent="0">
              <a:buNone/>
              <a:defRPr/>
            </a:lvl4pPr>
            <a:lvl5pPr marL="1076325" indent="0">
              <a:buNone/>
              <a:defRPr/>
            </a:lvl5pPr>
          </a:lstStyle>
          <a:p>
            <a:pPr lvl="0" rtl="0"/>
            <a:r>
              <a:rPr lang="it-IT" dirty="0"/>
              <a:t>Nome completo</a:t>
            </a:r>
          </a:p>
        </p:txBody>
      </p:sp>
      <p:sp>
        <p:nvSpPr>
          <p:cNvPr id="12" name="Segnaposto testo 6">
            <a:extLst>
              <a:ext uri="{FF2B5EF4-FFF2-40B4-BE49-F238E27FC236}">
                <a16:creationId xmlns:a16="http://schemas.microsoft.com/office/drawing/2014/main" id="{261ED1F7-B623-43D9-9BDA-8808C5CFAFFB}"/>
              </a:ext>
            </a:extLst>
          </p:cNvPr>
          <p:cNvSpPr>
            <a:spLocks noGrp="1"/>
          </p:cNvSpPr>
          <p:nvPr>
            <p:ph type="body" sz="quarter" idx="16" hasCustomPrompt="1"/>
          </p:nvPr>
        </p:nvSpPr>
        <p:spPr>
          <a:xfrm>
            <a:off x="6062268" y="4150118"/>
            <a:ext cx="2910342" cy="238016"/>
          </a:xfrm>
        </p:spPr>
        <p:txBody>
          <a:bodyPr rtlCol="0"/>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rtl="0"/>
            <a:r>
              <a:rPr lang="it-IT" dirty="0"/>
              <a:t>Numero di telefono</a:t>
            </a:r>
          </a:p>
        </p:txBody>
      </p:sp>
      <p:sp>
        <p:nvSpPr>
          <p:cNvPr id="13" name="Segnaposto testo 7">
            <a:extLst>
              <a:ext uri="{FF2B5EF4-FFF2-40B4-BE49-F238E27FC236}">
                <a16:creationId xmlns:a16="http://schemas.microsoft.com/office/drawing/2014/main" id="{E27366FC-4115-4122-9CE2-5FA9D424AD51}"/>
              </a:ext>
            </a:extLst>
          </p:cNvPr>
          <p:cNvSpPr>
            <a:spLocks noGrp="1"/>
          </p:cNvSpPr>
          <p:nvPr>
            <p:ph type="body" sz="quarter" idx="17" hasCustomPrompt="1"/>
          </p:nvPr>
        </p:nvSpPr>
        <p:spPr>
          <a:xfrm>
            <a:off x="6062268" y="4540691"/>
            <a:ext cx="2910342" cy="238016"/>
          </a:xfrm>
        </p:spPr>
        <p:txBody>
          <a:bodyPr rtlCol="0"/>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rtl="0"/>
            <a:r>
              <a:rPr lang="it-IT" dirty="0"/>
              <a:t>Indirizzo di posta elettronica o </a:t>
            </a:r>
            <a:r>
              <a:rPr lang="it-IT" dirty="0" err="1"/>
              <a:t>handle</a:t>
            </a:r>
            <a:r>
              <a:rPr lang="it-IT" dirty="0"/>
              <a:t> di social media</a:t>
            </a:r>
          </a:p>
        </p:txBody>
      </p:sp>
      <p:sp>
        <p:nvSpPr>
          <p:cNvPr id="14" name="Segnaposto testo 8">
            <a:extLst>
              <a:ext uri="{FF2B5EF4-FFF2-40B4-BE49-F238E27FC236}">
                <a16:creationId xmlns:a16="http://schemas.microsoft.com/office/drawing/2014/main" id="{DEB36829-2F8B-4E22-AB6D-4111D18AF847}"/>
              </a:ext>
            </a:extLst>
          </p:cNvPr>
          <p:cNvSpPr>
            <a:spLocks noGrp="1"/>
          </p:cNvSpPr>
          <p:nvPr>
            <p:ph type="body" sz="quarter" idx="18" hasCustomPrompt="1"/>
          </p:nvPr>
        </p:nvSpPr>
        <p:spPr>
          <a:xfrm>
            <a:off x="6062268" y="4931263"/>
            <a:ext cx="2910342" cy="238016"/>
          </a:xfrm>
        </p:spPr>
        <p:txBody>
          <a:bodyPr rtlCol="0"/>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rtl="0"/>
            <a:r>
              <a:rPr lang="it-IT" dirty="0"/>
              <a:t>Sito Web della società</a:t>
            </a:r>
          </a:p>
        </p:txBody>
      </p:sp>
    </p:spTree>
    <p:extLst>
      <p:ext uri="{BB962C8B-B14F-4D97-AF65-F5344CB8AC3E}">
        <p14:creationId xmlns:p14="http://schemas.microsoft.com/office/powerpoint/2010/main" val="3189010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rtlCol="0"/>
          <a:lstStyle>
            <a:lvl1pPr>
              <a:defRPr sz="2800">
                <a:solidFill>
                  <a:schemeClr val="tx1"/>
                </a:solidFill>
              </a:defRPr>
            </a:lvl1pPr>
          </a:lstStyle>
          <a:p>
            <a:pPr rtl="0"/>
            <a:r>
              <a:rPr lang="it-IT" dirty="0"/>
              <a:t>Fare clic per modificare il titolo della pagina</a:t>
            </a:r>
          </a:p>
        </p:txBody>
      </p:sp>
      <p:sp>
        <p:nvSpPr>
          <p:cNvPr id="7" name="Sottotitolo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1" y="1008000"/>
            <a:ext cx="9198116"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it-IT" dirty="0"/>
              <a:t>Sottotitolo</a:t>
            </a:r>
          </a:p>
        </p:txBody>
      </p:sp>
      <p:sp>
        <p:nvSpPr>
          <p:cNvPr id="3" name="Segnaposto contenuto 2">
            <a:extLst>
              <a:ext uri="{FF2B5EF4-FFF2-40B4-BE49-F238E27FC236}">
                <a16:creationId xmlns:a16="http://schemas.microsoft.com/office/drawing/2014/main" id="{B1948E38-8FB0-4E51-A01C-C88794372E50}"/>
              </a:ext>
            </a:extLst>
          </p:cNvPr>
          <p:cNvSpPr>
            <a:spLocks noGrp="1"/>
          </p:cNvSpPr>
          <p:nvPr>
            <p:ph idx="1"/>
          </p:nvPr>
        </p:nvSpPr>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piè di pagina 3">
            <a:extLst>
              <a:ext uri="{FF2B5EF4-FFF2-40B4-BE49-F238E27FC236}">
                <a16:creationId xmlns:a16="http://schemas.microsoft.com/office/drawing/2014/main" id="{E8FE0EB3-0FF4-4285-B9D3-90A5751B7BBF}"/>
              </a:ext>
            </a:extLst>
          </p:cNvPr>
          <p:cNvSpPr>
            <a:spLocks noGrp="1"/>
          </p:cNvSpPr>
          <p:nvPr>
            <p:ph type="ftr" sz="quarter" idx="12"/>
          </p:nvPr>
        </p:nvSpPr>
        <p:spPr/>
        <p:txBody>
          <a:bodyPr rtlCol="0"/>
          <a:lstStyle/>
          <a:p>
            <a:pPr rtl="0"/>
            <a:r>
              <a:rPr lang="it-IT" dirty="0"/>
              <a:t>Aggiungere un piè di pagina</a:t>
            </a:r>
          </a:p>
        </p:txBody>
      </p:sp>
      <p:sp>
        <p:nvSpPr>
          <p:cNvPr id="5" name="Segnaposto numero diapositiva 4">
            <a:extLst>
              <a:ext uri="{FF2B5EF4-FFF2-40B4-BE49-F238E27FC236}">
                <a16:creationId xmlns:a16="http://schemas.microsoft.com/office/drawing/2014/main" id="{3442953D-28FC-41B5-A1BB-BB3BA7CA40BE}"/>
              </a:ext>
            </a:extLst>
          </p:cNvPr>
          <p:cNvSpPr>
            <a:spLocks noGrp="1"/>
          </p:cNvSpPr>
          <p:nvPr>
            <p:ph type="sldNum" sz="quarter" idx="33"/>
          </p:nvPr>
        </p:nvSpPr>
        <p:spPr/>
        <p:txBody>
          <a:bodyPr rtlCol="0"/>
          <a:lstStyle/>
          <a:p>
            <a:pPr rtl="0"/>
            <a:fld id="{19B51A1E-902D-48AF-9020-955120F399B6}" type="slidenum">
              <a:rPr lang="it-IT" smtClean="0"/>
              <a:pPr rtl="0"/>
              <a:t>‹#›</a:t>
            </a:fld>
            <a:endParaRPr lang="it-IT"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62F208ED-79A0-4B2C-A5EE-9D27466BCA3F}"/>
              </a:ext>
            </a:extLst>
          </p:cNvPr>
          <p:cNvSpPr/>
          <p:nvPr userDrawn="1"/>
        </p:nvSpPr>
        <p:spPr>
          <a:xfrm>
            <a:off x="11632223" y="6356350"/>
            <a:ext cx="559777" cy="3651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2" name="Segnaposto titolo 1">
            <a:extLst>
              <a:ext uri="{FF2B5EF4-FFF2-40B4-BE49-F238E27FC236}">
                <a16:creationId xmlns:a16="http://schemas.microsoft.com/office/drawing/2014/main" id="{090F41A2-6535-4CA6-81E4-026A5B56D9D7}"/>
              </a:ext>
            </a:extLst>
          </p:cNvPr>
          <p:cNvSpPr>
            <a:spLocks noGrp="1"/>
          </p:cNvSpPr>
          <p:nvPr>
            <p:ph type="title"/>
          </p:nvPr>
        </p:nvSpPr>
        <p:spPr>
          <a:xfrm>
            <a:off x="431999" y="413238"/>
            <a:ext cx="9198117" cy="450762"/>
          </a:xfrm>
          <a:prstGeom prst="rect">
            <a:avLst/>
          </a:prstGeom>
        </p:spPr>
        <p:txBody>
          <a:bodyPr vert="horz" lIns="0" tIns="0" rIns="0" bIns="0" rtlCol="0" anchor="ctr">
            <a:noAutofit/>
          </a:bodyPr>
          <a:lstStyle/>
          <a:p>
            <a:pPr rtl="0"/>
            <a:r>
              <a:rPr lang="it-IT" dirty="0"/>
              <a:t>Fare clic per modificare il titolo della pagina</a:t>
            </a:r>
          </a:p>
        </p:txBody>
      </p:sp>
      <p:sp>
        <p:nvSpPr>
          <p:cNvPr id="3" name="Segnaposto testo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9198116" cy="4679250"/>
          </a:xfrm>
          <a:prstGeom prst="rect">
            <a:avLst/>
          </a:prstGeom>
        </p:spPr>
        <p:txBody>
          <a:bodyPr vert="horz" lIns="0" tIns="0" rIns="0" bIns="0" rtlCol="0">
            <a:noAutofit/>
          </a:bodyPr>
          <a:lstStyle/>
          <a:p>
            <a:pPr lvl="0" rtl="0"/>
            <a:r>
              <a:rPr lang="it-IT" dirty="0"/>
              <a:t>Modifica gli stili del testo dello schema</a:t>
            </a:r>
          </a:p>
          <a:p>
            <a:pPr lvl="1" rtl="0"/>
            <a:r>
              <a:rPr lang="it-IT" dirty="0"/>
              <a:t>Secondo livello</a:t>
            </a:r>
          </a:p>
          <a:p>
            <a:pPr lvl="2" rtl="0"/>
            <a:r>
              <a:rPr lang="it-IT" dirty="0"/>
              <a:t>Terzo livello</a:t>
            </a:r>
          </a:p>
          <a:p>
            <a:pPr lvl="3" rtl="0"/>
            <a:r>
              <a:rPr lang="it-IT" dirty="0"/>
              <a:t>Quarto livello</a:t>
            </a:r>
          </a:p>
          <a:p>
            <a:pPr lvl="4" rtl="0"/>
            <a:r>
              <a:rPr lang="it-IT" dirty="0"/>
              <a:t>Quinto livello</a:t>
            </a:r>
          </a:p>
        </p:txBody>
      </p:sp>
      <p:sp>
        <p:nvSpPr>
          <p:cNvPr id="5" name="Segnaposto piè di pagina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56350"/>
            <a:ext cx="4114800" cy="365125"/>
          </a:xfrm>
          <a:prstGeom prst="rect">
            <a:avLst/>
          </a:prstGeom>
        </p:spPr>
        <p:txBody>
          <a:bodyPr vert="horz" lIns="0" tIns="0" rIns="0" bIns="0" rtlCol="0" anchor="ctr"/>
          <a:lstStyle>
            <a:lvl1pPr algn="l">
              <a:defRPr sz="1200" i="1">
                <a:solidFill>
                  <a:schemeClr val="tx1">
                    <a:lumMod val="75000"/>
                    <a:lumOff val="25000"/>
                  </a:schemeClr>
                </a:solidFill>
                <a:latin typeface="Times New Roman" panose="02020603050405020304" pitchFamily="18" charset="0"/>
                <a:cs typeface="Times New Roman" panose="02020603050405020304" pitchFamily="18" charset="0"/>
              </a:defRPr>
            </a:lvl1pPr>
          </a:lstStyle>
          <a:p>
            <a:pPr rtl="0"/>
            <a:r>
              <a:rPr lang="it-IT" dirty="0"/>
              <a:t>Aggiungere un piè di pagina</a:t>
            </a:r>
          </a:p>
        </p:txBody>
      </p:sp>
      <p:sp>
        <p:nvSpPr>
          <p:cNvPr id="6" name="Segnaposto numero diapositiva 5">
            <a:extLst>
              <a:ext uri="{FF2B5EF4-FFF2-40B4-BE49-F238E27FC236}">
                <a16:creationId xmlns:a16="http://schemas.microsoft.com/office/drawing/2014/main" id="{5ECA3099-A94F-4C3E-BC29-780EDD38F722}"/>
              </a:ext>
            </a:extLst>
          </p:cNvPr>
          <p:cNvSpPr>
            <a:spLocks noGrp="1"/>
          </p:cNvSpPr>
          <p:nvPr>
            <p:ph type="sldNum" sz="quarter" idx="4"/>
          </p:nvPr>
        </p:nvSpPr>
        <p:spPr>
          <a:xfrm>
            <a:off x="11772820" y="6401750"/>
            <a:ext cx="278418" cy="274324"/>
          </a:xfrm>
          <a:prstGeom prst="rect">
            <a:avLst/>
          </a:prstGeom>
        </p:spPr>
        <p:txBody>
          <a:bodyPr vert="horz" lIns="0" tIns="0" rIns="0" bIns="0" rtlCol="0" anchor="ctr"/>
          <a:lstStyle>
            <a:lvl1pPr algn="ctr">
              <a:defRPr sz="1200" i="1">
                <a:solidFill>
                  <a:schemeClr val="bg1"/>
                </a:solidFill>
              </a:defRPr>
            </a:lvl1pPr>
          </a:lstStyle>
          <a:p>
            <a:pPr rtl="0"/>
            <a:fld id="{19B51A1E-902D-48AF-9020-955120F399B6}" type="slidenum">
              <a:rPr lang="it-IT" smtClean="0"/>
              <a:pPr rtl="0"/>
              <a:t>‹#›</a:t>
            </a:fld>
            <a:endParaRPr lang="it-IT" dirty="0"/>
          </a:p>
        </p:txBody>
      </p:sp>
      <p:sp>
        <p:nvSpPr>
          <p:cNvPr id="4" name="Casella di testo 3">
            <a:extLst>
              <a:ext uri="{FF2B5EF4-FFF2-40B4-BE49-F238E27FC236}">
                <a16:creationId xmlns:a16="http://schemas.microsoft.com/office/drawing/2014/main" id="{34FDC6F9-37F9-4E25-AECA-D307B8421C73}"/>
              </a:ext>
            </a:extLst>
          </p:cNvPr>
          <p:cNvSpPr txBox="1"/>
          <p:nvPr userDrawn="1"/>
        </p:nvSpPr>
        <p:spPr>
          <a:xfrm>
            <a:off x="9893884" y="6346108"/>
            <a:ext cx="1662546" cy="404658"/>
          </a:xfrm>
          <a:prstGeom prst="rect">
            <a:avLst/>
          </a:prstGeom>
          <a:noFill/>
        </p:spPr>
        <p:txBody>
          <a:bodyPr wrap="square" lIns="0" tIns="36000" rIns="0" bIns="0" rtlCol="0">
            <a:spAutoFit/>
          </a:bodyPr>
          <a:lstStyle/>
          <a:p>
            <a:pPr algn="r" rtl="0">
              <a:lnSpc>
                <a:spcPts val="1400"/>
              </a:lnSpc>
            </a:pPr>
            <a:r>
              <a:rPr lang="it-IT" sz="1600" b="1" spc="-100" dirty="0">
                <a:solidFill>
                  <a:schemeClr val="tx1">
                    <a:lumMod val="50000"/>
                    <a:lumOff val="50000"/>
                  </a:schemeClr>
                </a:solidFill>
                <a:latin typeface="Corbel" panose="020B0503020204020204" pitchFamily="34" charset="0"/>
              </a:rPr>
              <a:t>FEDERICO</a:t>
            </a:r>
            <a:br>
              <a:rPr lang="it-IT" sz="1600" b="1" spc="-100" baseline="0" dirty="0">
                <a:solidFill>
                  <a:schemeClr val="tx1">
                    <a:lumMod val="50000"/>
                    <a:lumOff val="50000"/>
                  </a:schemeClr>
                </a:solidFill>
                <a:latin typeface="Corbel" panose="020B0503020204020204" pitchFamily="34" charset="0"/>
              </a:rPr>
            </a:br>
            <a:r>
              <a:rPr lang="it-IT" sz="1600" b="1" spc="-100" dirty="0">
                <a:solidFill>
                  <a:schemeClr val="accent1"/>
                </a:solidFill>
                <a:latin typeface="Corbel" panose="020B0503020204020204" pitchFamily="34" charset="0"/>
              </a:rPr>
              <a:t> BATTISTI</a:t>
            </a:r>
            <a:endParaRPr lang="it-IT" sz="1600" b="1" spc="-100" dirty="0">
              <a:solidFill>
                <a:schemeClr val="tx1"/>
              </a:solidFill>
              <a:latin typeface="Corbel" panose="020B0503020204020204" pitchFamily="34" charset="0"/>
            </a:endParaRPr>
          </a:p>
        </p:txBody>
      </p:sp>
      <p:sp>
        <p:nvSpPr>
          <p:cNvPr id="8" name="Rettangolo 7">
            <a:extLst>
              <a:ext uri="{FF2B5EF4-FFF2-40B4-BE49-F238E27FC236}">
                <a16:creationId xmlns:a16="http://schemas.microsoft.com/office/drawing/2014/main" id="{6B322F68-670D-45A0-A54F-7E70BCEAED3F}"/>
              </a:ext>
            </a:extLst>
          </p:cNvPr>
          <p:cNvSpPr/>
          <p:nvPr userDrawn="1"/>
        </p:nvSpPr>
        <p:spPr>
          <a:xfrm>
            <a:off x="0" y="6812281"/>
            <a:ext cx="10691446" cy="3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0" name="Rettangolo 9">
            <a:extLst>
              <a:ext uri="{FF2B5EF4-FFF2-40B4-BE49-F238E27FC236}">
                <a16:creationId xmlns:a16="http://schemas.microsoft.com/office/drawing/2014/main" id="{E69B5F15-353A-4344-8D61-F4E25AA9FB6C}"/>
              </a:ext>
            </a:extLst>
          </p:cNvPr>
          <p:cNvSpPr/>
          <p:nvPr userDrawn="1"/>
        </p:nvSpPr>
        <p:spPr>
          <a:xfrm>
            <a:off x="0" y="0"/>
            <a:ext cx="10691446" cy="3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1" name="Rettangolo 10">
            <a:extLst>
              <a:ext uri="{FF2B5EF4-FFF2-40B4-BE49-F238E27FC236}">
                <a16:creationId xmlns:a16="http://schemas.microsoft.com/office/drawing/2014/main" id="{2FA0C0AA-FCE8-4A7F-928A-54C96BBA9053}"/>
              </a:ext>
            </a:extLst>
          </p:cNvPr>
          <p:cNvSpPr/>
          <p:nvPr userDrawn="1"/>
        </p:nvSpPr>
        <p:spPr>
          <a:xfrm rot="5400000">
            <a:off x="-3398842" y="3426923"/>
            <a:ext cx="6826157" cy="3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5" r:id="rId5"/>
    <p:sldLayoutId id="2147483659" r:id="rId6"/>
    <p:sldLayoutId id="2147483660" r:id="rId7"/>
    <p:sldLayoutId id="2147483664" r:id="rId8"/>
    <p:sldLayoutId id="2147483650" r:id="rId9"/>
    <p:sldLayoutId id="2147483652" r:id="rId10"/>
    <p:sldLayoutId id="2147483656" r:id="rId11"/>
    <p:sldLayoutId id="2147483657" r:id="rId12"/>
    <p:sldLayoutId id="2147483654" r:id="rId13"/>
    <p:sldLayoutId id="2147483655" r:id="rId14"/>
  </p:sldLayoutIdLst>
  <p:hf hdr="0" ftr="0" dt="0"/>
  <p:txStyles>
    <p:titleStyle>
      <a:lvl1pPr algn="l" defTabSz="914400" rtl="0" eaLnBrk="1" latinLnBrk="0" hangingPunct="1">
        <a:lnSpc>
          <a:spcPct val="90000"/>
        </a:lnSpc>
        <a:spcBef>
          <a:spcPct val="0"/>
        </a:spcBef>
        <a:buNone/>
        <a:defRPr sz="3200" b="1" kern="1200" cap="all" spc="-150" baseline="0">
          <a:solidFill>
            <a:schemeClr val="accent6"/>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9.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400.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9.xml"/><Relationship Id="rId4" Type="http://schemas.openxmlformats.org/officeDocument/2006/relationships/image" Target="../media/image48.PNG"/></Relationships>
</file>

<file path=ppt/slides/_rels/slide1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200.png"/><Relationship Id="rId1" Type="http://schemas.openxmlformats.org/officeDocument/2006/relationships/slideLayout" Target="../slideLayouts/slideLayout9.xml"/><Relationship Id="rId4" Type="http://schemas.openxmlformats.org/officeDocument/2006/relationships/image" Target="../media/image5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9.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image" Target="../media/image190.png"/><Relationship Id="rId1" Type="http://schemas.openxmlformats.org/officeDocument/2006/relationships/slideLayout" Target="../slideLayouts/slideLayout9.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3.png"/><Relationship Id="rId1" Type="http://schemas.openxmlformats.org/officeDocument/2006/relationships/slideLayout" Target="../slideLayouts/slideLayout9.xml"/><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egnaposto immagine 5" descr="Immagine che contiene interni, edificio, giallo, metallo&#10;&#10;Descrizione generata automaticamente">
            <a:extLst>
              <a:ext uri="{FF2B5EF4-FFF2-40B4-BE49-F238E27FC236}">
                <a16:creationId xmlns:a16="http://schemas.microsoft.com/office/drawing/2014/main" id="{E63C5246-3650-4D64-B842-401AA4C2BF86}"/>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9252" r="39252"/>
          <a:stretch>
            <a:fillRect/>
          </a:stretch>
        </p:blipFill>
        <p:spPr/>
      </p:pic>
      <p:sp>
        <p:nvSpPr>
          <p:cNvPr id="3" name="Titolo 2">
            <a:extLst>
              <a:ext uri="{FF2B5EF4-FFF2-40B4-BE49-F238E27FC236}">
                <a16:creationId xmlns:a16="http://schemas.microsoft.com/office/drawing/2014/main" id="{8CA3E6AF-9360-4700-9F73-9738B24E7EB2}"/>
              </a:ext>
            </a:extLst>
          </p:cNvPr>
          <p:cNvSpPr>
            <a:spLocks noGrp="1"/>
          </p:cNvSpPr>
          <p:nvPr>
            <p:ph type="ctrTitle"/>
          </p:nvPr>
        </p:nvSpPr>
        <p:spPr>
          <a:xfrm>
            <a:off x="175505" y="4649177"/>
            <a:ext cx="7124315" cy="1272229"/>
          </a:xfrm>
        </p:spPr>
        <p:txBody>
          <a:bodyPr/>
          <a:lstStyle/>
          <a:p>
            <a:pPr>
              <a:lnSpc>
                <a:spcPct val="100000"/>
              </a:lnSpc>
            </a:pPr>
            <a:r>
              <a:rPr lang="en-US" sz="2800" dirty="0">
                <a:solidFill>
                  <a:schemeClr val="accent1"/>
                </a:solidFill>
              </a:rPr>
              <a:t>Plans for improving </a:t>
            </a:r>
            <a:r>
              <a:rPr lang="en-US" sz="2800" dirty="0" err="1">
                <a:solidFill>
                  <a:schemeClr val="accent1"/>
                </a:solidFill>
              </a:rPr>
              <a:t>HPgTPC</a:t>
            </a:r>
            <a:r>
              <a:rPr lang="en-US" sz="2800" dirty="0">
                <a:solidFill>
                  <a:schemeClr val="accent1"/>
                </a:solidFill>
              </a:rPr>
              <a:t> tracking: </a:t>
            </a:r>
            <a:r>
              <a:rPr lang="en-US" sz="2800" dirty="0">
                <a:solidFill>
                  <a:schemeClr val="accent6">
                    <a:lumMod val="50000"/>
                  </a:schemeClr>
                </a:solidFill>
              </a:rPr>
              <a:t>revisiting </a:t>
            </a:r>
            <a:r>
              <a:rPr lang="en-US" sz="2800" dirty="0" err="1">
                <a:solidFill>
                  <a:schemeClr val="accent6">
                    <a:lumMod val="50000"/>
                  </a:schemeClr>
                </a:solidFill>
              </a:rPr>
              <a:t>LAr</a:t>
            </a:r>
            <a:r>
              <a:rPr lang="en-US" sz="2800" dirty="0">
                <a:solidFill>
                  <a:schemeClr val="accent6">
                    <a:lumMod val="50000"/>
                  </a:schemeClr>
                </a:solidFill>
              </a:rPr>
              <a:t>-to-</a:t>
            </a:r>
            <a:r>
              <a:rPr lang="en-US" sz="2800" dirty="0" err="1">
                <a:solidFill>
                  <a:schemeClr val="accent6">
                    <a:lumMod val="50000"/>
                  </a:schemeClr>
                </a:solidFill>
              </a:rPr>
              <a:t>GAr</a:t>
            </a:r>
            <a:r>
              <a:rPr lang="en-US" sz="2800" dirty="0">
                <a:solidFill>
                  <a:schemeClr val="accent6">
                    <a:lumMod val="50000"/>
                  </a:schemeClr>
                </a:solidFill>
              </a:rPr>
              <a:t> muon momentum reconstruction</a:t>
            </a:r>
            <a:endParaRPr lang="en-US" sz="2800" b="0" dirty="0">
              <a:solidFill>
                <a:schemeClr val="accent6">
                  <a:lumMod val="50000"/>
                </a:schemeClr>
              </a:solidFill>
            </a:endParaRPr>
          </a:p>
        </p:txBody>
      </p:sp>
      <p:sp>
        <p:nvSpPr>
          <p:cNvPr id="4" name="Sottotitolo 3">
            <a:extLst>
              <a:ext uri="{FF2B5EF4-FFF2-40B4-BE49-F238E27FC236}">
                <a16:creationId xmlns:a16="http://schemas.microsoft.com/office/drawing/2014/main" id="{107FD5F3-D3C7-4065-BC7E-341307D67C99}"/>
              </a:ext>
            </a:extLst>
          </p:cNvPr>
          <p:cNvSpPr>
            <a:spLocks noGrp="1"/>
          </p:cNvSpPr>
          <p:nvPr>
            <p:ph type="subTitle" idx="1"/>
          </p:nvPr>
        </p:nvSpPr>
        <p:spPr>
          <a:xfrm>
            <a:off x="8751949" y="4650538"/>
            <a:ext cx="2211524" cy="1192039"/>
          </a:xfrm>
          <a:solidFill>
            <a:schemeClr val="accent1">
              <a:lumMod val="40000"/>
              <a:lumOff val="60000"/>
            </a:schemeClr>
          </a:solidFill>
        </p:spPr>
        <p:txBody>
          <a:bodyPr/>
          <a:lstStyle/>
          <a:p>
            <a:r>
              <a:rPr lang="it-IT" dirty="0"/>
              <a:t>Presents:                    Federico Battisti</a:t>
            </a:r>
          </a:p>
        </p:txBody>
      </p:sp>
      <p:pic>
        <p:nvPicPr>
          <p:cNvPr id="2" name="Picture 1">
            <a:extLst>
              <a:ext uri="{FF2B5EF4-FFF2-40B4-BE49-F238E27FC236}">
                <a16:creationId xmlns:a16="http://schemas.microsoft.com/office/drawing/2014/main" id="{6B8F9D0A-6591-413D-BF47-95B4421337DF}"/>
              </a:ext>
            </a:extLst>
          </p:cNvPr>
          <p:cNvPicPr>
            <a:picLocks noChangeAspect="1"/>
          </p:cNvPicPr>
          <p:nvPr/>
        </p:nvPicPr>
        <p:blipFill>
          <a:blip r:embed="rId3"/>
          <a:stretch>
            <a:fillRect/>
          </a:stretch>
        </p:blipFill>
        <p:spPr>
          <a:xfrm>
            <a:off x="7559909" y="4650539"/>
            <a:ext cx="1192039" cy="1192039"/>
          </a:xfrm>
          <a:prstGeom prst="rect">
            <a:avLst/>
          </a:prstGeom>
        </p:spPr>
      </p:pic>
    </p:spTree>
    <p:extLst>
      <p:ext uri="{BB962C8B-B14F-4D97-AF65-F5344CB8AC3E}">
        <p14:creationId xmlns:p14="http://schemas.microsoft.com/office/powerpoint/2010/main" val="1490867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prstGeom prst="rect">
            <a:avLst/>
          </a:prstGeom>
        </p:spPr>
        <p:txBody>
          <a:bodyPr rtlCol="0" anchor="ctr">
            <a:normAutofit/>
          </a:bodyPr>
          <a:lstStyle/>
          <a:p>
            <a:pPr rtl="0"/>
            <a:r>
              <a:rPr lang="it-IT" dirty="0"/>
              <a:t>ENERGY LOSS as a function of INITIAL MOMENTUM</a:t>
            </a:r>
          </a:p>
        </p:txBody>
      </p:sp>
      <p:sp>
        <p:nvSpPr>
          <p:cNvPr id="6" name="Segnaposto numero diapositiva 5">
            <a:extLst>
              <a:ext uri="{FF2B5EF4-FFF2-40B4-BE49-F238E27FC236}">
                <a16:creationId xmlns:a16="http://schemas.microsoft.com/office/drawing/2014/main" id="{46D051DA-5DAD-43A7-A238-51C63BA59FEC}"/>
              </a:ext>
            </a:extLst>
          </p:cNvPr>
          <p:cNvSpPr>
            <a:spLocks noGrp="1"/>
          </p:cNvSpPr>
          <p:nvPr>
            <p:ph type="sldNum" sz="quarter" idx="33"/>
          </p:nvPr>
        </p:nvSpPr>
        <p:spPr>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10</a:t>
            </a:fld>
            <a:endParaRPr lang="it-IT"/>
          </a:p>
        </p:txBody>
      </p:sp>
      <p:sp>
        <p:nvSpPr>
          <p:cNvPr id="3" name="TextBox 2">
            <a:extLst>
              <a:ext uri="{FF2B5EF4-FFF2-40B4-BE49-F238E27FC236}">
                <a16:creationId xmlns:a16="http://schemas.microsoft.com/office/drawing/2014/main" id="{EC437B08-CF6A-46CA-B5D9-F1267286FC73}"/>
              </a:ext>
            </a:extLst>
          </p:cNvPr>
          <p:cNvSpPr txBox="1"/>
          <p:nvPr/>
        </p:nvSpPr>
        <p:spPr>
          <a:xfrm>
            <a:off x="421912" y="953123"/>
            <a:ext cx="11340822" cy="400110"/>
          </a:xfrm>
          <a:prstGeom prst="rect">
            <a:avLst/>
          </a:prstGeom>
          <a:noFill/>
        </p:spPr>
        <p:txBody>
          <a:bodyPr wrap="square" rtlCol="0">
            <a:spAutoFit/>
          </a:bodyPr>
          <a:lstStyle/>
          <a:p>
            <a:pPr marL="285750" indent="-285750">
              <a:buFont typeface="Arial" panose="020B0604020202020204" pitchFamily="34" charset="0"/>
              <a:buChar char="•"/>
            </a:pPr>
            <a:r>
              <a:rPr lang="it-IT" sz="2000" dirty="0"/>
              <a:t>We then take the MPV for each distribution and plot them them as a function of initial momentum</a:t>
            </a:r>
            <a:endParaRPr lang="en-US" sz="2000" dirty="0"/>
          </a:p>
        </p:txBody>
      </p:sp>
      <p:pic>
        <p:nvPicPr>
          <p:cNvPr id="7" name="Picture 6" descr="A screenshot of a cell phone&#10;&#10;Description automatically generated">
            <a:extLst>
              <a:ext uri="{FF2B5EF4-FFF2-40B4-BE49-F238E27FC236}">
                <a16:creationId xmlns:a16="http://schemas.microsoft.com/office/drawing/2014/main" id="{300DEB47-2D3D-4AC2-8171-1910FE60FB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528" y="1442356"/>
            <a:ext cx="6528339" cy="5063061"/>
          </a:xfrm>
          <a:prstGeom prst="rect">
            <a:avLst/>
          </a:prstGeom>
        </p:spPr>
      </p:pic>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03ABA534-11AD-4CFB-A1F7-2E86786D00BF}"/>
                  </a:ext>
                </a:extLst>
              </p:cNvPr>
              <p:cNvSpPr/>
              <p:nvPr/>
            </p:nvSpPr>
            <p:spPr>
              <a:xfrm>
                <a:off x="7788584" y="2381371"/>
                <a:ext cx="2767994" cy="2862322"/>
              </a:xfrm>
              <a:prstGeom prst="rect">
                <a:avLst/>
              </a:prstGeom>
              <a:solidFill>
                <a:schemeClr val="accent2">
                  <a:lumMod val="20000"/>
                  <a:lumOff val="80000"/>
                </a:schemeClr>
              </a:solidFill>
            </p:spPr>
            <p:txBody>
              <a:bodyPr wrap="square">
                <a:spAutoFit/>
              </a:bodyPr>
              <a:lstStyle/>
              <a:p>
                <a:r>
                  <a:rPr lang="en-US" dirty="0">
                    <a:solidFill>
                      <a:srgbClr val="FF0000"/>
                    </a:solidFill>
                  </a:rPr>
                  <a:t>Note: </a:t>
                </a:r>
                <a:r>
                  <a:rPr lang="en-US" dirty="0">
                    <a:solidFill>
                      <a:schemeClr val="tx1"/>
                    </a:solidFill>
                  </a:rPr>
                  <a:t>one would expect to have only a slight increase in </a:t>
                </a:r>
                <a14:m>
                  <m:oMath xmlns:m="http://schemas.openxmlformats.org/officeDocument/2006/math">
                    <m:r>
                      <m:rPr>
                        <m:sty m:val="p"/>
                      </m:rPr>
                      <a:rPr lang="it-IT" b="0" i="0" smtClean="0">
                        <a:solidFill>
                          <a:schemeClr val="tx1"/>
                        </a:solidFill>
                        <a:latin typeface="Cambria Math" panose="02040503050406030204" pitchFamily="18" charset="0"/>
                      </a:rPr>
                      <m:t>Δ</m:t>
                    </m:r>
                    <m:r>
                      <a:rPr lang="it-IT" b="0" i="1" smtClean="0">
                        <a:solidFill>
                          <a:schemeClr val="tx1"/>
                        </a:solidFill>
                        <a:latin typeface="Cambria Math" panose="02040503050406030204" pitchFamily="18" charset="0"/>
                      </a:rPr>
                      <m:t>𝐸</m:t>
                    </m:r>
                  </m:oMath>
                </a14:m>
                <a:r>
                  <a:rPr lang="en-US" dirty="0"/>
                  <a:t> as the </a:t>
                </a:r>
                <a14:m>
                  <m:oMath xmlns:m="http://schemas.openxmlformats.org/officeDocument/2006/math">
                    <m:r>
                      <a:rPr lang="it-IT" b="0" i="1" smtClean="0">
                        <a:latin typeface="Cambria Math" panose="02040503050406030204" pitchFamily="18" charset="0"/>
                      </a:rPr>
                      <m:t>𝑑𝐸</m:t>
                    </m:r>
                    <m:r>
                      <a:rPr lang="it-IT" b="0" i="1" smtClean="0">
                        <a:latin typeface="Cambria Math" panose="02040503050406030204" pitchFamily="18" charset="0"/>
                      </a:rPr>
                      <m:t>/</m:t>
                    </m:r>
                    <m:r>
                      <a:rPr lang="it-IT" b="0" i="1" smtClean="0">
                        <a:latin typeface="Cambria Math" panose="02040503050406030204" pitchFamily="18" charset="0"/>
                      </a:rPr>
                      <m:t>𝑑𝑥</m:t>
                    </m:r>
                  </m:oMath>
                </a14:m>
                <a:r>
                  <a:rPr lang="en-US" dirty="0"/>
                  <a:t> for muons has only a slight increase over this energy region, thus the low </a:t>
                </a:r>
                <a14:m>
                  <m:oMath xmlns:m="http://schemas.openxmlformats.org/officeDocument/2006/math">
                    <m:r>
                      <m:rPr>
                        <m:sty m:val="p"/>
                      </m:rPr>
                      <a:rPr lang="it-IT">
                        <a:latin typeface="Cambria Math" panose="02040503050406030204" pitchFamily="18" charset="0"/>
                      </a:rPr>
                      <m:t>Δ</m:t>
                    </m:r>
                    <m:r>
                      <a:rPr lang="it-IT" i="1">
                        <a:latin typeface="Cambria Math" panose="02040503050406030204" pitchFamily="18" charset="0"/>
                      </a:rPr>
                      <m:t>𝐸</m:t>
                    </m:r>
                  </m:oMath>
                </a14:m>
                <a:r>
                  <a:rPr lang="en-US" dirty="0"/>
                  <a:t> in the </a:t>
                </a:r>
                <a:r>
                  <a:rPr lang="it-IT" dirty="0">
                    <a:solidFill>
                      <a:schemeClr val="tx1"/>
                    </a:solidFill>
                  </a:rPr>
                  <a:t>(</a:t>
                </a:r>
                <a14:m>
                  <m:oMath xmlns:m="http://schemas.openxmlformats.org/officeDocument/2006/math">
                    <m:sSub>
                      <m:sSubPr>
                        <m:ctrlPr>
                          <a:rPr lang="it-IT" i="1">
                            <a:solidFill>
                              <a:schemeClr val="tx1"/>
                            </a:solidFill>
                            <a:latin typeface="Cambria Math" panose="02040503050406030204" pitchFamily="18" charset="0"/>
                          </a:rPr>
                        </m:ctrlPr>
                      </m:sSubPr>
                      <m:e>
                        <m:r>
                          <a:rPr lang="it-IT" i="1">
                            <a:solidFill>
                              <a:schemeClr val="tx1"/>
                            </a:solidFill>
                            <a:latin typeface="Cambria Math" panose="02040503050406030204" pitchFamily="18" charset="0"/>
                          </a:rPr>
                          <m:t>0&lt;</m:t>
                        </m:r>
                        <m:r>
                          <a:rPr lang="it-IT" i="1">
                            <a:solidFill>
                              <a:schemeClr val="tx1"/>
                            </a:solidFill>
                            <a:latin typeface="Cambria Math" panose="02040503050406030204" pitchFamily="18" charset="0"/>
                          </a:rPr>
                          <m:t>𝑝</m:t>
                        </m:r>
                      </m:e>
                      <m:sub>
                        <m:r>
                          <a:rPr lang="it-IT" i="1">
                            <a:solidFill>
                              <a:schemeClr val="tx1"/>
                            </a:solidFill>
                            <a:latin typeface="Cambria Math" panose="02040503050406030204" pitchFamily="18" charset="0"/>
                          </a:rPr>
                          <m:t>𝑧</m:t>
                        </m:r>
                      </m:sub>
                    </m:sSub>
                    <m:r>
                      <a:rPr lang="it-IT" i="1">
                        <a:solidFill>
                          <a:schemeClr val="tx1"/>
                        </a:solidFill>
                        <a:latin typeface="Cambria Math" panose="02040503050406030204" pitchFamily="18" charset="0"/>
                      </a:rPr>
                      <m:t>&lt;0.5</m:t>
                    </m:r>
                  </m:oMath>
                </a14:m>
                <a:r>
                  <a:rPr lang="it-IT" dirty="0">
                    <a:solidFill>
                      <a:schemeClr val="tx1"/>
                    </a:solidFill>
                  </a:rPr>
                  <a:t>) GeV/c region is likely linked to the double peack structure in the previous slide</a:t>
                </a:r>
                <a:endParaRPr lang="en-US" dirty="0"/>
              </a:p>
            </p:txBody>
          </p:sp>
        </mc:Choice>
        <mc:Fallback>
          <p:sp>
            <p:nvSpPr>
              <p:cNvPr id="8" name="Rectangle 7">
                <a:extLst>
                  <a:ext uri="{FF2B5EF4-FFF2-40B4-BE49-F238E27FC236}">
                    <a16:creationId xmlns:a16="http://schemas.microsoft.com/office/drawing/2014/main" id="{03ABA534-11AD-4CFB-A1F7-2E86786D00BF}"/>
                  </a:ext>
                </a:extLst>
              </p:cNvPr>
              <p:cNvSpPr>
                <a:spLocks noRot="1" noChangeAspect="1" noMove="1" noResize="1" noEditPoints="1" noAdjustHandles="1" noChangeArrowheads="1" noChangeShapeType="1" noTextEdit="1"/>
              </p:cNvSpPr>
              <p:nvPr/>
            </p:nvSpPr>
            <p:spPr>
              <a:xfrm>
                <a:off x="7788584" y="2381371"/>
                <a:ext cx="2767994" cy="2862322"/>
              </a:xfrm>
              <a:prstGeom prst="rect">
                <a:avLst/>
              </a:prstGeom>
              <a:blipFill>
                <a:blip r:embed="rId3"/>
                <a:stretch>
                  <a:fillRect l="-1982" t="-1279" r="-3304" b="-2559"/>
                </a:stretch>
              </a:blipFill>
            </p:spPr>
            <p:txBody>
              <a:bodyPr/>
              <a:lstStyle/>
              <a:p>
                <a:r>
                  <a:rPr lang="en-US">
                    <a:noFill/>
                  </a:rPr>
                  <a:t> </a:t>
                </a:r>
              </a:p>
            </p:txBody>
          </p:sp>
        </mc:Fallback>
      </mc:AlternateContent>
    </p:spTree>
    <p:extLst>
      <p:ext uri="{BB962C8B-B14F-4D97-AF65-F5344CB8AC3E}">
        <p14:creationId xmlns:p14="http://schemas.microsoft.com/office/powerpoint/2010/main" val="3360979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376678" cy="450762"/>
          </a:xfrm>
          <a:prstGeom prst="rect">
            <a:avLst/>
          </a:prstGeom>
        </p:spPr>
        <p:txBody>
          <a:bodyPr rtlCol="0" anchor="ctr">
            <a:normAutofit/>
          </a:bodyPr>
          <a:lstStyle/>
          <a:p>
            <a:pPr rtl="0"/>
            <a:r>
              <a:rPr lang="it-IT" dirty="0"/>
              <a:t>ENERGY LOSS as a function of traversed material</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EC437B08-CF6A-46CA-B5D9-F1267286FC73}"/>
                  </a:ext>
                </a:extLst>
              </p:cNvPr>
              <p:cNvSpPr txBox="1"/>
              <p:nvPr/>
            </p:nvSpPr>
            <p:spPr>
              <a:xfrm>
                <a:off x="1098345" y="2367759"/>
                <a:ext cx="9995310" cy="2246769"/>
              </a:xfrm>
              <a:prstGeom prst="rect">
                <a:avLst/>
              </a:prstGeom>
              <a:noFill/>
            </p:spPr>
            <p:txBody>
              <a:bodyPr wrap="square" rtlCol="0">
                <a:spAutoFit/>
              </a:bodyPr>
              <a:lstStyle/>
              <a:p>
                <a:pPr marL="342900" indent="-342900">
                  <a:buSzPct val="100000"/>
                  <a:buFont typeface="Times New Roman" panose="02020603050405020304" pitchFamily="18" charset="0"/>
                  <a:buChar char="•"/>
                </a:pPr>
                <a:r>
                  <a:rPr lang="it-IT" sz="2000" dirty="0"/>
                  <a:t>We then wanted to study the difference in </a:t>
                </a:r>
                <a:r>
                  <a:rPr lang="it-IT" sz="2000" dirty="0">
                    <a:solidFill>
                      <a:srgbClr val="FF0000"/>
                    </a:solidFill>
                  </a:rPr>
                  <a:t>muon energy loss </a:t>
                </a:r>
                <a14:m>
                  <m:oMath xmlns:m="http://schemas.openxmlformats.org/officeDocument/2006/math">
                    <m:r>
                      <m:rPr>
                        <m:sty m:val="p"/>
                      </m:rPr>
                      <a:rPr lang="it-IT" sz="2000" b="0" i="0" smtClean="0">
                        <a:solidFill>
                          <a:srgbClr val="FF0000"/>
                        </a:solidFill>
                        <a:latin typeface="Cambria Math" panose="02040503050406030204" pitchFamily="18" charset="0"/>
                      </a:rPr>
                      <m:t>Δ</m:t>
                    </m:r>
                    <m:r>
                      <a:rPr lang="it-IT" sz="2000" b="0" i="1" smtClean="0">
                        <a:solidFill>
                          <a:srgbClr val="FF0000"/>
                        </a:solidFill>
                        <a:latin typeface="Cambria Math" panose="02040503050406030204" pitchFamily="18" charset="0"/>
                      </a:rPr>
                      <m:t>𝐸</m:t>
                    </m:r>
                    <m:r>
                      <a:rPr lang="it-IT" sz="2000" b="0" i="1" smtClean="0">
                        <a:solidFill>
                          <a:srgbClr val="FF0000"/>
                        </a:solidFill>
                        <a:latin typeface="Cambria Math" panose="02040503050406030204" pitchFamily="18" charset="0"/>
                      </a:rPr>
                      <m:t>(</m:t>
                    </m:r>
                    <m:r>
                      <m:rPr>
                        <m:sty m:val="p"/>
                      </m:rPr>
                      <a:rPr lang="it-IT" sz="2000" b="0" i="1" smtClean="0">
                        <a:solidFill>
                          <a:srgbClr val="FF0000"/>
                        </a:solidFill>
                        <a:latin typeface="Cambria Math" panose="02040503050406030204" pitchFamily="18" charset="0"/>
                      </a:rPr>
                      <m:t>GeV</m:t>
                    </m:r>
                    <m:r>
                      <a:rPr lang="it-IT" sz="2000" b="0" i="1" smtClean="0">
                        <a:solidFill>
                          <a:srgbClr val="FF0000"/>
                        </a:solidFill>
                        <a:latin typeface="Cambria Math" panose="02040503050406030204" pitchFamily="18" charset="0"/>
                      </a:rPr>
                      <m:t>)</m:t>
                    </m:r>
                  </m:oMath>
                </a14:m>
                <a:r>
                  <a:rPr lang="it-IT" sz="2000" dirty="0"/>
                  <a:t> </a:t>
                </a:r>
                <a:r>
                  <a:rPr lang="it-IT" sz="2000" dirty="0">
                    <a:solidFill>
                      <a:srgbClr val="FF0000"/>
                    </a:solidFill>
                  </a:rPr>
                  <a:t>as a function of the amount of traversed ECAL material</a:t>
                </a:r>
                <a:r>
                  <a:rPr lang="it-IT" sz="2000" dirty="0"/>
                  <a:t>.</a:t>
                </a:r>
              </a:p>
              <a:p>
                <a:pPr marL="285750" indent="-285750">
                  <a:buFont typeface="Arial" panose="020B0604020202020204" pitchFamily="34" charset="0"/>
                  <a:buChar char="•"/>
                </a:pPr>
                <a:r>
                  <a:rPr lang="it-IT" sz="2000" dirty="0"/>
                  <a:t> The most immidiate way to do it is to produce upstream muon samples starting in (</a:t>
                </a:r>
                <a14:m>
                  <m:oMath xmlns:m="http://schemas.openxmlformats.org/officeDocument/2006/math">
                    <m:r>
                      <m:rPr>
                        <m:sty m:val="p"/>
                      </m:rPr>
                      <a:rPr lang="it-IT" sz="2000" b="0" i="0" dirty="0" smtClean="0">
                        <a:latin typeface="Cambria Math" panose="02040503050406030204" pitchFamily="18" charset="0"/>
                      </a:rPr>
                      <m:t>x</m:t>
                    </m:r>
                    <m:r>
                      <a:rPr lang="it-IT" sz="2000" b="0" i="0" dirty="0" smtClean="0">
                        <a:latin typeface="Cambria Math" panose="02040503050406030204" pitchFamily="18" charset="0"/>
                      </a:rPr>
                      <m:t>,</m:t>
                    </m:r>
                    <m:r>
                      <m:rPr>
                        <m:sty m:val="p"/>
                      </m:rPr>
                      <a:rPr lang="it-IT" sz="2000" b="0" i="0" dirty="0" smtClean="0">
                        <a:latin typeface="Cambria Math" panose="02040503050406030204" pitchFamily="18" charset="0"/>
                      </a:rPr>
                      <m:t>y</m:t>
                    </m:r>
                    <m:r>
                      <a:rPr lang="it-IT" sz="2000" b="0" i="0" dirty="0" smtClean="0">
                        <a:latin typeface="Cambria Math" panose="02040503050406030204" pitchFamily="18" charset="0"/>
                      </a:rPr>
                      <m:t>,</m:t>
                    </m:r>
                    <m:r>
                      <a:rPr lang="it-IT" sz="2000" i="1" dirty="0" smtClean="0">
                        <a:latin typeface="Cambria Math" panose="02040503050406030204" pitchFamily="18" charset="0"/>
                      </a:rPr>
                      <m:t>𝑧</m:t>
                    </m:r>
                    <m:r>
                      <a:rPr lang="it-IT" sz="2000" b="0" i="1" dirty="0" smtClean="0">
                        <a:latin typeface="Cambria Math" panose="02040503050406030204" pitchFamily="18" charset="0"/>
                      </a:rPr>
                      <m:t>)</m:t>
                    </m:r>
                    <m:r>
                      <a:rPr lang="it-IT" sz="2000" i="1" dirty="0" smtClean="0">
                        <a:latin typeface="Cambria Math" panose="02040503050406030204" pitchFamily="18" charset="0"/>
                      </a:rPr>
                      <m:t>=</m:t>
                    </m:r>
                    <m:r>
                      <a:rPr lang="it-IT" sz="2000" b="0" i="1" dirty="0" smtClean="0">
                        <a:latin typeface="Cambria Math" panose="02040503050406030204" pitchFamily="18" charset="0"/>
                      </a:rPr>
                      <m:t>(0,0,</m:t>
                    </m:r>
                    <m:r>
                      <a:rPr lang="it-IT" sz="2000" i="1" dirty="0" smtClean="0">
                        <a:latin typeface="Cambria Math" panose="02040503050406030204" pitchFamily="18" charset="0"/>
                      </a:rPr>
                      <m:t>−500</m:t>
                    </m:r>
                    <m:r>
                      <a:rPr lang="it-IT" sz="2000" b="0" i="1" dirty="0" smtClean="0">
                        <a:latin typeface="Cambria Math" panose="02040503050406030204" pitchFamily="18" charset="0"/>
                      </a:rPr>
                      <m:t>)</m:t>
                    </m:r>
                    <m:r>
                      <m:rPr>
                        <m:sty m:val="p"/>
                      </m:rPr>
                      <a:rPr lang="it-IT" sz="2000" b="0" i="1" dirty="0" smtClean="0">
                        <a:latin typeface="Cambria Math" panose="02040503050406030204" pitchFamily="18" charset="0"/>
                      </a:rPr>
                      <m:t>cm</m:t>
                    </m:r>
                  </m:oMath>
                </a14:m>
                <a:r>
                  <a:rPr lang="it-IT" sz="2000" dirty="0"/>
                  <a:t>, whose initial momentum formes an </a:t>
                </a:r>
                <a:r>
                  <a:rPr lang="it-IT" sz="2000" dirty="0">
                    <a:solidFill>
                      <a:srgbClr val="FF0000"/>
                    </a:solidFill>
                  </a:rPr>
                  <a:t>increasingly larger angle with the z axis</a:t>
                </a:r>
                <a:r>
                  <a:rPr lang="it-IT" sz="2000" dirty="0"/>
                  <a:t>. </a:t>
                </a:r>
              </a:p>
              <a:p>
                <a:pPr marL="285750" indent="-285750">
                  <a:buFont typeface="Arial" panose="020B0604020202020204" pitchFamily="34" charset="0"/>
                  <a:buChar char="•"/>
                </a:pPr>
                <a:r>
                  <a:rPr lang="it-IT" sz="2000" dirty="0"/>
                  <a:t>Specifically I added a small </a:t>
                </a: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𝑝</m:t>
                        </m:r>
                      </m:e>
                      <m:sub>
                        <m:r>
                          <a:rPr lang="it-IT" sz="2000" b="0" i="1" smtClean="0">
                            <a:latin typeface="Cambria Math" panose="02040503050406030204" pitchFamily="18" charset="0"/>
                          </a:rPr>
                          <m:t>𝑥</m:t>
                        </m:r>
                      </m:sub>
                    </m:sSub>
                  </m:oMath>
                </a14:m>
                <a:r>
                  <a:rPr lang="it-IT" sz="2000" dirty="0"/>
                  <a:t> component, so that the particles formed angles uniformily distributed in </a:t>
                </a:r>
                <a:r>
                  <a:rPr lang="it-IT" sz="2000" dirty="0">
                    <a:solidFill>
                      <a:srgbClr val="FF0000"/>
                    </a:solidFill>
                  </a:rPr>
                  <a:t>spans of </a:t>
                </a:r>
                <a14:m>
                  <m:oMath xmlns:m="http://schemas.openxmlformats.org/officeDocument/2006/math">
                    <m:sSup>
                      <m:sSupPr>
                        <m:ctrlPr>
                          <a:rPr lang="it-IT" sz="2000" b="0" i="1" smtClean="0">
                            <a:solidFill>
                              <a:srgbClr val="FF0000"/>
                            </a:solidFill>
                            <a:latin typeface="Cambria Math" panose="02040503050406030204" pitchFamily="18" charset="0"/>
                          </a:rPr>
                        </m:ctrlPr>
                      </m:sSupPr>
                      <m:e>
                        <m:r>
                          <a:rPr lang="it-IT" sz="2000" b="0" i="1" smtClean="0">
                            <a:solidFill>
                              <a:srgbClr val="FF0000"/>
                            </a:solidFill>
                            <a:latin typeface="Cambria Math" panose="02040503050406030204" pitchFamily="18" charset="0"/>
                          </a:rPr>
                          <m:t>5</m:t>
                        </m:r>
                      </m:e>
                      <m:sup>
                        <m:r>
                          <a:rPr lang="it-IT" sz="2000" b="0" i="1" smtClean="0">
                            <a:solidFill>
                              <a:srgbClr val="FF0000"/>
                            </a:solidFill>
                            <a:latin typeface="Cambria Math" panose="02040503050406030204" pitchFamily="18" charset="0"/>
                          </a:rPr>
                          <m:t>∘</m:t>
                        </m:r>
                      </m:sup>
                    </m:sSup>
                  </m:oMath>
                </a14:m>
                <a:r>
                  <a:rPr lang="it-IT" sz="2000" dirty="0">
                    <a:solidFill>
                      <a:srgbClr val="FF0000"/>
                    </a:solidFill>
                  </a:rPr>
                  <a:t> from </a:t>
                </a:r>
                <a14:m>
                  <m:oMath xmlns:m="http://schemas.openxmlformats.org/officeDocument/2006/math">
                    <m:sSup>
                      <m:sSupPr>
                        <m:ctrlPr>
                          <a:rPr lang="it-IT" sz="2000" i="1">
                            <a:solidFill>
                              <a:srgbClr val="FF0000"/>
                            </a:solidFill>
                            <a:latin typeface="Cambria Math" panose="02040503050406030204" pitchFamily="18" charset="0"/>
                          </a:rPr>
                        </m:ctrlPr>
                      </m:sSupPr>
                      <m:e>
                        <m:r>
                          <a:rPr lang="it-IT" sz="2000" b="0" i="1" smtClean="0">
                            <a:solidFill>
                              <a:srgbClr val="FF0000"/>
                            </a:solidFill>
                            <a:latin typeface="Cambria Math" panose="02040503050406030204" pitchFamily="18" charset="0"/>
                          </a:rPr>
                          <m:t>0</m:t>
                        </m:r>
                      </m:e>
                      <m:sup>
                        <m:r>
                          <a:rPr lang="it-IT" sz="2000" i="1">
                            <a:solidFill>
                              <a:srgbClr val="FF0000"/>
                            </a:solidFill>
                            <a:latin typeface="Cambria Math" panose="02040503050406030204" pitchFamily="18" charset="0"/>
                          </a:rPr>
                          <m:t>∘</m:t>
                        </m:r>
                      </m:sup>
                    </m:sSup>
                  </m:oMath>
                </a14:m>
                <a:r>
                  <a:rPr lang="it-IT" sz="2000" dirty="0">
                    <a:solidFill>
                      <a:srgbClr val="FF0000"/>
                    </a:solidFill>
                  </a:rPr>
                  <a:t> to </a:t>
                </a:r>
                <a14:m>
                  <m:oMath xmlns:m="http://schemas.openxmlformats.org/officeDocument/2006/math">
                    <m:sSup>
                      <m:sSupPr>
                        <m:ctrlPr>
                          <a:rPr lang="it-IT" sz="2000" i="1">
                            <a:solidFill>
                              <a:srgbClr val="FF0000"/>
                            </a:solidFill>
                            <a:latin typeface="Cambria Math" panose="02040503050406030204" pitchFamily="18" charset="0"/>
                          </a:rPr>
                        </m:ctrlPr>
                      </m:sSupPr>
                      <m:e>
                        <m:r>
                          <a:rPr lang="it-IT" sz="2000" b="0" i="1" smtClean="0">
                            <a:solidFill>
                              <a:srgbClr val="FF0000"/>
                            </a:solidFill>
                            <a:latin typeface="Cambria Math" panose="02040503050406030204" pitchFamily="18" charset="0"/>
                          </a:rPr>
                          <m:t>25</m:t>
                        </m:r>
                      </m:e>
                      <m:sup>
                        <m:r>
                          <a:rPr lang="it-IT" sz="2000" i="1">
                            <a:solidFill>
                              <a:srgbClr val="FF0000"/>
                            </a:solidFill>
                            <a:latin typeface="Cambria Math" panose="02040503050406030204" pitchFamily="18" charset="0"/>
                          </a:rPr>
                          <m:t>∘</m:t>
                        </m:r>
                      </m:sup>
                    </m:sSup>
                  </m:oMath>
                </a14:m>
                <a:endParaRPr lang="it-IT" sz="2000" dirty="0"/>
              </a:p>
              <a:p>
                <a:pPr marL="285750" indent="-285750">
                  <a:buFont typeface="Arial" panose="020B0604020202020204" pitchFamily="34" charset="0"/>
                  <a:buChar char="•"/>
                </a:pPr>
                <a:r>
                  <a:rPr lang="en-US" sz="2000" dirty="0"/>
                  <a:t>Each sample contained 1000 muons having a total initial momentum of 3 GeV/c</a:t>
                </a:r>
              </a:p>
            </p:txBody>
          </p:sp>
        </mc:Choice>
        <mc:Fallback>
          <p:sp>
            <p:nvSpPr>
              <p:cNvPr id="3" name="TextBox 2">
                <a:extLst>
                  <a:ext uri="{FF2B5EF4-FFF2-40B4-BE49-F238E27FC236}">
                    <a16:creationId xmlns:a16="http://schemas.microsoft.com/office/drawing/2014/main" id="{EC437B08-CF6A-46CA-B5D9-F1267286FC73}"/>
                  </a:ext>
                </a:extLst>
              </p:cNvPr>
              <p:cNvSpPr txBox="1">
                <a:spLocks noRot="1" noChangeAspect="1" noMove="1" noResize="1" noEditPoints="1" noAdjustHandles="1" noChangeArrowheads="1" noChangeShapeType="1" noTextEdit="1"/>
              </p:cNvSpPr>
              <p:nvPr/>
            </p:nvSpPr>
            <p:spPr>
              <a:xfrm>
                <a:off x="1098345" y="2367759"/>
                <a:ext cx="9995310" cy="2246769"/>
              </a:xfrm>
              <a:prstGeom prst="rect">
                <a:avLst/>
              </a:prstGeom>
              <a:blipFill>
                <a:blip r:embed="rId2"/>
                <a:stretch>
                  <a:fillRect l="-549" t="-1355" r="-610" b="-3794"/>
                </a:stretch>
              </a:blipFill>
            </p:spPr>
            <p:txBody>
              <a:bodyPr/>
              <a:lstStyle/>
              <a:p>
                <a:r>
                  <a:rPr lang="en-US">
                    <a:noFill/>
                  </a:rPr>
                  <a:t> </a:t>
                </a:r>
              </a:p>
            </p:txBody>
          </p:sp>
        </mc:Fallback>
      </mc:AlternateContent>
      <p:sp>
        <p:nvSpPr>
          <p:cNvPr id="4" name="Slide Number Placeholder 4">
            <a:extLst>
              <a:ext uri="{FF2B5EF4-FFF2-40B4-BE49-F238E27FC236}">
                <a16:creationId xmlns:a16="http://schemas.microsoft.com/office/drawing/2014/main" id="{1CA0F97A-FAF9-4C54-9DB3-55E88ED769CF}"/>
              </a:ext>
            </a:extLst>
          </p:cNvPr>
          <p:cNvSpPr>
            <a:spLocks noGrp="1"/>
          </p:cNvSpPr>
          <p:nvPr>
            <p:ph type="sldNum" sz="quarter" idx="33"/>
          </p:nvPr>
        </p:nvSpPr>
        <p:spPr>
          <a:xfrm>
            <a:off x="11772820" y="6401750"/>
            <a:ext cx="278418" cy="274324"/>
          </a:xfrm>
        </p:spPr>
        <p:txBody>
          <a:bodyPr/>
          <a:lstStyle/>
          <a:p>
            <a:pPr rtl="0"/>
            <a:fld id="{19B51A1E-902D-48AF-9020-955120F399B6}" type="slidenum">
              <a:rPr lang="it-IT" smtClean="0"/>
              <a:pPr rtl="0"/>
              <a:t>11</a:t>
            </a:fld>
            <a:endParaRPr lang="it-IT" dirty="0"/>
          </a:p>
        </p:txBody>
      </p:sp>
    </p:spTree>
    <p:extLst>
      <p:ext uri="{BB962C8B-B14F-4D97-AF65-F5344CB8AC3E}">
        <p14:creationId xmlns:p14="http://schemas.microsoft.com/office/powerpoint/2010/main" val="371137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0908AB7-82F0-4EBB-B3B6-3D2E21EDA9F2}"/>
              </a:ext>
            </a:extLst>
          </p:cNvPr>
          <p:cNvSpPr>
            <a:spLocks noGrp="1"/>
          </p:cNvSpPr>
          <p:nvPr>
            <p:ph type="sldNum" sz="quarter" idx="33"/>
          </p:nvPr>
        </p:nvSpPr>
        <p:spPr/>
        <p:txBody>
          <a:bodyPr/>
          <a:lstStyle/>
          <a:p>
            <a:pPr rtl="0"/>
            <a:fld id="{19B51A1E-902D-48AF-9020-955120F399B6}" type="slidenum">
              <a:rPr lang="it-IT" smtClean="0"/>
              <a:pPr rtl="0"/>
              <a:t>12</a:t>
            </a:fld>
            <a:endParaRPr lang="it-IT" dirty="0"/>
          </a:p>
        </p:txBody>
      </p:sp>
      <p:sp>
        <p:nvSpPr>
          <p:cNvPr id="23" name="Title 22">
            <a:extLst>
              <a:ext uri="{FF2B5EF4-FFF2-40B4-BE49-F238E27FC236}">
                <a16:creationId xmlns:a16="http://schemas.microsoft.com/office/drawing/2014/main" id="{8511BD0C-FA90-4E19-A12F-A3EB6A499E9F}"/>
              </a:ext>
            </a:extLst>
          </p:cNvPr>
          <p:cNvSpPr>
            <a:spLocks noGrp="1"/>
          </p:cNvSpPr>
          <p:nvPr>
            <p:ph type="title"/>
          </p:nvPr>
        </p:nvSpPr>
        <p:spPr>
          <a:xfrm>
            <a:off x="431999" y="413238"/>
            <a:ext cx="10845601" cy="450762"/>
          </a:xfrm>
        </p:spPr>
        <p:txBody>
          <a:bodyPr/>
          <a:lstStyle/>
          <a:p>
            <a:r>
              <a:rPr lang="it-IT" dirty="0"/>
              <a:t>ENERGY LOSS AS A FUNCTION OF traversed material</a:t>
            </a:r>
            <a:endParaRPr lang="en-US" dirty="0"/>
          </a:p>
        </p:txBody>
      </p:sp>
      <p:sp>
        <p:nvSpPr>
          <p:cNvPr id="24" name="Titolo 1">
            <a:extLst>
              <a:ext uri="{FF2B5EF4-FFF2-40B4-BE49-F238E27FC236}">
                <a16:creationId xmlns:a16="http://schemas.microsoft.com/office/drawing/2014/main" id="{4290F780-8B7C-4E7D-BDA9-7F311380FFDA}"/>
              </a:ext>
            </a:extLst>
          </p:cNvPr>
          <p:cNvSpPr txBox="1">
            <a:spLocks/>
          </p:cNvSpPr>
          <p:nvPr/>
        </p:nvSpPr>
        <p:spPr>
          <a:xfrm>
            <a:off x="2362399" y="819463"/>
            <a:ext cx="9198117" cy="450762"/>
          </a:xfrm>
          <a:prstGeom prst="rect">
            <a:avLst/>
          </a:prstGeom>
        </p:spPr>
        <p:txBody>
          <a:bodyPr vert="horz" lIns="0" tIns="0" rIns="0" bIns="0" rtlCol="0" anchor="ctr">
            <a:normAutofit/>
          </a:bodyPr>
          <a:lstStyle>
            <a:lvl1pPr algn="l" defTabSz="914400" rtl="0" eaLnBrk="1" latinLnBrk="0" hangingPunct="1">
              <a:lnSpc>
                <a:spcPct val="90000"/>
              </a:lnSpc>
              <a:spcBef>
                <a:spcPct val="0"/>
              </a:spcBef>
              <a:buNone/>
              <a:defRPr sz="2800" b="1" kern="1200" cap="all" spc="-150" baseline="0">
                <a:solidFill>
                  <a:schemeClr val="tx1"/>
                </a:solidFill>
                <a:latin typeface="+mj-lt"/>
                <a:ea typeface="+mj-ea"/>
                <a:cs typeface="+mj-cs"/>
              </a:defRPr>
            </a:lvl1pPr>
          </a:lstStyle>
          <a:p>
            <a:endParaRPr lang="it-IT" dirty="0"/>
          </a:p>
        </p:txBody>
      </p: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AF60DF95-11C4-4A97-9C20-CD9885A9E1BF}"/>
                  </a:ext>
                </a:extLst>
              </p:cNvPr>
              <p:cNvSpPr txBox="1"/>
              <p:nvPr/>
            </p:nvSpPr>
            <p:spPr>
              <a:xfrm>
                <a:off x="456546" y="1035030"/>
                <a:ext cx="11340822" cy="369332"/>
              </a:xfrm>
              <a:prstGeom prst="rect">
                <a:avLst/>
              </a:prstGeom>
              <a:noFill/>
            </p:spPr>
            <p:txBody>
              <a:bodyPr wrap="square" rtlCol="0">
                <a:spAutoFit/>
              </a:bodyPr>
              <a:lstStyle/>
              <a:p>
                <a:pPr marL="285750" indent="-285750">
                  <a:buFont typeface="Arial" panose="020B0604020202020204" pitchFamily="34" charset="0"/>
                  <a:buChar char="•"/>
                </a:pPr>
                <a:r>
                  <a:rPr lang="it-IT" dirty="0"/>
                  <a:t>I then plotted the Energy loss distributions, fitting with a Landau and obtaining the MPV for </a:t>
                </a:r>
                <a14:m>
                  <m:oMath xmlns:m="http://schemas.openxmlformats.org/officeDocument/2006/math">
                    <m:r>
                      <m:rPr>
                        <m:sty m:val="p"/>
                      </m:rPr>
                      <a:rPr lang="it-IT" b="0" i="0" smtClean="0">
                        <a:latin typeface="Cambria Math" panose="02040503050406030204" pitchFamily="18" charset="0"/>
                      </a:rPr>
                      <m:t>Δ</m:t>
                    </m:r>
                    <m:r>
                      <a:rPr lang="it-IT" b="0" i="1" smtClean="0">
                        <a:latin typeface="Cambria Math" panose="02040503050406030204" pitchFamily="18" charset="0"/>
                      </a:rPr>
                      <m:t>𝐸</m:t>
                    </m:r>
                    <m:r>
                      <a:rPr lang="it-IT" b="0" i="1" smtClean="0">
                        <a:latin typeface="Cambria Math" panose="02040503050406030204" pitchFamily="18" charset="0"/>
                      </a:rPr>
                      <m:t>(</m:t>
                    </m:r>
                    <m:r>
                      <m:rPr>
                        <m:sty m:val="p"/>
                      </m:rPr>
                      <a:rPr lang="it-IT" b="0" i="1" smtClean="0">
                        <a:latin typeface="Cambria Math" panose="02040503050406030204" pitchFamily="18" charset="0"/>
                      </a:rPr>
                      <m:t>GeV</m:t>
                    </m:r>
                    <m:r>
                      <a:rPr lang="it-IT" b="0" i="1" smtClean="0">
                        <a:latin typeface="Cambria Math" panose="02040503050406030204" pitchFamily="18" charset="0"/>
                      </a:rPr>
                      <m:t>)</m:t>
                    </m:r>
                  </m:oMath>
                </a14:m>
                <a:endParaRPr lang="en-US" dirty="0"/>
              </a:p>
            </p:txBody>
          </p:sp>
        </mc:Choice>
        <mc:Fallback>
          <p:sp>
            <p:nvSpPr>
              <p:cNvPr id="26" name="TextBox 25">
                <a:extLst>
                  <a:ext uri="{FF2B5EF4-FFF2-40B4-BE49-F238E27FC236}">
                    <a16:creationId xmlns:a16="http://schemas.microsoft.com/office/drawing/2014/main" id="{AF60DF95-11C4-4A97-9C20-CD9885A9E1BF}"/>
                  </a:ext>
                </a:extLst>
              </p:cNvPr>
              <p:cNvSpPr txBox="1">
                <a:spLocks noRot="1" noChangeAspect="1" noMove="1" noResize="1" noEditPoints="1" noAdjustHandles="1" noChangeArrowheads="1" noChangeShapeType="1" noTextEdit="1"/>
              </p:cNvSpPr>
              <p:nvPr/>
            </p:nvSpPr>
            <p:spPr>
              <a:xfrm>
                <a:off x="456546" y="1035030"/>
                <a:ext cx="11340822" cy="369332"/>
              </a:xfrm>
              <a:prstGeom prst="rect">
                <a:avLst/>
              </a:prstGeom>
              <a:blipFill>
                <a:blip r:embed="rId2"/>
                <a:stretch>
                  <a:fillRect l="-376" t="-10000" b="-26667"/>
                </a:stretch>
              </a:blipFill>
            </p:spPr>
            <p:txBody>
              <a:bodyPr/>
              <a:lstStyle/>
              <a:p>
                <a:r>
                  <a:rPr lang="en-US">
                    <a:noFill/>
                  </a:rPr>
                  <a:t> </a:t>
                </a:r>
              </a:p>
            </p:txBody>
          </p:sp>
        </mc:Fallback>
      </mc:AlternateContent>
      <p:pic>
        <p:nvPicPr>
          <p:cNvPr id="27" name="Picture 26" descr="A close up of text on a white background&#10;&#10;Description automatically generated">
            <a:extLst>
              <a:ext uri="{FF2B5EF4-FFF2-40B4-BE49-F238E27FC236}">
                <a16:creationId xmlns:a16="http://schemas.microsoft.com/office/drawing/2014/main" id="{9CFCC6F1-BC8C-4677-B07C-1ED292D1F1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5962" y="1575392"/>
            <a:ext cx="2911772" cy="2258228"/>
          </a:xfrm>
          <a:prstGeom prst="rect">
            <a:avLst/>
          </a:prstGeom>
        </p:spPr>
      </p:pic>
      <p:pic>
        <p:nvPicPr>
          <p:cNvPr id="28" name="Picture 27" descr="A close up of text on a white background&#10;&#10;Description automatically generated">
            <a:extLst>
              <a:ext uri="{FF2B5EF4-FFF2-40B4-BE49-F238E27FC236}">
                <a16:creationId xmlns:a16="http://schemas.microsoft.com/office/drawing/2014/main" id="{1B99F7C8-9AC3-4DFB-A4D6-245D506B8B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1646" y="1583557"/>
            <a:ext cx="2911772" cy="2258228"/>
          </a:xfrm>
          <a:prstGeom prst="rect">
            <a:avLst/>
          </a:prstGeom>
        </p:spPr>
      </p:pic>
      <p:pic>
        <p:nvPicPr>
          <p:cNvPr id="29" name="Picture 28" descr="A close up of text on a white background&#10;&#10;Description automatically generated">
            <a:extLst>
              <a:ext uri="{FF2B5EF4-FFF2-40B4-BE49-F238E27FC236}">
                <a16:creationId xmlns:a16="http://schemas.microsoft.com/office/drawing/2014/main" id="{33883F8E-217A-428D-BC8F-EB6B914262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07330" y="1575392"/>
            <a:ext cx="2911772" cy="2258228"/>
          </a:xfrm>
          <a:prstGeom prst="rect">
            <a:avLst/>
          </a:prstGeom>
        </p:spPr>
      </p:pic>
      <p:pic>
        <p:nvPicPr>
          <p:cNvPr id="30" name="Picture 29" descr="A close up of text on a white background&#10;&#10;Description automatically generated">
            <a:extLst>
              <a:ext uri="{FF2B5EF4-FFF2-40B4-BE49-F238E27FC236}">
                <a16:creationId xmlns:a16="http://schemas.microsoft.com/office/drawing/2014/main" id="{D074A442-ECCF-4AD9-A314-D25EFD1F95E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67214" y="4038829"/>
            <a:ext cx="2911772" cy="2258228"/>
          </a:xfrm>
          <a:prstGeom prst="rect">
            <a:avLst/>
          </a:prstGeom>
        </p:spPr>
      </p:pic>
      <p:pic>
        <p:nvPicPr>
          <p:cNvPr id="31" name="Picture 30" descr="A close up of a map&#10;&#10;Description automatically generated">
            <a:extLst>
              <a:ext uri="{FF2B5EF4-FFF2-40B4-BE49-F238E27FC236}">
                <a16:creationId xmlns:a16="http://schemas.microsoft.com/office/drawing/2014/main" id="{D6497871-73B6-4855-8311-E363718A9A7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00836" y="4030664"/>
            <a:ext cx="2911772" cy="2258228"/>
          </a:xfrm>
          <a:prstGeom prst="rect">
            <a:avLst/>
          </a:prstGeom>
        </p:spPr>
      </p:pic>
    </p:spTree>
    <p:extLst>
      <p:ext uri="{BB962C8B-B14F-4D97-AF65-F5344CB8AC3E}">
        <p14:creationId xmlns:p14="http://schemas.microsoft.com/office/powerpoint/2010/main" val="2202769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xfrm>
            <a:off x="431999" y="413238"/>
            <a:ext cx="10345416" cy="450762"/>
          </a:xfrm>
          <a:prstGeom prst="rect">
            <a:avLst/>
          </a:prstGeom>
        </p:spPr>
        <p:txBody>
          <a:bodyPr rtlCol="0" anchor="ctr">
            <a:normAutofit/>
          </a:bodyPr>
          <a:lstStyle/>
          <a:p>
            <a:pPr rtl="0"/>
            <a:r>
              <a:rPr lang="it-IT" dirty="0"/>
              <a:t>ENERGY LOSS as a function of traversed Material</a:t>
            </a:r>
          </a:p>
        </p:txBody>
      </p:sp>
      <p:sp>
        <p:nvSpPr>
          <p:cNvPr id="6" name="Segnaposto numero diapositiva 5">
            <a:extLst>
              <a:ext uri="{FF2B5EF4-FFF2-40B4-BE49-F238E27FC236}">
                <a16:creationId xmlns:a16="http://schemas.microsoft.com/office/drawing/2014/main" id="{46D051DA-5DAD-43A7-A238-51C63BA59FEC}"/>
              </a:ext>
            </a:extLst>
          </p:cNvPr>
          <p:cNvSpPr>
            <a:spLocks noGrp="1"/>
          </p:cNvSpPr>
          <p:nvPr>
            <p:ph type="sldNum" sz="quarter" idx="33"/>
          </p:nvPr>
        </p:nvSpPr>
        <p:spPr>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13</a:t>
            </a:fld>
            <a:endParaRPr lang="it-IT"/>
          </a:p>
        </p:txBody>
      </p:sp>
      <p:sp>
        <p:nvSpPr>
          <p:cNvPr id="3" name="TextBox 2">
            <a:extLst>
              <a:ext uri="{FF2B5EF4-FFF2-40B4-BE49-F238E27FC236}">
                <a16:creationId xmlns:a16="http://schemas.microsoft.com/office/drawing/2014/main" id="{EC437B08-CF6A-46CA-B5D9-F1267286FC73}"/>
              </a:ext>
            </a:extLst>
          </p:cNvPr>
          <p:cNvSpPr txBox="1"/>
          <p:nvPr/>
        </p:nvSpPr>
        <p:spPr>
          <a:xfrm>
            <a:off x="421912" y="953123"/>
            <a:ext cx="11340822" cy="369332"/>
          </a:xfrm>
          <a:prstGeom prst="rect">
            <a:avLst/>
          </a:prstGeom>
          <a:noFill/>
        </p:spPr>
        <p:txBody>
          <a:bodyPr wrap="square" rtlCol="0">
            <a:spAutoFit/>
          </a:bodyPr>
          <a:lstStyle/>
          <a:p>
            <a:pPr marL="285750" indent="-285750">
              <a:buFont typeface="Arial" panose="020B0604020202020204" pitchFamily="34" charset="0"/>
              <a:buChar char="•"/>
            </a:pPr>
            <a:r>
              <a:rPr lang="it-IT" dirty="0"/>
              <a:t>We then take the MPV for each distribution and plot them them as a function of initial momentum</a:t>
            </a:r>
            <a:endParaRPr lang="en-US" dirty="0"/>
          </a:p>
        </p:txBody>
      </p:sp>
      <p:pic>
        <p:nvPicPr>
          <p:cNvPr id="7" name="Picture 6">
            <a:extLst>
              <a:ext uri="{FF2B5EF4-FFF2-40B4-BE49-F238E27FC236}">
                <a16:creationId xmlns:a16="http://schemas.microsoft.com/office/drawing/2014/main" id="{300DEB47-2D3D-4AC2-8171-1910FE60FBC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28332" y="1475852"/>
            <a:ext cx="6528339" cy="5063060"/>
          </a:xfrm>
          <a:prstGeom prst="rect">
            <a:avLst/>
          </a:prstGeom>
        </p:spPr>
      </p:pic>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1A54B42-2358-4CE6-BD05-E2EB7B826DE4}"/>
                  </a:ext>
                </a:extLst>
              </p:cNvPr>
              <p:cNvSpPr txBox="1"/>
              <p:nvPr/>
            </p:nvSpPr>
            <p:spPr>
              <a:xfrm>
                <a:off x="7693346" y="1967706"/>
                <a:ext cx="3842799" cy="2999860"/>
              </a:xfrm>
              <a:prstGeom prst="rect">
                <a:avLst/>
              </a:prstGeom>
              <a:solidFill>
                <a:schemeClr val="accent2">
                  <a:lumMod val="20000"/>
                  <a:lumOff val="80000"/>
                </a:schemeClr>
              </a:solidFill>
            </p:spPr>
            <p:txBody>
              <a:bodyPr wrap="square" rtlCol="0">
                <a:spAutoFit/>
              </a:bodyPr>
              <a:lstStyle/>
              <a:p>
                <a:r>
                  <a:rPr lang="it-IT" dirty="0">
                    <a:solidFill>
                      <a:srgbClr val="FF0000"/>
                    </a:solidFill>
                  </a:rPr>
                  <a:t>Note:</a:t>
                </a:r>
                <a:r>
                  <a:rPr lang="it-IT" dirty="0"/>
                  <a:t> given a constant dE/dx we expect </a:t>
                </a:r>
                <a14:m>
                  <m:oMath xmlns:m="http://schemas.openxmlformats.org/officeDocument/2006/math">
                    <m:r>
                      <m:rPr>
                        <m:sty m:val="p"/>
                      </m:rPr>
                      <a:rPr lang="it-IT" b="0" i="0" smtClean="0">
                        <a:latin typeface="Cambria Math" panose="02040503050406030204" pitchFamily="18" charset="0"/>
                      </a:rPr>
                      <m:t>Δ</m:t>
                    </m:r>
                    <m:r>
                      <a:rPr lang="it-IT" b="0" i="1" smtClean="0">
                        <a:latin typeface="Cambria Math" panose="02040503050406030204" pitchFamily="18" charset="0"/>
                      </a:rPr>
                      <m:t>𝐸</m:t>
                    </m:r>
                    <m:r>
                      <a:rPr lang="it-IT" b="0" i="1" smtClean="0">
                        <a:latin typeface="Cambria Math" panose="02040503050406030204" pitchFamily="18" charset="0"/>
                      </a:rPr>
                      <m:t> </m:t>
                    </m:r>
                  </m:oMath>
                </a14:m>
                <a:r>
                  <a:rPr lang="en-US" dirty="0"/>
                  <a:t>to be a function of the traversed material so that in this case we have </a:t>
                </a:r>
                <a14:m>
                  <m:oMath xmlns:m="http://schemas.openxmlformats.org/officeDocument/2006/math">
                    <m:r>
                      <m:rPr>
                        <m:sty m:val="p"/>
                      </m:rPr>
                      <a:rPr lang="it-IT" b="0" i="0" smtClean="0">
                        <a:solidFill>
                          <a:srgbClr val="FF0000"/>
                        </a:solidFill>
                        <a:latin typeface="Cambria Math" panose="02040503050406030204" pitchFamily="18" charset="0"/>
                      </a:rPr>
                      <m:t>Δ</m:t>
                    </m:r>
                    <m:r>
                      <a:rPr lang="it-IT" b="0" i="1" smtClean="0">
                        <a:solidFill>
                          <a:srgbClr val="FF0000"/>
                        </a:solidFill>
                        <a:latin typeface="Cambria Math" panose="02040503050406030204" pitchFamily="18" charset="0"/>
                      </a:rPr>
                      <m:t>𝐸</m:t>
                    </m:r>
                    <m:r>
                      <a:rPr lang="it-IT" b="0" i="1" smtClean="0">
                        <a:solidFill>
                          <a:srgbClr val="FF0000"/>
                        </a:solidFill>
                        <a:latin typeface="Cambria Math" panose="02040503050406030204" pitchFamily="18" charset="0"/>
                      </a:rPr>
                      <m:t>=</m:t>
                    </m:r>
                    <m:r>
                      <a:rPr lang="it-IT" b="0" i="1" smtClean="0">
                        <a:solidFill>
                          <a:srgbClr val="FF0000"/>
                        </a:solidFill>
                        <a:latin typeface="Cambria Math" panose="02040503050406030204" pitchFamily="18" charset="0"/>
                      </a:rPr>
                      <m:t>𝑓</m:t>
                    </m:r>
                    <m:d>
                      <m:dPr>
                        <m:ctrlPr>
                          <a:rPr lang="it-IT" b="0" i="1" smtClean="0">
                            <a:solidFill>
                              <a:srgbClr val="FF0000"/>
                            </a:solidFill>
                            <a:latin typeface="Cambria Math" panose="02040503050406030204" pitchFamily="18" charset="0"/>
                          </a:rPr>
                        </m:ctrlPr>
                      </m:dPr>
                      <m:e>
                        <m:r>
                          <a:rPr lang="it-IT" b="0" i="1" smtClean="0">
                            <a:solidFill>
                              <a:srgbClr val="FF0000"/>
                            </a:solidFill>
                            <a:latin typeface="Cambria Math" panose="02040503050406030204" pitchFamily="18" charset="0"/>
                          </a:rPr>
                          <m:t>𝜃</m:t>
                        </m:r>
                      </m:e>
                    </m:d>
                    <m:r>
                      <a:rPr lang="it-IT" b="0" i="1" smtClean="0">
                        <a:solidFill>
                          <a:srgbClr val="FF0000"/>
                        </a:solidFill>
                        <a:latin typeface="Cambria Math" panose="02040503050406030204" pitchFamily="18" charset="0"/>
                      </a:rPr>
                      <m:t>=</m:t>
                    </m:r>
                    <m:f>
                      <m:fPr>
                        <m:ctrlPr>
                          <a:rPr lang="it-IT" b="0" i="1" smtClean="0">
                            <a:solidFill>
                              <a:srgbClr val="FF0000"/>
                            </a:solidFill>
                            <a:latin typeface="Cambria Math" panose="02040503050406030204" pitchFamily="18" charset="0"/>
                          </a:rPr>
                        </m:ctrlPr>
                      </m:fPr>
                      <m:num>
                        <m:r>
                          <a:rPr lang="it-IT" b="0" i="1" smtClean="0">
                            <a:solidFill>
                              <a:srgbClr val="FF0000"/>
                            </a:solidFill>
                            <a:latin typeface="Cambria Math" panose="02040503050406030204" pitchFamily="18" charset="0"/>
                          </a:rPr>
                          <m:t>𝑑𝐸</m:t>
                        </m:r>
                      </m:num>
                      <m:den>
                        <m:r>
                          <a:rPr lang="it-IT" b="0" i="1" smtClean="0">
                            <a:solidFill>
                              <a:srgbClr val="FF0000"/>
                            </a:solidFill>
                            <a:latin typeface="Cambria Math" panose="02040503050406030204" pitchFamily="18" charset="0"/>
                          </a:rPr>
                          <m:t>𝑑𝑥</m:t>
                        </m:r>
                      </m:den>
                    </m:f>
                    <m:d>
                      <m:dPr>
                        <m:ctrlPr>
                          <a:rPr lang="it-IT" b="0" i="1" smtClean="0">
                            <a:solidFill>
                              <a:srgbClr val="FF0000"/>
                            </a:solidFill>
                            <a:latin typeface="Cambria Math" panose="02040503050406030204" pitchFamily="18" charset="0"/>
                          </a:rPr>
                        </m:ctrlPr>
                      </m:dPr>
                      <m:e>
                        <m:f>
                          <m:fPr>
                            <m:ctrlPr>
                              <a:rPr lang="it-IT" b="0" i="1" smtClean="0">
                                <a:solidFill>
                                  <a:srgbClr val="FF0000"/>
                                </a:solidFill>
                                <a:latin typeface="Cambria Math" panose="02040503050406030204" pitchFamily="18" charset="0"/>
                              </a:rPr>
                            </m:ctrlPr>
                          </m:fPr>
                          <m:num>
                            <m:r>
                              <m:rPr>
                                <m:sty m:val="p"/>
                              </m:rPr>
                              <a:rPr lang="it-IT" b="0" i="0" smtClean="0">
                                <a:solidFill>
                                  <a:srgbClr val="FF0000"/>
                                </a:solidFill>
                                <a:latin typeface="Cambria Math" panose="02040503050406030204" pitchFamily="18" charset="0"/>
                              </a:rPr>
                              <m:t>Δ</m:t>
                            </m:r>
                            <m:r>
                              <a:rPr lang="it-IT" b="0" i="1" smtClean="0">
                                <a:solidFill>
                                  <a:srgbClr val="FF0000"/>
                                </a:solidFill>
                                <a:latin typeface="Cambria Math" panose="02040503050406030204" pitchFamily="18" charset="0"/>
                              </a:rPr>
                              <m:t>𝑧</m:t>
                            </m:r>
                          </m:num>
                          <m:den>
                            <m:r>
                              <m:rPr>
                                <m:sty m:val="p"/>
                              </m:rPr>
                              <a:rPr lang="it-IT" b="0" i="1" smtClean="0">
                                <a:solidFill>
                                  <a:srgbClr val="FF0000"/>
                                </a:solidFill>
                                <a:latin typeface="Cambria Math" panose="02040503050406030204" pitchFamily="18" charset="0"/>
                              </a:rPr>
                              <m:t>cos</m:t>
                            </m:r>
                            <m:r>
                              <a:rPr lang="it-IT" b="0" i="1" smtClean="0">
                                <a:solidFill>
                                  <a:srgbClr val="FF0000"/>
                                </a:solidFill>
                                <a:latin typeface="Cambria Math" panose="02040503050406030204" pitchFamily="18" charset="0"/>
                              </a:rPr>
                              <m:t>𝜃</m:t>
                            </m:r>
                          </m:den>
                        </m:f>
                      </m:e>
                    </m:d>
                    <m:r>
                      <a:rPr lang="it-IT" b="0" i="1" smtClean="0">
                        <a:solidFill>
                          <a:srgbClr val="FF0000"/>
                        </a:solidFill>
                        <a:latin typeface="Cambria Math" panose="02040503050406030204" pitchFamily="18" charset="0"/>
                      </a:rPr>
                      <m:t>=</m:t>
                    </m:r>
                    <m:f>
                      <m:fPr>
                        <m:ctrlPr>
                          <a:rPr lang="it-IT" b="0" i="1" smtClean="0">
                            <a:solidFill>
                              <a:srgbClr val="FF0000"/>
                            </a:solidFill>
                            <a:latin typeface="Cambria Math" panose="02040503050406030204" pitchFamily="18" charset="0"/>
                          </a:rPr>
                        </m:ctrlPr>
                      </m:fPr>
                      <m:num>
                        <m:sSub>
                          <m:sSubPr>
                            <m:ctrlPr>
                              <a:rPr lang="it-IT" b="0" i="1" smtClean="0">
                                <a:solidFill>
                                  <a:srgbClr val="FF0000"/>
                                </a:solidFill>
                                <a:latin typeface="Cambria Math" panose="02040503050406030204" pitchFamily="18" charset="0"/>
                              </a:rPr>
                            </m:ctrlPr>
                          </m:sSubPr>
                          <m:e>
                            <m:r>
                              <a:rPr lang="it-IT" b="0" i="1" smtClean="0">
                                <a:solidFill>
                                  <a:srgbClr val="FF0000"/>
                                </a:solidFill>
                                <a:latin typeface="Cambria Math" panose="02040503050406030204" pitchFamily="18" charset="0"/>
                              </a:rPr>
                              <m:t>𝑝</m:t>
                            </m:r>
                          </m:e>
                          <m:sub>
                            <m:r>
                              <a:rPr lang="it-IT" b="0" i="1" smtClean="0">
                                <a:solidFill>
                                  <a:srgbClr val="FF0000"/>
                                </a:solidFill>
                                <a:latin typeface="Cambria Math" panose="02040503050406030204" pitchFamily="18" charset="0"/>
                              </a:rPr>
                              <m:t>0</m:t>
                            </m:r>
                          </m:sub>
                        </m:sSub>
                      </m:num>
                      <m:den>
                        <m:r>
                          <m:rPr>
                            <m:sty m:val="p"/>
                          </m:rPr>
                          <a:rPr lang="it-IT" b="0" i="1" smtClean="0">
                            <a:solidFill>
                              <a:srgbClr val="FF0000"/>
                            </a:solidFill>
                            <a:latin typeface="Cambria Math" panose="02040503050406030204" pitchFamily="18" charset="0"/>
                          </a:rPr>
                          <m:t>cos</m:t>
                        </m:r>
                        <m:r>
                          <a:rPr lang="it-IT" b="0" i="1" smtClean="0">
                            <a:solidFill>
                              <a:srgbClr val="FF0000"/>
                            </a:solidFill>
                            <a:latin typeface="Cambria Math" panose="02040503050406030204" pitchFamily="18" charset="0"/>
                          </a:rPr>
                          <m:t>𝜃</m:t>
                        </m:r>
                      </m:den>
                    </m:f>
                  </m:oMath>
                </a14:m>
                <a:r>
                  <a:rPr lang="en-US" dirty="0"/>
                  <a:t> where </a:t>
                </a:r>
                <a14:m>
                  <m:oMath xmlns:m="http://schemas.openxmlformats.org/officeDocument/2006/math">
                    <m:r>
                      <m:rPr>
                        <m:sty m:val="p"/>
                      </m:rPr>
                      <a:rPr lang="it-IT">
                        <a:latin typeface="Cambria Math" panose="02040503050406030204" pitchFamily="18" charset="0"/>
                      </a:rPr>
                      <m:t>Δ</m:t>
                    </m:r>
                    <m:r>
                      <m:rPr>
                        <m:sty m:val="p"/>
                      </m:rPr>
                      <a:rPr lang="it-IT" b="0" i="0" smtClean="0">
                        <a:latin typeface="Cambria Math" panose="02040503050406030204" pitchFamily="18" charset="0"/>
                      </a:rPr>
                      <m:t>z</m:t>
                    </m:r>
                  </m:oMath>
                </a14:m>
                <a:r>
                  <a:rPr lang="en-US" dirty="0"/>
                  <a:t> is the ECAL’s thickness in the z direction at x and y coordinates equal to 0 cm and </a:t>
                </a:r>
                <a14:m>
                  <m:oMath xmlns:m="http://schemas.openxmlformats.org/officeDocument/2006/math">
                    <m:r>
                      <m:rPr>
                        <m:sty m:val="p"/>
                      </m:rPr>
                      <a:rPr lang="it-IT">
                        <a:latin typeface="Cambria Math" panose="02040503050406030204" pitchFamily="18" charset="0"/>
                      </a:rPr>
                      <m:t>Δ</m:t>
                    </m:r>
                    <m:r>
                      <a:rPr lang="it-IT" b="0" i="1" smtClean="0">
                        <a:latin typeface="Cambria Math" panose="02040503050406030204" pitchFamily="18" charset="0"/>
                      </a:rPr>
                      <m:t>𝑧</m:t>
                    </m:r>
                    <m:r>
                      <a:rPr lang="it-IT" b="0" i="1" smtClean="0">
                        <a:latin typeface="Cambria Math" panose="02040503050406030204" pitchFamily="18" charset="0"/>
                      </a:rPr>
                      <m:t>/</m:t>
                    </m:r>
                    <m:r>
                      <m:rPr>
                        <m:sty m:val="p"/>
                      </m:rPr>
                      <a:rPr lang="it-IT" b="0" i="1" smtClean="0">
                        <a:latin typeface="Cambria Math" panose="02040503050406030204" pitchFamily="18" charset="0"/>
                      </a:rPr>
                      <m:t>cos</m:t>
                    </m:r>
                    <m:r>
                      <a:rPr lang="it-IT" b="0" i="1" smtClean="0">
                        <a:latin typeface="Cambria Math" panose="02040503050406030204" pitchFamily="18" charset="0"/>
                      </a:rPr>
                      <m:t>𝜃</m:t>
                    </m:r>
                  </m:oMath>
                </a14:m>
                <a:r>
                  <a:rPr lang="en-US" dirty="0"/>
                  <a:t> is the amount of material traversed by the particle . The red line in the graph is the best fit for </a:t>
                </a:r>
                <a14:m>
                  <m:oMath xmlns:m="http://schemas.openxmlformats.org/officeDocument/2006/math">
                    <m:r>
                      <a:rPr lang="it-IT" i="1">
                        <a:solidFill>
                          <a:srgbClr val="FF0000"/>
                        </a:solidFill>
                        <a:latin typeface="Cambria Math" panose="02040503050406030204" pitchFamily="18" charset="0"/>
                      </a:rPr>
                      <m:t>𝑓</m:t>
                    </m:r>
                    <m:d>
                      <m:dPr>
                        <m:ctrlPr>
                          <a:rPr lang="it-IT" i="1">
                            <a:solidFill>
                              <a:srgbClr val="FF0000"/>
                            </a:solidFill>
                            <a:latin typeface="Cambria Math" panose="02040503050406030204" pitchFamily="18" charset="0"/>
                          </a:rPr>
                        </m:ctrlPr>
                      </m:dPr>
                      <m:e>
                        <m:r>
                          <a:rPr lang="it-IT" i="1">
                            <a:solidFill>
                              <a:srgbClr val="FF0000"/>
                            </a:solidFill>
                            <a:latin typeface="Cambria Math" panose="02040503050406030204" pitchFamily="18" charset="0"/>
                          </a:rPr>
                          <m:t>𝜃</m:t>
                        </m:r>
                      </m:e>
                    </m:d>
                  </m:oMath>
                </a14:m>
                <a:endParaRPr lang="en-US" dirty="0"/>
              </a:p>
            </p:txBody>
          </p:sp>
        </mc:Choice>
        <mc:Fallback>
          <p:sp>
            <p:nvSpPr>
              <p:cNvPr id="5" name="TextBox 4">
                <a:extLst>
                  <a:ext uri="{FF2B5EF4-FFF2-40B4-BE49-F238E27FC236}">
                    <a16:creationId xmlns:a16="http://schemas.microsoft.com/office/drawing/2014/main" id="{81A54B42-2358-4CE6-BD05-E2EB7B826DE4}"/>
                  </a:ext>
                </a:extLst>
              </p:cNvPr>
              <p:cNvSpPr txBox="1">
                <a:spLocks noRot="1" noChangeAspect="1" noMove="1" noResize="1" noEditPoints="1" noAdjustHandles="1" noChangeArrowheads="1" noChangeShapeType="1" noTextEdit="1"/>
              </p:cNvSpPr>
              <p:nvPr/>
            </p:nvSpPr>
            <p:spPr>
              <a:xfrm>
                <a:off x="7693346" y="1967706"/>
                <a:ext cx="3842799" cy="2999860"/>
              </a:xfrm>
              <a:prstGeom prst="rect">
                <a:avLst/>
              </a:prstGeom>
              <a:blipFill>
                <a:blip r:embed="rId3"/>
                <a:stretch>
                  <a:fillRect l="-1270" t="-1220" r="-2222" b="-1016"/>
                </a:stretch>
              </a:blipFill>
            </p:spPr>
            <p:txBody>
              <a:bodyPr/>
              <a:lstStyle/>
              <a:p>
                <a:r>
                  <a:rPr lang="en-US">
                    <a:noFill/>
                  </a:rPr>
                  <a:t> </a:t>
                </a:r>
              </a:p>
            </p:txBody>
          </p:sp>
        </mc:Fallback>
      </mc:AlternateContent>
    </p:spTree>
    <p:extLst>
      <p:ext uri="{BB962C8B-B14F-4D97-AF65-F5344CB8AC3E}">
        <p14:creationId xmlns:p14="http://schemas.microsoft.com/office/powerpoint/2010/main" val="4066387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prstGeom prst="rect">
            <a:avLst/>
          </a:prstGeom>
        </p:spPr>
        <p:txBody>
          <a:bodyPr rtlCol="0" anchor="ctr">
            <a:normAutofit/>
          </a:bodyPr>
          <a:lstStyle/>
          <a:p>
            <a:pPr rtl="0"/>
            <a:r>
              <a:rPr lang="it-IT" dirty="0"/>
              <a:t>NEXT step in the simulation</a:t>
            </a:r>
          </a:p>
        </p:txBody>
      </p:sp>
      <p:sp>
        <p:nvSpPr>
          <p:cNvPr id="6" name="Segnaposto numero diapositiva 5">
            <a:extLst>
              <a:ext uri="{FF2B5EF4-FFF2-40B4-BE49-F238E27FC236}">
                <a16:creationId xmlns:a16="http://schemas.microsoft.com/office/drawing/2014/main" id="{46D051DA-5DAD-43A7-A238-51C63BA59FEC}"/>
              </a:ext>
            </a:extLst>
          </p:cNvPr>
          <p:cNvSpPr>
            <a:spLocks noGrp="1"/>
          </p:cNvSpPr>
          <p:nvPr>
            <p:ph type="sldNum" sz="quarter" idx="33"/>
          </p:nvPr>
        </p:nvSpPr>
        <p:spPr>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14</a:t>
            </a:fld>
            <a:endParaRPr lang="it-IT"/>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C437B08-CF6A-46CA-B5D9-F1267286FC73}"/>
                  </a:ext>
                </a:extLst>
              </p:cNvPr>
              <p:cNvSpPr txBox="1"/>
              <p:nvPr/>
            </p:nvSpPr>
            <p:spPr>
              <a:xfrm>
                <a:off x="943434" y="1523831"/>
                <a:ext cx="10305131" cy="3810338"/>
              </a:xfrm>
              <a:prstGeom prst="rect">
                <a:avLst/>
              </a:prstGeom>
              <a:noFill/>
            </p:spPr>
            <p:txBody>
              <a:bodyPr wrap="square" rtlCol="0">
                <a:spAutoFit/>
              </a:bodyPr>
              <a:lstStyle/>
              <a:p>
                <a:pPr marL="285750" indent="-285750">
                  <a:buFont typeface="Arial" panose="020B0604020202020204" pitchFamily="34" charset="0"/>
                  <a:buChar char="•"/>
                </a:pPr>
                <a:r>
                  <a:rPr lang="it-IT" sz="2000" dirty="0"/>
                  <a:t>The next step in the simulation is to produce a sample of muons generated in </a:t>
                </a: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𝜈</m:t>
                        </m:r>
                      </m:e>
                      <m:sub>
                        <m:r>
                          <a:rPr lang="it-IT" sz="2000" b="0" i="1" smtClean="0">
                            <a:latin typeface="Cambria Math" panose="02040503050406030204" pitchFamily="18" charset="0"/>
                          </a:rPr>
                          <m:t>𝜇</m:t>
                        </m:r>
                      </m:sub>
                    </m:sSub>
                    <m:r>
                      <a:rPr lang="it-IT" sz="2000" b="0" i="1" smtClean="0">
                        <a:latin typeface="Cambria Math" panose="02040503050406030204" pitchFamily="18" charset="0"/>
                      </a:rPr>
                      <m:t>(</m:t>
                    </m:r>
                    <m:r>
                      <a:rPr lang="it-IT" sz="2000" b="0" i="1" smtClean="0">
                        <a:latin typeface="Cambria Math" panose="02040503050406030204" pitchFamily="18" charset="0"/>
                      </a:rPr>
                      <m:t>𝐶𝐶</m:t>
                    </m:r>
                    <m:r>
                      <a:rPr lang="it-IT" sz="2000" b="0" i="1" smtClean="0">
                        <a:latin typeface="Cambria Math" panose="02040503050406030204" pitchFamily="18" charset="0"/>
                      </a:rPr>
                      <m:t>)</m:t>
                    </m:r>
                  </m:oMath>
                </a14:m>
                <a:r>
                  <a:rPr lang="en-US" sz="2000" dirty="0"/>
                  <a:t> interactions in </a:t>
                </a:r>
                <a:r>
                  <a:rPr lang="en-US" sz="2000" dirty="0" err="1"/>
                  <a:t>ArgonCube</a:t>
                </a:r>
                <a:r>
                  <a:rPr lang="en-US" sz="2000" dirty="0"/>
                  <a:t> that have a trajectory such as they enter </a:t>
                </a:r>
                <a:r>
                  <a:rPr lang="en-US" sz="2000" dirty="0" err="1"/>
                  <a:t>HPgTPC</a:t>
                </a:r>
                <a:r>
                  <a:rPr lang="en-US" sz="2000" dirty="0"/>
                  <a:t> with a genuine </a:t>
                </a:r>
                <a:r>
                  <a:rPr lang="en-US" sz="2000" dirty="0" err="1"/>
                  <a:t>Montecarlo</a:t>
                </a:r>
                <a:r>
                  <a:rPr lang="en-US" sz="2000" dirty="0"/>
                  <a:t> simulation (i.e. not from randomly generated text files)</a:t>
                </a:r>
              </a:p>
              <a:p>
                <a:endParaRPr lang="en-US" sz="2000" dirty="0"/>
              </a:p>
              <a:p>
                <a:pPr marL="285750" indent="-285750">
                  <a:buFont typeface="Arial" panose="020B0604020202020204" pitchFamily="34" charset="0"/>
                  <a:buChar char="•"/>
                </a:pPr>
                <a:r>
                  <a:rPr lang="en-US" sz="2000" dirty="0"/>
                  <a:t>ND simulation chain:</a:t>
                </a:r>
              </a:p>
              <a:p>
                <a:pPr marL="800100" lvl="1" indent="-342900">
                  <a:buFont typeface="+mj-lt"/>
                  <a:buAutoNum type="arabicPeriod"/>
                </a:pPr>
                <a:r>
                  <a:rPr lang="en-US" sz="2000" dirty="0"/>
                  <a:t>Simulate neutrino interactions with </a:t>
                </a:r>
                <a:r>
                  <a:rPr lang="en-US" sz="2000" dirty="0">
                    <a:solidFill>
                      <a:srgbClr val="FF0000"/>
                    </a:solidFill>
                  </a:rPr>
                  <a:t>GENIE </a:t>
                </a:r>
                <a:r>
                  <a:rPr lang="en-US" sz="2000" dirty="0"/>
                  <a:t>in a ND hall geometry file containing only the liquid Argon detector</a:t>
                </a:r>
              </a:p>
              <a:p>
                <a:pPr marL="800100" lvl="1" indent="-342900">
                  <a:buFont typeface="+mj-lt"/>
                  <a:buAutoNum type="arabicPeriod"/>
                </a:pPr>
                <a:r>
                  <a:rPr lang="en-US" sz="2000" dirty="0"/>
                  <a:t>Propagate particles using </a:t>
                </a:r>
                <a:r>
                  <a:rPr lang="en-US" sz="2000" dirty="0" err="1">
                    <a:solidFill>
                      <a:srgbClr val="FF0000"/>
                    </a:solidFill>
                  </a:rPr>
                  <a:t>edep</a:t>
                </a:r>
                <a:r>
                  <a:rPr lang="en-US" sz="2000" dirty="0">
                    <a:solidFill>
                      <a:srgbClr val="FF0000"/>
                    </a:solidFill>
                  </a:rPr>
                  <a:t>-sim</a:t>
                </a:r>
                <a:r>
                  <a:rPr lang="en-US" sz="2000" dirty="0"/>
                  <a:t> in a ND hall geometry file containing both </a:t>
                </a:r>
                <a:r>
                  <a:rPr lang="en-US" sz="2000" dirty="0" err="1"/>
                  <a:t>ArgonCube</a:t>
                </a:r>
                <a:r>
                  <a:rPr lang="en-US" sz="2000" dirty="0"/>
                  <a:t> and </a:t>
                </a:r>
                <a:r>
                  <a:rPr lang="en-US" sz="2000" dirty="0" err="1"/>
                  <a:t>HPgTPC</a:t>
                </a:r>
                <a:endParaRPr lang="en-US" sz="2000" dirty="0"/>
              </a:p>
              <a:p>
                <a:pPr marL="800100" lvl="1" indent="-342900">
                  <a:buFont typeface="+mj-lt"/>
                  <a:buAutoNum type="arabicPeriod"/>
                </a:pPr>
                <a:r>
                  <a:rPr lang="en-US" sz="2000" dirty="0"/>
                  <a:t>Convert </a:t>
                </a:r>
                <a:r>
                  <a:rPr lang="en-US" sz="2000" dirty="0" err="1"/>
                  <a:t>edep</a:t>
                </a:r>
                <a:r>
                  <a:rPr lang="en-US" sz="2000" dirty="0"/>
                  <a:t>-sim file to root file readable by </a:t>
                </a:r>
                <a:r>
                  <a:rPr lang="en-US" sz="2000" dirty="0" err="1">
                    <a:solidFill>
                      <a:srgbClr val="FF0000"/>
                    </a:solidFill>
                  </a:rPr>
                  <a:t>GarSoft</a:t>
                </a:r>
                <a:endParaRPr lang="en-US" sz="2000" dirty="0">
                  <a:solidFill>
                    <a:srgbClr val="FF0000"/>
                  </a:solidFill>
                </a:endParaRPr>
              </a:p>
              <a:p>
                <a:pPr marL="800100" lvl="1" indent="-342900">
                  <a:buFont typeface="+mj-lt"/>
                  <a:buAutoNum type="arabicPeriod"/>
                </a:pPr>
                <a:r>
                  <a:rPr lang="en-US" sz="2000" dirty="0"/>
                  <a:t>Follow the </a:t>
                </a:r>
                <a:r>
                  <a:rPr lang="en-US" sz="2000" dirty="0" err="1"/>
                  <a:t>Garsoft</a:t>
                </a:r>
                <a:r>
                  <a:rPr lang="en-US" sz="2000" dirty="0"/>
                  <a:t> reconstruction chain</a:t>
                </a:r>
              </a:p>
              <a:p>
                <a:pPr lvl="1"/>
                <a:endParaRPr lang="en-US" sz="2000" dirty="0"/>
              </a:p>
            </p:txBody>
          </p:sp>
        </mc:Choice>
        <mc:Fallback xmlns="">
          <p:sp>
            <p:nvSpPr>
              <p:cNvPr id="3" name="TextBox 2">
                <a:extLst>
                  <a:ext uri="{FF2B5EF4-FFF2-40B4-BE49-F238E27FC236}">
                    <a16:creationId xmlns:a16="http://schemas.microsoft.com/office/drawing/2014/main" id="{EC437B08-CF6A-46CA-B5D9-F1267286FC73}"/>
                  </a:ext>
                </a:extLst>
              </p:cNvPr>
              <p:cNvSpPr txBox="1">
                <a:spLocks noRot="1" noChangeAspect="1" noMove="1" noResize="1" noEditPoints="1" noAdjustHandles="1" noChangeArrowheads="1" noChangeShapeType="1" noTextEdit="1"/>
              </p:cNvSpPr>
              <p:nvPr/>
            </p:nvSpPr>
            <p:spPr>
              <a:xfrm>
                <a:off x="943434" y="1523831"/>
                <a:ext cx="10305131" cy="3810338"/>
              </a:xfrm>
              <a:prstGeom prst="rect">
                <a:avLst/>
              </a:prstGeom>
              <a:blipFill>
                <a:blip r:embed="rId2"/>
                <a:stretch>
                  <a:fillRect l="-533" t="-960"/>
                </a:stretch>
              </a:blipFill>
            </p:spPr>
            <p:txBody>
              <a:bodyPr/>
              <a:lstStyle/>
              <a:p>
                <a:r>
                  <a:rPr lang="en-US">
                    <a:noFill/>
                  </a:rPr>
                  <a:t> </a:t>
                </a:r>
              </a:p>
            </p:txBody>
          </p:sp>
        </mc:Fallback>
      </mc:AlternateContent>
    </p:spTree>
    <p:extLst>
      <p:ext uri="{BB962C8B-B14F-4D97-AF65-F5344CB8AC3E}">
        <p14:creationId xmlns:p14="http://schemas.microsoft.com/office/powerpoint/2010/main" val="2035801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prstGeom prst="rect">
            <a:avLst/>
          </a:prstGeom>
        </p:spPr>
        <p:txBody>
          <a:bodyPr rtlCol="0" anchor="ctr">
            <a:normAutofit/>
          </a:bodyPr>
          <a:lstStyle/>
          <a:p>
            <a:pPr rtl="0"/>
            <a:r>
              <a:rPr lang="it-IT" dirty="0"/>
              <a:t>Edep-display examples</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EC437B08-CF6A-46CA-B5D9-F1267286FC73}"/>
                  </a:ext>
                </a:extLst>
              </p:cNvPr>
              <p:cNvSpPr txBox="1"/>
              <p:nvPr/>
            </p:nvSpPr>
            <p:spPr>
              <a:xfrm>
                <a:off x="431998" y="943533"/>
                <a:ext cx="11340822" cy="945643"/>
              </a:xfrm>
              <a:prstGeom prst="rect">
                <a:avLst/>
              </a:prstGeom>
              <a:noFill/>
            </p:spPr>
            <p:txBody>
              <a:bodyPr wrap="square" rtlCol="0">
                <a:spAutoFit/>
              </a:bodyPr>
              <a:lstStyle/>
              <a:p>
                <a:pPr marL="285750" indent="-285750">
                  <a:buFont typeface="Arial" panose="020B0604020202020204" pitchFamily="34" charset="0"/>
                  <a:buChar char="•"/>
                </a:pPr>
                <a:r>
                  <a:rPr lang="it-IT" dirty="0"/>
                  <a:t>So far, I was able to produce the sample, propagate with edep-sim and convert to GarSoft-readable format</a:t>
                </a:r>
              </a:p>
              <a:p>
                <a:pPr marL="285750" indent="-285750">
                  <a:buFont typeface="Arial" panose="020B0604020202020204" pitchFamily="34" charset="0"/>
                  <a:buChar char="•"/>
                </a:pPr>
                <a:r>
                  <a:rPr lang="it-IT" dirty="0"/>
                  <a:t>Here are two graphical representations of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𝜈</m:t>
                        </m:r>
                      </m:e>
                      <m:sub>
                        <m:r>
                          <a:rPr lang="it-IT" i="1">
                            <a:latin typeface="Cambria Math" panose="02040503050406030204" pitchFamily="18" charset="0"/>
                          </a:rPr>
                          <m:t>𝜇</m:t>
                        </m:r>
                      </m:sub>
                    </m:sSub>
                    <m:r>
                      <a:rPr lang="it-IT" i="1">
                        <a:latin typeface="Cambria Math" panose="02040503050406030204" pitchFamily="18" charset="0"/>
                      </a:rPr>
                      <m:t>(</m:t>
                    </m:r>
                    <m:r>
                      <a:rPr lang="it-IT" i="1">
                        <a:latin typeface="Cambria Math" panose="02040503050406030204" pitchFamily="18" charset="0"/>
                      </a:rPr>
                      <m:t>𝐶𝐶</m:t>
                    </m:r>
                    <m:r>
                      <a:rPr lang="it-IT" i="1">
                        <a:latin typeface="Cambria Math" panose="02040503050406030204" pitchFamily="18" charset="0"/>
                      </a:rPr>
                      <m:t>)</m:t>
                    </m:r>
                  </m:oMath>
                </a14:m>
                <a:r>
                  <a:rPr lang="en-US" dirty="0"/>
                  <a:t> interactions in </a:t>
                </a:r>
                <a:r>
                  <a:rPr lang="en-US" dirty="0" err="1"/>
                  <a:t>ArgonCube</a:t>
                </a:r>
                <a:r>
                  <a:rPr lang="en-US" dirty="0"/>
                  <a:t> made with </a:t>
                </a:r>
                <a:r>
                  <a:rPr lang="en-US" dirty="0" err="1"/>
                  <a:t>edep</a:t>
                </a:r>
                <a:r>
                  <a:rPr lang="en-US" dirty="0"/>
                  <a:t>-sim event display. In one the muon enters the gas TPC, in the other it does not</a:t>
                </a:r>
                <a:r>
                  <a:rPr lang="it-IT" dirty="0"/>
                  <a:t> </a:t>
                </a:r>
                <a:endParaRPr lang="en-US" dirty="0"/>
              </a:p>
            </p:txBody>
          </p:sp>
        </mc:Choice>
        <mc:Fallback>
          <p:sp>
            <p:nvSpPr>
              <p:cNvPr id="3" name="TextBox 2">
                <a:extLst>
                  <a:ext uri="{FF2B5EF4-FFF2-40B4-BE49-F238E27FC236}">
                    <a16:creationId xmlns:a16="http://schemas.microsoft.com/office/drawing/2014/main" id="{EC437B08-CF6A-46CA-B5D9-F1267286FC73}"/>
                  </a:ext>
                </a:extLst>
              </p:cNvPr>
              <p:cNvSpPr txBox="1">
                <a:spLocks noRot="1" noChangeAspect="1" noMove="1" noResize="1" noEditPoints="1" noAdjustHandles="1" noChangeArrowheads="1" noChangeShapeType="1" noTextEdit="1"/>
              </p:cNvSpPr>
              <p:nvPr/>
            </p:nvSpPr>
            <p:spPr>
              <a:xfrm>
                <a:off x="431998" y="943533"/>
                <a:ext cx="11340822" cy="945643"/>
              </a:xfrm>
              <a:prstGeom prst="rect">
                <a:avLst/>
              </a:prstGeom>
              <a:blipFill>
                <a:blip r:embed="rId2"/>
                <a:stretch>
                  <a:fillRect l="-376" t="-3871" r="-806" b="-9677"/>
                </a:stretch>
              </a:blipFill>
            </p:spPr>
            <p:txBody>
              <a:bodyPr/>
              <a:lstStyle/>
              <a:p>
                <a:r>
                  <a:rPr lang="en-US">
                    <a:noFill/>
                  </a:rPr>
                  <a:t> </a:t>
                </a:r>
              </a:p>
            </p:txBody>
          </p:sp>
        </mc:Fallback>
      </mc:AlternateContent>
      <p:pic>
        <p:nvPicPr>
          <p:cNvPr id="5" name="Picture 4" descr="A picture containing object, sitting, light, person&#10;&#10;Description automatically generated">
            <a:extLst>
              <a:ext uri="{FF2B5EF4-FFF2-40B4-BE49-F238E27FC236}">
                <a16:creationId xmlns:a16="http://schemas.microsoft.com/office/drawing/2014/main" id="{6374BE85-41C1-480E-B413-D61916022C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0062" y="2110248"/>
            <a:ext cx="5502758" cy="3464930"/>
          </a:xfrm>
          <a:prstGeom prst="rect">
            <a:avLst/>
          </a:prstGeom>
        </p:spPr>
      </p:pic>
      <p:pic>
        <p:nvPicPr>
          <p:cNvPr id="10" name="Picture 9" descr="A picture containing object, clock, light, green&#10;&#10;Description automatically generated">
            <a:extLst>
              <a:ext uri="{FF2B5EF4-FFF2-40B4-BE49-F238E27FC236}">
                <a16:creationId xmlns:a16="http://schemas.microsoft.com/office/drawing/2014/main" id="{9C88D39E-8A5F-49EA-9D23-AA5E5F456D9F}"/>
              </a:ext>
            </a:extLst>
          </p:cNvPr>
          <p:cNvPicPr>
            <a:picLocks noChangeAspect="1"/>
          </p:cNvPicPr>
          <p:nvPr/>
        </p:nvPicPr>
        <p:blipFill rotWithShape="1">
          <a:blip r:embed="rId4">
            <a:extLst>
              <a:ext uri="{28A0092B-C50C-407E-A947-70E740481C1C}">
                <a14:useLocalDpi xmlns:a14="http://schemas.microsoft.com/office/drawing/2010/main" val="0"/>
              </a:ext>
            </a:extLst>
          </a:blip>
          <a:srcRect l="4746" t="3744" b="3744"/>
          <a:stretch/>
        </p:blipFill>
        <p:spPr>
          <a:xfrm>
            <a:off x="431998" y="2110248"/>
            <a:ext cx="5502758" cy="3464930"/>
          </a:xfrm>
          <a:prstGeom prst="rect">
            <a:avLst/>
          </a:prstGeom>
        </p:spPr>
      </p:pic>
      <p:sp>
        <p:nvSpPr>
          <p:cNvPr id="11" name="TextBox 10">
            <a:extLst>
              <a:ext uri="{FF2B5EF4-FFF2-40B4-BE49-F238E27FC236}">
                <a16:creationId xmlns:a16="http://schemas.microsoft.com/office/drawing/2014/main" id="{993F5FD4-FC1B-418F-9E8D-65FAFC2D5AB2}"/>
              </a:ext>
            </a:extLst>
          </p:cNvPr>
          <p:cNvSpPr txBox="1"/>
          <p:nvPr/>
        </p:nvSpPr>
        <p:spPr>
          <a:xfrm>
            <a:off x="2192784" y="5745617"/>
            <a:ext cx="4003829" cy="369332"/>
          </a:xfrm>
          <a:prstGeom prst="rect">
            <a:avLst/>
          </a:prstGeom>
          <a:noFill/>
        </p:spPr>
        <p:txBody>
          <a:bodyPr wrap="square" rtlCol="0">
            <a:spAutoFit/>
          </a:bodyPr>
          <a:lstStyle/>
          <a:p>
            <a:r>
              <a:rPr lang="it-IT" dirty="0">
                <a:solidFill>
                  <a:srgbClr val="FF0000"/>
                </a:solidFill>
              </a:rPr>
              <a:t>PASSING MUON</a:t>
            </a:r>
            <a:endParaRPr lang="en-US" dirty="0">
              <a:solidFill>
                <a:srgbClr val="FF0000"/>
              </a:solidFill>
            </a:endParaRPr>
          </a:p>
        </p:txBody>
      </p:sp>
      <p:sp>
        <p:nvSpPr>
          <p:cNvPr id="12" name="TextBox 11">
            <a:extLst>
              <a:ext uri="{FF2B5EF4-FFF2-40B4-BE49-F238E27FC236}">
                <a16:creationId xmlns:a16="http://schemas.microsoft.com/office/drawing/2014/main" id="{78B8AA3A-50B7-4961-8341-C395755B0438}"/>
              </a:ext>
            </a:extLst>
          </p:cNvPr>
          <p:cNvSpPr txBox="1"/>
          <p:nvPr/>
        </p:nvSpPr>
        <p:spPr>
          <a:xfrm>
            <a:off x="7908200" y="5663520"/>
            <a:ext cx="4003829" cy="369332"/>
          </a:xfrm>
          <a:prstGeom prst="rect">
            <a:avLst/>
          </a:prstGeom>
          <a:noFill/>
        </p:spPr>
        <p:txBody>
          <a:bodyPr wrap="square" rtlCol="0">
            <a:spAutoFit/>
          </a:bodyPr>
          <a:lstStyle/>
          <a:p>
            <a:r>
              <a:rPr lang="it-IT" dirty="0">
                <a:solidFill>
                  <a:srgbClr val="FF0000"/>
                </a:solidFill>
              </a:rPr>
              <a:t>NON-PASSING MUON</a:t>
            </a:r>
            <a:endParaRPr lang="en-US" dirty="0">
              <a:solidFill>
                <a:srgbClr val="FF0000"/>
              </a:solidFill>
            </a:endParaRPr>
          </a:p>
        </p:txBody>
      </p:sp>
      <p:sp>
        <p:nvSpPr>
          <p:cNvPr id="9" name="Segnaposto numero diapositiva 5">
            <a:extLst>
              <a:ext uri="{FF2B5EF4-FFF2-40B4-BE49-F238E27FC236}">
                <a16:creationId xmlns:a16="http://schemas.microsoft.com/office/drawing/2014/main" id="{8F7113B2-3483-499E-AEF2-3962203D61CF}"/>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15</a:t>
            </a:fld>
            <a:endParaRPr lang="it-IT" dirty="0"/>
          </a:p>
        </p:txBody>
      </p:sp>
    </p:spTree>
    <p:extLst>
      <p:ext uri="{BB962C8B-B14F-4D97-AF65-F5344CB8AC3E}">
        <p14:creationId xmlns:p14="http://schemas.microsoft.com/office/powerpoint/2010/main" val="2099147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prstGeom prst="rect">
            <a:avLst/>
          </a:prstGeom>
        </p:spPr>
        <p:txBody>
          <a:bodyPr rtlCol="0" anchor="ctr">
            <a:normAutofit/>
          </a:bodyPr>
          <a:lstStyle/>
          <a:p>
            <a:pPr rtl="0"/>
            <a:r>
              <a:rPr lang="it-IT" dirty="0"/>
              <a:t>summary</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EC437B08-CF6A-46CA-B5D9-F1267286FC73}"/>
                  </a:ext>
                </a:extLst>
              </p:cNvPr>
              <p:cNvSpPr txBox="1"/>
              <p:nvPr/>
            </p:nvSpPr>
            <p:spPr>
              <a:xfrm>
                <a:off x="773878" y="1203265"/>
                <a:ext cx="10644242" cy="2887009"/>
              </a:xfrm>
              <a:prstGeom prst="rect">
                <a:avLst/>
              </a:prstGeom>
              <a:noFill/>
            </p:spPr>
            <p:txBody>
              <a:bodyPr wrap="square" rtlCol="0">
                <a:spAutoFit/>
              </a:bodyPr>
              <a:lstStyle/>
              <a:p>
                <a:pPr marL="285750" indent="-285750">
                  <a:buFont typeface="Arial" panose="020B0604020202020204" pitchFamily="34" charset="0"/>
                  <a:buChar char="•"/>
                </a:pPr>
                <a:r>
                  <a:rPr lang="it-IT" sz="2000" dirty="0"/>
                  <a:t>Drew </a:t>
                </a:r>
                <a:r>
                  <a:rPr lang="it-IT" sz="2000" dirty="0">
                    <a:solidFill>
                      <a:srgbClr val="FF0000"/>
                    </a:solidFill>
                  </a:rPr>
                  <a:t>momentum resolution and energy loss plots </a:t>
                </a:r>
                <a:r>
                  <a:rPr lang="it-IT" sz="2000" dirty="0"/>
                  <a:t>for two Garsoft samples: one with upstream muons starting outside the Gas TPC, and one inside</a:t>
                </a:r>
              </a:p>
              <a:p>
                <a:pPr marL="800100" lvl="1" indent="-342900">
                  <a:buFont typeface="Times New Roman" panose="02020603050405020304" pitchFamily="18" charset="0"/>
                  <a:buChar char="‣"/>
                </a:pPr>
                <a:r>
                  <a:rPr lang="it-IT" sz="2000" dirty="0">
                    <a:solidFill>
                      <a:schemeClr val="accent3"/>
                    </a:solidFill>
                  </a:rPr>
                  <a:t>Identified a bias in momentum reconstruction due to energy loss in ECAL</a:t>
                </a:r>
              </a:p>
              <a:p>
                <a:pPr marL="285750" indent="-285750">
                  <a:buFont typeface="Arial" panose="020B0604020202020204" pitchFamily="34" charset="0"/>
                  <a:buChar char="•"/>
                </a:pPr>
                <a:r>
                  <a:rPr lang="it-IT" sz="2000" dirty="0"/>
                  <a:t>Repurposed the original simulation code to </a:t>
                </a:r>
                <a:r>
                  <a:rPr lang="it-IT" sz="2000" dirty="0">
                    <a:solidFill>
                      <a:srgbClr val="FF0000"/>
                    </a:solidFill>
                  </a:rPr>
                  <a:t>study energy loss dependency on the muon initial momentum and angle</a:t>
                </a:r>
                <a:r>
                  <a:rPr lang="it-IT" sz="2000" dirty="0"/>
                  <a:t> with respect to the z axis</a:t>
                </a:r>
              </a:p>
              <a:p>
                <a:pPr marL="800100" lvl="1" indent="-342900">
                  <a:buFont typeface="Times New Roman" panose="02020603050405020304" pitchFamily="18" charset="0"/>
                  <a:buChar char="‣"/>
                </a:pPr>
                <a:r>
                  <a:rPr lang="en-US" sz="2000" dirty="0">
                    <a:solidFill>
                      <a:schemeClr val="accent3"/>
                    </a:solidFill>
                  </a:rPr>
                  <a:t>Detailed dependence of the energy loss on track parameters can be tabled in the tracking code to correct the reconstruction bias</a:t>
                </a:r>
                <a:endParaRPr lang="it-IT" sz="2000" dirty="0">
                  <a:solidFill>
                    <a:schemeClr val="accent3"/>
                  </a:solidFill>
                </a:endParaRPr>
              </a:p>
              <a:p>
                <a:pPr marL="285750" indent="-285750">
                  <a:buFont typeface="Arial" panose="020B0604020202020204" pitchFamily="34" charset="0"/>
                  <a:buChar char="•"/>
                </a:pPr>
                <a:r>
                  <a:rPr lang="it-IT" sz="2000" dirty="0"/>
                  <a:t>Started simulation chain to generate samples of muons</a:t>
                </a:r>
                <a:r>
                  <a:rPr lang="it-IT" sz="2000" dirty="0">
                    <a:solidFill>
                      <a:srgbClr val="FF0000"/>
                    </a:solidFill>
                  </a:rPr>
                  <a:t> </a:t>
                </a:r>
                <a:r>
                  <a:rPr lang="it-IT" sz="2000" dirty="0">
                    <a:solidFill>
                      <a:schemeClr val="tx1"/>
                    </a:solidFill>
                  </a:rPr>
                  <a:t>from </a:t>
                </a:r>
                <a14:m>
                  <m:oMath xmlns:m="http://schemas.openxmlformats.org/officeDocument/2006/math">
                    <m:sSub>
                      <m:sSubPr>
                        <m:ctrlPr>
                          <a:rPr lang="it-IT" sz="2000" i="1">
                            <a:solidFill>
                              <a:schemeClr val="tx1"/>
                            </a:solidFill>
                            <a:latin typeface="Cambria Math" panose="02040503050406030204" pitchFamily="18" charset="0"/>
                          </a:rPr>
                        </m:ctrlPr>
                      </m:sSubPr>
                      <m:e>
                        <m:r>
                          <a:rPr lang="it-IT" sz="2000" i="1">
                            <a:solidFill>
                              <a:schemeClr val="tx1"/>
                            </a:solidFill>
                            <a:latin typeface="Cambria Math" panose="02040503050406030204" pitchFamily="18" charset="0"/>
                          </a:rPr>
                          <m:t>𝜈</m:t>
                        </m:r>
                      </m:e>
                      <m:sub>
                        <m:r>
                          <a:rPr lang="it-IT" sz="2000" i="1">
                            <a:solidFill>
                              <a:schemeClr val="tx1"/>
                            </a:solidFill>
                            <a:latin typeface="Cambria Math" panose="02040503050406030204" pitchFamily="18" charset="0"/>
                          </a:rPr>
                          <m:t>𝜇</m:t>
                        </m:r>
                      </m:sub>
                    </m:sSub>
                    <m:r>
                      <a:rPr lang="it-IT" sz="2000" i="1">
                        <a:solidFill>
                          <a:schemeClr val="tx1"/>
                        </a:solidFill>
                        <a:latin typeface="Cambria Math" panose="02040503050406030204" pitchFamily="18" charset="0"/>
                      </a:rPr>
                      <m:t>(</m:t>
                    </m:r>
                    <m:r>
                      <a:rPr lang="it-IT" sz="2000" i="1">
                        <a:solidFill>
                          <a:schemeClr val="tx1"/>
                        </a:solidFill>
                        <a:latin typeface="Cambria Math" panose="02040503050406030204" pitchFamily="18" charset="0"/>
                      </a:rPr>
                      <m:t>𝐶𝐶</m:t>
                    </m:r>
                    <m:r>
                      <a:rPr lang="it-IT" sz="2000" i="1">
                        <a:solidFill>
                          <a:schemeClr val="tx1"/>
                        </a:solidFill>
                        <a:latin typeface="Cambria Math" panose="02040503050406030204" pitchFamily="18" charset="0"/>
                      </a:rPr>
                      <m:t>)</m:t>
                    </m:r>
                  </m:oMath>
                </a14:m>
                <a:r>
                  <a:rPr lang="en-US" sz="2000" dirty="0">
                    <a:solidFill>
                      <a:schemeClr val="tx1"/>
                    </a:solidFill>
                  </a:rPr>
                  <a:t> interactions in ND Lar that reach </a:t>
                </a:r>
                <a:r>
                  <a:rPr lang="it-IT" sz="2000" dirty="0">
                    <a:solidFill>
                      <a:schemeClr val="tx1"/>
                    </a:solidFill>
                  </a:rPr>
                  <a:t>ND GAr</a:t>
                </a:r>
                <a:endParaRPr lang="it-IT" sz="2000" dirty="0"/>
              </a:p>
            </p:txBody>
          </p:sp>
        </mc:Choice>
        <mc:Fallback>
          <p:sp>
            <p:nvSpPr>
              <p:cNvPr id="3" name="TextBox 2">
                <a:extLst>
                  <a:ext uri="{FF2B5EF4-FFF2-40B4-BE49-F238E27FC236}">
                    <a16:creationId xmlns:a16="http://schemas.microsoft.com/office/drawing/2014/main" id="{EC437B08-CF6A-46CA-B5D9-F1267286FC73}"/>
                  </a:ext>
                </a:extLst>
              </p:cNvPr>
              <p:cNvSpPr txBox="1">
                <a:spLocks noRot="1" noChangeAspect="1" noMove="1" noResize="1" noEditPoints="1" noAdjustHandles="1" noChangeArrowheads="1" noChangeShapeType="1" noTextEdit="1"/>
              </p:cNvSpPr>
              <p:nvPr/>
            </p:nvSpPr>
            <p:spPr>
              <a:xfrm>
                <a:off x="773878" y="1203265"/>
                <a:ext cx="10644242" cy="2887009"/>
              </a:xfrm>
              <a:prstGeom prst="rect">
                <a:avLst/>
              </a:prstGeom>
              <a:blipFill>
                <a:blip r:embed="rId2"/>
                <a:stretch>
                  <a:fillRect l="-515" t="-1055" b="-27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2D945E55-C12E-483E-A3FC-129ABE7A152E}"/>
                  </a:ext>
                </a:extLst>
              </p:cNvPr>
              <p:cNvSpPr txBox="1"/>
              <p:nvPr/>
            </p:nvSpPr>
            <p:spPr>
              <a:xfrm>
                <a:off x="709585" y="4690162"/>
                <a:ext cx="10772829" cy="1323439"/>
              </a:xfrm>
              <a:prstGeom prst="rect">
                <a:avLst/>
              </a:prstGeom>
              <a:solidFill>
                <a:schemeClr val="accent2">
                  <a:lumMod val="20000"/>
                  <a:lumOff val="80000"/>
                </a:schemeClr>
              </a:solidFill>
            </p:spPr>
            <p:txBody>
              <a:bodyPr wrap="square" rtlCol="0">
                <a:spAutoFit/>
              </a:bodyPr>
              <a:lstStyle/>
              <a:p>
                <a:pPr marL="285750" indent="-285750">
                  <a:buFont typeface="Arial" panose="020B0604020202020204" pitchFamily="34" charset="0"/>
                  <a:buChar char="•"/>
                </a:pPr>
                <a:r>
                  <a:rPr lang="it-IT" sz="2000" dirty="0"/>
                  <a:t>Improve energy loss studies by using point-by-point MC truth data, now available</a:t>
                </a:r>
              </a:p>
              <a:p>
                <a:pPr marL="285750" indent="-285750">
                  <a:buFont typeface="Arial" panose="020B0604020202020204" pitchFamily="34" charset="0"/>
                  <a:buChar char="•"/>
                </a:pPr>
                <a:r>
                  <a:rPr lang="it-IT" sz="2000" dirty="0"/>
                  <a:t>Revisiting current Kalman filter reconstruction </a:t>
                </a:r>
                <a:r>
                  <a:rPr lang="en-US" sz="2000" dirty="0"/>
                  <a:t>with focus on point-by-point propagation of track parameters to help improve </a:t>
                </a:r>
                <a14:m>
                  <m:oMath xmlns:m="http://schemas.openxmlformats.org/officeDocument/2006/math">
                    <m:r>
                      <m:rPr>
                        <m:sty m:val="p"/>
                      </m:rPr>
                      <a:rPr lang="it-IT" sz="2000" b="0" i="1" smtClean="0">
                        <a:latin typeface="Cambria Math" panose="02040503050406030204" pitchFamily="18" charset="0"/>
                      </a:rPr>
                      <m:t>LAr</m:t>
                    </m:r>
                    <m:r>
                      <a:rPr lang="it-IT" sz="2000" b="0" i="1" smtClean="0">
                        <a:latin typeface="Cambria Math" panose="02040503050406030204" pitchFamily="18" charset="0"/>
                      </a:rPr>
                      <m:t>→</m:t>
                    </m:r>
                    <m:r>
                      <m:rPr>
                        <m:sty m:val="p"/>
                      </m:rPr>
                      <a:rPr lang="it-IT" sz="2000" b="0" i="1" smtClean="0">
                        <a:latin typeface="Cambria Math" panose="02040503050406030204" pitchFamily="18" charset="0"/>
                      </a:rPr>
                      <m:t>GAr</m:t>
                    </m:r>
                  </m:oMath>
                </a14:m>
                <a:r>
                  <a:rPr lang="en-US" sz="2000" dirty="0"/>
                  <a:t> global tracking</a:t>
                </a:r>
              </a:p>
              <a:p>
                <a:pPr marL="285750" indent="-285750">
                  <a:buFont typeface="Arial" panose="020B0604020202020204" pitchFamily="34" charset="0"/>
                  <a:buChar char="•"/>
                </a:pPr>
                <a:r>
                  <a:rPr lang="en-US" sz="2000" dirty="0"/>
                  <a:t>Integrate </a:t>
                </a:r>
                <a14:m>
                  <m:oMath xmlns:m="http://schemas.openxmlformats.org/officeDocument/2006/math">
                    <m:r>
                      <m:rPr>
                        <m:sty m:val="p"/>
                      </m:rPr>
                      <a:rPr lang="it-IT" sz="2000" i="1">
                        <a:latin typeface="Cambria Math" panose="02040503050406030204" pitchFamily="18" charset="0"/>
                      </a:rPr>
                      <m:t>LAr</m:t>
                    </m:r>
                    <m:r>
                      <a:rPr lang="it-IT" sz="2000" b="0" i="1" smtClean="0">
                        <a:latin typeface="Cambria Math" panose="02040503050406030204" pitchFamily="18" charset="0"/>
                      </a:rPr>
                      <m:t>+</m:t>
                    </m:r>
                    <m:r>
                      <m:rPr>
                        <m:sty m:val="p"/>
                      </m:rPr>
                      <a:rPr lang="it-IT" sz="2000" i="1">
                        <a:latin typeface="Cambria Math" panose="02040503050406030204" pitchFamily="18" charset="0"/>
                      </a:rPr>
                      <m:t>GAr</m:t>
                    </m:r>
                  </m:oMath>
                </a14:m>
                <a:r>
                  <a:rPr lang="en-US" sz="2000" dirty="0"/>
                  <a:t> simulation with modularized interface </a:t>
                </a:r>
              </a:p>
            </p:txBody>
          </p:sp>
        </mc:Choice>
        <mc:Fallback>
          <p:sp>
            <p:nvSpPr>
              <p:cNvPr id="6" name="TextBox 5">
                <a:extLst>
                  <a:ext uri="{FF2B5EF4-FFF2-40B4-BE49-F238E27FC236}">
                    <a16:creationId xmlns:a16="http://schemas.microsoft.com/office/drawing/2014/main" id="{2D945E55-C12E-483E-A3FC-129ABE7A152E}"/>
                  </a:ext>
                </a:extLst>
              </p:cNvPr>
              <p:cNvSpPr txBox="1">
                <a:spLocks noRot="1" noChangeAspect="1" noMove="1" noResize="1" noEditPoints="1" noAdjustHandles="1" noChangeArrowheads="1" noChangeShapeType="1" noTextEdit="1"/>
              </p:cNvSpPr>
              <p:nvPr/>
            </p:nvSpPr>
            <p:spPr>
              <a:xfrm>
                <a:off x="709585" y="4690162"/>
                <a:ext cx="10772829" cy="1323439"/>
              </a:xfrm>
              <a:prstGeom prst="rect">
                <a:avLst/>
              </a:prstGeom>
              <a:blipFill>
                <a:blip r:embed="rId3"/>
                <a:stretch>
                  <a:fillRect l="-509" t="-2304" b="-7373"/>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40C4BA99-C059-49D9-8CB4-FA0FC6331951}"/>
              </a:ext>
            </a:extLst>
          </p:cNvPr>
          <p:cNvSpPr txBox="1"/>
          <p:nvPr/>
        </p:nvSpPr>
        <p:spPr>
          <a:xfrm>
            <a:off x="709585" y="4350897"/>
            <a:ext cx="1943100" cy="400110"/>
          </a:xfrm>
          <a:prstGeom prst="rect">
            <a:avLst/>
          </a:prstGeom>
          <a:noFill/>
        </p:spPr>
        <p:txBody>
          <a:bodyPr wrap="square" rtlCol="0">
            <a:spAutoFit/>
          </a:bodyPr>
          <a:lstStyle/>
          <a:p>
            <a:r>
              <a:rPr lang="it-IT" sz="2000" dirty="0">
                <a:solidFill>
                  <a:schemeClr val="accent3"/>
                </a:solidFill>
              </a:rPr>
              <a:t>NEXT STEPS</a:t>
            </a:r>
            <a:endParaRPr lang="en-US" sz="2000" dirty="0">
              <a:solidFill>
                <a:schemeClr val="accent3"/>
              </a:solidFill>
            </a:endParaRPr>
          </a:p>
        </p:txBody>
      </p:sp>
      <p:sp>
        <p:nvSpPr>
          <p:cNvPr id="9" name="Segnaposto numero diapositiva 5">
            <a:extLst>
              <a:ext uri="{FF2B5EF4-FFF2-40B4-BE49-F238E27FC236}">
                <a16:creationId xmlns:a16="http://schemas.microsoft.com/office/drawing/2014/main" id="{9A64E384-E6B5-42E3-B069-7CCF7AC35F6B}"/>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16</a:t>
            </a:fld>
            <a:endParaRPr lang="it-IT" dirty="0"/>
          </a:p>
        </p:txBody>
      </p:sp>
    </p:spTree>
    <p:extLst>
      <p:ext uri="{BB962C8B-B14F-4D97-AF65-F5344CB8AC3E}">
        <p14:creationId xmlns:p14="http://schemas.microsoft.com/office/powerpoint/2010/main" val="2043496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C8BEC8E-2BB5-4D89-9AB6-382F37CF6DEF}"/>
              </a:ext>
            </a:extLst>
          </p:cNvPr>
          <p:cNvSpPr>
            <a:spLocks noGrp="1"/>
          </p:cNvSpPr>
          <p:nvPr>
            <p:ph type="sldNum" sz="quarter" idx="33"/>
          </p:nvPr>
        </p:nvSpPr>
        <p:spPr/>
        <p:txBody>
          <a:bodyPr/>
          <a:lstStyle/>
          <a:p>
            <a:pPr rtl="0"/>
            <a:fld id="{19B51A1E-902D-48AF-9020-955120F399B6}" type="slidenum">
              <a:rPr lang="it-IT" smtClean="0"/>
              <a:pPr rtl="0"/>
              <a:t>17</a:t>
            </a:fld>
            <a:endParaRPr lang="it-IT" dirty="0"/>
          </a:p>
        </p:txBody>
      </p:sp>
      <p:sp>
        <p:nvSpPr>
          <p:cNvPr id="3" name="TextBox 2">
            <a:extLst>
              <a:ext uri="{FF2B5EF4-FFF2-40B4-BE49-F238E27FC236}">
                <a16:creationId xmlns:a16="http://schemas.microsoft.com/office/drawing/2014/main" id="{33595A5E-2331-488D-92C6-88A0399EEE75}"/>
              </a:ext>
            </a:extLst>
          </p:cNvPr>
          <p:cNvSpPr txBox="1"/>
          <p:nvPr/>
        </p:nvSpPr>
        <p:spPr>
          <a:xfrm>
            <a:off x="3812959" y="2639307"/>
            <a:ext cx="4566082" cy="584775"/>
          </a:xfrm>
          <a:prstGeom prst="rect">
            <a:avLst/>
          </a:prstGeom>
          <a:noFill/>
        </p:spPr>
        <p:txBody>
          <a:bodyPr wrap="square" rtlCol="0">
            <a:spAutoFit/>
          </a:bodyPr>
          <a:lstStyle/>
          <a:p>
            <a:r>
              <a:rPr lang="it-IT" sz="3200" dirty="0"/>
              <a:t>Thanks for your attention</a:t>
            </a:r>
            <a:endParaRPr lang="en-US" sz="3200" dirty="0"/>
          </a:p>
        </p:txBody>
      </p:sp>
      <p:sp>
        <p:nvSpPr>
          <p:cNvPr id="4" name="Rectangle 3">
            <a:extLst>
              <a:ext uri="{FF2B5EF4-FFF2-40B4-BE49-F238E27FC236}">
                <a16:creationId xmlns:a16="http://schemas.microsoft.com/office/drawing/2014/main" id="{4EE1B488-289C-439E-BDF5-AFB7E1DB4490}"/>
              </a:ext>
            </a:extLst>
          </p:cNvPr>
          <p:cNvSpPr/>
          <p:nvPr/>
        </p:nvSpPr>
        <p:spPr>
          <a:xfrm>
            <a:off x="709585" y="3552230"/>
            <a:ext cx="10772829" cy="707886"/>
          </a:xfrm>
          <a:prstGeom prst="rect">
            <a:avLst/>
          </a:prstGeom>
          <a:solidFill>
            <a:schemeClr val="accent3">
              <a:lumMod val="20000"/>
              <a:lumOff val="80000"/>
            </a:schemeClr>
          </a:solidFill>
        </p:spPr>
        <p:txBody>
          <a:bodyPr wrap="square">
            <a:spAutoFit/>
          </a:bodyPr>
          <a:lstStyle/>
          <a:p>
            <a:r>
              <a:rPr lang="it-IT" sz="2000" dirty="0"/>
              <a:t>Many thanks to Thomas Junk, Tanaz Mohayai, Eldwan E. Brianne, Leo Bellantoni and everyone else for their guidance and support</a:t>
            </a:r>
            <a:endParaRPr lang="en-US" sz="2000" dirty="0"/>
          </a:p>
        </p:txBody>
      </p:sp>
    </p:spTree>
    <p:extLst>
      <p:ext uri="{BB962C8B-B14F-4D97-AF65-F5344CB8AC3E}">
        <p14:creationId xmlns:p14="http://schemas.microsoft.com/office/powerpoint/2010/main" val="4208276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9A688-E18D-43D7-B631-C5D51C65C49A}"/>
              </a:ext>
            </a:extLst>
          </p:cNvPr>
          <p:cNvSpPr>
            <a:spLocks noGrp="1"/>
          </p:cNvSpPr>
          <p:nvPr>
            <p:ph type="title"/>
          </p:nvPr>
        </p:nvSpPr>
        <p:spPr>
          <a:xfrm>
            <a:off x="4826446" y="3203619"/>
            <a:ext cx="9198117" cy="450762"/>
          </a:xfrm>
        </p:spPr>
        <p:txBody>
          <a:bodyPr/>
          <a:lstStyle/>
          <a:p>
            <a:r>
              <a:rPr lang="it-IT" dirty="0"/>
              <a:t>EXTRA SLIDES</a:t>
            </a:r>
            <a:endParaRPr lang="en-US" dirty="0"/>
          </a:p>
        </p:txBody>
      </p:sp>
      <p:sp>
        <p:nvSpPr>
          <p:cNvPr id="5" name="Slide Number Placeholder 4">
            <a:extLst>
              <a:ext uri="{FF2B5EF4-FFF2-40B4-BE49-F238E27FC236}">
                <a16:creationId xmlns:a16="http://schemas.microsoft.com/office/drawing/2014/main" id="{0C8BEC8E-2BB5-4D89-9AB6-382F37CF6DEF}"/>
              </a:ext>
            </a:extLst>
          </p:cNvPr>
          <p:cNvSpPr>
            <a:spLocks noGrp="1"/>
          </p:cNvSpPr>
          <p:nvPr>
            <p:ph type="sldNum" sz="quarter" idx="33"/>
          </p:nvPr>
        </p:nvSpPr>
        <p:spPr/>
        <p:txBody>
          <a:bodyPr/>
          <a:lstStyle/>
          <a:p>
            <a:pPr rtl="0"/>
            <a:fld id="{19B51A1E-902D-48AF-9020-955120F399B6}" type="slidenum">
              <a:rPr lang="it-IT" smtClean="0"/>
              <a:pPr rtl="0"/>
              <a:t>18</a:t>
            </a:fld>
            <a:endParaRPr lang="it-IT" dirty="0"/>
          </a:p>
        </p:txBody>
      </p:sp>
    </p:spTree>
    <p:extLst>
      <p:ext uri="{BB962C8B-B14F-4D97-AF65-F5344CB8AC3E}">
        <p14:creationId xmlns:p14="http://schemas.microsoft.com/office/powerpoint/2010/main" val="1432001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prstGeom prst="rect">
            <a:avLst/>
          </a:prstGeom>
        </p:spPr>
        <p:txBody>
          <a:bodyPr rtlCol="0" anchor="ctr">
            <a:normAutofit/>
          </a:bodyPr>
          <a:lstStyle/>
          <a:p>
            <a:pPr rtl="0"/>
            <a:r>
              <a:rPr lang="it-IT" dirty="0"/>
              <a:t>Resolution as a function of y</a:t>
            </a:r>
          </a:p>
        </p:txBody>
      </p:sp>
      <p:sp>
        <p:nvSpPr>
          <p:cNvPr id="6" name="Segnaposto numero diapositiva 5">
            <a:extLst>
              <a:ext uri="{FF2B5EF4-FFF2-40B4-BE49-F238E27FC236}">
                <a16:creationId xmlns:a16="http://schemas.microsoft.com/office/drawing/2014/main" id="{46D051DA-5DAD-43A7-A238-51C63BA59FEC}"/>
              </a:ext>
            </a:extLst>
          </p:cNvPr>
          <p:cNvSpPr>
            <a:spLocks noGrp="1"/>
          </p:cNvSpPr>
          <p:nvPr>
            <p:ph type="sldNum" sz="quarter" idx="33"/>
          </p:nvPr>
        </p:nvSpPr>
        <p:spPr>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19</a:t>
            </a:fld>
            <a:endParaRPr lang="it-IT"/>
          </a:p>
        </p:txBody>
      </p:sp>
      <p:sp>
        <p:nvSpPr>
          <p:cNvPr id="3" name="TextBox 2">
            <a:extLst>
              <a:ext uri="{FF2B5EF4-FFF2-40B4-BE49-F238E27FC236}">
                <a16:creationId xmlns:a16="http://schemas.microsoft.com/office/drawing/2014/main" id="{EC437B08-CF6A-46CA-B5D9-F1267286FC73}"/>
              </a:ext>
            </a:extLst>
          </p:cNvPr>
          <p:cNvSpPr txBox="1"/>
          <p:nvPr/>
        </p:nvSpPr>
        <p:spPr>
          <a:xfrm>
            <a:off x="431998" y="943533"/>
            <a:ext cx="10305131" cy="646331"/>
          </a:xfrm>
          <a:prstGeom prst="rect">
            <a:avLst/>
          </a:prstGeom>
          <a:noFill/>
        </p:spPr>
        <p:txBody>
          <a:bodyPr wrap="square" rtlCol="0">
            <a:spAutoFit/>
          </a:bodyPr>
          <a:lstStyle/>
          <a:p>
            <a:pPr marL="285750" indent="-285750">
              <a:buFont typeface="Arial" panose="020B0604020202020204" pitchFamily="34" charset="0"/>
              <a:buChar char="•"/>
            </a:pPr>
            <a:r>
              <a:rPr lang="it-IT" dirty="0"/>
              <a:t>Plots of resolution as a function of the initial y (vertical) position of the muon ( random upstream samples outside the detector -200 cm &lt; y &lt; 0 cm )</a:t>
            </a:r>
            <a:endParaRPr lang="en-US" dirty="0"/>
          </a:p>
        </p:txBody>
      </p:sp>
      <p:pic>
        <p:nvPicPr>
          <p:cNvPr id="7" name="Picture 6" descr="A screenshot of a cell phone&#10;&#10;Description automatically generated">
            <a:extLst>
              <a:ext uri="{FF2B5EF4-FFF2-40B4-BE49-F238E27FC236}">
                <a16:creationId xmlns:a16="http://schemas.microsoft.com/office/drawing/2014/main" id="{CE935489-9F51-498E-9630-FD0ACAA7CB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8921" y="1969788"/>
            <a:ext cx="5021072" cy="3894098"/>
          </a:xfrm>
          <a:prstGeom prst="rect">
            <a:avLst/>
          </a:prstGeom>
        </p:spPr>
      </p:pic>
      <p:pic>
        <p:nvPicPr>
          <p:cNvPr id="9" name="Picture 8" descr="A close up of a map&#10;&#10;Description automatically generated">
            <a:extLst>
              <a:ext uri="{FF2B5EF4-FFF2-40B4-BE49-F238E27FC236}">
                <a16:creationId xmlns:a16="http://schemas.microsoft.com/office/drawing/2014/main" id="{7B78FAD7-F201-4AB1-8D75-D233B16BB9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058" y="1969787"/>
            <a:ext cx="5021073" cy="3894099"/>
          </a:xfrm>
          <a:prstGeom prst="rect">
            <a:avLst/>
          </a:prstGeom>
        </p:spPr>
      </p:pic>
    </p:spTree>
    <p:extLst>
      <p:ext uri="{BB962C8B-B14F-4D97-AF65-F5344CB8AC3E}">
        <p14:creationId xmlns:p14="http://schemas.microsoft.com/office/powerpoint/2010/main" val="1782290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prstGeom prst="rect">
            <a:avLst/>
          </a:prstGeom>
        </p:spPr>
        <p:txBody>
          <a:bodyPr rtlCol="0" anchor="ctr">
            <a:normAutofit/>
          </a:bodyPr>
          <a:lstStyle/>
          <a:p>
            <a:pPr rtl="0"/>
            <a:r>
              <a:rPr lang="it-IT" dirty="0"/>
              <a:t>Immidiate and future goals</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EC437B08-CF6A-46CA-B5D9-F1267286FC73}"/>
                  </a:ext>
                </a:extLst>
              </p:cNvPr>
              <p:cNvSpPr txBox="1"/>
              <p:nvPr/>
            </p:nvSpPr>
            <p:spPr>
              <a:xfrm>
                <a:off x="514335" y="1267177"/>
                <a:ext cx="11163328" cy="2554545"/>
              </a:xfrm>
              <a:prstGeom prst="rect">
                <a:avLst/>
              </a:prstGeom>
              <a:noFill/>
            </p:spPr>
            <p:txBody>
              <a:bodyPr wrap="square" rtlCol="0">
                <a:spAutoFit/>
              </a:bodyPr>
              <a:lstStyle/>
              <a:p>
                <a:pPr marL="285750" indent="-285750">
                  <a:buFont typeface="Arial" panose="020B0604020202020204" pitchFamily="34" charset="0"/>
                  <a:buChar char="•"/>
                </a:pPr>
                <a:r>
                  <a:rPr lang="it-IT" sz="2000" dirty="0">
                    <a:solidFill>
                      <a:schemeClr val="tx1"/>
                    </a:solidFill>
                  </a:rPr>
                  <a:t>The </a:t>
                </a:r>
                <a:r>
                  <a:rPr lang="it-IT" sz="2000" dirty="0">
                    <a:solidFill>
                      <a:srgbClr val="FF0000"/>
                    </a:solidFill>
                  </a:rPr>
                  <a:t>ND-GAr</a:t>
                </a:r>
                <a:r>
                  <a:rPr lang="it-IT" sz="2000" dirty="0">
                    <a:solidFill>
                      <a:schemeClr val="tx1"/>
                    </a:solidFill>
                  </a:rPr>
                  <a:t> </a:t>
                </a:r>
                <a:r>
                  <a:rPr lang="it-IT" sz="2000" dirty="0">
                    <a:solidFill>
                      <a:srgbClr val="FF0000"/>
                    </a:solidFill>
                  </a:rPr>
                  <a:t>tracking capabilities </a:t>
                </a:r>
                <a:r>
                  <a:rPr lang="it-IT" sz="2000" dirty="0">
                    <a:solidFill>
                      <a:schemeClr val="tx1"/>
                    </a:solidFill>
                  </a:rPr>
                  <a:t>need to be carefully studied and benchmarked</a:t>
                </a:r>
              </a:p>
              <a:p>
                <a:pPr marL="285750" indent="-285750">
                  <a:buFont typeface="Arial" panose="020B0604020202020204" pitchFamily="34" charset="0"/>
                  <a:buChar char="•"/>
                </a:pPr>
                <a:r>
                  <a:rPr lang="it-IT" sz="2000" dirty="0">
                    <a:solidFill>
                      <a:schemeClr val="tx1"/>
                    </a:solidFill>
                  </a:rPr>
                  <a:t>The </a:t>
                </a:r>
                <a:r>
                  <a:rPr lang="it-IT" sz="2000" dirty="0">
                    <a:solidFill>
                      <a:srgbClr val="FF0000"/>
                    </a:solidFill>
                  </a:rPr>
                  <a:t>momentum reconstruction algorithms</a:t>
                </a:r>
                <a:r>
                  <a:rPr lang="it-IT" sz="2000" dirty="0">
                    <a:solidFill>
                      <a:schemeClr val="tx1"/>
                    </a:solidFill>
                  </a:rPr>
                  <a:t>, involving </a:t>
                </a:r>
                <a:r>
                  <a:rPr lang="it-IT" sz="2000" dirty="0">
                    <a:solidFill>
                      <a:srgbClr val="FF0000"/>
                    </a:solidFill>
                  </a:rPr>
                  <a:t>Kalman filter</a:t>
                </a:r>
                <a:r>
                  <a:rPr lang="it-IT" sz="2000" dirty="0">
                    <a:solidFill>
                      <a:schemeClr val="tx1"/>
                    </a:solidFill>
                  </a:rPr>
                  <a:t>, need to be evaluated in their efficacy and potentially improved</a:t>
                </a:r>
              </a:p>
              <a:p>
                <a:pPr marL="800100" lvl="1" indent="-342900">
                  <a:buFont typeface="Times New Roman" panose="02020603050405020304" pitchFamily="18" charset="0"/>
                  <a:buChar char="‣"/>
                </a:pPr>
                <a:r>
                  <a:rPr lang="en-US" sz="2000" dirty="0"/>
                  <a:t>Tracking in ND </a:t>
                </a:r>
                <a:r>
                  <a:rPr lang="en-US" sz="2000" dirty="0" err="1"/>
                  <a:t>GAr</a:t>
                </a:r>
                <a:r>
                  <a:rPr lang="en-US" sz="2000" dirty="0"/>
                  <a:t> will have to take into account </a:t>
                </a:r>
                <a:r>
                  <a:rPr lang="en-US" sz="2000" dirty="0" err="1">
                    <a:solidFill>
                      <a:srgbClr val="FF0000"/>
                    </a:solidFill>
                  </a:rPr>
                  <a:t>dEdx</a:t>
                </a:r>
                <a:r>
                  <a:rPr lang="en-US" sz="2000" dirty="0">
                    <a:solidFill>
                      <a:srgbClr val="FF0000"/>
                    </a:solidFill>
                  </a:rPr>
                  <a:t> , multiple scattering and field inhomogeneity</a:t>
                </a:r>
                <a:r>
                  <a:rPr lang="en-US" sz="2000" dirty="0"/>
                  <a:t> in high pressure gasses if performances at the levels of ALICE or better want to be achieved</a:t>
                </a:r>
              </a:p>
              <a:p>
                <a:pPr marL="285750" indent="-285750">
                  <a:buFont typeface="Arial" panose="020B0604020202020204" pitchFamily="34" charset="0"/>
                  <a:buChar char="•"/>
                </a:pPr>
                <a:r>
                  <a:rPr lang="en-US" sz="2000" dirty="0"/>
                  <a:t>An important role of </a:t>
                </a:r>
                <a:r>
                  <a:rPr lang="en-US" sz="2000" dirty="0">
                    <a:solidFill>
                      <a:srgbClr val="FF0000"/>
                    </a:solidFill>
                  </a:rPr>
                  <a:t>ND-</a:t>
                </a:r>
                <a:r>
                  <a:rPr lang="en-US" sz="2000" dirty="0" err="1">
                    <a:solidFill>
                      <a:srgbClr val="FF0000"/>
                    </a:solidFill>
                  </a:rPr>
                  <a:t>GAr</a:t>
                </a:r>
                <a:r>
                  <a:rPr lang="en-US" sz="2000" dirty="0"/>
                  <a:t> will be to function as a </a:t>
                </a:r>
                <a:r>
                  <a:rPr lang="en-US" sz="2000" dirty="0">
                    <a:solidFill>
                      <a:srgbClr val="FF0000"/>
                    </a:solidFill>
                  </a:rPr>
                  <a:t>muon spectrometer of ND-</a:t>
                </a:r>
                <a:r>
                  <a:rPr lang="en-US" sz="2000" dirty="0" err="1">
                    <a:solidFill>
                      <a:srgbClr val="FF0000"/>
                    </a:solidFill>
                  </a:rPr>
                  <a:t>LAr</a:t>
                </a:r>
                <a:r>
                  <a:rPr lang="en-US" sz="2000" dirty="0">
                    <a:solidFill>
                      <a:srgbClr val="FF0000"/>
                    </a:solidFill>
                  </a:rPr>
                  <a:t>: </a:t>
                </a:r>
                <a:r>
                  <a:rPr lang="en-US" sz="2000" dirty="0"/>
                  <a:t>to evaluate its capabilities in that sense</a:t>
                </a:r>
                <a:r>
                  <a:rPr lang="en-US" sz="2000" dirty="0">
                    <a:solidFill>
                      <a:srgbClr val="FF0000"/>
                    </a:solidFill>
                  </a:rPr>
                  <a:t> </a:t>
                </a:r>
                <a:r>
                  <a:rPr lang="en-US" sz="2000" dirty="0"/>
                  <a:t>the </a:t>
                </a:r>
                <a14:m>
                  <m:oMath xmlns:m="http://schemas.openxmlformats.org/officeDocument/2006/math">
                    <m:r>
                      <m:rPr>
                        <m:sty m:val="p"/>
                      </m:rPr>
                      <a:rPr lang="it-IT" sz="2000" b="0" i="1" smtClean="0">
                        <a:latin typeface="Cambria Math" panose="02040503050406030204" pitchFamily="18" charset="0"/>
                      </a:rPr>
                      <m:t>LAr</m:t>
                    </m:r>
                    <m:r>
                      <a:rPr lang="it-IT" sz="2000" b="0" i="1" smtClean="0">
                        <a:latin typeface="Cambria Math" panose="02040503050406030204" pitchFamily="18" charset="0"/>
                      </a:rPr>
                      <m:t>→</m:t>
                    </m:r>
                    <m:r>
                      <m:rPr>
                        <m:sty m:val="p"/>
                      </m:rPr>
                      <a:rPr lang="it-IT" sz="2000" b="0" i="1" smtClean="0">
                        <a:latin typeface="Cambria Math" panose="02040503050406030204" pitchFamily="18" charset="0"/>
                      </a:rPr>
                      <m:t>GAr</m:t>
                    </m:r>
                  </m:oMath>
                </a14:m>
                <a:r>
                  <a:rPr lang="en-US" sz="2000" dirty="0"/>
                  <a:t> propagation of tracks needs to be understood</a:t>
                </a:r>
              </a:p>
            </p:txBody>
          </p:sp>
        </mc:Choice>
        <mc:Fallback>
          <p:sp>
            <p:nvSpPr>
              <p:cNvPr id="3" name="TextBox 2">
                <a:extLst>
                  <a:ext uri="{FF2B5EF4-FFF2-40B4-BE49-F238E27FC236}">
                    <a16:creationId xmlns:a16="http://schemas.microsoft.com/office/drawing/2014/main" id="{EC437B08-CF6A-46CA-B5D9-F1267286FC73}"/>
                  </a:ext>
                </a:extLst>
              </p:cNvPr>
              <p:cNvSpPr txBox="1">
                <a:spLocks noRot="1" noChangeAspect="1" noMove="1" noResize="1" noEditPoints="1" noAdjustHandles="1" noChangeArrowheads="1" noChangeShapeType="1" noTextEdit="1"/>
              </p:cNvSpPr>
              <p:nvPr/>
            </p:nvSpPr>
            <p:spPr>
              <a:xfrm>
                <a:off x="514335" y="1267177"/>
                <a:ext cx="11163328" cy="2554545"/>
              </a:xfrm>
              <a:prstGeom prst="rect">
                <a:avLst/>
              </a:prstGeom>
              <a:blipFill>
                <a:blip r:embed="rId2"/>
                <a:stretch>
                  <a:fillRect l="-491" t="-1432" r="-710" b="-3341"/>
                </a:stretch>
              </a:blipFill>
            </p:spPr>
            <p:txBody>
              <a:bodyPr/>
              <a:lstStyle/>
              <a:p>
                <a:r>
                  <a:rPr lang="en-US">
                    <a:noFill/>
                  </a:rPr>
                  <a:t> </a:t>
                </a:r>
              </a:p>
            </p:txBody>
          </p:sp>
        </mc:Fallback>
      </mc:AlternateContent>
      <p:sp>
        <p:nvSpPr>
          <p:cNvPr id="4" name="Segnaposto numero diapositiva 5">
            <a:extLst>
              <a:ext uri="{FF2B5EF4-FFF2-40B4-BE49-F238E27FC236}">
                <a16:creationId xmlns:a16="http://schemas.microsoft.com/office/drawing/2014/main" id="{44FA60AD-7BAB-45E8-85BE-0650BB8FE7B2}"/>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2</a:t>
            </a:fld>
            <a:endParaRPr lang="it-IT"/>
          </a:p>
        </p:txBody>
      </p:sp>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E60AEE9B-F35B-469F-A184-5E68DF815EEB}"/>
                  </a:ext>
                </a:extLst>
              </p:cNvPr>
              <p:cNvSpPr/>
              <p:nvPr/>
            </p:nvSpPr>
            <p:spPr>
              <a:xfrm>
                <a:off x="709584" y="4703783"/>
                <a:ext cx="10772829" cy="1040349"/>
              </a:xfrm>
              <a:prstGeom prst="rect">
                <a:avLst/>
              </a:prstGeom>
              <a:solidFill>
                <a:schemeClr val="accent2">
                  <a:lumMod val="20000"/>
                  <a:lumOff val="80000"/>
                </a:schemeClr>
              </a:solidFill>
            </p:spPr>
            <p:txBody>
              <a:bodyPr wrap="square">
                <a:spAutoFit/>
              </a:bodyPr>
              <a:lstStyle/>
              <a:p>
                <a:pPr marL="285750" indent="-285750">
                  <a:buFont typeface="Arial" panose="020B0604020202020204" pitchFamily="34" charset="0"/>
                  <a:buChar char="•"/>
                </a:pPr>
                <a:r>
                  <a:rPr lang="it-IT" sz="2000" dirty="0"/>
                  <a:t>Easiest sample to study consists of </a:t>
                </a:r>
                <a:r>
                  <a:rPr lang="it-IT" sz="2000" dirty="0">
                    <a:solidFill>
                      <a:srgbClr val="FF0000"/>
                    </a:solidFill>
                  </a:rPr>
                  <a:t>muons produced in </a:t>
                </a:r>
                <a14:m>
                  <m:oMath xmlns:m="http://schemas.openxmlformats.org/officeDocument/2006/math">
                    <m:sSub>
                      <m:sSubPr>
                        <m:ctrlPr>
                          <a:rPr lang="it-IT" sz="2000" i="1">
                            <a:solidFill>
                              <a:srgbClr val="FF0000"/>
                            </a:solidFill>
                            <a:latin typeface="Cambria Math" panose="02040503050406030204" pitchFamily="18" charset="0"/>
                          </a:rPr>
                        </m:ctrlPr>
                      </m:sSubPr>
                      <m:e>
                        <m:r>
                          <a:rPr lang="it-IT" sz="2000" i="1">
                            <a:solidFill>
                              <a:srgbClr val="FF0000"/>
                            </a:solidFill>
                            <a:latin typeface="Cambria Math" panose="02040503050406030204" pitchFamily="18" charset="0"/>
                          </a:rPr>
                          <m:t>𝜈</m:t>
                        </m:r>
                      </m:e>
                      <m:sub>
                        <m:r>
                          <a:rPr lang="it-IT" sz="2000" i="1">
                            <a:solidFill>
                              <a:srgbClr val="FF0000"/>
                            </a:solidFill>
                            <a:latin typeface="Cambria Math" panose="02040503050406030204" pitchFamily="18" charset="0"/>
                          </a:rPr>
                          <m:t>𝜇</m:t>
                        </m:r>
                      </m:sub>
                    </m:sSub>
                    <m:r>
                      <a:rPr lang="it-IT" sz="2000" i="1">
                        <a:solidFill>
                          <a:srgbClr val="FF0000"/>
                        </a:solidFill>
                        <a:latin typeface="Cambria Math" panose="02040503050406030204" pitchFamily="18" charset="0"/>
                      </a:rPr>
                      <m:t>(</m:t>
                    </m:r>
                    <m:r>
                      <a:rPr lang="it-IT" sz="2000" i="1">
                        <a:solidFill>
                          <a:srgbClr val="FF0000"/>
                        </a:solidFill>
                        <a:latin typeface="Cambria Math" panose="02040503050406030204" pitchFamily="18" charset="0"/>
                      </a:rPr>
                      <m:t>𝐶𝐶</m:t>
                    </m:r>
                    <m:r>
                      <a:rPr lang="it-IT" sz="2000" i="1">
                        <a:solidFill>
                          <a:srgbClr val="FF0000"/>
                        </a:solidFill>
                        <a:latin typeface="Cambria Math" panose="02040503050406030204" pitchFamily="18" charset="0"/>
                      </a:rPr>
                      <m:t>)</m:t>
                    </m:r>
                  </m:oMath>
                </a14:m>
                <a:r>
                  <a:rPr lang="en-US" sz="2000" dirty="0">
                    <a:solidFill>
                      <a:srgbClr val="FF0000"/>
                    </a:solidFill>
                  </a:rPr>
                  <a:t> interactions in the </a:t>
                </a:r>
                <a:r>
                  <a:rPr lang="en-US" sz="2000" dirty="0" err="1">
                    <a:solidFill>
                      <a:srgbClr val="FF0000"/>
                    </a:solidFill>
                  </a:rPr>
                  <a:t>ArgonCube</a:t>
                </a:r>
                <a:r>
                  <a:rPr lang="en-US" sz="2000" dirty="0">
                    <a:solidFill>
                      <a:srgbClr val="FF0000"/>
                    </a:solidFill>
                  </a:rPr>
                  <a:t> that reach the Gas Argon TPC</a:t>
                </a:r>
              </a:p>
              <a:p>
                <a:pPr marL="800100" lvl="1" indent="-342900">
                  <a:buFont typeface="Times New Roman" panose="02020603050405020304" pitchFamily="18" charset="0"/>
                  <a:buChar char="‣"/>
                </a:pPr>
                <a:r>
                  <a:rPr lang="en-US" sz="2000" dirty="0"/>
                  <a:t>Learn how these samples are produced by the experts and be able to reproduce them</a:t>
                </a:r>
              </a:p>
            </p:txBody>
          </p:sp>
        </mc:Choice>
        <mc:Fallback>
          <p:sp>
            <p:nvSpPr>
              <p:cNvPr id="5" name="Rectangle 4">
                <a:extLst>
                  <a:ext uri="{FF2B5EF4-FFF2-40B4-BE49-F238E27FC236}">
                    <a16:creationId xmlns:a16="http://schemas.microsoft.com/office/drawing/2014/main" id="{E60AEE9B-F35B-469F-A184-5E68DF815EEB}"/>
                  </a:ext>
                </a:extLst>
              </p:cNvPr>
              <p:cNvSpPr>
                <a:spLocks noRot="1" noChangeAspect="1" noMove="1" noResize="1" noEditPoints="1" noAdjustHandles="1" noChangeArrowheads="1" noChangeShapeType="1" noTextEdit="1"/>
              </p:cNvSpPr>
              <p:nvPr/>
            </p:nvSpPr>
            <p:spPr>
              <a:xfrm>
                <a:off x="709584" y="4703783"/>
                <a:ext cx="10772829" cy="1040349"/>
              </a:xfrm>
              <a:prstGeom prst="rect">
                <a:avLst/>
              </a:prstGeom>
              <a:blipFill>
                <a:blip r:embed="rId3"/>
                <a:stretch>
                  <a:fillRect l="-509" t="-3529" b="-10000"/>
                </a:stretch>
              </a:blipFill>
            </p:spPr>
            <p:txBody>
              <a:bodyPr/>
              <a:lstStyle/>
              <a:p>
                <a:r>
                  <a:rPr lang="en-US">
                    <a:noFill/>
                  </a:rPr>
                  <a:t> </a:t>
                </a:r>
              </a:p>
            </p:txBody>
          </p:sp>
        </mc:Fallback>
      </mc:AlternateContent>
      <p:sp>
        <p:nvSpPr>
          <p:cNvPr id="6" name="Arrow: Down 5">
            <a:extLst>
              <a:ext uri="{FF2B5EF4-FFF2-40B4-BE49-F238E27FC236}">
                <a16:creationId xmlns:a16="http://schemas.microsoft.com/office/drawing/2014/main" id="{754BC494-211F-4151-B221-E78A99513354}"/>
              </a:ext>
            </a:extLst>
          </p:cNvPr>
          <p:cNvSpPr/>
          <p:nvPr/>
        </p:nvSpPr>
        <p:spPr>
          <a:xfrm>
            <a:off x="5759936" y="3991236"/>
            <a:ext cx="672123" cy="467326"/>
          </a:xfrm>
          <a:prstGeom prst="downArrow">
            <a:avLst/>
          </a:prstGeom>
          <a:solidFill>
            <a:schemeClr val="accent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9134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prstGeom prst="rect">
            <a:avLst/>
          </a:prstGeom>
        </p:spPr>
        <p:txBody>
          <a:bodyPr rtlCol="0" anchor="ctr">
            <a:normAutofit/>
          </a:bodyPr>
          <a:lstStyle/>
          <a:p>
            <a:pPr rtl="0"/>
            <a:r>
              <a:rPr lang="it-IT" dirty="0"/>
              <a:t>ENERGY LOSS as a function of y</a:t>
            </a:r>
          </a:p>
        </p:txBody>
      </p:sp>
      <p:sp>
        <p:nvSpPr>
          <p:cNvPr id="6" name="Segnaposto numero diapositiva 5">
            <a:extLst>
              <a:ext uri="{FF2B5EF4-FFF2-40B4-BE49-F238E27FC236}">
                <a16:creationId xmlns:a16="http://schemas.microsoft.com/office/drawing/2014/main" id="{46D051DA-5DAD-43A7-A238-51C63BA59FEC}"/>
              </a:ext>
            </a:extLst>
          </p:cNvPr>
          <p:cNvSpPr>
            <a:spLocks noGrp="1"/>
          </p:cNvSpPr>
          <p:nvPr>
            <p:ph type="sldNum" sz="quarter" idx="33"/>
          </p:nvPr>
        </p:nvSpPr>
        <p:spPr>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20</a:t>
            </a:fld>
            <a:endParaRPr lang="it-IT"/>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C437B08-CF6A-46CA-B5D9-F1267286FC73}"/>
                  </a:ext>
                </a:extLst>
              </p:cNvPr>
              <p:cNvSpPr txBox="1"/>
              <p:nvPr/>
            </p:nvSpPr>
            <p:spPr>
              <a:xfrm>
                <a:off x="431998" y="943533"/>
                <a:ext cx="10305131" cy="646331"/>
              </a:xfrm>
              <a:prstGeom prst="rect">
                <a:avLst/>
              </a:prstGeom>
              <a:noFill/>
            </p:spPr>
            <p:txBody>
              <a:bodyPr wrap="square" rtlCol="0">
                <a:spAutoFit/>
              </a:bodyPr>
              <a:lstStyle/>
              <a:p>
                <a:pPr marL="285750" indent="-285750">
                  <a:buFont typeface="Arial" panose="020B0604020202020204" pitchFamily="34" charset="0"/>
                  <a:buChar char="•"/>
                </a:pPr>
                <a:r>
                  <a:rPr lang="it-IT" dirty="0"/>
                  <a:t>Plots of energy loss </a:t>
                </a:r>
                <a14:m>
                  <m:oMath xmlns:m="http://schemas.openxmlformats.org/officeDocument/2006/math">
                    <m:r>
                      <m:rPr>
                        <m:sty m:val="p"/>
                      </m:rPr>
                      <a:rPr lang="it-IT" b="0" i="0" smtClean="0">
                        <a:latin typeface="Cambria Math" panose="02040503050406030204" pitchFamily="18" charset="0"/>
                      </a:rPr>
                      <m:t>Δ</m:t>
                    </m:r>
                    <m:r>
                      <a:rPr lang="it-IT" b="0" i="1" smtClean="0">
                        <a:latin typeface="Cambria Math" panose="02040503050406030204" pitchFamily="18" charset="0"/>
                      </a:rPr>
                      <m:t>𝐸</m:t>
                    </m:r>
                    <m:r>
                      <a:rPr lang="it-IT" b="0" i="1" smtClean="0">
                        <a:latin typeface="Cambria Math" panose="02040503050406030204" pitchFamily="18" charset="0"/>
                      </a:rPr>
                      <m:t>(</m:t>
                    </m:r>
                    <m:r>
                      <m:rPr>
                        <m:sty m:val="p"/>
                      </m:rPr>
                      <a:rPr lang="it-IT" b="0" i="1" smtClean="0">
                        <a:latin typeface="Cambria Math" panose="02040503050406030204" pitchFamily="18" charset="0"/>
                      </a:rPr>
                      <m:t>GeV</m:t>
                    </m:r>
                    <m:r>
                      <a:rPr lang="it-IT" b="0" i="1" smtClean="0">
                        <a:latin typeface="Cambria Math" panose="02040503050406030204" pitchFamily="18" charset="0"/>
                      </a:rPr>
                      <m:t>)</m:t>
                    </m:r>
                  </m:oMath>
                </a14:m>
                <a:r>
                  <a:rPr lang="it-IT" dirty="0"/>
                  <a:t> as a function of the initial y (vertical) position of the muon ( random upstream samples outside the detector -200 cm &lt; y &lt; 0 cm )</a:t>
                </a:r>
                <a:endParaRPr lang="en-US" dirty="0"/>
              </a:p>
            </p:txBody>
          </p:sp>
        </mc:Choice>
        <mc:Fallback xmlns="">
          <p:sp>
            <p:nvSpPr>
              <p:cNvPr id="3" name="TextBox 2">
                <a:extLst>
                  <a:ext uri="{FF2B5EF4-FFF2-40B4-BE49-F238E27FC236}">
                    <a16:creationId xmlns:a16="http://schemas.microsoft.com/office/drawing/2014/main" id="{EC437B08-CF6A-46CA-B5D9-F1267286FC73}"/>
                  </a:ext>
                </a:extLst>
              </p:cNvPr>
              <p:cNvSpPr txBox="1">
                <a:spLocks noRot="1" noChangeAspect="1" noMove="1" noResize="1" noEditPoints="1" noAdjustHandles="1" noChangeArrowheads="1" noChangeShapeType="1" noTextEdit="1"/>
              </p:cNvSpPr>
              <p:nvPr/>
            </p:nvSpPr>
            <p:spPr>
              <a:xfrm>
                <a:off x="431998" y="943533"/>
                <a:ext cx="10305131" cy="646331"/>
              </a:xfrm>
              <a:prstGeom prst="rect">
                <a:avLst/>
              </a:prstGeom>
              <a:blipFill>
                <a:blip r:embed="rId2"/>
                <a:stretch>
                  <a:fillRect l="-414" t="-5660" b="-14151"/>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CE935489-9F51-498E-9630-FD0ACAA7CB7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08921" y="1969788"/>
            <a:ext cx="5021072" cy="3894097"/>
          </a:xfrm>
          <a:prstGeom prst="rect">
            <a:avLst/>
          </a:prstGeom>
        </p:spPr>
      </p:pic>
      <p:pic>
        <p:nvPicPr>
          <p:cNvPr id="9" name="Picture 8">
            <a:extLst>
              <a:ext uri="{FF2B5EF4-FFF2-40B4-BE49-F238E27FC236}">
                <a16:creationId xmlns:a16="http://schemas.microsoft.com/office/drawing/2014/main" id="{7B78FAD7-F201-4AB1-8D75-D233B16BB97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75058" y="1969787"/>
            <a:ext cx="5021073" cy="3894098"/>
          </a:xfrm>
          <a:prstGeom prst="rect">
            <a:avLst/>
          </a:prstGeom>
        </p:spPr>
      </p:pic>
    </p:spTree>
    <p:extLst>
      <p:ext uri="{BB962C8B-B14F-4D97-AF65-F5344CB8AC3E}">
        <p14:creationId xmlns:p14="http://schemas.microsoft.com/office/powerpoint/2010/main" val="3566635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prstGeom prst="rect">
            <a:avLst/>
          </a:prstGeom>
        </p:spPr>
        <p:txBody>
          <a:bodyPr rtlCol="0" anchor="ctr">
            <a:normAutofit/>
          </a:bodyPr>
          <a:lstStyle/>
          <a:p>
            <a:pPr rtl="0"/>
            <a:r>
              <a:rPr lang="it-IT" dirty="0"/>
              <a:t>The SIMULATION EXERCISE</a:t>
            </a:r>
          </a:p>
        </p:txBody>
      </p:sp>
      <p:sp>
        <p:nvSpPr>
          <p:cNvPr id="6" name="Segnaposto numero diapositiva 5">
            <a:extLst>
              <a:ext uri="{FF2B5EF4-FFF2-40B4-BE49-F238E27FC236}">
                <a16:creationId xmlns:a16="http://schemas.microsoft.com/office/drawing/2014/main" id="{46D051DA-5DAD-43A7-A238-51C63BA59FEC}"/>
              </a:ext>
            </a:extLst>
          </p:cNvPr>
          <p:cNvSpPr>
            <a:spLocks noGrp="1"/>
          </p:cNvSpPr>
          <p:nvPr>
            <p:ph type="sldNum" sz="quarter" idx="33"/>
          </p:nvPr>
        </p:nvSpPr>
        <p:spPr>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3</a:t>
            </a:fld>
            <a:endParaRPr lang="it-IT"/>
          </a:p>
        </p:txBody>
      </p:sp>
      <p:sp>
        <p:nvSpPr>
          <p:cNvPr id="5" name="Rectangle 4">
            <a:extLst>
              <a:ext uri="{FF2B5EF4-FFF2-40B4-BE49-F238E27FC236}">
                <a16:creationId xmlns:a16="http://schemas.microsoft.com/office/drawing/2014/main" id="{5DD31A9C-65B4-4BDD-A397-60A6D76D7BF5}"/>
              </a:ext>
            </a:extLst>
          </p:cNvPr>
          <p:cNvSpPr/>
          <p:nvPr/>
        </p:nvSpPr>
        <p:spPr>
          <a:xfrm>
            <a:off x="782329" y="2521603"/>
            <a:ext cx="10627342" cy="461665"/>
          </a:xfrm>
          <a:prstGeom prst="rect">
            <a:avLst/>
          </a:prstGeom>
        </p:spPr>
        <p:txBody>
          <a:bodyPr wrap="square">
            <a:spAutoFit/>
          </a:bodyPr>
          <a:lstStyle/>
          <a:p>
            <a:pPr marL="285750" indent="-285750">
              <a:buFont typeface="Arial" panose="020B0604020202020204" pitchFamily="34" charset="0"/>
              <a:buChar char="•"/>
            </a:pPr>
            <a:endParaRPr lang="it-IT" sz="2400" dirty="0"/>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FF4DA962-7B76-4D8D-BF6E-195E15F925EA}"/>
                  </a:ext>
                </a:extLst>
              </p:cNvPr>
              <p:cNvSpPr txBox="1"/>
              <p:nvPr/>
            </p:nvSpPr>
            <p:spPr>
              <a:xfrm>
                <a:off x="6504384" y="1096631"/>
                <a:ext cx="5445339" cy="3416320"/>
              </a:xfrm>
              <a:prstGeom prst="rect">
                <a:avLst/>
              </a:prstGeom>
              <a:noFill/>
            </p:spPr>
            <p:txBody>
              <a:bodyPr wrap="square" rtlCol="0">
                <a:spAutoFit/>
              </a:bodyPr>
              <a:lstStyle/>
              <a:p>
                <a:pPr marL="285750" indent="-285750">
                  <a:buFont typeface="Arial" panose="020B0604020202020204" pitchFamily="34" charset="0"/>
                  <a:buChar char="•"/>
                </a:pPr>
                <a:r>
                  <a:rPr lang="it-IT" dirty="0"/>
                  <a:t>Started working on previously existing Garsoft simulation to familiarise with the software:</a:t>
                </a:r>
              </a:p>
              <a:p>
                <a:pPr marL="800100" lvl="1" indent="-342900">
                  <a:buFont typeface="+mj-lt"/>
                  <a:buAutoNum type="arabicPeriod"/>
                </a:pPr>
                <a:r>
                  <a:rPr lang="en-US" dirty="0"/>
                  <a:t>Produce </a:t>
                </a:r>
                <a:r>
                  <a:rPr lang="en-US" dirty="0">
                    <a:solidFill>
                      <a:srgbClr val="FF0000"/>
                    </a:solidFill>
                  </a:rPr>
                  <a:t>low energy (1GeV&lt;p&lt;3GeV) and high energy (3GeV&lt;p&lt;5GeV) upstream muon samples from a randomly generated text file</a:t>
                </a:r>
                <a:r>
                  <a:rPr lang="en-US" dirty="0"/>
                  <a:t>, all muons starting outside the Gas Argon detector at </a:t>
                </a:r>
                <a14:m>
                  <m:oMath xmlns:m="http://schemas.openxmlformats.org/officeDocument/2006/math">
                    <m:r>
                      <a:rPr lang="it-IT" b="0" i="1" smtClean="0">
                        <a:latin typeface="Cambria Math" panose="02040503050406030204" pitchFamily="18" charset="0"/>
                      </a:rPr>
                      <m:t>𝑧</m:t>
                    </m:r>
                    <m:r>
                      <a:rPr lang="it-IT" b="0" i="1" smtClean="0">
                        <a:latin typeface="Cambria Math" panose="02040503050406030204" pitchFamily="18" charset="0"/>
                      </a:rPr>
                      <m:t>=−500</m:t>
                    </m:r>
                    <m:r>
                      <m:rPr>
                        <m:sty m:val="p"/>
                      </m:rPr>
                      <a:rPr lang="it-IT" b="0" i="1" smtClean="0">
                        <a:latin typeface="Cambria Math" panose="02040503050406030204" pitchFamily="18" charset="0"/>
                      </a:rPr>
                      <m:t>cm</m:t>
                    </m:r>
                    <m:r>
                      <a:rPr lang="it-IT" b="0" i="1" smtClean="0">
                        <a:latin typeface="Cambria Math" panose="02040503050406030204" pitchFamily="18" charset="0"/>
                      </a:rPr>
                      <m:t> </m:t>
                    </m:r>
                  </m:oMath>
                </a14:m>
                <a:r>
                  <a:rPr lang="en-US" dirty="0"/>
                  <a:t>, and having x and y coordinate that vary between </a:t>
                </a:r>
                <a14:m>
                  <m:oMath xmlns:m="http://schemas.openxmlformats.org/officeDocument/2006/math">
                    <m:r>
                      <a:rPr lang="it-IT" b="0" i="1" smtClean="0">
                        <a:latin typeface="Cambria Math" panose="02040503050406030204" pitchFamily="18" charset="0"/>
                      </a:rPr>
                      <m:t>−200</m:t>
                    </m:r>
                  </m:oMath>
                </a14:m>
                <a:r>
                  <a:rPr lang="en-US" dirty="0"/>
                  <a:t> and </a:t>
                </a:r>
                <a14:m>
                  <m:oMath xmlns:m="http://schemas.openxmlformats.org/officeDocument/2006/math">
                    <m:r>
                      <a:rPr lang="it-IT" i="1">
                        <a:latin typeface="Cambria Math" panose="02040503050406030204" pitchFamily="18" charset="0"/>
                      </a:rPr>
                      <m:t>200</m:t>
                    </m:r>
                  </m:oMath>
                </a14:m>
                <a:r>
                  <a:rPr lang="en-US" dirty="0"/>
                  <a:t> cm and </a:t>
                </a:r>
                <a14:m>
                  <m:oMath xmlns:m="http://schemas.openxmlformats.org/officeDocument/2006/math">
                    <m:r>
                      <a:rPr lang="it-IT" i="1">
                        <a:latin typeface="Cambria Math" panose="02040503050406030204" pitchFamily="18" charset="0"/>
                      </a:rPr>
                      <m:t>−200</m:t>
                    </m:r>
                  </m:oMath>
                </a14:m>
                <a:r>
                  <a:rPr lang="en-US" dirty="0"/>
                  <a:t> and </a:t>
                </a:r>
                <a14:m>
                  <m:oMath xmlns:m="http://schemas.openxmlformats.org/officeDocument/2006/math">
                    <m:r>
                      <a:rPr lang="it-IT" i="1">
                        <a:latin typeface="Cambria Math" panose="02040503050406030204" pitchFamily="18" charset="0"/>
                      </a:rPr>
                      <m:t>0</m:t>
                    </m:r>
                  </m:oMath>
                </a14:m>
                <a:r>
                  <a:rPr lang="en-US" dirty="0"/>
                  <a:t> cm respectively</a:t>
                </a:r>
              </a:p>
              <a:p>
                <a:pPr marL="800100" lvl="1" indent="-342900">
                  <a:buFont typeface="+mj-lt"/>
                  <a:buAutoNum type="arabicPeriod"/>
                </a:pPr>
                <a:r>
                  <a:rPr lang="en-US" dirty="0"/>
                  <a:t>Execute </a:t>
                </a:r>
                <a:r>
                  <a:rPr lang="en-US" dirty="0">
                    <a:solidFill>
                      <a:srgbClr val="FF0000"/>
                    </a:solidFill>
                  </a:rPr>
                  <a:t>readout simulation, reconstruction and convert into analysis tree </a:t>
                </a:r>
              </a:p>
              <a:p>
                <a:pPr marL="800100" lvl="1" indent="-342900">
                  <a:buFont typeface="+mj-lt"/>
                  <a:buAutoNum type="arabicPeriod"/>
                </a:pPr>
                <a:r>
                  <a:rPr lang="en-US" dirty="0"/>
                  <a:t>Produce resolution plot: </a:t>
                </a:r>
                <a:r>
                  <a:rPr lang="en-US" dirty="0">
                    <a:solidFill>
                      <a:srgbClr val="FF0000"/>
                    </a:solidFill>
                  </a:rPr>
                  <a:t>(</a:t>
                </a:r>
                <a14:m>
                  <m:oMath xmlns:m="http://schemas.openxmlformats.org/officeDocument/2006/math">
                    <m:sSub>
                      <m:sSubPr>
                        <m:ctrlPr>
                          <a:rPr lang="it-IT" b="0" i="1" smtClean="0">
                            <a:solidFill>
                              <a:srgbClr val="FF0000"/>
                            </a:solidFill>
                            <a:latin typeface="Cambria Math" panose="02040503050406030204" pitchFamily="18" charset="0"/>
                          </a:rPr>
                        </m:ctrlPr>
                      </m:sSubPr>
                      <m:e>
                        <m:r>
                          <a:rPr lang="it-IT" b="0" i="1" smtClean="0">
                            <a:solidFill>
                              <a:srgbClr val="FF0000"/>
                            </a:solidFill>
                            <a:latin typeface="Cambria Math" panose="02040503050406030204" pitchFamily="18" charset="0"/>
                          </a:rPr>
                          <m:t>𝑝</m:t>
                        </m:r>
                      </m:e>
                      <m:sub>
                        <m:r>
                          <a:rPr lang="it-IT" b="0" i="1" smtClean="0">
                            <a:solidFill>
                              <a:srgbClr val="FF0000"/>
                            </a:solidFill>
                            <a:latin typeface="Cambria Math" panose="02040503050406030204" pitchFamily="18" charset="0"/>
                          </a:rPr>
                          <m:t>𝑟𝑒𝑐𝑜</m:t>
                        </m:r>
                      </m:sub>
                    </m:sSub>
                    <m:r>
                      <a:rPr lang="it-IT" b="0" i="1" smtClean="0">
                        <a:solidFill>
                          <a:srgbClr val="FF0000"/>
                        </a:solidFill>
                        <a:latin typeface="Cambria Math" panose="02040503050406030204" pitchFamily="18" charset="0"/>
                      </a:rPr>
                      <m:t>−</m:t>
                    </m:r>
                    <m:sSub>
                      <m:sSubPr>
                        <m:ctrlPr>
                          <a:rPr lang="it-IT" b="0" i="1" smtClean="0">
                            <a:solidFill>
                              <a:srgbClr val="FF0000"/>
                            </a:solidFill>
                            <a:latin typeface="Cambria Math" panose="02040503050406030204" pitchFamily="18" charset="0"/>
                          </a:rPr>
                        </m:ctrlPr>
                      </m:sSubPr>
                      <m:e>
                        <m:r>
                          <a:rPr lang="it-IT" b="0" i="1" smtClean="0">
                            <a:solidFill>
                              <a:srgbClr val="FF0000"/>
                            </a:solidFill>
                            <a:latin typeface="Cambria Math" panose="02040503050406030204" pitchFamily="18" charset="0"/>
                          </a:rPr>
                          <m:t>𝑝</m:t>
                        </m:r>
                      </m:e>
                      <m:sub>
                        <m:r>
                          <a:rPr lang="it-IT" b="0" i="1" smtClean="0">
                            <a:solidFill>
                              <a:srgbClr val="FF0000"/>
                            </a:solidFill>
                            <a:latin typeface="Cambria Math" panose="02040503050406030204" pitchFamily="18" charset="0"/>
                          </a:rPr>
                          <m:t>𝑡𝑟𝑢𝑒</m:t>
                        </m:r>
                      </m:sub>
                    </m:sSub>
                    <m:r>
                      <a:rPr lang="it-IT" b="0" i="1" smtClean="0">
                        <a:solidFill>
                          <a:srgbClr val="FF0000"/>
                        </a:solidFill>
                        <a:latin typeface="Cambria Math" panose="02040503050406030204" pitchFamily="18" charset="0"/>
                      </a:rPr>
                      <m:t>)/</m:t>
                    </m:r>
                    <m:sSub>
                      <m:sSubPr>
                        <m:ctrlPr>
                          <a:rPr lang="it-IT" b="0" i="1" smtClean="0">
                            <a:solidFill>
                              <a:srgbClr val="FF0000"/>
                            </a:solidFill>
                            <a:latin typeface="Cambria Math" panose="02040503050406030204" pitchFamily="18" charset="0"/>
                          </a:rPr>
                        </m:ctrlPr>
                      </m:sSubPr>
                      <m:e>
                        <m:r>
                          <a:rPr lang="it-IT" b="0" i="1" smtClean="0">
                            <a:solidFill>
                              <a:srgbClr val="FF0000"/>
                            </a:solidFill>
                            <a:latin typeface="Cambria Math" panose="02040503050406030204" pitchFamily="18" charset="0"/>
                          </a:rPr>
                          <m:t>𝑝</m:t>
                        </m:r>
                      </m:e>
                      <m:sub>
                        <m:r>
                          <a:rPr lang="it-IT" b="0" i="1" smtClean="0">
                            <a:solidFill>
                              <a:srgbClr val="FF0000"/>
                            </a:solidFill>
                            <a:latin typeface="Cambria Math" panose="02040503050406030204" pitchFamily="18" charset="0"/>
                          </a:rPr>
                          <m:t>𝑡𝑟𝑢𝑒</m:t>
                        </m:r>
                      </m:sub>
                    </m:sSub>
                  </m:oMath>
                </a14:m>
                <a:endParaRPr lang="en-US" dirty="0"/>
              </a:p>
            </p:txBody>
          </p:sp>
        </mc:Choice>
        <mc:Fallback>
          <p:sp>
            <p:nvSpPr>
              <p:cNvPr id="8" name="TextBox 7">
                <a:extLst>
                  <a:ext uri="{FF2B5EF4-FFF2-40B4-BE49-F238E27FC236}">
                    <a16:creationId xmlns:a16="http://schemas.microsoft.com/office/drawing/2014/main" id="{FF4DA962-7B76-4D8D-BF6E-195E15F925EA}"/>
                  </a:ext>
                </a:extLst>
              </p:cNvPr>
              <p:cNvSpPr txBox="1">
                <a:spLocks noRot="1" noChangeAspect="1" noMove="1" noResize="1" noEditPoints="1" noAdjustHandles="1" noChangeArrowheads="1" noChangeShapeType="1" noTextEdit="1"/>
              </p:cNvSpPr>
              <p:nvPr/>
            </p:nvSpPr>
            <p:spPr>
              <a:xfrm>
                <a:off x="6504384" y="1096631"/>
                <a:ext cx="5445339" cy="3416320"/>
              </a:xfrm>
              <a:prstGeom prst="rect">
                <a:avLst/>
              </a:prstGeom>
              <a:blipFill>
                <a:blip r:embed="rId2"/>
                <a:stretch>
                  <a:fillRect l="-784" t="-1071" r="-1792" b="-1964"/>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2F0E0252-1D23-4E1D-A160-66EB11BF2174}"/>
              </a:ext>
            </a:extLst>
          </p:cNvPr>
          <p:cNvSpPr txBox="1"/>
          <p:nvPr/>
        </p:nvSpPr>
        <p:spPr>
          <a:xfrm>
            <a:off x="7123921" y="5120065"/>
            <a:ext cx="3653570" cy="584775"/>
          </a:xfrm>
          <a:prstGeom prst="rect">
            <a:avLst/>
          </a:prstGeom>
          <a:solidFill>
            <a:schemeClr val="accent2">
              <a:lumMod val="20000"/>
              <a:lumOff val="80000"/>
            </a:schemeClr>
          </a:solidFill>
        </p:spPr>
        <p:txBody>
          <a:bodyPr wrap="square" rtlCol="0">
            <a:spAutoFit/>
          </a:bodyPr>
          <a:lstStyle/>
          <a:p>
            <a:r>
              <a:rPr lang="it-IT" sz="1600" dirty="0"/>
              <a:t>Graphical representation of one of the muons, produced with evl.fcl</a:t>
            </a:r>
            <a:endParaRPr lang="en-US" sz="1600" dirty="0"/>
          </a:p>
        </p:txBody>
      </p:sp>
      <p:pic>
        <p:nvPicPr>
          <p:cNvPr id="4" name="Picture 3" descr="A close up of a logo&#10;&#10;Description automatically generated">
            <a:extLst>
              <a:ext uri="{FF2B5EF4-FFF2-40B4-BE49-F238E27FC236}">
                <a16:creationId xmlns:a16="http://schemas.microsoft.com/office/drawing/2014/main" id="{D040BD66-B12D-40A8-AB34-AB58D85F54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752" y="990099"/>
            <a:ext cx="6039436" cy="5319784"/>
          </a:xfrm>
          <a:prstGeom prst="rect">
            <a:avLst/>
          </a:prstGeom>
        </p:spPr>
      </p:pic>
      <p:cxnSp>
        <p:nvCxnSpPr>
          <p:cNvPr id="11" name="Straight Arrow Connector 10">
            <a:extLst>
              <a:ext uri="{FF2B5EF4-FFF2-40B4-BE49-F238E27FC236}">
                <a16:creationId xmlns:a16="http://schemas.microsoft.com/office/drawing/2014/main" id="{B640C087-31A6-46D9-A5A4-2E3B8892AE5A}"/>
              </a:ext>
            </a:extLst>
          </p:cNvPr>
          <p:cNvCxnSpPr>
            <a:cxnSpLocks/>
          </p:cNvCxnSpPr>
          <p:nvPr/>
        </p:nvCxnSpPr>
        <p:spPr>
          <a:xfrm flipH="1" flipV="1">
            <a:off x="6390188" y="5120065"/>
            <a:ext cx="733734" cy="292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1776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prstGeom prst="rect">
            <a:avLst/>
          </a:prstGeom>
        </p:spPr>
        <p:txBody>
          <a:bodyPr rtlCol="0" anchor="ctr">
            <a:normAutofit/>
          </a:bodyPr>
          <a:lstStyle/>
          <a:p>
            <a:pPr rtl="0"/>
            <a:r>
              <a:rPr lang="it-IT" dirty="0"/>
              <a:t>RESOLUTION (muons from OUTSIDE THE DETECTOR)</a:t>
            </a:r>
          </a:p>
        </p:txBody>
      </p:sp>
      <p:sp>
        <p:nvSpPr>
          <p:cNvPr id="6" name="Segnaposto numero diapositiva 5">
            <a:extLst>
              <a:ext uri="{FF2B5EF4-FFF2-40B4-BE49-F238E27FC236}">
                <a16:creationId xmlns:a16="http://schemas.microsoft.com/office/drawing/2014/main" id="{46D051DA-5DAD-43A7-A238-51C63BA59FEC}"/>
              </a:ext>
            </a:extLst>
          </p:cNvPr>
          <p:cNvSpPr>
            <a:spLocks noGrp="1"/>
          </p:cNvSpPr>
          <p:nvPr>
            <p:ph type="sldNum" sz="quarter" idx="33"/>
          </p:nvPr>
        </p:nvSpPr>
        <p:spPr>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4</a:t>
            </a:fld>
            <a:endParaRPr lang="it-IT"/>
          </a:p>
        </p:txBody>
      </p:sp>
      <p:pic>
        <p:nvPicPr>
          <p:cNvPr id="9" name="Picture 8">
            <a:extLst>
              <a:ext uri="{FF2B5EF4-FFF2-40B4-BE49-F238E27FC236}">
                <a16:creationId xmlns:a16="http://schemas.microsoft.com/office/drawing/2014/main" id="{7760DC59-4EC5-4056-97E5-6585B541BF8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54506" y="1777855"/>
            <a:ext cx="4187279" cy="3247449"/>
          </a:xfrm>
          <a:prstGeom prst="rect">
            <a:avLst/>
          </a:prstGeom>
        </p:spPr>
      </p:pic>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29458311-7E83-4F47-9F56-ADD75CE3FEE7}"/>
                  </a:ext>
                </a:extLst>
              </p:cNvPr>
              <p:cNvSpPr txBox="1"/>
              <p:nvPr/>
            </p:nvSpPr>
            <p:spPr>
              <a:xfrm>
                <a:off x="1882070" y="5092845"/>
                <a:ext cx="3132149" cy="1077218"/>
              </a:xfrm>
              <a:prstGeom prst="rect">
                <a:avLst/>
              </a:prstGeom>
              <a:solidFill>
                <a:schemeClr val="accent2">
                  <a:lumMod val="20000"/>
                  <a:lumOff val="80000"/>
                </a:schemeClr>
              </a:solidFill>
            </p:spPr>
            <p:txBody>
              <a:bodyPr wrap="square" rtlCol="0">
                <a:spAutoFit/>
              </a:bodyPr>
              <a:lstStyle/>
              <a:p>
                <a:r>
                  <a:rPr lang="it-IT" sz="1600" dirty="0"/>
                  <a:t>Resolution plot for </a:t>
                </a:r>
                <a:r>
                  <a:rPr lang="it-IT" sz="1600" dirty="0">
                    <a:solidFill>
                      <a:srgbClr val="FF0000"/>
                    </a:solidFill>
                  </a:rPr>
                  <a:t>low momentum </a:t>
                </a:r>
                <a14:m>
                  <m:oMath xmlns:m="http://schemas.openxmlformats.org/officeDocument/2006/math">
                    <m:d>
                      <m:dPr>
                        <m:ctrlPr>
                          <a:rPr lang="it-IT" sz="1600" b="0" i="1" smtClean="0">
                            <a:solidFill>
                              <a:srgbClr val="FF0000"/>
                            </a:solidFill>
                            <a:latin typeface="Cambria Math" panose="02040503050406030204" pitchFamily="18" charset="0"/>
                          </a:rPr>
                        </m:ctrlPr>
                      </m:dPr>
                      <m:e>
                        <m:r>
                          <a:rPr lang="it-IT" sz="1600" b="0" i="0" smtClean="0">
                            <a:solidFill>
                              <a:srgbClr val="FF0000"/>
                            </a:solidFill>
                            <a:latin typeface="Cambria Math" panose="02040503050406030204" pitchFamily="18" charset="0"/>
                          </a:rPr>
                          <m:t>1&lt;</m:t>
                        </m:r>
                        <m:r>
                          <a:rPr lang="it-IT" sz="1600" b="0" i="1" smtClean="0">
                            <a:solidFill>
                              <a:srgbClr val="FF0000"/>
                            </a:solidFill>
                            <a:latin typeface="Cambria Math" panose="02040503050406030204" pitchFamily="18" charset="0"/>
                          </a:rPr>
                          <m:t>𝑝</m:t>
                        </m:r>
                        <m:r>
                          <a:rPr lang="it-IT" sz="1600" b="0" i="1" smtClean="0">
                            <a:solidFill>
                              <a:srgbClr val="FF0000"/>
                            </a:solidFill>
                            <a:latin typeface="Cambria Math" panose="02040503050406030204" pitchFamily="18" charset="0"/>
                          </a:rPr>
                          <m:t>&lt;3</m:t>
                        </m:r>
                      </m:e>
                    </m:d>
                    <m:r>
                      <a:rPr lang="it-IT" sz="1600" b="0" i="1" smtClean="0">
                        <a:solidFill>
                          <a:srgbClr val="FF0000"/>
                        </a:solidFill>
                        <a:latin typeface="Cambria Math" panose="02040503050406030204" pitchFamily="18" charset="0"/>
                      </a:rPr>
                      <m:t> </m:t>
                    </m:r>
                    <m:r>
                      <m:rPr>
                        <m:sty m:val="p"/>
                      </m:rPr>
                      <a:rPr lang="it-IT" sz="1600" b="0" i="1" smtClean="0">
                        <a:solidFill>
                          <a:srgbClr val="FF0000"/>
                        </a:solidFill>
                        <a:latin typeface="Cambria Math" panose="02040503050406030204" pitchFamily="18" charset="0"/>
                      </a:rPr>
                      <m:t>GeV</m:t>
                    </m:r>
                    <m:r>
                      <a:rPr lang="it-IT" sz="1600" b="0" i="1" smtClean="0">
                        <a:solidFill>
                          <a:srgbClr val="FF0000"/>
                        </a:solidFill>
                        <a:latin typeface="Cambria Math" panose="02040503050406030204" pitchFamily="18" charset="0"/>
                      </a:rPr>
                      <m:t>/</m:t>
                    </m:r>
                    <m:r>
                      <a:rPr lang="it-IT" sz="1600" b="0" i="1" smtClean="0">
                        <a:solidFill>
                          <a:srgbClr val="FF0000"/>
                        </a:solidFill>
                        <a:latin typeface="Cambria Math" panose="02040503050406030204" pitchFamily="18" charset="0"/>
                      </a:rPr>
                      <m:t>𝑐</m:t>
                    </m:r>
                  </m:oMath>
                </a14:m>
                <a:r>
                  <a:rPr lang="it-IT" sz="1600" dirty="0">
                    <a:solidFill>
                      <a:srgbClr val="FF0000"/>
                    </a:solidFill>
                  </a:rPr>
                  <a:t> </a:t>
                </a:r>
                <a:r>
                  <a:rPr lang="it-IT" sz="1600" dirty="0"/>
                  <a:t>muon sample generated upstream </a:t>
                </a:r>
                <a:r>
                  <a:rPr lang="it-IT" sz="1600" dirty="0">
                    <a:solidFill>
                      <a:srgbClr val="0070C0"/>
                    </a:solidFill>
                  </a:rPr>
                  <a:t>outside the detector </a:t>
                </a:r>
                <a14:m>
                  <m:oMath xmlns:m="http://schemas.openxmlformats.org/officeDocument/2006/math">
                    <m:r>
                      <a:rPr lang="it-IT" sz="1600" b="0" i="1" smtClean="0">
                        <a:solidFill>
                          <a:srgbClr val="0070C0"/>
                        </a:solidFill>
                        <a:latin typeface="Cambria Math" panose="02040503050406030204" pitchFamily="18" charset="0"/>
                      </a:rPr>
                      <m:t>(</m:t>
                    </m:r>
                    <m:r>
                      <a:rPr lang="it-IT" sz="1600" b="0" i="1" smtClean="0">
                        <a:solidFill>
                          <a:srgbClr val="0070C0"/>
                        </a:solidFill>
                        <a:latin typeface="Cambria Math" panose="02040503050406030204" pitchFamily="18" charset="0"/>
                      </a:rPr>
                      <m:t>𝑧</m:t>
                    </m:r>
                    <m:r>
                      <a:rPr lang="it-IT" sz="1600" b="0" i="1" smtClean="0">
                        <a:solidFill>
                          <a:srgbClr val="0070C0"/>
                        </a:solidFill>
                        <a:latin typeface="Cambria Math" panose="02040503050406030204" pitchFamily="18" charset="0"/>
                      </a:rPr>
                      <m:t>=−500</m:t>
                    </m:r>
                    <m:r>
                      <m:rPr>
                        <m:sty m:val="p"/>
                      </m:rPr>
                      <a:rPr lang="it-IT" sz="1600" b="0" i="1" smtClean="0">
                        <a:solidFill>
                          <a:srgbClr val="0070C0"/>
                        </a:solidFill>
                        <a:latin typeface="Cambria Math" panose="02040503050406030204" pitchFamily="18" charset="0"/>
                      </a:rPr>
                      <m:t>cm</m:t>
                    </m:r>
                    <m:r>
                      <a:rPr lang="it-IT" sz="1600" b="0" i="1" smtClean="0">
                        <a:solidFill>
                          <a:srgbClr val="0070C0"/>
                        </a:solidFill>
                        <a:latin typeface="Cambria Math" panose="02040503050406030204" pitchFamily="18" charset="0"/>
                      </a:rPr>
                      <m:t>)</m:t>
                    </m:r>
                  </m:oMath>
                </a14:m>
                <a:endParaRPr lang="en-US" sz="1600" dirty="0"/>
              </a:p>
            </p:txBody>
          </p:sp>
        </mc:Choice>
        <mc:Fallback>
          <p:sp>
            <p:nvSpPr>
              <p:cNvPr id="14" name="TextBox 13">
                <a:extLst>
                  <a:ext uri="{FF2B5EF4-FFF2-40B4-BE49-F238E27FC236}">
                    <a16:creationId xmlns:a16="http://schemas.microsoft.com/office/drawing/2014/main" id="{29458311-7E83-4F47-9F56-ADD75CE3FEE7}"/>
                  </a:ext>
                </a:extLst>
              </p:cNvPr>
              <p:cNvSpPr txBox="1">
                <a:spLocks noRot="1" noChangeAspect="1" noMove="1" noResize="1" noEditPoints="1" noAdjustHandles="1" noChangeArrowheads="1" noChangeShapeType="1" noTextEdit="1"/>
              </p:cNvSpPr>
              <p:nvPr/>
            </p:nvSpPr>
            <p:spPr>
              <a:xfrm>
                <a:off x="1882070" y="5092845"/>
                <a:ext cx="3132149" cy="1077218"/>
              </a:xfrm>
              <a:prstGeom prst="rect">
                <a:avLst/>
              </a:prstGeom>
              <a:blipFill>
                <a:blip r:embed="rId3"/>
                <a:stretch>
                  <a:fillRect l="-1167" t="-1695" r="-195" b="-6215"/>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EC437B08-CF6A-46CA-B5D9-F1267286FC73}"/>
              </a:ext>
            </a:extLst>
          </p:cNvPr>
          <p:cNvSpPr txBox="1"/>
          <p:nvPr/>
        </p:nvSpPr>
        <p:spPr>
          <a:xfrm>
            <a:off x="727969" y="997762"/>
            <a:ext cx="10502006" cy="646331"/>
          </a:xfrm>
          <a:prstGeom prst="rect">
            <a:avLst/>
          </a:prstGeom>
          <a:noFill/>
        </p:spPr>
        <p:txBody>
          <a:bodyPr wrap="square" rtlCol="0">
            <a:spAutoFit/>
          </a:bodyPr>
          <a:lstStyle/>
          <a:p>
            <a:pPr marL="285750" indent="-285750">
              <a:buFont typeface="Arial" panose="020B0604020202020204" pitchFamily="34" charset="0"/>
              <a:buChar char="•"/>
            </a:pPr>
            <a:r>
              <a:rPr lang="it-IT" dirty="0"/>
              <a:t>The resolution plots show a degradation probably due to energy loss in ECAL: </a:t>
            </a:r>
            <a:r>
              <a:rPr lang="it-IT" dirty="0">
                <a:solidFill>
                  <a:srgbClr val="FF0000"/>
                </a:solidFill>
              </a:rPr>
              <a:t>the momentum reconstruction bias needs to be corrected</a:t>
            </a:r>
            <a:endParaRPr lang="en-US" dirty="0">
              <a:solidFill>
                <a:srgbClr val="FF0000"/>
              </a:solidFill>
            </a:endParaRPr>
          </a:p>
        </p:txBody>
      </p:sp>
      <p:pic>
        <p:nvPicPr>
          <p:cNvPr id="7" name="Picture 6" descr="A screenshot of a cell phone&#10;&#10;Description automatically generated">
            <a:extLst>
              <a:ext uri="{FF2B5EF4-FFF2-40B4-BE49-F238E27FC236}">
                <a16:creationId xmlns:a16="http://schemas.microsoft.com/office/drawing/2014/main" id="{2886EF44-2A48-437C-8737-8801A6148C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7221" y="1777855"/>
            <a:ext cx="4187279" cy="3247449"/>
          </a:xfrm>
          <a:prstGeom prst="rect">
            <a:avLst/>
          </a:prstGeom>
        </p:spPr>
      </p:pic>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39D47C47-63B9-4DBB-B77A-90CBCA539E88}"/>
                  </a:ext>
                </a:extLst>
              </p:cNvPr>
              <p:cNvSpPr txBox="1"/>
              <p:nvPr/>
            </p:nvSpPr>
            <p:spPr>
              <a:xfrm>
                <a:off x="7104785" y="5092845"/>
                <a:ext cx="3132149" cy="1077218"/>
              </a:xfrm>
              <a:prstGeom prst="rect">
                <a:avLst/>
              </a:prstGeom>
              <a:solidFill>
                <a:schemeClr val="accent2">
                  <a:lumMod val="20000"/>
                  <a:lumOff val="80000"/>
                </a:schemeClr>
              </a:solidFill>
            </p:spPr>
            <p:txBody>
              <a:bodyPr wrap="square" rtlCol="0">
                <a:spAutoFit/>
              </a:bodyPr>
              <a:lstStyle/>
              <a:p>
                <a:r>
                  <a:rPr lang="it-IT" sz="1600" dirty="0"/>
                  <a:t>Resolution plot for </a:t>
                </a:r>
                <a:r>
                  <a:rPr lang="it-IT" sz="1600" dirty="0">
                    <a:solidFill>
                      <a:srgbClr val="FF0000"/>
                    </a:solidFill>
                  </a:rPr>
                  <a:t>high momentum </a:t>
                </a:r>
                <a14:m>
                  <m:oMath xmlns:m="http://schemas.openxmlformats.org/officeDocument/2006/math">
                    <m:d>
                      <m:dPr>
                        <m:ctrlPr>
                          <a:rPr lang="it-IT" sz="1600" b="0" i="1" smtClean="0">
                            <a:solidFill>
                              <a:srgbClr val="FF0000"/>
                            </a:solidFill>
                            <a:latin typeface="Cambria Math" panose="02040503050406030204" pitchFamily="18" charset="0"/>
                          </a:rPr>
                        </m:ctrlPr>
                      </m:dPr>
                      <m:e>
                        <m:r>
                          <a:rPr lang="it-IT" sz="1600" b="0" i="0" smtClean="0">
                            <a:solidFill>
                              <a:srgbClr val="FF0000"/>
                            </a:solidFill>
                            <a:latin typeface="Cambria Math" panose="02040503050406030204" pitchFamily="18" charset="0"/>
                          </a:rPr>
                          <m:t>3&lt;</m:t>
                        </m:r>
                        <m:r>
                          <a:rPr lang="it-IT" sz="1600" b="0" i="1" smtClean="0">
                            <a:solidFill>
                              <a:srgbClr val="FF0000"/>
                            </a:solidFill>
                            <a:latin typeface="Cambria Math" panose="02040503050406030204" pitchFamily="18" charset="0"/>
                          </a:rPr>
                          <m:t>𝑝</m:t>
                        </m:r>
                        <m:r>
                          <a:rPr lang="it-IT" sz="1600" b="0" i="1" smtClean="0">
                            <a:solidFill>
                              <a:srgbClr val="FF0000"/>
                            </a:solidFill>
                            <a:latin typeface="Cambria Math" panose="02040503050406030204" pitchFamily="18" charset="0"/>
                          </a:rPr>
                          <m:t>&lt;5</m:t>
                        </m:r>
                      </m:e>
                    </m:d>
                    <m:r>
                      <a:rPr lang="it-IT" sz="1600" b="0" i="1" smtClean="0">
                        <a:solidFill>
                          <a:srgbClr val="FF0000"/>
                        </a:solidFill>
                        <a:latin typeface="Cambria Math" panose="02040503050406030204" pitchFamily="18" charset="0"/>
                      </a:rPr>
                      <m:t> </m:t>
                    </m:r>
                    <m:r>
                      <m:rPr>
                        <m:sty m:val="p"/>
                      </m:rPr>
                      <a:rPr lang="it-IT" sz="1600" b="0" i="1" smtClean="0">
                        <a:solidFill>
                          <a:srgbClr val="FF0000"/>
                        </a:solidFill>
                        <a:latin typeface="Cambria Math" panose="02040503050406030204" pitchFamily="18" charset="0"/>
                      </a:rPr>
                      <m:t>GeV</m:t>
                    </m:r>
                    <m:r>
                      <a:rPr lang="it-IT" sz="1600" b="0" i="1" smtClean="0">
                        <a:solidFill>
                          <a:srgbClr val="FF0000"/>
                        </a:solidFill>
                        <a:latin typeface="Cambria Math" panose="02040503050406030204" pitchFamily="18" charset="0"/>
                      </a:rPr>
                      <m:t>/</m:t>
                    </m:r>
                    <m:r>
                      <a:rPr lang="it-IT" sz="1600" b="0" i="1" smtClean="0">
                        <a:solidFill>
                          <a:srgbClr val="FF0000"/>
                        </a:solidFill>
                        <a:latin typeface="Cambria Math" panose="02040503050406030204" pitchFamily="18" charset="0"/>
                      </a:rPr>
                      <m:t>𝑐</m:t>
                    </m:r>
                  </m:oMath>
                </a14:m>
                <a:r>
                  <a:rPr lang="it-IT" sz="1600" dirty="0">
                    <a:solidFill>
                      <a:srgbClr val="FF0000"/>
                    </a:solidFill>
                  </a:rPr>
                  <a:t> </a:t>
                </a:r>
                <a:r>
                  <a:rPr lang="it-IT" sz="1600" dirty="0"/>
                  <a:t>muon sample generated upstream </a:t>
                </a:r>
                <a:r>
                  <a:rPr lang="it-IT" sz="1600" dirty="0">
                    <a:solidFill>
                      <a:srgbClr val="0070C0"/>
                    </a:solidFill>
                  </a:rPr>
                  <a:t>outside the detector </a:t>
                </a:r>
                <a14:m>
                  <m:oMath xmlns:m="http://schemas.openxmlformats.org/officeDocument/2006/math">
                    <m:r>
                      <a:rPr lang="it-IT" sz="1600" i="1">
                        <a:solidFill>
                          <a:srgbClr val="0070C0"/>
                        </a:solidFill>
                        <a:latin typeface="Cambria Math" panose="02040503050406030204" pitchFamily="18" charset="0"/>
                      </a:rPr>
                      <m:t>(</m:t>
                    </m:r>
                    <m:r>
                      <a:rPr lang="it-IT" sz="1600" i="1">
                        <a:solidFill>
                          <a:srgbClr val="0070C0"/>
                        </a:solidFill>
                        <a:latin typeface="Cambria Math" panose="02040503050406030204" pitchFamily="18" charset="0"/>
                      </a:rPr>
                      <m:t>𝑧</m:t>
                    </m:r>
                    <m:r>
                      <a:rPr lang="it-IT" sz="1600" i="1">
                        <a:solidFill>
                          <a:srgbClr val="0070C0"/>
                        </a:solidFill>
                        <a:latin typeface="Cambria Math" panose="02040503050406030204" pitchFamily="18" charset="0"/>
                      </a:rPr>
                      <m:t>=−500</m:t>
                    </m:r>
                    <m:r>
                      <m:rPr>
                        <m:sty m:val="p"/>
                      </m:rPr>
                      <a:rPr lang="it-IT" sz="1600" i="1">
                        <a:solidFill>
                          <a:srgbClr val="0070C0"/>
                        </a:solidFill>
                        <a:latin typeface="Cambria Math" panose="02040503050406030204" pitchFamily="18" charset="0"/>
                      </a:rPr>
                      <m:t>cm</m:t>
                    </m:r>
                    <m:r>
                      <a:rPr lang="it-IT" sz="1600" i="1">
                        <a:solidFill>
                          <a:srgbClr val="0070C0"/>
                        </a:solidFill>
                        <a:latin typeface="Cambria Math" panose="02040503050406030204" pitchFamily="18" charset="0"/>
                      </a:rPr>
                      <m:t>)</m:t>
                    </m:r>
                  </m:oMath>
                </a14:m>
                <a:endParaRPr lang="en-US" sz="1600" dirty="0"/>
              </a:p>
            </p:txBody>
          </p:sp>
        </mc:Choice>
        <mc:Fallback>
          <p:sp>
            <p:nvSpPr>
              <p:cNvPr id="11" name="TextBox 10">
                <a:extLst>
                  <a:ext uri="{FF2B5EF4-FFF2-40B4-BE49-F238E27FC236}">
                    <a16:creationId xmlns:a16="http://schemas.microsoft.com/office/drawing/2014/main" id="{39D47C47-63B9-4DBB-B77A-90CBCA539E88}"/>
                  </a:ext>
                </a:extLst>
              </p:cNvPr>
              <p:cNvSpPr txBox="1">
                <a:spLocks noRot="1" noChangeAspect="1" noMove="1" noResize="1" noEditPoints="1" noAdjustHandles="1" noChangeArrowheads="1" noChangeShapeType="1" noTextEdit="1"/>
              </p:cNvSpPr>
              <p:nvPr/>
            </p:nvSpPr>
            <p:spPr>
              <a:xfrm>
                <a:off x="7104785" y="5092845"/>
                <a:ext cx="3132149" cy="1077218"/>
              </a:xfrm>
              <a:prstGeom prst="rect">
                <a:avLst/>
              </a:prstGeom>
              <a:blipFill>
                <a:blip r:embed="rId5"/>
                <a:stretch>
                  <a:fillRect l="-973" t="-1695" r="-2140" b="-6215"/>
                </a:stretch>
              </a:blipFill>
            </p:spPr>
            <p:txBody>
              <a:bodyPr/>
              <a:lstStyle/>
              <a:p>
                <a:r>
                  <a:rPr lang="en-US">
                    <a:noFill/>
                  </a:rPr>
                  <a:t> </a:t>
                </a:r>
              </a:p>
            </p:txBody>
          </p:sp>
        </mc:Fallback>
      </mc:AlternateContent>
    </p:spTree>
    <p:extLst>
      <p:ext uri="{BB962C8B-B14F-4D97-AF65-F5344CB8AC3E}">
        <p14:creationId xmlns:p14="http://schemas.microsoft.com/office/powerpoint/2010/main" val="2499664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prstGeom prst="rect">
            <a:avLst/>
          </a:prstGeom>
        </p:spPr>
        <p:txBody>
          <a:bodyPr rtlCol="0" anchor="ctr">
            <a:normAutofit/>
          </a:bodyPr>
          <a:lstStyle/>
          <a:p>
            <a:pPr rtl="0"/>
            <a:r>
              <a:rPr lang="it-IT" dirty="0"/>
              <a:t>RESOLUTION (MUONS from INSIDE THE DETECTOR)</a:t>
            </a:r>
          </a:p>
        </p:txBody>
      </p:sp>
      <p:pic>
        <p:nvPicPr>
          <p:cNvPr id="9" name="Picture 8">
            <a:extLst>
              <a:ext uri="{FF2B5EF4-FFF2-40B4-BE49-F238E27FC236}">
                <a16:creationId xmlns:a16="http://schemas.microsoft.com/office/drawing/2014/main" id="{7760DC59-4EC5-4056-97E5-6585B541BF8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54506" y="1759058"/>
            <a:ext cx="4187279" cy="3247448"/>
          </a:xfrm>
          <a:prstGeom prst="rect">
            <a:avLst/>
          </a:prstGeom>
        </p:spPr>
      </p:pic>
      <p:sp>
        <p:nvSpPr>
          <p:cNvPr id="3" name="TextBox 2">
            <a:extLst>
              <a:ext uri="{FF2B5EF4-FFF2-40B4-BE49-F238E27FC236}">
                <a16:creationId xmlns:a16="http://schemas.microsoft.com/office/drawing/2014/main" id="{EC437B08-CF6A-46CA-B5D9-F1267286FC73}"/>
              </a:ext>
            </a:extLst>
          </p:cNvPr>
          <p:cNvSpPr txBox="1"/>
          <p:nvPr/>
        </p:nvSpPr>
        <p:spPr>
          <a:xfrm>
            <a:off x="727969" y="997170"/>
            <a:ext cx="10422384" cy="646331"/>
          </a:xfrm>
          <a:prstGeom prst="rect">
            <a:avLst/>
          </a:prstGeom>
          <a:noFill/>
        </p:spPr>
        <p:txBody>
          <a:bodyPr wrap="square" rtlCol="0">
            <a:spAutoFit/>
          </a:bodyPr>
          <a:lstStyle/>
          <a:p>
            <a:pPr marL="285750" indent="-285750">
              <a:buFont typeface="Arial" panose="020B0604020202020204" pitchFamily="34" charset="0"/>
              <a:buChar char="•"/>
            </a:pPr>
            <a:r>
              <a:rPr lang="it-IT" dirty="0"/>
              <a:t>To verify resolution degradation is due to the muon transversing the calorimeter, redid the simulation with a new </a:t>
            </a:r>
            <a:r>
              <a:rPr lang="it-IT" dirty="0">
                <a:solidFill>
                  <a:srgbClr val="FF0000"/>
                </a:solidFill>
              </a:rPr>
              <a:t>muon sample generated inside the gas detector</a:t>
            </a:r>
            <a:endParaRPr lang="en-US" dirty="0">
              <a:solidFill>
                <a:srgbClr val="FF0000"/>
              </a:solidFill>
            </a:endParaRPr>
          </a:p>
        </p:txBody>
      </p:sp>
      <p:pic>
        <p:nvPicPr>
          <p:cNvPr id="7" name="Picture 6">
            <a:extLst>
              <a:ext uri="{FF2B5EF4-FFF2-40B4-BE49-F238E27FC236}">
                <a16:creationId xmlns:a16="http://schemas.microsoft.com/office/drawing/2014/main" id="{2886EF44-2A48-437C-8737-8801A6148CF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77221" y="1759058"/>
            <a:ext cx="4187279" cy="3247448"/>
          </a:xfrm>
          <a:prstGeom prst="rect">
            <a:avLst/>
          </a:prstGeom>
        </p:spPr>
      </p:pic>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F45EC692-018D-4045-9D36-D3C32D95D4B3}"/>
                  </a:ext>
                </a:extLst>
              </p:cNvPr>
              <p:cNvSpPr txBox="1"/>
              <p:nvPr/>
            </p:nvSpPr>
            <p:spPr>
              <a:xfrm>
                <a:off x="1882070" y="5003027"/>
                <a:ext cx="3132149" cy="1077218"/>
              </a:xfrm>
              <a:prstGeom prst="rect">
                <a:avLst/>
              </a:prstGeom>
              <a:solidFill>
                <a:schemeClr val="accent2">
                  <a:lumMod val="20000"/>
                  <a:lumOff val="80000"/>
                </a:schemeClr>
              </a:solidFill>
            </p:spPr>
            <p:txBody>
              <a:bodyPr wrap="square" rtlCol="0">
                <a:spAutoFit/>
              </a:bodyPr>
              <a:lstStyle/>
              <a:p>
                <a:r>
                  <a:rPr lang="it-IT" sz="1600" dirty="0"/>
                  <a:t>Resolution plot for </a:t>
                </a:r>
                <a:r>
                  <a:rPr lang="it-IT" sz="1600" dirty="0">
                    <a:solidFill>
                      <a:srgbClr val="FF0000"/>
                    </a:solidFill>
                  </a:rPr>
                  <a:t>low momentum </a:t>
                </a:r>
                <a14:m>
                  <m:oMath xmlns:m="http://schemas.openxmlformats.org/officeDocument/2006/math">
                    <m:d>
                      <m:dPr>
                        <m:ctrlPr>
                          <a:rPr lang="it-IT" sz="1600" b="0" i="1" smtClean="0">
                            <a:solidFill>
                              <a:srgbClr val="FF0000"/>
                            </a:solidFill>
                            <a:latin typeface="Cambria Math" panose="02040503050406030204" pitchFamily="18" charset="0"/>
                          </a:rPr>
                        </m:ctrlPr>
                      </m:dPr>
                      <m:e>
                        <m:r>
                          <a:rPr lang="it-IT" sz="1600" b="0" i="0" smtClean="0">
                            <a:solidFill>
                              <a:srgbClr val="FF0000"/>
                            </a:solidFill>
                            <a:latin typeface="Cambria Math" panose="02040503050406030204" pitchFamily="18" charset="0"/>
                          </a:rPr>
                          <m:t>1&lt;</m:t>
                        </m:r>
                        <m:r>
                          <a:rPr lang="it-IT" sz="1600" b="0" i="1" smtClean="0">
                            <a:solidFill>
                              <a:srgbClr val="FF0000"/>
                            </a:solidFill>
                            <a:latin typeface="Cambria Math" panose="02040503050406030204" pitchFamily="18" charset="0"/>
                          </a:rPr>
                          <m:t>𝑝</m:t>
                        </m:r>
                        <m:r>
                          <a:rPr lang="it-IT" sz="1600" b="0" i="1" smtClean="0">
                            <a:solidFill>
                              <a:srgbClr val="FF0000"/>
                            </a:solidFill>
                            <a:latin typeface="Cambria Math" panose="02040503050406030204" pitchFamily="18" charset="0"/>
                          </a:rPr>
                          <m:t>&lt;3</m:t>
                        </m:r>
                      </m:e>
                    </m:d>
                    <m:r>
                      <a:rPr lang="it-IT" sz="1600" b="0" i="1" smtClean="0">
                        <a:solidFill>
                          <a:srgbClr val="FF0000"/>
                        </a:solidFill>
                        <a:latin typeface="Cambria Math" panose="02040503050406030204" pitchFamily="18" charset="0"/>
                      </a:rPr>
                      <m:t> </m:t>
                    </m:r>
                    <m:r>
                      <m:rPr>
                        <m:sty m:val="p"/>
                      </m:rPr>
                      <a:rPr lang="it-IT" sz="1600" b="0" i="1" smtClean="0">
                        <a:solidFill>
                          <a:srgbClr val="FF0000"/>
                        </a:solidFill>
                        <a:latin typeface="Cambria Math" panose="02040503050406030204" pitchFamily="18" charset="0"/>
                      </a:rPr>
                      <m:t>GeV</m:t>
                    </m:r>
                    <m:r>
                      <a:rPr lang="it-IT" sz="1600" b="0" i="1" smtClean="0">
                        <a:solidFill>
                          <a:srgbClr val="FF0000"/>
                        </a:solidFill>
                        <a:latin typeface="Cambria Math" panose="02040503050406030204" pitchFamily="18" charset="0"/>
                      </a:rPr>
                      <m:t>/</m:t>
                    </m:r>
                    <m:r>
                      <a:rPr lang="it-IT" sz="1600" b="0" i="1" smtClean="0">
                        <a:solidFill>
                          <a:srgbClr val="FF0000"/>
                        </a:solidFill>
                        <a:latin typeface="Cambria Math" panose="02040503050406030204" pitchFamily="18" charset="0"/>
                      </a:rPr>
                      <m:t>𝑐</m:t>
                    </m:r>
                  </m:oMath>
                </a14:m>
                <a:r>
                  <a:rPr lang="it-IT" sz="1600" dirty="0">
                    <a:solidFill>
                      <a:srgbClr val="FF0000"/>
                    </a:solidFill>
                  </a:rPr>
                  <a:t> </a:t>
                </a:r>
                <a:r>
                  <a:rPr lang="it-IT" sz="1600" dirty="0"/>
                  <a:t>muon sample generated upstream </a:t>
                </a:r>
                <a:r>
                  <a:rPr lang="it-IT" sz="1600" dirty="0">
                    <a:solidFill>
                      <a:srgbClr val="0070C0"/>
                    </a:solidFill>
                  </a:rPr>
                  <a:t>inside the detector </a:t>
                </a:r>
                <a14:m>
                  <m:oMath xmlns:m="http://schemas.openxmlformats.org/officeDocument/2006/math">
                    <m:r>
                      <a:rPr lang="it-IT" sz="1600" b="0" i="1" smtClean="0">
                        <a:solidFill>
                          <a:srgbClr val="0070C0"/>
                        </a:solidFill>
                        <a:latin typeface="Cambria Math" panose="02040503050406030204" pitchFamily="18" charset="0"/>
                      </a:rPr>
                      <m:t>(</m:t>
                    </m:r>
                    <m:r>
                      <m:rPr>
                        <m:sty m:val="p"/>
                      </m:rPr>
                      <a:rPr lang="it-IT" sz="1600" b="0" i="1" smtClean="0">
                        <a:solidFill>
                          <a:srgbClr val="0070C0"/>
                        </a:solidFill>
                        <a:latin typeface="Cambria Math" panose="02040503050406030204" pitchFamily="18" charset="0"/>
                      </a:rPr>
                      <m:t>z</m:t>
                    </m:r>
                    <m:r>
                      <a:rPr lang="it-IT" sz="1600" b="0" i="1" smtClean="0">
                        <a:solidFill>
                          <a:srgbClr val="0070C0"/>
                        </a:solidFill>
                        <a:latin typeface="Cambria Math" panose="02040503050406030204" pitchFamily="18" charset="0"/>
                      </a:rPr>
                      <m:t>=−190</m:t>
                    </m:r>
                    <m:r>
                      <m:rPr>
                        <m:sty m:val="p"/>
                      </m:rPr>
                      <a:rPr lang="it-IT" sz="1600" b="0" i="1" smtClean="0">
                        <a:solidFill>
                          <a:srgbClr val="0070C0"/>
                        </a:solidFill>
                        <a:latin typeface="Cambria Math" panose="02040503050406030204" pitchFamily="18" charset="0"/>
                      </a:rPr>
                      <m:t>cm</m:t>
                    </m:r>
                    <m:r>
                      <a:rPr lang="it-IT" sz="1600" b="0" i="1" smtClean="0">
                        <a:solidFill>
                          <a:srgbClr val="0070C0"/>
                        </a:solidFill>
                        <a:latin typeface="Cambria Math" panose="02040503050406030204" pitchFamily="18" charset="0"/>
                      </a:rPr>
                      <m:t>)</m:t>
                    </m:r>
                  </m:oMath>
                </a14:m>
                <a:endParaRPr lang="en-US" sz="1600" dirty="0"/>
              </a:p>
            </p:txBody>
          </p:sp>
        </mc:Choice>
        <mc:Fallback>
          <p:sp>
            <p:nvSpPr>
              <p:cNvPr id="11" name="TextBox 10">
                <a:extLst>
                  <a:ext uri="{FF2B5EF4-FFF2-40B4-BE49-F238E27FC236}">
                    <a16:creationId xmlns:a16="http://schemas.microsoft.com/office/drawing/2014/main" id="{F45EC692-018D-4045-9D36-D3C32D95D4B3}"/>
                  </a:ext>
                </a:extLst>
              </p:cNvPr>
              <p:cNvSpPr txBox="1">
                <a:spLocks noRot="1" noChangeAspect="1" noMove="1" noResize="1" noEditPoints="1" noAdjustHandles="1" noChangeArrowheads="1" noChangeShapeType="1" noTextEdit="1"/>
              </p:cNvSpPr>
              <p:nvPr/>
            </p:nvSpPr>
            <p:spPr>
              <a:xfrm>
                <a:off x="1882070" y="5003027"/>
                <a:ext cx="3132149" cy="1077218"/>
              </a:xfrm>
              <a:prstGeom prst="rect">
                <a:avLst/>
              </a:prstGeom>
              <a:blipFill>
                <a:blip r:embed="rId4"/>
                <a:stretch>
                  <a:fillRect l="-1167" t="-1705" r="-195" b="-681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9800F6A7-D504-4131-83D4-6C5EC508DEDB}"/>
                  </a:ext>
                </a:extLst>
              </p:cNvPr>
              <p:cNvSpPr txBox="1"/>
              <p:nvPr/>
            </p:nvSpPr>
            <p:spPr>
              <a:xfrm>
                <a:off x="7104785" y="5049952"/>
                <a:ext cx="3132149" cy="1077218"/>
              </a:xfrm>
              <a:prstGeom prst="rect">
                <a:avLst/>
              </a:prstGeom>
              <a:solidFill>
                <a:schemeClr val="accent2">
                  <a:lumMod val="20000"/>
                  <a:lumOff val="80000"/>
                </a:schemeClr>
              </a:solidFill>
            </p:spPr>
            <p:txBody>
              <a:bodyPr wrap="square" rtlCol="0">
                <a:spAutoFit/>
              </a:bodyPr>
              <a:lstStyle/>
              <a:p>
                <a:r>
                  <a:rPr lang="it-IT" sz="1600" dirty="0"/>
                  <a:t>Resolution plot for </a:t>
                </a:r>
                <a:r>
                  <a:rPr lang="it-IT" sz="1600" dirty="0">
                    <a:solidFill>
                      <a:srgbClr val="FF0000"/>
                    </a:solidFill>
                  </a:rPr>
                  <a:t>high momentum </a:t>
                </a:r>
                <a14:m>
                  <m:oMath xmlns:m="http://schemas.openxmlformats.org/officeDocument/2006/math">
                    <m:d>
                      <m:dPr>
                        <m:ctrlPr>
                          <a:rPr lang="it-IT" sz="1600" b="0" i="1" smtClean="0">
                            <a:solidFill>
                              <a:srgbClr val="FF0000"/>
                            </a:solidFill>
                            <a:latin typeface="Cambria Math" panose="02040503050406030204" pitchFamily="18" charset="0"/>
                          </a:rPr>
                        </m:ctrlPr>
                      </m:dPr>
                      <m:e>
                        <m:r>
                          <a:rPr lang="it-IT" sz="1600" b="0" i="0" smtClean="0">
                            <a:solidFill>
                              <a:srgbClr val="FF0000"/>
                            </a:solidFill>
                            <a:latin typeface="Cambria Math" panose="02040503050406030204" pitchFamily="18" charset="0"/>
                          </a:rPr>
                          <m:t>3&lt;</m:t>
                        </m:r>
                        <m:r>
                          <a:rPr lang="it-IT" sz="1600" b="0" i="1" smtClean="0">
                            <a:solidFill>
                              <a:srgbClr val="FF0000"/>
                            </a:solidFill>
                            <a:latin typeface="Cambria Math" panose="02040503050406030204" pitchFamily="18" charset="0"/>
                          </a:rPr>
                          <m:t>𝑝</m:t>
                        </m:r>
                        <m:r>
                          <a:rPr lang="it-IT" sz="1600" b="0" i="1" smtClean="0">
                            <a:solidFill>
                              <a:srgbClr val="FF0000"/>
                            </a:solidFill>
                            <a:latin typeface="Cambria Math" panose="02040503050406030204" pitchFamily="18" charset="0"/>
                          </a:rPr>
                          <m:t>&lt;5</m:t>
                        </m:r>
                      </m:e>
                    </m:d>
                    <m:r>
                      <a:rPr lang="it-IT" sz="1600" b="0" i="1" smtClean="0">
                        <a:solidFill>
                          <a:srgbClr val="FF0000"/>
                        </a:solidFill>
                        <a:latin typeface="Cambria Math" panose="02040503050406030204" pitchFamily="18" charset="0"/>
                      </a:rPr>
                      <m:t> </m:t>
                    </m:r>
                    <m:r>
                      <m:rPr>
                        <m:sty m:val="p"/>
                      </m:rPr>
                      <a:rPr lang="it-IT" sz="1600" b="0" i="1" smtClean="0">
                        <a:solidFill>
                          <a:srgbClr val="FF0000"/>
                        </a:solidFill>
                        <a:latin typeface="Cambria Math" panose="02040503050406030204" pitchFamily="18" charset="0"/>
                      </a:rPr>
                      <m:t>GeV</m:t>
                    </m:r>
                    <m:r>
                      <a:rPr lang="it-IT" sz="1600" b="0" i="1" smtClean="0">
                        <a:solidFill>
                          <a:srgbClr val="FF0000"/>
                        </a:solidFill>
                        <a:latin typeface="Cambria Math" panose="02040503050406030204" pitchFamily="18" charset="0"/>
                      </a:rPr>
                      <m:t>/</m:t>
                    </m:r>
                    <m:r>
                      <a:rPr lang="it-IT" sz="1600" b="0" i="1" smtClean="0">
                        <a:solidFill>
                          <a:srgbClr val="FF0000"/>
                        </a:solidFill>
                        <a:latin typeface="Cambria Math" panose="02040503050406030204" pitchFamily="18" charset="0"/>
                      </a:rPr>
                      <m:t>𝑐</m:t>
                    </m:r>
                  </m:oMath>
                </a14:m>
                <a:r>
                  <a:rPr lang="it-IT" sz="1600" dirty="0">
                    <a:solidFill>
                      <a:srgbClr val="FF0000"/>
                    </a:solidFill>
                  </a:rPr>
                  <a:t> </a:t>
                </a:r>
                <a:r>
                  <a:rPr lang="it-IT" sz="1600" dirty="0"/>
                  <a:t>muon sample generated upstream </a:t>
                </a:r>
                <a:r>
                  <a:rPr lang="it-IT" sz="1600" dirty="0">
                    <a:solidFill>
                      <a:srgbClr val="0070C0"/>
                    </a:solidFill>
                  </a:rPr>
                  <a:t>inside the detector </a:t>
                </a:r>
                <a14:m>
                  <m:oMath xmlns:m="http://schemas.openxmlformats.org/officeDocument/2006/math">
                    <m:r>
                      <a:rPr lang="it-IT" sz="1600" b="0" i="1" smtClean="0">
                        <a:solidFill>
                          <a:srgbClr val="0070C0"/>
                        </a:solidFill>
                        <a:latin typeface="Cambria Math" panose="02040503050406030204" pitchFamily="18" charset="0"/>
                      </a:rPr>
                      <m:t>(</m:t>
                    </m:r>
                    <m:r>
                      <a:rPr lang="it-IT" sz="1600" b="0" i="1" smtClean="0">
                        <a:solidFill>
                          <a:srgbClr val="0070C0"/>
                        </a:solidFill>
                        <a:latin typeface="Cambria Math" panose="02040503050406030204" pitchFamily="18" charset="0"/>
                      </a:rPr>
                      <m:t>𝑧</m:t>
                    </m:r>
                    <m:r>
                      <a:rPr lang="it-IT" sz="1600" b="0" i="1" smtClean="0">
                        <a:solidFill>
                          <a:srgbClr val="0070C0"/>
                        </a:solidFill>
                        <a:latin typeface="Cambria Math" panose="02040503050406030204" pitchFamily="18" charset="0"/>
                      </a:rPr>
                      <m:t>=−190</m:t>
                    </m:r>
                    <m:r>
                      <m:rPr>
                        <m:sty m:val="p"/>
                      </m:rPr>
                      <a:rPr lang="it-IT" sz="1600" b="0" i="1" smtClean="0">
                        <a:solidFill>
                          <a:srgbClr val="0070C0"/>
                        </a:solidFill>
                        <a:latin typeface="Cambria Math" panose="02040503050406030204" pitchFamily="18" charset="0"/>
                      </a:rPr>
                      <m:t>cm</m:t>
                    </m:r>
                    <m:r>
                      <a:rPr lang="it-IT" sz="1600" b="0" i="1" smtClean="0">
                        <a:solidFill>
                          <a:srgbClr val="0070C0"/>
                        </a:solidFill>
                        <a:latin typeface="Cambria Math" panose="02040503050406030204" pitchFamily="18" charset="0"/>
                      </a:rPr>
                      <m:t>)</m:t>
                    </m:r>
                  </m:oMath>
                </a14:m>
                <a:endParaRPr lang="en-US" sz="1600" dirty="0"/>
              </a:p>
            </p:txBody>
          </p:sp>
        </mc:Choice>
        <mc:Fallback>
          <p:sp>
            <p:nvSpPr>
              <p:cNvPr id="12" name="TextBox 11">
                <a:extLst>
                  <a:ext uri="{FF2B5EF4-FFF2-40B4-BE49-F238E27FC236}">
                    <a16:creationId xmlns:a16="http://schemas.microsoft.com/office/drawing/2014/main" id="{9800F6A7-D504-4131-83D4-6C5EC508DEDB}"/>
                  </a:ext>
                </a:extLst>
              </p:cNvPr>
              <p:cNvSpPr txBox="1">
                <a:spLocks noRot="1" noChangeAspect="1" noMove="1" noResize="1" noEditPoints="1" noAdjustHandles="1" noChangeArrowheads="1" noChangeShapeType="1" noTextEdit="1"/>
              </p:cNvSpPr>
              <p:nvPr/>
            </p:nvSpPr>
            <p:spPr>
              <a:xfrm>
                <a:off x="7104785" y="5049952"/>
                <a:ext cx="3132149" cy="1077218"/>
              </a:xfrm>
              <a:prstGeom prst="rect">
                <a:avLst/>
              </a:prstGeom>
              <a:blipFill>
                <a:blip r:embed="rId5"/>
                <a:stretch>
                  <a:fillRect l="-973" t="-1695" r="-2140" b="-6215"/>
                </a:stretch>
              </a:blipFill>
            </p:spPr>
            <p:txBody>
              <a:bodyPr/>
              <a:lstStyle/>
              <a:p>
                <a:r>
                  <a:rPr lang="en-US">
                    <a:noFill/>
                  </a:rPr>
                  <a:t> </a:t>
                </a:r>
              </a:p>
            </p:txBody>
          </p:sp>
        </mc:Fallback>
      </mc:AlternateContent>
      <p:sp>
        <p:nvSpPr>
          <p:cNvPr id="10" name="Segnaposto numero diapositiva 5">
            <a:extLst>
              <a:ext uri="{FF2B5EF4-FFF2-40B4-BE49-F238E27FC236}">
                <a16:creationId xmlns:a16="http://schemas.microsoft.com/office/drawing/2014/main" id="{84CA1EA9-653D-4001-82AE-F5FC5C8AC02A}"/>
              </a:ext>
            </a:extLst>
          </p:cNvPr>
          <p:cNvSpPr>
            <a:spLocks noGrp="1"/>
          </p:cNvSpPr>
          <p:nvPr>
            <p:ph type="sldNum" sz="quarter" idx="33"/>
          </p:nvPr>
        </p:nvSpPr>
        <p:spPr>
          <a:xfrm>
            <a:off x="11772820" y="6419506"/>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5</a:t>
            </a:fld>
            <a:endParaRPr lang="it-IT"/>
          </a:p>
        </p:txBody>
      </p:sp>
    </p:spTree>
    <p:extLst>
      <p:ext uri="{BB962C8B-B14F-4D97-AF65-F5344CB8AC3E}">
        <p14:creationId xmlns:p14="http://schemas.microsoft.com/office/powerpoint/2010/main" val="2284683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prstGeom prst="rect">
            <a:avLst/>
          </a:prstGeom>
        </p:spPr>
        <p:txBody>
          <a:bodyPr rtlCol="0" anchor="ctr">
            <a:normAutofit/>
          </a:bodyPr>
          <a:lstStyle/>
          <a:p>
            <a:pPr rtl="0"/>
            <a:r>
              <a:rPr lang="it-IT" dirty="0"/>
              <a:t>ENERGY LOSS PLOTS</a:t>
            </a:r>
          </a:p>
        </p:txBody>
      </p:sp>
      <p:sp>
        <p:nvSpPr>
          <p:cNvPr id="6" name="Segnaposto numero diapositiva 5">
            <a:extLst>
              <a:ext uri="{FF2B5EF4-FFF2-40B4-BE49-F238E27FC236}">
                <a16:creationId xmlns:a16="http://schemas.microsoft.com/office/drawing/2014/main" id="{46D051DA-5DAD-43A7-A238-51C63BA59FEC}"/>
              </a:ext>
            </a:extLst>
          </p:cNvPr>
          <p:cNvSpPr>
            <a:spLocks noGrp="1"/>
          </p:cNvSpPr>
          <p:nvPr>
            <p:ph type="sldNum" sz="quarter" idx="33"/>
          </p:nvPr>
        </p:nvSpPr>
        <p:spPr>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6</a:t>
            </a:fld>
            <a:endParaRPr lang="it-IT"/>
          </a:p>
        </p:txBody>
      </p:sp>
      <p:pic>
        <p:nvPicPr>
          <p:cNvPr id="9" name="Picture 8">
            <a:extLst>
              <a:ext uri="{FF2B5EF4-FFF2-40B4-BE49-F238E27FC236}">
                <a16:creationId xmlns:a16="http://schemas.microsoft.com/office/drawing/2014/main" id="{7760DC59-4EC5-4056-97E5-6585B541BF8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31999" y="1737703"/>
            <a:ext cx="4187277" cy="3247447"/>
          </a:xfrm>
          <a:prstGeom prst="rect">
            <a:avLst/>
          </a:prstGeom>
        </p:spPr>
      </p:pic>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EC437B08-CF6A-46CA-B5D9-F1267286FC73}"/>
                  </a:ext>
                </a:extLst>
              </p:cNvPr>
              <p:cNvSpPr txBox="1"/>
              <p:nvPr/>
            </p:nvSpPr>
            <p:spPr>
              <a:xfrm>
                <a:off x="622443" y="925968"/>
                <a:ext cx="11150377" cy="646331"/>
              </a:xfrm>
              <a:prstGeom prst="rect">
                <a:avLst/>
              </a:prstGeom>
              <a:noFill/>
            </p:spPr>
            <p:txBody>
              <a:bodyPr wrap="square" rtlCol="0">
                <a:spAutoFit/>
              </a:bodyPr>
              <a:lstStyle/>
              <a:p>
                <a:pPr marL="285750" indent="-285750">
                  <a:buFont typeface="Arial" panose="020B0604020202020204" pitchFamily="34" charset="0"/>
                  <a:buChar char="•"/>
                </a:pPr>
                <a:r>
                  <a:rPr lang="it-IT" dirty="0">
                    <a:solidFill>
                      <a:schemeClr val="tx1"/>
                    </a:solidFill>
                  </a:rPr>
                  <a:t>E</a:t>
                </a:r>
                <a14:m>
                  <m:oMath xmlns:m="http://schemas.openxmlformats.org/officeDocument/2006/math">
                    <m:r>
                      <m:rPr>
                        <m:sty m:val="p"/>
                      </m:rPr>
                      <a:rPr lang="it-IT" b="0" i="0" smtClean="0">
                        <a:solidFill>
                          <a:schemeClr val="tx1"/>
                        </a:solidFill>
                        <a:latin typeface="Cambria Math" panose="02040503050406030204" pitchFamily="18" charset="0"/>
                      </a:rPr>
                      <m:t>nergy</m:t>
                    </m:r>
                    <m:r>
                      <a:rPr lang="it-IT" b="0" i="0" smtClean="0">
                        <a:solidFill>
                          <a:schemeClr val="tx1"/>
                        </a:solidFill>
                        <a:latin typeface="Cambria Math" panose="02040503050406030204" pitchFamily="18" charset="0"/>
                      </a:rPr>
                      <m:t> </m:t>
                    </m:r>
                    <m:r>
                      <m:rPr>
                        <m:sty m:val="p"/>
                      </m:rPr>
                      <a:rPr lang="it-IT" b="0" i="0" smtClean="0">
                        <a:solidFill>
                          <a:schemeClr val="tx1"/>
                        </a:solidFill>
                        <a:latin typeface="Cambria Math" panose="02040503050406030204" pitchFamily="18" charset="0"/>
                      </a:rPr>
                      <m:t>loss</m:t>
                    </m:r>
                    <m:r>
                      <a:rPr lang="it-IT" b="0" i="0" smtClean="0">
                        <a:solidFill>
                          <a:schemeClr val="tx1"/>
                        </a:solidFill>
                        <a:latin typeface="Cambria Math" panose="02040503050406030204" pitchFamily="18" charset="0"/>
                      </a:rPr>
                      <m:t> </m:t>
                    </m:r>
                    <m:r>
                      <m:rPr>
                        <m:sty m:val="p"/>
                      </m:rPr>
                      <a:rPr lang="it-IT" b="0" i="0" smtClean="0">
                        <a:solidFill>
                          <a:srgbClr val="FF0000"/>
                        </a:solidFill>
                        <a:latin typeface="Cambria Math" panose="02040503050406030204" pitchFamily="18" charset="0"/>
                      </a:rPr>
                      <m:t>Δ</m:t>
                    </m:r>
                    <m:r>
                      <a:rPr lang="it-IT" b="0" i="1" smtClean="0">
                        <a:solidFill>
                          <a:srgbClr val="FF0000"/>
                        </a:solidFill>
                        <a:latin typeface="Cambria Math" panose="02040503050406030204" pitchFamily="18" charset="0"/>
                      </a:rPr>
                      <m:t>𝐸</m:t>
                    </m:r>
                    <m:r>
                      <a:rPr lang="it-IT" b="0" i="1" smtClean="0">
                        <a:solidFill>
                          <a:srgbClr val="FF0000"/>
                        </a:solidFill>
                        <a:latin typeface="Cambria Math" panose="02040503050406030204" pitchFamily="18" charset="0"/>
                      </a:rPr>
                      <m:t>=</m:t>
                    </m:r>
                    <m:sSub>
                      <m:sSubPr>
                        <m:ctrlPr>
                          <a:rPr lang="it-IT" b="0" i="1" smtClean="0">
                            <a:solidFill>
                              <a:srgbClr val="FF0000"/>
                            </a:solidFill>
                            <a:latin typeface="Cambria Math" panose="02040503050406030204" pitchFamily="18" charset="0"/>
                          </a:rPr>
                        </m:ctrlPr>
                      </m:sSubPr>
                      <m:e>
                        <m:sSub>
                          <m:sSubPr>
                            <m:ctrlPr>
                              <a:rPr lang="it-IT" b="0" i="1" smtClean="0">
                                <a:solidFill>
                                  <a:srgbClr val="FF0000"/>
                                </a:solidFill>
                                <a:latin typeface="Cambria Math" panose="02040503050406030204" pitchFamily="18" charset="0"/>
                              </a:rPr>
                            </m:ctrlPr>
                          </m:sSubPr>
                          <m:e>
                            <m:r>
                              <a:rPr lang="it-IT" b="0" i="1" smtClean="0">
                                <a:solidFill>
                                  <a:srgbClr val="FF0000"/>
                                </a:solidFill>
                                <a:latin typeface="Cambria Math" panose="02040503050406030204" pitchFamily="18" charset="0"/>
                              </a:rPr>
                              <m:t>𝐸</m:t>
                            </m:r>
                          </m:e>
                          <m:sub>
                            <m:r>
                              <a:rPr lang="it-IT" b="0" i="1" smtClean="0">
                                <a:solidFill>
                                  <a:srgbClr val="FF0000"/>
                                </a:solidFill>
                                <a:latin typeface="Cambria Math" panose="02040503050406030204" pitchFamily="18" charset="0"/>
                              </a:rPr>
                              <m:t>𝑠𝑡𝑎𝑟𝑡</m:t>
                            </m:r>
                          </m:sub>
                        </m:sSub>
                        <m:r>
                          <a:rPr lang="it-IT" b="0" i="1" smtClean="0">
                            <a:solidFill>
                              <a:srgbClr val="FF0000"/>
                            </a:solidFill>
                            <a:latin typeface="Cambria Math" panose="02040503050406030204" pitchFamily="18" charset="0"/>
                          </a:rPr>
                          <m:t>−</m:t>
                        </m:r>
                        <m:r>
                          <a:rPr lang="it-IT" b="0" i="1" smtClean="0">
                            <a:solidFill>
                              <a:srgbClr val="FF0000"/>
                            </a:solidFill>
                            <a:latin typeface="Cambria Math" panose="02040503050406030204" pitchFamily="18" charset="0"/>
                          </a:rPr>
                          <m:t>𝐸</m:t>
                        </m:r>
                      </m:e>
                      <m:sub>
                        <m:r>
                          <a:rPr lang="it-IT" b="0" i="1" smtClean="0">
                            <a:solidFill>
                              <a:srgbClr val="FF0000"/>
                            </a:solidFill>
                            <a:latin typeface="Cambria Math" panose="02040503050406030204" pitchFamily="18" charset="0"/>
                          </a:rPr>
                          <m:t>𝑒𝑛𝑑</m:t>
                        </m:r>
                      </m:sub>
                    </m:sSub>
                  </m:oMath>
                </a14:m>
                <a:r>
                  <a:rPr lang="en-US" dirty="0"/>
                  <a:t>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𝐸</m:t>
                        </m:r>
                      </m:e>
                      <m:sub>
                        <m:r>
                          <a:rPr lang="it-IT" i="1">
                            <a:latin typeface="Cambria Math" panose="02040503050406030204" pitchFamily="18" charset="0"/>
                          </a:rPr>
                          <m:t>𝑠𝑡𝑎𝑟𝑡</m:t>
                        </m:r>
                      </m:sub>
                    </m:sSub>
                  </m:oMath>
                </a14:m>
                <a:r>
                  <a:rPr lang="en-US" dirty="0"/>
                  <a:t> and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𝐸</m:t>
                        </m:r>
                      </m:e>
                      <m:sub>
                        <m:r>
                          <a:rPr lang="it-IT" i="1">
                            <a:latin typeface="Cambria Math" panose="02040503050406030204" pitchFamily="18" charset="0"/>
                          </a:rPr>
                          <m:t>𝑒𝑛𝑑</m:t>
                        </m:r>
                      </m:sub>
                    </m:sSub>
                  </m:oMath>
                </a14:m>
                <a:r>
                  <a:rPr lang="en-US" dirty="0"/>
                  <a:t> are muon true energy at the end and start of its trajectory) is a better parameter to understand the momentum reconstruction bias </a:t>
                </a:r>
              </a:p>
            </p:txBody>
          </p:sp>
        </mc:Choice>
        <mc:Fallback>
          <p:sp>
            <p:nvSpPr>
              <p:cNvPr id="3" name="TextBox 2">
                <a:extLst>
                  <a:ext uri="{FF2B5EF4-FFF2-40B4-BE49-F238E27FC236}">
                    <a16:creationId xmlns:a16="http://schemas.microsoft.com/office/drawing/2014/main" id="{EC437B08-CF6A-46CA-B5D9-F1267286FC73}"/>
                  </a:ext>
                </a:extLst>
              </p:cNvPr>
              <p:cNvSpPr txBox="1">
                <a:spLocks noRot="1" noChangeAspect="1" noMove="1" noResize="1" noEditPoints="1" noAdjustHandles="1" noChangeArrowheads="1" noChangeShapeType="1" noTextEdit="1"/>
              </p:cNvSpPr>
              <p:nvPr/>
            </p:nvSpPr>
            <p:spPr>
              <a:xfrm>
                <a:off x="622443" y="925968"/>
                <a:ext cx="11150377" cy="646331"/>
              </a:xfrm>
              <a:prstGeom prst="rect">
                <a:avLst/>
              </a:prstGeom>
              <a:blipFill>
                <a:blip r:embed="rId3"/>
                <a:stretch>
                  <a:fillRect l="-328" t="-5660" b="-14151"/>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2886EF44-2A48-437C-8737-8801A6148CF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619278" y="1737703"/>
            <a:ext cx="4187277" cy="3247447"/>
          </a:xfrm>
          <a:prstGeom prst="rect">
            <a:avLst/>
          </a:prstGeom>
        </p:spPr>
      </p:pic>
      <p:sp>
        <p:nvSpPr>
          <p:cNvPr id="4" name="Rectangle 3">
            <a:extLst>
              <a:ext uri="{FF2B5EF4-FFF2-40B4-BE49-F238E27FC236}">
                <a16:creationId xmlns:a16="http://schemas.microsoft.com/office/drawing/2014/main" id="{2DD040CC-92C0-455B-B5AF-AD38A13FCD1D}"/>
              </a:ext>
            </a:extLst>
          </p:cNvPr>
          <p:cNvSpPr/>
          <p:nvPr/>
        </p:nvSpPr>
        <p:spPr>
          <a:xfrm>
            <a:off x="2841624" y="4772591"/>
            <a:ext cx="1420427" cy="1331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E50C664D-279E-4108-86E4-2106CCA9D394}"/>
                  </a:ext>
                </a:extLst>
              </p:cNvPr>
              <p:cNvSpPr txBox="1"/>
              <p:nvPr/>
            </p:nvSpPr>
            <p:spPr>
              <a:xfrm>
                <a:off x="3744089" y="4768152"/>
                <a:ext cx="517962" cy="1538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it-IT" sz="1000" b="0" i="0" smtClean="0">
                          <a:latin typeface="Cambria Math" panose="02040503050406030204" pitchFamily="18" charset="0"/>
                        </a:rPr>
                        <m:t>Δ</m:t>
                      </m:r>
                      <m:r>
                        <a:rPr lang="it-IT" sz="1000" b="0" i="1" smtClean="0">
                          <a:latin typeface="Cambria Math" panose="02040503050406030204" pitchFamily="18" charset="0"/>
                        </a:rPr>
                        <m:t>𝐸</m:t>
                      </m:r>
                      <m:r>
                        <a:rPr lang="it-IT" sz="1000" b="0" i="1" smtClean="0">
                          <a:latin typeface="Cambria Math" panose="02040503050406030204" pitchFamily="18" charset="0"/>
                        </a:rPr>
                        <m:t>(</m:t>
                      </m:r>
                      <m:r>
                        <m:rPr>
                          <m:sty m:val="p"/>
                        </m:rPr>
                        <a:rPr lang="it-IT" sz="1000" b="0" i="1" smtClean="0">
                          <a:latin typeface="Cambria Math" panose="02040503050406030204" pitchFamily="18" charset="0"/>
                        </a:rPr>
                        <m:t>GeV</m:t>
                      </m:r>
                      <m:r>
                        <a:rPr lang="it-IT" sz="1000" b="0" i="1" smtClean="0">
                          <a:latin typeface="Cambria Math" panose="02040503050406030204" pitchFamily="18" charset="0"/>
                        </a:rPr>
                        <m:t>)</m:t>
                      </m:r>
                    </m:oMath>
                  </m:oMathPara>
                </a14:m>
                <a:endParaRPr lang="en-US" sz="1000" dirty="0"/>
              </a:p>
            </p:txBody>
          </p:sp>
        </mc:Choice>
        <mc:Fallback>
          <p:sp>
            <p:nvSpPr>
              <p:cNvPr id="5" name="TextBox 4">
                <a:extLst>
                  <a:ext uri="{FF2B5EF4-FFF2-40B4-BE49-F238E27FC236}">
                    <a16:creationId xmlns:a16="http://schemas.microsoft.com/office/drawing/2014/main" id="{E50C664D-279E-4108-86E4-2106CCA9D394}"/>
                  </a:ext>
                </a:extLst>
              </p:cNvPr>
              <p:cNvSpPr txBox="1">
                <a:spLocks noRot="1" noChangeAspect="1" noMove="1" noResize="1" noEditPoints="1" noAdjustHandles="1" noChangeArrowheads="1" noChangeShapeType="1" noTextEdit="1"/>
              </p:cNvSpPr>
              <p:nvPr/>
            </p:nvSpPr>
            <p:spPr>
              <a:xfrm>
                <a:off x="3744089" y="4768152"/>
                <a:ext cx="517962" cy="153888"/>
              </a:xfrm>
              <a:prstGeom prst="rect">
                <a:avLst/>
              </a:prstGeom>
              <a:blipFill>
                <a:blip r:embed="rId5"/>
                <a:stretch>
                  <a:fillRect l="-4706" r="-10588" b="-44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37159CF4-0D17-4CA9-A61C-3CD25794B776}"/>
                  </a:ext>
                </a:extLst>
              </p:cNvPr>
              <p:cNvSpPr txBox="1"/>
              <p:nvPr/>
            </p:nvSpPr>
            <p:spPr>
              <a:xfrm>
                <a:off x="915174" y="4910651"/>
                <a:ext cx="3132149" cy="1077218"/>
              </a:xfrm>
              <a:prstGeom prst="rect">
                <a:avLst/>
              </a:prstGeom>
              <a:solidFill>
                <a:schemeClr val="accent2">
                  <a:lumMod val="20000"/>
                  <a:lumOff val="80000"/>
                </a:schemeClr>
              </a:solidFill>
            </p:spPr>
            <p:txBody>
              <a:bodyPr wrap="square" rtlCol="0">
                <a:spAutoFit/>
              </a:bodyPr>
              <a:lstStyle/>
              <a:p>
                <a:r>
                  <a:rPr lang="it-IT" sz="1600" dirty="0"/>
                  <a:t>Energy loss </a:t>
                </a:r>
                <a14:m>
                  <m:oMath xmlns:m="http://schemas.openxmlformats.org/officeDocument/2006/math">
                    <m:r>
                      <m:rPr>
                        <m:sty m:val="p"/>
                      </m:rPr>
                      <a:rPr lang="it-IT" sz="1600" b="0" i="0" smtClean="0">
                        <a:solidFill>
                          <a:srgbClr val="FF0000"/>
                        </a:solidFill>
                        <a:latin typeface="Cambria Math" panose="02040503050406030204" pitchFamily="18" charset="0"/>
                      </a:rPr>
                      <m:t>Δ</m:t>
                    </m:r>
                    <m:r>
                      <a:rPr lang="it-IT" sz="1600" b="0" i="1" smtClean="0">
                        <a:solidFill>
                          <a:srgbClr val="FF0000"/>
                        </a:solidFill>
                        <a:latin typeface="Cambria Math" panose="02040503050406030204" pitchFamily="18" charset="0"/>
                      </a:rPr>
                      <m:t>𝐸</m:t>
                    </m:r>
                    <m:r>
                      <a:rPr lang="it-IT" sz="1600" b="0" i="1" smtClean="0">
                        <a:solidFill>
                          <a:srgbClr val="FF0000"/>
                        </a:solidFill>
                        <a:latin typeface="Cambria Math" panose="02040503050406030204" pitchFamily="18" charset="0"/>
                      </a:rPr>
                      <m:t>(</m:t>
                    </m:r>
                    <m:r>
                      <m:rPr>
                        <m:sty m:val="p"/>
                      </m:rPr>
                      <a:rPr lang="it-IT" sz="1600" b="0" i="1" smtClean="0">
                        <a:solidFill>
                          <a:srgbClr val="FF0000"/>
                        </a:solidFill>
                        <a:latin typeface="Cambria Math" panose="02040503050406030204" pitchFamily="18" charset="0"/>
                      </a:rPr>
                      <m:t>GeV</m:t>
                    </m:r>
                    <m:r>
                      <a:rPr lang="it-IT" sz="1600" b="0" i="1" smtClean="0">
                        <a:solidFill>
                          <a:srgbClr val="FF0000"/>
                        </a:solidFill>
                        <a:latin typeface="Cambria Math" panose="02040503050406030204" pitchFamily="18" charset="0"/>
                      </a:rPr>
                      <m:t>)</m:t>
                    </m:r>
                  </m:oMath>
                </a14:m>
                <a:r>
                  <a:rPr lang="it-IT" sz="1600" dirty="0">
                    <a:solidFill>
                      <a:srgbClr val="FF0000"/>
                    </a:solidFill>
                  </a:rPr>
                  <a:t> </a:t>
                </a:r>
                <a:r>
                  <a:rPr lang="it-IT" sz="1600" dirty="0"/>
                  <a:t>for </a:t>
                </a:r>
                <a:r>
                  <a:rPr lang="it-IT" sz="1600" dirty="0">
                    <a:solidFill>
                      <a:srgbClr val="FF0000"/>
                    </a:solidFill>
                  </a:rPr>
                  <a:t>low momentum </a:t>
                </a:r>
                <a14:m>
                  <m:oMath xmlns:m="http://schemas.openxmlformats.org/officeDocument/2006/math">
                    <m:d>
                      <m:dPr>
                        <m:ctrlPr>
                          <a:rPr lang="it-IT" sz="1600" b="0" i="1" smtClean="0">
                            <a:solidFill>
                              <a:srgbClr val="FF0000"/>
                            </a:solidFill>
                            <a:latin typeface="Cambria Math" panose="02040503050406030204" pitchFamily="18" charset="0"/>
                          </a:rPr>
                        </m:ctrlPr>
                      </m:dPr>
                      <m:e>
                        <m:r>
                          <a:rPr lang="it-IT" sz="1600" b="0" i="0" smtClean="0">
                            <a:solidFill>
                              <a:srgbClr val="FF0000"/>
                            </a:solidFill>
                            <a:latin typeface="Cambria Math" panose="02040503050406030204" pitchFamily="18" charset="0"/>
                          </a:rPr>
                          <m:t>1&lt;</m:t>
                        </m:r>
                        <m:r>
                          <a:rPr lang="it-IT" sz="1600" b="0" i="1" smtClean="0">
                            <a:solidFill>
                              <a:srgbClr val="FF0000"/>
                            </a:solidFill>
                            <a:latin typeface="Cambria Math" panose="02040503050406030204" pitchFamily="18" charset="0"/>
                          </a:rPr>
                          <m:t>𝑝</m:t>
                        </m:r>
                        <m:r>
                          <a:rPr lang="it-IT" sz="1600" b="0" i="1" smtClean="0">
                            <a:solidFill>
                              <a:srgbClr val="FF0000"/>
                            </a:solidFill>
                            <a:latin typeface="Cambria Math" panose="02040503050406030204" pitchFamily="18" charset="0"/>
                          </a:rPr>
                          <m:t>&lt;3</m:t>
                        </m:r>
                      </m:e>
                    </m:d>
                    <m:r>
                      <a:rPr lang="it-IT" sz="1600" b="0" i="1" smtClean="0">
                        <a:solidFill>
                          <a:srgbClr val="FF0000"/>
                        </a:solidFill>
                        <a:latin typeface="Cambria Math" panose="02040503050406030204" pitchFamily="18" charset="0"/>
                      </a:rPr>
                      <m:t> </m:t>
                    </m:r>
                    <m:r>
                      <m:rPr>
                        <m:sty m:val="p"/>
                      </m:rPr>
                      <a:rPr lang="it-IT" sz="1600" b="0" i="1" smtClean="0">
                        <a:solidFill>
                          <a:srgbClr val="FF0000"/>
                        </a:solidFill>
                        <a:latin typeface="Cambria Math" panose="02040503050406030204" pitchFamily="18" charset="0"/>
                      </a:rPr>
                      <m:t>GeV</m:t>
                    </m:r>
                    <m:r>
                      <a:rPr lang="it-IT" sz="1600" b="0" i="1" smtClean="0">
                        <a:solidFill>
                          <a:srgbClr val="FF0000"/>
                        </a:solidFill>
                        <a:latin typeface="Cambria Math" panose="02040503050406030204" pitchFamily="18" charset="0"/>
                      </a:rPr>
                      <m:t>/</m:t>
                    </m:r>
                    <m:r>
                      <a:rPr lang="it-IT" sz="1600" b="0" i="1" smtClean="0">
                        <a:solidFill>
                          <a:srgbClr val="FF0000"/>
                        </a:solidFill>
                        <a:latin typeface="Cambria Math" panose="02040503050406030204" pitchFamily="18" charset="0"/>
                      </a:rPr>
                      <m:t>𝑐</m:t>
                    </m:r>
                  </m:oMath>
                </a14:m>
                <a:r>
                  <a:rPr lang="it-IT" sz="1600" dirty="0">
                    <a:solidFill>
                      <a:srgbClr val="FF0000"/>
                    </a:solidFill>
                  </a:rPr>
                  <a:t> </a:t>
                </a:r>
                <a:r>
                  <a:rPr lang="it-IT" sz="1600" dirty="0"/>
                  <a:t>muon sample generated upstream </a:t>
                </a:r>
                <a:r>
                  <a:rPr lang="it-IT" sz="1600" dirty="0">
                    <a:solidFill>
                      <a:srgbClr val="0070C0"/>
                    </a:solidFill>
                  </a:rPr>
                  <a:t>outside the detector </a:t>
                </a:r>
                <a14:m>
                  <m:oMath xmlns:m="http://schemas.openxmlformats.org/officeDocument/2006/math">
                    <m:r>
                      <a:rPr lang="it-IT" sz="1600" b="0" i="1" smtClean="0">
                        <a:solidFill>
                          <a:srgbClr val="0070C0"/>
                        </a:solidFill>
                        <a:latin typeface="Cambria Math" panose="02040503050406030204" pitchFamily="18" charset="0"/>
                      </a:rPr>
                      <m:t>(</m:t>
                    </m:r>
                    <m:r>
                      <a:rPr lang="it-IT" sz="1600" b="0" i="1" smtClean="0">
                        <a:solidFill>
                          <a:srgbClr val="0070C0"/>
                        </a:solidFill>
                        <a:latin typeface="Cambria Math" panose="02040503050406030204" pitchFamily="18" charset="0"/>
                      </a:rPr>
                      <m:t>𝑧</m:t>
                    </m:r>
                    <m:r>
                      <a:rPr lang="it-IT" sz="1600" b="0" i="1" smtClean="0">
                        <a:solidFill>
                          <a:srgbClr val="0070C0"/>
                        </a:solidFill>
                        <a:latin typeface="Cambria Math" panose="02040503050406030204" pitchFamily="18" charset="0"/>
                      </a:rPr>
                      <m:t>=−500</m:t>
                    </m:r>
                    <m:r>
                      <m:rPr>
                        <m:sty m:val="p"/>
                      </m:rPr>
                      <a:rPr lang="it-IT" sz="1600" b="0" i="1" smtClean="0">
                        <a:solidFill>
                          <a:srgbClr val="0070C0"/>
                        </a:solidFill>
                        <a:latin typeface="Cambria Math" panose="02040503050406030204" pitchFamily="18" charset="0"/>
                      </a:rPr>
                      <m:t>cm</m:t>
                    </m:r>
                    <m:r>
                      <a:rPr lang="it-IT" sz="1600" b="0" i="1" smtClean="0">
                        <a:solidFill>
                          <a:srgbClr val="0070C0"/>
                        </a:solidFill>
                        <a:latin typeface="Cambria Math" panose="02040503050406030204" pitchFamily="18" charset="0"/>
                      </a:rPr>
                      <m:t>)</m:t>
                    </m:r>
                  </m:oMath>
                </a14:m>
                <a:endParaRPr lang="en-US" sz="1600" dirty="0"/>
              </a:p>
            </p:txBody>
          </p:sp>
        </mc:Choice>
        <mc:Fallback>
          <p:sp>
            <p:nvSpPr>
              <p:cNvPr id="11" name="TextBox 10">
                <a:extLst>
                  <a:ext uri="{FF2B5EF4-FFF2-40B4-BE49-F238E27FC236}">
                    <a16:creationId xmlns:a16="http://schemas.microsoft.com/office/drawing/2014/main" id="{37159CF4-0D17-4CA9-A61C-3CD25794B776}"/>
                  </a:ext>
                </a:extLst>
              </p:cNvPr>
              <p:cNvSpPr txBox="1">
                <a:spLocks noRot="1" noChangeAspect="1" noMove="1" noResize="1" noEditPoints="1" noAdjustHandles="1" noChangeArrowheads="1" noChangeShapeType="1" noTextEdit="1"/>
              </p:cNvSpPr>
              <p:nvPr/>
            </p:nvSpPr>
            <p:spPr>
              <a:xfrm>
                <a:off x="915174" y="4910651"/>
                <a:ext cx="3132149" cy="1077218"/>
              </a:xfrm>
              <a:prstGeom prst="rect">
                <a:avLst/>
              </a:prstGeom>
              <a:blipFill>
                <a:blip r:embed="rId6"/>
                <a:stretch>
                  <a:fillRect l="-973" t="-1705" b="-681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F826C885-B7E8-4BF3-A297-A354DEFEF2AD}"/>
                  </a:ext>
                </a:extLst>
              </p:cNvPr>
              <p:cNvSpPr txBox="1"/>
              <p:nvPr/>
            </p:nvSpPr>
            <p:spPr>
              <a:xfrm>
                <a:off x="5146841" y="4910651"/>
                <a:ext cx="3132149" cy="1077218"/>
              </a:xfrm>
              <a:prstGeom prst="rect">
                <a:avLst/>
              </a:prstGeom>
              <a:solidFill>
                <a:schemeClr val="accent2">
                  <a:lumMod val="20000"/>
                  <a:lumOff val="80000"/>
                </a:schemeClr>
              </a:solidFill>
            </p:spPr>
            <p:txBody>
              <a:bodyPr wrap="square" rtlCol="0">
                <a:spAutoFit/>
              </a:bodyPr>
              <a:lstStyle/>
              <a:p>
                <a:r>
                  <a:rPr lang="it-IT" sz="1600" dirty="0"/>
                  <a:t>Energy loss </a:t>
                </a:r>
                <a14:m>
                  <m:oMath xmlns:m="http://schemas.openxmlformats.org/officeDocument/2006/math">
                    <m:r>
                      <m:rPr>
                        <m:sty m:val="p"/>
                      </m:rPr>
                      <a:rPr lang="it-IT" sz="1600" b="0" i="0" smtClean="0">
                        <a:solidFill>
                          <a:srgbClr val="FF0000"/>
                        </a:solidFill>
                        <a:latin typeface="Cambria Math" panose="02040503050406030204" pitchFamily="18" charset="0"/>
                      </a:rPr>
                      <m:t>Δ</m:t>
                    </m:r>
                    <m:r>
                      <a:rPr lang="it-IT" sz="1600" b="0" i="1" smtClean="0">
                        <a:solidFill>
                          <a:srgbClr val="FF0000"/>
                        </a:solidFill>
                        <a:latin typeface="Cambria Math" panose="02040503050406030204" pitchFamily="18" charset="0"/>
                      </a:rPr>
                      <m:t>𝐸</m:t>
                    </m:r>
                    <m:r>
                      <a:rPr lang="it-IT" sz="1600" b="0" i="1" smtClean="0">
                        <a:solidFill>
                          <a:srgbClr val="FF0000"/>
                        </a:solidFill>
                        <a:latin typeface="Cambria Math" panose="02040503050406030204" pitchFamily="18" charset="0"/>
                      </a:rPr>
                      <m:t>(</m:t>
                    </m:r>
                    <m:r>
                      <m:rPr>
                        <m:sty m:val="p"/>
                      </m:rPr>
                      <a:rPr lang="it-IT" sz="1600" b="0" i="1" smtClean="0">
                        <a:solidFill>
                          <a:srgbClr val="FF0000"/>
                        </a:solidFill>
                        <a:latin typeface="Cambria Math" panose="02040503050406030204" pitchFamily="18" charset="0"/>
                      </a:rPr>
                      <m:t>GeV</m:t>
                    </m:r>
                    <m:r>
                      <a:rPr lang="it-IT" sz="1600" b="0" i="1" smtClean="0">
                        <a:solidFill>
                          <a:srgbClr val="FF0000"/>
                        </a:solidFill>
                        <a:latin typeface="Cambria Math" panose="02040503050406030204" pitchFamily="18" charset="0"/>
                      </a:rPr>
                      <m:t>)</m:t>
                    </m:r>
                  </m:oMath>
                </a14:m>
                <a:r>
                  <a:rPr lang="it-IT" sz="1600" dirty="0">
                    <a:solidFill>
                      <a:srgbClr val="FF0000"/>
                    </a:solidFill>
                  </a:rPr>
                  <a:t> </a:t>
                </a:r>
                <a:r>
                  <a:rPr lang="it-IT" sz="1600" dirty="0"/>
                  <a:t>for </a:t>
                </a:r>
                <a:r>
                  <a:rPr lang="it-IT" sz="1600" dirty="0">
                    <a:solidFill>
                      <a:srgbClr val="FF0000"/>
                    </a:solidFill>
                  </a:rPr>
                  <a:t>high momentum </a:t>
                </a:r>
                <a14:m>
                  <m:oMath xmlns:m="http://schemas.openxmlformats.org/officeDocument/2006/math">
                    <m:d>
                      <m:dPr>
                        <m:ctrlPr>
                          <a:rPr lang="it-IT" sz="1600" b="0" i="1" smtClean="0">
                            <a:solidFill>
                              <a:srgbClr val="FF0000"/>
                            </a:solidFill>
                            <a:latin typeface="Cambria Math" panose="02040503050406030204" pitchFamily="18" charset="0"/>
                          </a:rPr>
                        </m:ctrlPr>
                      </m:dPr>
                      <m:e>
                        <m:r>
                          <a:rPr lang="it-IT" sz="1600" b="0" i="0" smtClean="0">
                            <a:solidFill>
                              <a:srgbClr val="FF0000"/>
                            </a:solidFill>
                            <a:latin typeface="Cambria Math" panose="02040503050406030204" pitchFamily="18" charset="0"/>
                          </a:rPr>
                          <m:t>3&lt;</m:t>
                        </m:r>
                        <m:r>
                          <a:rPr lang="it-IT" sz="1600" b="0" i="1" smtClean="0">
                            <a:solidFill>
                              <a:srgbClr val="FF0000"/>
                            </a:solidFill>
                            <a:latin typeface="Cambria Math" panose="02040503050406030204" pitchFamily="18" charset="0"/>
                          </a:rPr>
                          <m:t>𝑝</m:t>
                        </m:r>
                        <m:r>
                          <a:rPr lang="it-IT" sz="1600" b="0" i="1" smtClean="0">
                            <a:solidFill>
                              <a:srgbClr val="FF0000"/>
                            </a:solidFill>
                            <a:latin typeface="Cambria Math" panose="02040503050406030204" pitchFamily="18" charset="0"/>
                          </a:rPr>
                          <m:t>&lt;5</m:t>
                        </m:r>
                      </m:e>
                    </m:d>
                    <m:r>
                      <a:rPr lang="it-IT" sz="1600" b="0" i="1" smtClean="0">
                        <a:solidFill>
                          <a:srgbClr val="FF0000"/>
                        </a:solidFill>
                        <a:latin typeface="Cambria Math" panose="02040503050406030204" pitchFamily="18" charset="0"/>
                      </a:rPr>
                      <m:t> </m:t>
                    </m:r>
                    <m:r>
                      <m:rPr>
                        <m:sty m:val="p"/>
                      </m:rPr>
                      <a:rPr lang="it-IT" sz="1600" b="0" i="1" smtClean="0">
                        <a:solidFill>
                          <a:srgbClr val="FF0000"/>
                        </a:solidFill>
                        <a:latin typeface="Cambria Math" panose="02040503050406030204" pitchFamily="18" charset="0"/>
                      </a:rPr>
                      <m:t>GeV</m:t>
                    </m:r>
                    <m:r>
                      <a:rPr lang="it-IT" sz="1600" b="0" i="1" smtClean="0">
                        <a:solidFill>
                          <a:srgbClr val="FF0000"/>
                        </a:solidFill>
                        <a:latin typeface="Cambria Math" panose="02040503050406030204" pitchFamily="18" charset="0"/>
                      </a:rPr>
                      <m:t>/</m:t>
                    </m:r>
                    <m:r>
                      <a:rPr lang="it-IT" sz="1600" b="0" i="1" smtClean="0">
                        <a:solidFill>
                          <a:srgbClr val="FF0000"/>
                        </a:solidFill>
                        <a:latin typeface="Cambria Math" panose="02040503050406030204" pitchFamily="18" charset="0"/>
                      </a:rPr>
                      <m:t>𝑐</m:t>
                    </m:r>
                  </m:oMath>
                </a14:m>
                <a:r>
                  <a:rPr lang="it-IT" sz="1600" dirty="0">
                    <a:solidFill>
                      <a:srgbClr val="FF0000"/>
                    </a:solidFill>
                  </a:rPr>
                  <a:t> </a:t>
                </a:r>
                <a:r>
                  <a:rPr lang="it-IT" sz="1600" dirty="0"/>
                  <a:t>muon sample generated upstream </a:t>
                </a:r>
                <a:r>
                  <a:rPr lang="it-IT" sz="1600" dirty="0">
                    <a:solidFill>
                      <a:srgbClr val="0070C0"/>
                    </a:solidFill>
                  </a:rPr>
                  <a:t>outside the detector </a:t>
                </a:r>
                <a14:m>
                  <m:oMath xmlns:m="http://schemas.openxmlformats.org/officeDocument/2006/math">
                    <m:r>
                      <a:rPr lang="it-IT" sz="1600" b="0" i="1" smtClean="0">
                        <a:solidFill>
                          <a:srgbClr val="0070C0"/>
                        </a:solidFill>
                        <a:latin typeface="Cambria Math" panose="02040503050406030204" pitchFamily="18" charset="0"/>
                      </a:rPr>
                      <m:t>(</m:t>
                    </m:r>
                    <m:r>
                      <a:rPr lang="it-IT" sz="1600" b="0" i="1" smtClean="0">
                        <a:solidFill>
                          <a:srgbClr val="0070C0"/>
                        </a:solidFill>
                        <a:latin typeface="Cambria Math" panose="02040503050406030204" pitchFamily="18" charset="0"/>
                      </a:rPr>
                      <m:t>𝑧</m:t>
                    </m:r>
                    <m:r>
                      <a:rPr lang="it-IT" sz="1600" b="0" i="1" smtClean="0">
                        <a:solidFill>
                          <a:srgbClr val="0070C0"/>
                        </a:solidFill>
                        <a:latin typeface="Cambria Math" panose="02040503050406030204" pitchFamily="18" charset="0"/>
                      </a:rPr>
                      <m:t>=−500</m:t>
                    </m:r>
                    <m:r>
                      <m:rPr>
                        <m:sty m:val="p"/>
                      </m:rPr>
                      <a:rPr lang="it-IT" sz="1600" b="0" i="1" smtClean="0">
                        <a:solidFill>
                          <a:srgbClr val="0070C0"/>
                        </a:solidFill>
                        <a:latin typeface="Cambria Math" panose="02040503050406030204" pitchFamily="18" charset="0"/>
                      </a:rPr>
                      <m:t>cm</m:t>
                    </m:r>
                    <m:r>
                      <a:rPr lang="it-IT" sz="1600" b="0" i="1" smtClean="0">
                        <a:solidFill>
                          <a:srgbClr val="0070C0"/>
                        </a:solidFill>
                        <a:latin typeface="Cambria Math" panose="02040503050406030204" pitchFamily="18" charset="0"/>
                      </a:rPr>
                      <m:t>)</m:t>
                    </m:r>
                  </m:oMath>
                </a14:m>
                <a:endParaRPr lang="en-US" sz="1600" dirty="0"/>
              </a:p>
            </p:txBody>
          </p:sp>
        </mc:Choice>
        <mc:Fallback>
          <p:sp>
            <p:nvSpPr>
              <p:cNvPr id="12" name="TextBox 11">
                <a:extLst>
                  <a:ext uri="{FF2B5EF4-FFF2-40B4-BE49-F238E27FC236}">
                    <a16:creationId xmlns:a16="http://schemas.microsoft.com/office/drawing/2014/main" id="{F826C885-B7E8-4BF3-A297-A354DEFEF2AD}"/>
                  </a:ext>
                </a:extLst>
              </p:cNvPr>
              <p:cNvSpPr txBox="1">
                <a:spLocks noRot="1" noChangeAspect="1" noMove="1" noResize="1" noEditPoints="1" noAdjustHandles="1" noChangeArrowheads="1" noChangeShapeType="1" noTextEdit="1"/>
              </p:cNvSpPr>
              <p:nvPr/>
            </p:nvSpPr>
            <p:spPr>
              <a:xfrm>
                <a:off x="5146841" y="4910651"/>
                <a:ext cx="3132149" cy="1077218"/>
              </a:xfrm>
              <a:prstGeom prst="rect">
                <a:avLst/>
              </a:prstGeom>
              <a:blipFill>
                <a:blip r:embed="rId7"/>
                <a:stretch>
                  <a:fillRect l="-973" t="-1705" b="-681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6BB34352-6B2D-47E7-AEDC-C234E0E494C3}"/>
                  </a:ext>
                </a:extLst>
              </p:cNvPr>
              <p:cNvSpPr/>
              <p:nvPr/>
            </p:nvSpPr>
            <p:spPr>
              <a:xfrm>
                <a:off x="9004826" y="1907799"/>
                <a:ext cx="2767994" cy="3785652"/>
              </a:xfrm>
              <a:prstGeom prst="rect">
                <a:avLst/>
              </a:prstGeom>
              <a:solidFill>
                <a:schemeClr val="accent2">
                  <a:lumMod val="20000"/>
                  <a:lumOff val="80000"/>
                </a:schemeClr>
              </a:solidFill>
            </p:spPr>
            <p:txBody>
              <a:bodyPr wrap="square">
                <a:spAutoFit/>
              </a:bodyPr>
              <a:lstStyle/>
              <a:p>
                <a:r>
                  <a:rPr lang="en-US" sz="1600" dirty="0">
                    <a:solidFill>
                      <a:srgbClr val="FF0000"/>
                    </a:solidFill>
                  </a:rPr>
                  <a:t>Note</a:t>
                </a:r>
                <a:r>
                  <a:rPr lang="en-US" sz="1600" dirty="0"/>
                  <a:t>: muons start upstream of the ECAL material and they pass through the entire detector  (i.e. they go through the ECAL two times). The muon trajectory ends when it reaches the edge of the geometry world at </a:t>
                </a:r>
                <a14:m>
                  <m:oMath xmlns:m="http://schemas.openxmlformats.org/officeDocument/2006/math">
                    <m:r>
                      <a:rPr lang="it-IT" sz="1600" i="1">
                        <a:latin typeface="Cambria Math" panose="02040503050406030204" pitchFamily="18" charset="0"/>
                      </a:rPr>
                      <m:t>𝑧</m:t>
                    </m:r>
                    <m:r>
                      <a:rPr lang="it-IT" sz="1600" i="1">
                        <a:latin typeface="Cambria Math" panose="02040503050406030204" pitchFamily="18" charset="0"/>
                      </a:rPr>
                      <m:t>=20000</m:t>
                    </m:r>
                    <m:r>
                      <m:rPr>
                        <m:sty m:val="p"/>
                      </m:rPr>
                      <a:rPr lang="it-IT" sz="1600" i="1">
                        <a:latin typeface="Cambria Math" panose="02040503050406030204" pitchFamily="18" charset="0"/>
                      </a:rPr>
                      <m:t>cm</m:t>
                    </m:r>
                  </m:oMath>
                </a14:m>
                <a:r>
                  <a:rPr lang="en-US" sz="1600" dirty="0"/>
                  <a:t>. Ideally one would look at </a:t>
                </a:r>
                <a14:m>
                  <m:oMath xmlns:m="http://schemas.openxmlformats.org/officeDocument/2006/math">
                    <m:r>
                      <m:rPr>
                        <m:sty m:val="p"/>
                      </m:rPr>
                      <a:rPr lang="it-IT" sz="1600">
                        <a:solidFill>
                          <a:srgbClr val="FF0000"/>
                        </a:solidFill>
                        <a:latin typeface="Cambria Math" panose="02040503050406030204" pitchFamily="18" charset="0"/>
                      </a:rPr>
                      <m:t>Δ</m:t>
                    </m:r>
                    <m:r>
                      <a:rPr lang="it-IT" sz="1600" i="1">
                        <a:solidFill>
                          <a:srgbClr val="FF0000"/>
                        </a:solidFill>
                        <a:latin typeface="Cambria Math" panose="02040503050406030204" pitchFamily="18" charset="0"/>
                      </a:rPr>
                      <m:t>𝐸</m:t>
                    </m:r>
                  </m:oMath>
                </a14:m>
                <a:r>
                  <a:rPr lang="en-US" sz="1600" dirty="0"/>
                  <a:t> with </a:t>
                </a:r>
                <a14:m>
                  <m:oMath xmlns:m="http://schemas.openxmlformats.org/officeDocument/2006/math">
                    <m:sSub>
                      <m:sSubPr>
                        <m:ctrlPr>
                          <a:rPr lang="it-IT" sz="1600" i="1">
                            <a:solidFill>
                              <a:srgbClr val="FF0000"/>
                            </a:solidFill>
                            <a:latin typeface="Cambria Math" panose="02040503050406030204" pitchFamily="18" charset="0"/>
                          </a:rPr>
                        </m:ctrlPr>
                      </m:sSubPr>
                      <m:e>
                        <m:r>
                          <a:rPr lang="it-IT" sz="1600" i="1">
                            <a:solidFill>
                              <a:srgbClr val="FF0000"/>
                            </a:solidFill>
                            <a:latin typeface="Cambria Math" panose="02040503050406030204" pitchFamily="18" charset="0"/>
                          </a:rPr>
                          <m:t>𝐸</m:t>
                        </m:r>
                      </m:e>
                      <m:sub>
                        <m:r>
                          <a:rPr lang="it-IT" sz="1600" i="1">
                            <a:solidFill>
                              <a:srgbClr val="FF0000"/>
                            </a:solidFill>
                            <a:latin typeface="Cambria Math" panose="02040503050406030204" pitchFamily="18" charset="0"/>
                          </a:rPr>
                          <m:t>𝑒𝑛𝑑</m:t>
                        </m:r>
                      </m:sub>
                    </m:sSub>
                  </m:oMath>
                </a14:m>
                <a:r>
                  <a:rPr lang="en-US" sz="1600" dirty="0"/>
                  <a:t> considered right after the muon has traversed the ECAL and as it is entering the TPC, but point by point MC truth momentum information was not readily available at the time of study </a:t>
                </a:r>
              </a:p>
            </p:txBody>
          </p:sp>
        </mc:Choice>
        <mc:Fallback>
          <p:sp>
            <p:nvSpPr>
              <p:cNvPr id="8" name="Rectangle 7">
                <a:extLst>
                  <a:ext uri="{FF2B5EF4-FFF2-40B4-BE49-F238E27FC236}">
                    <a16:creationId xmlns:a16="http://schemas.microsoft.com/office/drawing/2014/main" id="{6BB34352-6B2D-47E7-AEDC-C234E0E494C3}"/>
                  </a:ext>
                </a:extLst>
              </p:cNvPr>
              <p:cNvSpPr>
                <a:spLocks noRot="1" noChangeAspect="1" noMove="1" noResize="1" noEditPoints="1" noAdjustHandles="1" noChangeArrowheads="1" noChangeShapeType="1" noTextEdit="1"/>
              </p:cNvSpPr>
              <p:nvPr/>
            </p:nvSpPr>
            <p:spPr>
              <a:xfrm>
                <a:off x="9004826" y="1907799"/>
                <a:ext cx="2767994" cy="3785652"/>
              </a:xfrm>
              <a:prstGeom prst="rect">
                <a:avLst/>
              </a:prstGeom>
              <a:blipFill>
                <a:blip r:embed="rId8"/>
                <a:stretch>
                  <a:fillRect l="-1101" t="-483" r="-3965" b="-1127"/>
                </a:stretch>
              </a:blipFill>
            </p:spPr>
            <p:txBody>
              <a:bodyPr/>
              <a:lstStyle/>
              <a:p>
                <a:r>
                  <a:rPr lang="en-US">
                    <a:noFill/>
                  </a:rPr>
                  <a:t> </a:t>
                </a:r>
              </a:p>
            </p:txBody>
          </p:sp>
        </mc:Fallback>
      </mc:AlternateContent>
    </p:spTree>
    <p:extLst>
      <p:ext uri="{BB962C8B-B14F-4D97-AF65-F5344CB8AC3E}">
        <p14:creationId xmlns:p14="http://schemas.microsoft.com/office/powerpoint/2010/main" val="1742586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prstGeom prst="rect">
            <a:avLst/>
          </a:prstGeom>
        </p:spPr>
        <p:txBody>
          <a:bodyPr rtlCol="0" anchor="ctr">
            <a:normAutofit/>
          </a:bodyPr>
          <a:lstStyle/>
          <a:p>
            <a:pPr rtl="0"/>
            <a:r>
              <a:rPr lang="it-IT" dirty="0"/>
              <a:t>ENERGY LOSS as a function of INITIAL MOMENTUM</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EC437B08-CF6A-46CA-B5D9-F1267286FC73}"/>
                  </a:ext>
                </a:extLst>
              </p:cNvPr>
              <p:cNvSpPr txBox="1"/>
              <p:nvPr/>
            </p:nvSpPr>
            <p:spPr>
              <a:xfrm>
                <a:off x="989231" y="2293528"/>
                <a:ext cx="10213537" cy="2270943"/>
              </a:xfrm>
              <a:prstGeom prst="rect">
                <a:avLst/>
              </a:prstGeom>
              <a:noFill/>
            </p:spPr>
            <p:txBody>
              <a:bodyPr wrap="square" rtlCol="0">
                <a:spAutoFit/>
              </a:bodyPr>
              <a:lstStyle/>
              <a:p>
                <a:pPr marL="285750" indent="-285750">
                  <a:buFont typeface="Arial" panose="020B0604020202020204" pitchFamily="34" charset="0"/>
                  <a:buChar char="•"/>
                </a:pPr>
                <a:r>
                  <a:rPr lang="en-US" sz="2000" dirty="0"/>
                  <a:t>Previous integrated energy loss is not accurate enough, many effects are convoluted</a:t>
                </a:r>
                <a:endParaRPr lang="it-IT" sz="2000" dirty="0"/>
              </a:p>
              <a:p>
                <a:pPr marL="285750" indent="-285750">
                  <a:buFont typeface="Arial" panose="020B0604020202020204" pitchFamily="34" charset="0"/>
                  <a:buChar char="•"/>
                </a:pPr>
                <a:r>
                  <a:rPr lang="it-IT" sz="2000" dirty="0"/>
                  <a:t>We want to study the </a:t>
                </a:r>
                <a:r>
                  <a:rPr lang="it-IT" sz="2000" dirty="0">
                    <a:solidFill>
                      <a:srgbClr val="FF0000"/>
                    </a:solidFill>
                  </a:rPr>
                  <a:t>difference in muon energy loss </a:t>
                </a:r>
                <a14:m>
                  <m:oMath xmlns:m="http://schemas.openxmlformats.org/officeDocument/2006/math">
                    <m:r>
                      <m:rPr>
                        <m:sty m:val="p"/>
                      </m:rPr>
                      <a:rPr lang="it-IT" sz="2000" b="0" i="0" smtClean="0">
                        <a:solidFill>
                          <a:srgbClr val="FF0000"/>
                        </a:solidFill>
                        <a:latin typeface="Cambria Math" panose="02040503050406030204" pitchFamily="18" charset="0"/>
                      </a:rPr>
                      <m:t>Δ</m:t>
                    </m:r>
                    <m:r>
                      <a:rPr lang="it-IT" sz="2000" b="0" i="1" smtClean="0">
                        <a:solidFill>
                          <a:srgbClr val="FF0000"/>
                        </a:solidFill>
                        <a:latin typeface="Cambria Math" panose="02040503050406030204" pitchFamily="18" charset="0"/>
                      </a:rPr>
                      <m:t>𝐸</m:t>
                    </m:r>
                    <m:r>
                      <a:rPr lang="it-IT" sz="2000" b="0" i="1" smtClean="0">
                        <a:solidFill>
                          <a:srgbClr val="FF0000"/>
                        </a:solidFill>
                        <a:latin typeface="Cambria Math" panose="02040503050406030204" pitchFamily="18" charset="0"/>
                      </a:rPr>
                      <m:t>(</m:t>
                    </m:r>
                    <m:r>
                      <m:rPr>
                        <m:sty m:val="p"/>
                      </m:rPr>
                      <a:rPr lang="it-IT" sz="2000" b="0" i="1" smtClean="0">
                        <a:solidFill>
                          <a:srgbClr val="FF0000"/>
                        </a:solidFill>
                        <a:latin typeface="Cambria Math" panose="02040503050406030204" pitchFamily="18" charset="0"/>
                      </a:rPr>
                      <m:t>GeV</m:t>
                    </m:r>
                    <m:r>
                      <a:rPr lang="it-IT" sz="2000" b="0" i="1" smtClean="0">
                        <a:solidFill>
                          <a:srgbClr val="FF0000"/>
                        </a:solidFill>
                        <a:latin typeface="Cambria Math" panose="02040503050406030204" pitchFamily="18" charset="0"/>
                      </a:rPr>
                      <m:t>)</m:t>
                    </m:r>
                  </m:oMath>
                </a14:m>
                <a:r>
                  <a:rPr lang="it-IT" sz="2000" dirty="0">
                    <a:solidFill>
                      <a:srgbClr val="FF0000"/>
                    </a:solidFill>
                  </a:rPr>
                  <a:t> as a function of their initial momenta</a:t>
                </a:r>
                <a:endParaRPr lang="it-IT" sz="2000" dirty="0"/>
              </a:p>
              <a:p>
                <a:pPr marL="285750" indent="-285750">
                  <a:buFont typeface="Arial" panose="020B0604020202020204" pitchFamily="34" charset="0"/>
                  <a:buChar char="•"/>
                </a:pPr>
                <a:r>
                  <a:rPr lang="it-IT" sz="2000" dirty="0"/>
                  <a:t>Muon samples considered: initial coordinates </a:t>
                </a:r>
                <a14:m>
                  <m:oMath xmlns:m="http://schemas.openxmlformats.org/officeDocument/2006/math">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𝑥</m:t>
                        </m:r>
                        <m:r>
                          <a:rPr lang="it-IT" sz="2000" b="0" i="1" smtClean="0">
                            <a:latin typeface="Cambria Math" panose="02040503050406030204" pitchFamily="18" charset="0"/>
                          </a:rPr>
                          <m:t>,</m:t>
                        </m:r>
                        <m:r>
                          <a:rPr lang="it-IT" sz="2000" b="0" i="1" smtClean="0">
                            <a:latin typeface="Cambria Math" panose="02040503050406030204" pitchFamily="18" charset="0"/>
                          </a:rPr>
                          <m:t>𝑦</m:t>
                        </m:r>
                        <m:r>
                          <a:rPr lang="it-IT" sz="2000" b="0" i="1" smtClean="0">
                            <a:latin typeface="Cambria Math" panose="02040503050406030204" pitchFamily="18" charset="0"/>
                          </a:rPr>
                          <m:t>,</m:t>
                        </m:r>
                        <m:r>
                          <a:rPr lang="it-IT" sz="2000" b="0" i="1" smtClean="0">
                            <a:latin typeface="Cambria Math" panose="02040503050406030204" pitchFamily="18" charset="0"/>
                          </a:rPr>
                          <m:t>𝑧</m:t>
                        </m:r>
                      </m:e>
                    </m:d>
                    <m:r>
                      <a:rPr lang="it-IT" sz="2000" b="0" i="1" smtClean="0">
                        <a:latin typeface="Cambria Math" panose="02040503050406030204" pitchFamily="18" charset="0"/>
                      </a:rPr>
                      <m:t>=</m:t>
                    </m:r>
                    <m:d>
                      <m:dPr>
                        <m:ctrlPr>
                          <a:rPr lang="it-IT" sz="2000" b="0" i="1" smtClean="0">
                            <a:latin typeface="Cambria Math" panose="02040503050406030204" pitchFamily="18" charset="0"/>
                          </a:rPr>
                        </m:ctrlPr>
                      </m:dPr>
                      <m:e>
                        <m:r>
                          <a:rPr lang="it-IT" sz="2000" b="0" i="1" smtClean="0">
                            <a:latin typeface="Cambria Math" panose="02040503050406030204" pitchFamily="18" charset="0"/>
                          </a:rPr>
                          <m:t>0,0,−500</m:t>
                        </m:r>
                      </m:e>
                    </m:d>
                    <m:r>
                      <m:rPr>
                        <m:sty m:val="p"/>
                      </m:rPr>
                      <a:rPr lang="it-IT" sz="2000" b="0" i="1" smtClean="0">
                        <a:latin typeface="Cambria Math" panose="02040503050406030204" pitchFamily="18" charset="0"/>
                      </a:rPr>
                      <m:t>cm</m:t>
                    </m:r>
                    <m:r>
                      <a:rPr lang="it-IT" sz="2000" b="0" i="0" smtClean="0">
                        <a:latin typeface="Cambria Math" panose="02040503050406030204" pitchFamily="18" charset="0"/>
                      </a:rPr>
                      <m:t>,</m:t>
                    </m:r>
                  </m:oMath>
                </a14:m>
                <a:r>
                  <a:rPr lang="it-IT" sz="2000" dirty="0"/>
                  <a:t> null </a:t>
                </a:r>
                <a:r>
                  <a:rPr lang="it-IT" sz="2000" dirty="0">
                    <a:solidFill>
                      <a:srgbClr val="FF0000"/>
                    </a:solidFill>
                  </a:rPr>
                  <a:t>initial </a:t>
                </a:r>
                <a14:m>
                  <m:oMath xmlns:m="http://schemas.openxmlformats.org/officeDocument/2006/math">
                    <m:sSub>
                      <m:sSubPr>
                        <m:ctrlPr>
                          <a:rPr lang="it-IT" sz="2000" i="1">
                            <a:solidFill>
                              <a:srgbClr val="FF0000"/>
                            </a:solidFill>
                            <a:latin typeface="Cambria Math" panose="02040503050406030204" pitchFamily="18" charset="0"/>
                          </a:rPr>
                        </m:ctrlPr>
                      </m:sSubPr>
                      <m:e>
                        <m:r>
                          <a:rPr lang="it-IT" sz="2000" i="1">
                            <a:solidFill>
                              <a:srgbClr val="FF0000"/>
                            </a:solidFill>
                            <a:latin typeface="Cambria Math" panose="02040503050406030204" pitchFamily="18" charset="0"/>
                          </a:rPr>
                          <m:t>𝑝</m:t>
                        </m:r>
                      </m:e>
                      <m:sub>
                        <m:r>
                          <a:rPr lang="it-IT" sz="2000" i="1">
                            <a:solidFill>
                              <a:srgbClr val="FF0000"/>
                            </a:solidFill>
                            <a:latin typeface="Cambria Math" panose="02040503050406030204" pitchFamily="18" charset="0"/>
                          </a:rPr>
                          <m:t>𝑥</m:t>
                        </m:r>
                      </m:sub>
                    </m:sSub>
                  </m:oMath>
                </a14:m>
                <a:r>
                  <a:rPr lang="it-IT" sz="2000" dirty="0">
                    <a:solidFill>
                      <a:srgbClr val="FF0000"/>
                    </a:solidFill>
                  </a:rPr>
                  <a:t> and </a:t>
                </a:r>
                <a14:m>
                  <m:oMath xmlns:m="http://schemas.openxmlformats.org/officeDocument/2006/math">
                    <m:sSub>
                      <m:sSubPr>
                        <m:ctrlPr>
                          <a:rPr lang="it-IT" sz="2000" i="1">
                            <a:solidFill>
                              <a:srgbClr val="FF0000"/>
                            </a:solidFill>
                            <a:latin typeface="Cambria Math" panose="02040503050406030204" pitchFamily="18" charset="0"/>
                          </a:rPr>
                        </m:ctrlPr>
                      </m:sSubPr>
                      <m:e>
                        <m:r>
                          <a:rPr lang="it-IT" sz="2000" i="1">
                            <a:solidFill>
                              <a:srgbClr val="FF0000"/>
                            </a:solidFill>
                            <a:latin typeface="Cambria Math" panose="02040503050406030204" pitchFamily="18" charset="0"/>
                          </a:rPr>
                          <m:t>𝑝</m:t>
                        </m:r>
                      </m:e>
                      <m:sub>
                        <m:r>
                          <a:rPr lang="it-IT" sz="2000" b="0" i="1" smtClean="0">
                            <a:solidFill>
                              <a:srgbClr val="FF0000"/>
                            </a:solidFill>
                            <a:latin typeface="Cambria Math" panose="02040503050406030204" pitchFamily="18" charset="0"/>
                          </a:rPr>
                          <m:t>𝑦</m:t>
                        </m:r>
                      </m:sub>
                    </m:sSub>
                  </m:oMath>
                </a14:m>
                <a:r>
                  <a:rPr lang="it-IT" sz="2000" dirty="0">
                    <a:solidFill>
                      <a:srgbClr val="FF0000"/>
                    </a:solidFill>
                  </a:rPr>
                  <a:t> momentum components and </a:t>
                </a:r>
                <a14:m>
                  <m:oMath xmlns:m="http://schemas.openxmlformats.org/officeDocument/2006/math">
                    <m:sSub>
                      <m:sSubPr>
                        <m:ctrlPr>
                          <a:rPr lang="it-IT" sz="2000" b="0" i="1" smtClean="0">
                            <a:solidFill>
                              <a:srgbClr val="FF0000"/>
                            </a:solidFill>
                            <a:latin typeface="Cambria Math" panose="02040503050406030204" pitchFamily="18" charset="0"/>
                          </a:rPr>
                        </m:ctrlPr>
                      </m:sSubPr>
                      <m:e>
                        <m:r>
                          <a:rPr lang="it-IT" sz="2000" b="0" i="1" smtClean="0">
                            <a:solidFill>
                              <a:srgbClr val="FF0000"/>
                            </a:solidFill>
                            <a:latin typeface="Cambria Math" panose="02040503050406030204" pitchFamily="18" charset="0"/>
                          </a:rPr>
                          <m:t>𝑝</m:t>
                        </m:r>
                      </m:e>
                      <m:sub>
                        <m:r>
                          <a:rPr lang="it-IT" sz="2000" b="0" i="1" smtClean="0">
                            <a:solidFill>
                              <a:srgbClr val="FF0000"/>
                            </a:solidFill>
                            <a:latin typeface="Cambria Math" panose="02040503050406030204" pitchFamily="18" charset="0"/>
                          </a:rPr>
                          <m:t>𝑧</m:t>
                        </m:r>
                      </m:sub>
                    </m:sSub>
                  </m:oMath>
                </a14:m>
                <a:r>
                  <a:rPr lang="it-IT" sz="2000" dirty="0">
                    <a:solidFill>
                      <a:srgbClr val="FF0000"/>
                    </a:solidFill>
                  </a:rPr>
                  <a:t> uniformly distributed over multiple 0.5 GeV/c momentum spans.</a:t>
                </a:r>
              </a:p>
              <a:p>
                <a:pPr marL="285750" indent="-285750">
                  <a:buFont typeface="Arial" panose="020B0604020202020204" pitchFamily="34" charset="0"/>
                  <a:buChar char="•"/>
                </a:pPr>
                <a:r>
                  <a:rPr lang="it-IT" sz="2000" dirty="0"/>
                  <a:t>Simulated </a:t>
                </a:r>
                <a:r>
                  <a:rPr lang="it-IT" sz="2000" dirty="0">
                    <a:solidFill>
                      <a:srgbClr val="FF0000"/>
                    </a:solidFill>
                  </a:rPr>
                  <a:t> 9 samples in total (1000 muons each) with </a:t>
                </a:r>
                <a14:m>
                  <m:oMath xmlns:m="http://schemas.openxmlformats.org/officeDocument/2006/math">
                    <m:sSub>
                      <m:sSubPr>
                        <m:ctrlPr>
                          <a:rPr lang="it-IT" sz="2000" b="0" i="1" smtClean="0">
                            <a:solidFill>
                              <a:srgbClr val="FF0000"/>
                            </a:solidFill>
                            <a:latin typeface="Cambria Math" panose="02040503050406030204" pitchFamily="18" charset="0"/>
                          </a:rPr>
                        </m:ctrlPr>
                      </m:sSubPr>
                      <m:e>
                        <m:r>
                          <a:rPr lang="it-IT" sz="2000" b="0" i="1" smtClean="0">
                            <a:solidFill>
                              <a:srgbClr val="FF0000"/>
                            </a:solidFill>
                            <a:latin typeface="Cambria Math" panose="02040503050406030204" pitchFamily="18" charset="0"/>
                          </a:rPr>
                          <m:t>𝑝</m:t>
                        </m:r>
                      </m:e>
                      <m:sub>
                        <m:r>
                          <a:rPr lang="it-IT" sz="2000" b="0" i="1" smtClean="0">
                            <a:solidFill>
                              <a:srgbClr val="FF0000"/>
                            </a:solidFill>
                            <a:latin typeface="Cambria Math" panose="02040503050406030204" pitchFamily="18" charset="0"/>
                          </a:rPr>
                          <m:t>𝑧</m:t>
                        </m:r>
                      </m:sub>
                    </m:sSub>
                  </m:oMath>
                </a14:m>
                <a:r>
                  <a:rPr lang="it-IT" sz="2000" dirty="0">
                    <a:solidFill>
                      <a:srgbClr val="FF0000"/>
                    </a:solidFill>
                  </a:rPr>
                  <a:t> ranging from 0.5 GeV/c to 5 GeV/c</a:t>
                </a:r>
              </a:p>
            </p:txBody>
          </p:sp>
        </mc:Choice>
        <mc:Fallback>
          <p:sp>
            <p:nvSpPr>
              <p:cNvPr id="3" name="TextBox 2">
                <a:extLst>
                  <a:ext uri="{FF2B5EF4-FFF2-40B4-BE49-F238E27FC236}">
                    <a16:creationId xmlns:a16="http://schemas.microsoft.com/office/drawing/2014/main" id="{EC437B08-CF6A-46CA-B5D9-F1267286FC73}"/>
                  </a:ext>
                </a:extLst>
              </p:cNvPr>
              <p:cNvSpPr txBox="1">
                <a:spLocks noRot="1" noChangeAspect="1" noMove="1" noResize="1" noEditPoints="1" noAdjustHandles="1" noChangeArrowheads="1" noChangeShapeType="1" noTextEdit="1"/>
              </p:cNvSpPr>
              <p:nvPr/>
            </p:nvSpPr>
            <p:spPr>
              <a:xfrm>
                <a:off x="989231" y="2293528"/>
                <a:ext cx="10213537" cy="2270943"/>
              </a:xfrm>
              <a:prstGeom prst="rect">
                <a:avLst/>
              </a:prstGeom>
              <a:blipFill>
                <a:blip r:embed="rId2"/>
                <a:stretch>
                  <a:fillRect l="-537" t="-1340" b="-3753"/>
                </a:stretch>
              </a:blipFill>
            </p:spPr>
            <p:txBody>
              <a:bodyPr/>
              <a:lstStyle/>
              <a:p>
                <a:r>
                  <a:rPr lang="en-US">
                    <a:noFill/>
                  </a:rPr>
                  <a:t> </a:t>
                </a:r>
              </a:p>
            </p:txBody>
          </p:sp>
        </mc:Fallback>
      </mc:AlternateContent>
      <p:sp>
        <p:nvSpPr>
          <p:cNvPr id="4" name="Segnaposto numero diapositiva 5">
            <a:extLst>
              <a:ext uri="{FF2B5EF4-FFF2-40B4-BE49-F238E27FC236}">
                <a16:creationId xmlns:a16="http://schemas.microsoft.com/office/drawing/2014/main" id="{D6ACE22B-2E5C-4480-B0CB-B9A6145116A3}"/>
              </a:ext>
            </a:extLst>
          </p:cNvPr>
          <p:cNvSpPr>
            <a:spLocks noGrp="1"/>
          </p:cNvSpPr>
          <p:nvPr>
            <p:ph type="sldNum" sz="quarter" idx="33"/>
          </p:nvPr>
        </p:nvSpPr>
        <p:spPr>
          <a:xfrm>
            <a:off x="11772820" y="6401750"/>
            <a:ext cx="278418" cy="274324"/>
          </a:xfrm>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7</a:t>
            </a:fld>
            <a:endParaRPr lang="it-IT"/>
          </a:p>
        </p:txBody>
      </p:sp>
    </p:spTree>
    <p:extLst>
      <p:ext uri="{BB962C8B-B14F-4D97-AF65-F5344CB8AC3E}">
        <p14:creationId xmlns:p14="http://schemas.microsoft.com/office/powerpoint/2010/main" val="746788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a:prstGeom prst="rect">
            <a:avLst/>
          </a:prstGeom>
        </p:spPr>
        <p:txBody>
          <a:bodyPr rtlCol="0" anchor="ctr">
            <a:normAutofit/>
          </a:bodyPr>
          <a:lstStyle/>
          <a:p>
            <a:pPr rtl="0"/>
            <a:r>
              <a:rPr lang="it-IT" dirty="0"/>
              <a:t>ENERGY LOSS as a function of INITIAL MOMENTUM</a:t>
            </a:r>
          </a:p>
        </p:txBody>
      </p:sp>
      <p:sp>
        <p:nvSpPr>
          <p:cNvPr id="6" name="Segnaposto numero diapositiva 5">
            <a:extLst>
              <a:ext uri="{FF2B5EF4-FFF2-40B4-BE49-F238E27FC236}">
                <a16:creationId xmlns:a16="http://schemas.microsoft.com/office/drawing/2014/main" id="{46D051DA-5DAD-43A7-A238-51C63BA59FEC}"/>
              </a:ext>
            </a:extLst>
          </p:cNvPr>
          <p:cNvSpPr>
            <a:spLocks noGrp="1"/>
          </p:cNvSpPr>
          <p:nvPr>
            <p:ph type="sldNum" sz="quarter" idx="33"/>
          </p:nvPr>
        </p:nvSpPr>
        <p:spPr>
          <a:prstGeom prst="rect">
            <a:avLst/>
          </a:prstGeom>
        </p:spPr>
        <p:txBody>
          <a:bodyPr rtlCol="0" anchor="ctr">
            <a:normAutofit/>
          </a:bodyPr>
          <a:lstStyle/>
          <a:p>
            <a:pPr rtl="0">
              <a:spcAft>
                <a:spcPts val="600"/>
              </a:spcAft>
            </a:pPr>
            <a:fld id="{19B51A1E-902D-48AF-9020-955120F399B6}" type="slidenum">
              <a:rPr lang="it-IT" smtClean="0"/>
              <a:pPr rtl="0">
                <a:spcAft>
                  <a:spcPts val="600"/>
                </a:spcAft>
              </a:pPr>
              <a:t>8</a:t>
            </a:fld>
            <a:endParaRPr lang="it-IT"/>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C437B08-CF6A-46CA-B5D9-F1267286FC73}"/>
                  </a:ext>
                </a:extLst>
              </p:cNvPr>
              <p:cNvSpPr txBox="1"/>
              <p:nvPr/>
            </p:nvSpPr>
            <p:spPr>
              <a:xfrm>
                <a:off x="421912" y="953123"/>
                <a:ext cx="11340822" cy="338554"/>
              </a:xfrm>
              <a:prstGeom prst="rect">
                <a:avLst/>
              </a:prstGeom>
              <a:noFill/>
            </p:spPr>
            <p:txBody>
              <a:bodyPr wrap="square" rtlCol="0">
                <a:spAutoFit/>
              </a:bodyPr>
              <a:lstStyle/>
              <a:p>
                <a:pPr marL="285750" indent="-285750">
                  <a:buFont typeface="Arial" panose="020B0604020202020204" pitchFamily="34" charset="0"/>
                  <a:buChar char="•"/>
                </a:pPr>
                <a:r>
                  <a:rPr lang="it-IT" sz="1600" dirty="0"/>
                  <a:t>I then plotted the Energy loss distributions, fitting with a Landau and obtaining the MPV for </a:t>
                </a:r>
                <a14:m>
                  <m:oMath xmlns:m="http://schemas.openxmlformats.org/officeDocument/2006/math">
                    <m:r>
                      <m:rPr>
                        <m:sty m:val="p"/>
                      </m:rPr>
                      <a:rPr lang="it-IT" sz="1600">
                        <a:latin typeface="Cambria Math" panose="02040503050406030204" pitchFamily="18" charset="0"/>
                      </a:rPr>
                      <m:t>Δ</m:t>
                    </m:r>
                    <m:r>
                      <a:rPr lang="it-IT" sz="1600" i="1">
                        <a:latin typeface="Cambria Math" panose="02040503050406030204" pitchFamily="18" charset="0"/>
                      </a:rPr>
                      <m:t>𝐸</m:t>
                    </m:r>
                    <m:r>
                      <a:rPr lang="it-IT" sz="1600" i="1">
                        <a:latin typeface="Cambria Math" panose="02040503050406030204" pitchFamily="18" charset="0"/>
                      </a:rPr>
                      <m:t>(</m:t>
                    </m:r>
                    <m:r>
                      <m:rPr>
                        <m:sty m:val="p"/>
                      </m:rPr>
                      <a:rPr lang="it-IT" sz="1600" i="1">
                        <a:latin typeface="Cambria Math" panose="02040503050406030204" pitchFamily="18" charset="0"/>
                      </a:rPr>
                      <m:t>GeV</m:t>
                    </m:r>
                    <m:r>
                      <a:rPr lang="it-IT" sz="1600" i="1">
                        <a:latin typeface="Cambria Math" panose="02040503050406030204" pitchFamily="18" charset="0"/>
                      </a:rPr>
                      <m:t>)</m:t>
                    </m:r>
                  </m:oMath>
                </a14:m>
                <a:endParaRPr lang="en-US" sz="1600" dirty="0"/>
              </a:p>
            </p:txBody>
          </p:sp>
        </mc:Choice>
        <mc:Fallback xmlns="">
          <p:sp>
            <p:nvSpPr>
              <p:cNvPr id="3" name="TextBox 2">
                <a:extLst>
                  <a:ext uri="{FF2B5EF4-FFF2-40B4-BE49-F238E27FC236}">
                    <a16:creationId xmlns:a16="http://schemas.microsoft.com/office/drawing/2014/main" id="{EC437B08-CF6A-46CA-B5D9-F1267286FC73}"/>
                  </a:ext>
                </a:extLst>
              </p:cNvPr>
              <p:cNvSpPr txBox="1">
                <a:spLocks noRot="1" noChangeAspect="1" noMove="1" noResize="1" noEditPoints="1" noAdjustHandles="1" noChangeArrowheads="1" noChangeShapeType="1" noTextEdit="1"/>
              </p:cNvSpPr>
              <p:nvPr/>
            </p:nvSpPr>
            <p:spPr>
              <a:xfrm>
                <a:off x="421912" y="953123"/>
                <a:ext cx="11340822" cy="338554"/>
              </a:xfrm>
              <a:prstGeom prst="rect">
                <a:avLst/>
              </a:prstGeom>
              <a:blipFill>
                <a:blip r:embed="rId2"/>
                <a:stretch>
                  <a:fillRect l="-215" t="-5357" b="-21429"/>
                </a:stretch>
              </a:blipFill>
            </p:spPr>
            <p:txBody>
              <a:bodyPr/>
              <a:lstStyle/>
              <a:p>
                <a:r>
                  <a:rPr lang="en-US">
                    <a:noFill/>
                  </a:rPr>
                  <a:t> </a:t>
                </a:r>
              </a:p>
            </p:txBody>
          </p:sp>
        </mc:Fallback>
      </mc:AlternateContent>
      <p:pic>
        <p:nvPicPr>
          <p:cNvPr id="5" name="Picture 4" descr="A close up of a map&#10;&#10;Description automatically generated">
            <a:extLst>
              <a:ext uri="{FF2B5EF4-FFF2-40B4-BE49-F238E27FC236}">
                <a16:creationId xmlns:a16="http://schemas.microsoft.com/office/drawing/2014/main" id="{E29D1441-BF44-407A-989B-A0272A9AE5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86" y="1541704"/>
            <a:ext cx="2433491" cy="1887296"/>
          </a:xfrm>
          <a:prstGeom prst="rect">
            <a:avLst/>
          </a:prstGeom>
        </p:spPr>
      </p:pic>
      <p:pic>
        <p:nvPicPr>
          <p:cNvPr id="10" name="Picture 9" descr="A close up of text on a white background&#10;&#10;Description automatically generated">
            <a:extLst>
              <a:ext uri="{FF2B5EF4-FFF2-40B4-BE49-F238E27FC236}">
                <a16:creationId xmlns:a16="http://schemas.microsoft.com/office/drawing/2014/main" id="{BCC9FBAB-C073-4E33-9977-FC23A1DBBF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4939" y="1541704"/>
            <a:ext cx="2433490" cy="1887296"/>
          </a:xfrm>
          <a:prstGeom prst="rect">
            <a:avLst/>
          </a:prstGeom>
        </p:spPr>
      </p:pic>
      <p:pic>
        <p:nvPicPr>
          <p:cNvPr id="12" name="Picture 11" descr="A close up of a piece of paper&#10;&#10;Description automatically generated">
            <a:extLst>
              <a:ext uri="{FF2B5EF4-FFF2-40B4-BE49-F238E27FC236}">
                <a16:creationId xmlns:a16="http://schemas.microsoft.com/office/drawing/2014/main" id="{0C4F9111-47D3-4405-A9FC-5208A976F1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0094" y="1541704"/>
            <a:ext cx="2433490" cy="1887296"/>
          </a:xfrm>
          <a:prstGeom prst="rect">
            <a:avLst/>
          </a:prstGeom>
        </p:spPr>
      </p:pic>
      <p:pic>
        <p:nvPicPr>
          <p:cNvPr id="14" name="Picture 13" descr="A close up of a piece of paper&#10;&#10;Description automatically generated">
            <a:extLst>
              <a:ext uri="{FF2B5EF4-FFF2-40B4-BE49-F238E27FC236}">
                <a16:creationId xmlns:a16="http://schemas.microsoft.com/office/drawing/2014/main" id="{749EE2DD-3B13-4270-ADCF-BF77E3EA219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26946" y="1541704"/>
            <a:ext cx="2433490" cy="1887296"/>
          </a:xfrm>
          <a:prstGeom prst="rect">
            <a:avLst/>
          </a:prstGeom>
        </p:spPr>
      </p:pic>
      <p:pic>
        <p:nvPicPr>
          <p:cNvPr id="16" name="Picture 15" descr="A close up of text on a white background&#10;&#10;Description automatically generated">
            <a:extLst>
              <a:ext uri="{FF2B5EF4-FFF2-40B4-BE49-F238E27FC236}">
                <a16:creationId xmlns:a16="http://schemas.microsoft.com/office/drawing/2014/main" id="{4F56CA37-60E3-4A78-8F47-7C0A1820AC7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58510" y="1541704"/>
            <a:ext cx="2433490" cy="1887296"/>
          </a:xfrm>
          <a:prstGeom prst="rect">
            <a:avLst/>
          </a:prstGeom>
        </p:spPr>
      </p:pic>
      <p:pic>
        <p:nvPicPr>
          <p:cNvPr id="18" name="Picture 17" descr="A close up of text on a white background&#10;&#10;Description automatically generated">
            <a:extLst>
              <a:ext uri="{FF2B5EF4-FFF2-40B4-BE49-F238E27FC236}">
                <a16:creationId xmlns:a16="http://schemas.microsoft.com/office/drawing/2014/main" id="{A121009C-5D6A-4642-88FC-67395BF4E19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09034" y="3555125"/>
            <a:ext cx="2433490" cy="1887296"/>
          </a:xfrm>
          <a:prstGeom prst="rect">
            <a:avLst/>
          </a:prstGeom>
        </p:spPr>
      </p:pic>
      <p:pic>
        <p:nvPicPr>
          <p:cNvPr id="20" name="Picture 19" descr="A close up of text on a white background&#10;&#10;Description automatically generated">
            <a:extLst>
              <a:ext uri="{FF2B5EF4-FFF2-40B4-BE49-F238E27FC236}">
                <a16:creationId xmlns:a16="http://schemas.microsoft.com/office/drawing/2014/main" id="{D0ED5CC5-8C2D-4053-B412-68A0F195F97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69668" y="3586430"/>
            <a:ext cx="2433490" cy="1887296"/>
          </a:xfrm>
          <a:prstGeom prst="rect">
            <a:avLst/>
          </a:prstGeom>
        </p:spPr>
      </p:pic>
      <p:pic>
        <p:nvPicPr>
          <p:cNvPr id="22" name="Picture 21" descr="A close up of text on a white background&#10;&#10;Description automatically generated">
            <a:extLst>
              <a:ext uri="{FF2B5EF4-FFF2-40B4-BE49-F238E27FC236}">
                <a16:creationId xmlns:a16="http://schemas.microsoft.com/office/drawing/2014/main" id="{844A471E-4AA8-4A53-AAC3-B5D26917800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30302" y="3555125"/>
            <a:ext cx="2433490" cy="1887296"/>
          </a:xfrm>
          <a:prstGeom prst="rect">
            <a:avLst/>
          </a:prstGeom>
        </p:spPr>
      </p:pic>
      <p:pic>
        <p:nvPicPr>
          <p:cNvPr id="24" name="Picture 23" descr="A close up of text on a white background&#10;&#10;Description automatically generated">
            <a:extLst>
              <a:ext uri="{FF2B5EF4-FFF2-40B4-BE49-F238E27FC236}">
                <a16:creationId xmlns:a16="http://schemas.microsoft.com/office/drawing/2014/main" id="{28343737-62DE-4D11-B4DA-1FE1E2A8654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590936" y="3555125"/>
            <a:ext cx="2433490" cy="1887296"/>
          </a:xfrm>
          <a:prstGeom prst="rect">
            <a:avLst/>
          </a:prstGeom>
        </p:spPr>
      </p:pic>
      <p:cxnSp>
        <p:nvCxnSpPr>
          <p:cNvPr id="7" name="Straight Arrow Connector 6">
            <a:extLst>
              <a:ext uri="{FF2B5EF4-FFF2-40B4-BE49-F238E27FC236}">
                <a16:creationId xmlns:a16="http://schemas.microsoft.com/office/drawing/2014/main" id="{CDD83CE5-F82C-4E96-8F0D-868182962CD1}"/>
              </a:ext>
            </a:extLst>
          </p:cNvPr>
          <p:cNvCxnSpPr>
            <a:cxnSpLocks/>
          </p:cNvCxnSpPr>
          <p:nvPr/>
        </p:nvCxnSpPr>
        <p:spPr>
          <a:xfrm flipV="1">
            <a:off x="421912" y="3314700"/>
            <a:ext cx="0" cy="23307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F3E0373A-5E53-48F4-AB37-831B725C2BFE}"/>
                  </a:ext>
                </a:extLst>
              </p:cNvPr>
              <p:cNvSpPr txBox="1"/>
              <p:nvPr/>
            </p:nvSpPr>
            <p:spPr>
              <a:xfrm>
                <a:off x="219056" y="5645443"/>
                <a:ext cx="5811243" cy="646331"/>
              </a:xfrm>
              <a:prstGeom prst="rect">
                <a:avLst/>
              </a:prstGeom>
              <a:solidFill>
                <a:schemeClr val="accent2">
                  <a:lumMod val="20000"/>
                  <a:lumOff val="80000"/>
                </a:schemeClr>
              </a:solidFill>
            </p:spPr>
            <p:txBody>
              <a:bodyPr wrap="square" rtlCol="0">
                <a:spAutoFit/>
              </a:bodyPr>
              <a:lstStyle/>
              <a:p>
                <a:r>
                  <a:rPr lang="it-IT" dirty="0"/>
                  <a:t>Note anomalous double peak feature in very low momentum sample </a:t>
                </a:r>
                <a14:m>
                  <m:oMath xmlns:m="http://schemas.openxmlformats.org/officeDocument/2006/math">
                    <m:d>
                      <m:dPr>
                        <m:ctrlPr>
                          <a:rPr lang="it-IT" b="0" i="0" smtClean="0">
                            <a:latin typeface="Cambria Math" panose="02040503050406030204" pitchFamily="18" charset="0"/>
                          </a:rPr>
                        </m:ctrlPr>
                      </m:dPr>
                      <m:e>
                        <m:r>
                          <a:rPr lang="it-IT" b="0" i="1" smtClean="0">
                            <a:latin typeface="Cambria Math" panose="02040503050406030204" pitchFamily="18" charset="0"/>
                          </a:rPr>
                          <m:t>0.5&lt;</m:t>
                        </m:r>
                        <m:r>
                          <a:rPr lang="it-IT" b="0" i="1" smtClean="0">
                            <a:latin typeface="Cambria Math" panose="02040503050406030204" pitchFamily="18" charset="0"/>
                          </a:rPr>
                          <m:t>𝑝</m:t>
                        </m:r>
                        <m:r>
                          <a:rPr lang="it-IT" b="0" i="1" smtClean="0">
                            <a:latin typeface="Cambria Math" panose="02040503050406030204" pitchFamily="18" charset="0"/>
                          </a:rPr>
                          <m:t>&lt;1</m:t>
                        </m:r>
                      </m:e>
                    </m:d>
                    <m:r>
                      <m:rPr>
                        <m:sty m:val="p"/>
                      </m:rPr>
                      <a:rPr lang="it-IT" b="0" i="1" smtClean="0">
                        <a:latin typeface="Cambria Math" panose="02040503050406030204" pitchFamily="18" charset="0"/>
                      </a:rPr>
                      <m:t>GeV</m:t>
                    </m:r>
                    <m:r>
                      <a:rPr lang="it-IT" b="0" i="1" smtClean="0">
                        <a:latin typeface="Cambria Math" panose="02040503050406030204" pitchFamily="18" charset="0"/>
                      </a:rPr>
                      <m:t>/</m:t>
                    </m:r>
                    <m:r>
                      <m:rPr>
                        <m:sty m:val="p"/>
                      </m:rPr>
                      <a:rPr lang="it-IT" b="0" i="1" smtClean="0">
                        <a:latin typeface="Cambria Math" panose="02040503050406030204" pitchFamily="18" charset="0"/>
                      </a:rPr>
                      <m:t>c</m:t>
                    </m:r>
                  </m:oMath>
                </a14:m>
                <a:endParaRPr lang="en-US" dirty="0"/>
              </a:p>
            </p:txBody>
          </p:sp>
        </mc:Choice>
        <mc:Fallback>
          <p:sp>
            <p:nvSpPr>
              <p:cNvPr id="8" name="TextBox 7">
                <a:extLst>
                  <a:ext uri="{FF2B5EF4-FFF2-40B4-BE49-F238E27FC236}">
                    <a16:creationId xmlns:a16="http://schemas.microsoft.com/office/drawing/2014/main" id="{F3E0373A-5E53-48F4-AB37-831B725C2BFE}"/>
                  </a:ext>
                </a:extLst>
              </p:cNvPr>
              <p:cNvSpPr txBox="1">
                <a:spLocks noRot="1" noChangeAspect="1" noMove="1" noResize="1" noEditPoints="1" noAdjustHandles="1" noChangeArrowheads="1" noChangeShapeType="1" noTextEdit="1"/>
              </p:cNvSpPr>
              <p:nvPr/>
            </p:nvSpPr>
            <p:spPr>
              <a:xfrm>
                <a:off x="219056" y="5645443"/>
                <a:ext cx="5811243" cy="646331"/>
              </a:xfrm>
              <a:prstGeom prst="rect">
                <a:avLst/>
              </a:prstGeom>
              <a:blipFill>
                <a:blip r:embed="rId12"/>
                <a:stretch>
                  <a:fillRect l="-944" t="-4717" r="-525" b="-14151"/>
                </a:stretch>
              </a:blipFill>
            </p:spPr>
            <p:txBody>
              <a:bodyPr/>
              <a:lstStyle/>
              <a:p>
                <a:r>
                  <a:rPr lang="en-US">
                    <a:noFill/>
                  </a:rPr>
                  <a:t> </a:t>
                </a:r>
              </a:p>
            </p:txBody>
          </p:sp>
        </mc:Fallback>
      </mc:AlternateContent>
    </p:spTree>
    <p:extLst>
      <p:ext uri="{BB962C8B-B14F-4D97-AF65-F5344CB8AC3E}">
        <p14:creationId xmlns:p14="http://schemas.microsoft.com/office/powerpoint/2010/main" val="2844892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9DF58-3252-41AF-9F07-A66CDC41EEE6}"/>
              </a:ext>
            </a:extLst>
          </p:cNvPr>
          <p:cNvSpPr>
            <a:spLocks noGrp="1"/>
          </p:cNvSpPr>
          <p:nvPr>
            <p:ph type="title"/>
          </p:nvPr>
        </p:nvSpPr>
        <p:spPr/>
        <p:txBody>
          <a:bodyPr/>
          <a:lstStyle/>
          <a:p>
            <a:r>
              <a:rPr lang="it-IT" dirty="0"/>
              <a:t>VERY LOW momentum SAMPLE</a:t>
            </a:r>
            <a:endParaRPr lang="en-US" dirty="0"/>
          </a:p>
        </p:txBody>
      </p:sp>
      <p:sp>
        <p:nvSpPr>
          <p:cNvPr id="5" name="Slide Number Placeholder 4">
            <a:extLst>
              <a:ext uri="{FF2B5EF4-FFF2-40B4-BE49-F238E27FC236}">
                <a16:creationId xmlns:a16="http://schemas.microsoft.com/office/drawing/2014/main" id="{F4B13F92-8348-4B24-834C-F670B37A4E3C}"/>
              </a:ext>
            </a:extLst>
          </p:cNvPr>
          <p:cNvSpPr>
            <a:spLocks noGrp="1"/>
          </p:cNvSpPr>
          <p:nvPr>
            <p:ph type="sldNum" sz="quarter" idx="33"/>
          </p:nvPr>
        </p:nvSpPr>
        <p:spPr/>
        <p:txBody>
          <a:bodyPr/>
          <a:lstStyle/>
          <a:p>
            <a:pPr rtl="0"/>
            <a:fld id="{19B51A1E-902D-48AF-9020-955120F399B6}" type="slidenum">
              <a:rPr lang="it-IT" smtClean="0"/>
              <a:pPr rtl="0"/>
              <a:t>9</a:t>
            </a:fld>
            <a:endParaRPr lang="it-IT" dirty="0"/>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BADD812B-E56B-4E4C-A1AD-3555001CDE4B}"/>
                  </a:ext>
                </a:extLst>
              </p:cNvPr>
              <p:cNvSpPr txBox="1"/>
              <p:nvPr/>
            </p:nvSpPr>
            <p:spPr>
              <a:xfrm>
                <a:off x="974486" y="4942517"/>
                <a:ext cx="10243027" cy="1077218"/>
              </a:xfrm>
              <a:prstGeom prst="rect">
                <a:avLst/>
              </a:prstGeom>
              <a:noFill/>
            </p:spPr>
            <p:txBody>
              <a:bodyPr wrap="square" rtlCol="0">
                <a:spAutoFit/>
              </a:bodyPr>
              <a:lstStyle/>
              <a:p>
                <a:pPr marL="285750" indent="-285750">
                  <a:buFont typeface="Arial" panose="020B0604020202020204" pitchFamily="34" charset="0"/>
                  <a:buChar char="•"/>
                </a:pPr>
                <a:r>
                  <a:rPr lang="it-IT" sz="1600" dirty="0"/>
                  <a:t>Most muons in the sample traverse the barrel ECAL, are bent by the magnetic field and re-enter the barrel calorimeter. </a:t>
                </a:r>
              </a:p>
              <a:p>
                <a:pPr marL="285750" indent="-285750">
                  <a:buFont typeface="Arial" panose="020B0604020202020204" pitchFamily="34" charset="0"/>
                  <a:buChar char="•"/>
                </a:pPr>
                <a:r>
                  <a:rPr lang="it-IT" sz="1600" dirty="0"/>
                  <a:t>Overall </a:t>
                </a:r>
                <a:r>
                  <a:rPr lang="it-IT" sz="1600" dirty="0">
                    <a:solidFill>
                      <a:srgbClr val="FF0000"/>
                    </a:solidFill>
                  </a:rPr>
                  <a:t>muons that traverse the ECAL two times are expected to lose about </a:t>
                </a:r>
                <a14:m>
                  <m:oMath xmlns:m="http://schemas.openxmlformats.org/officeDocument/2006/math">
                    <m:r>
                      <m:rPr>
                        <m:sty m:val="p"/>
                      </m:rPr>
                      <a:rPr lang="it-IT" sz="1600" b="0" i="0" smtClean="0">
                        <a:solidFill>
                          <a:srgbClr val="FF0000"/>
                        </a:solidFill>
                        <a:latin typeface="Cambria Math" panose="02040503050406030204" pitchFamily="18" charset="0"/>
                      </a:rPr>
                      <m:t>Δ</m:t>
                    </m:r>
                    <m:r>
                      <a:rPr lang="it-IT" sz="1600" b="0" i="1" smtClean="0">
                        <a:solidFill>
                          <a:srgbClr val="FF0000"/>
                        </a:solidFill>
                        <a:latin typeface="Cambria Math" panose="02040503050406030204" pitchFamily="18" charset="0"/>
                      </a:rPr>
                      <m:t>𝐸</m:t>
                    </m:r>
                    <m:r>
                      <a:rPr lang="it-IT" sz="1600" b="0" i="1" smtClean="0">
                        <a:solidFill>
                          <a:srgbClr val="FF0000"/>
                        </a:solidFill>
                        <a:latin typeface="Cambria Math" panose="02040503050406030204" pitchFamily="18" charset="0"/>
                      </a:rPr>
                      <m:t>≃0.7</m:t>
                    </m:r>
                    <m:r>
                      <m:rPr>
                        <m:lit/>
                      </m:rPr>
                      <a:rPr lang="it-IT" sz="1600" b="0" i="1" smtClean="0">
                        <a:solidFill>
                          <a:srgbClr val="FF0000"/>
                        </a:solidFill>
                        <a:latin typeface="Cambria Math" panose="02040503050406030204" pitchFamily="18" charset="0"/>
                      </a:rPr>
                      <m:t> </m:t>
                    </m:r>
                    <m:r>
                      <m:rPr>
                        <m:sty m:val="p"/>
                      </m:rPr>
                      <a:rPr lang="it-IT" sz="1600" b="0" i="1" smtClean="0">
                        <a:solidFill>
                          <a:srgbClr val="FF0000"/>
                        </a:solidFill>
                        <a:latin typeface="Cambria Math" panose="02040503050406030204" pitchFamily="18" charset="0"/>
                      </a:rPr>
                      <m:t>GeV</m:t>
                    </m:r>
                  </m:oMath>
                </a14:m>
                <a:endParaRPr lang="it-IT" sz="1600" dirty="0"/>
              </a:p>
              <a:p>
                <a:pPr marL="285750" indent="-285750">
                  <a:buFont typeface="Arial" panose="020B0604020202020204" pitchFamily="34" charset="0"/>
                  <a:buChar char="•"/>
                </a:pPr>
                <a:r>
                  <a:rPr lang="it-IT" sz="1600" dirty="0"/>
                  <a:t>The lower peak probably consists of particles </a:t>
                </a:r>
                <a:r>
                  <a:rPr lang="it-IT" sz="1600" dirty="0">
                    <a:solidFill>
                      <a:srgbClr val="FF0000"/>
                    </a:solidFill>
                  </a:rPr>
                  <a:t>that have an initial energy lower than </a:t>
                </a:r>
                <a14:m>
                  <m:oMath xmlns:m="http://schemas.openxmlformats.org/officeDocument/2006/math">
                    <m:r>
                      <a:rPr lang="it-IT" sz="1600" i="1">
                        <a:solidFill>
                          <a:srgbClr val="FF0000"/>
                        </a:solidFill>
                        <a:latin typeface="Cambria Math" panose="02040503050406030204" pitchFamily="18" charset="0"/>
                      </a:rPr>
                      <m:t>0.7</m:t>
                    </m:r>
                    <m:r>
                      <m:rPr>
                        <m:lit/>
                      </m:rPr>
                      <a:rPr lang="it-IT" sz="1600" i="1">
                        <a:solidFill>
                          <a:srgbClr val="FF0000"/>
                        </a:solidFill>
                        <a:latin typeface="Cambria Math" panose="02040503050406030204" pitchFamily="18" charset="0"/>
                      </a:rPr>
                      <m:t> </m:t>
                    </m:r>
                    <m:r>
                      <m:rPr>
                        <m:sty m:val="p"/>
                      </m:rPr>
                      <a:rPr lang="it-IT" sz="1600" i="1">
                        <a:solidFill>
                          <a:srgbClr val="FF0000"/>
                        </a:solidFill>
                        <a:latin typeface="Cambria Math" panose="02040503050406030204" pitchFamily="18" charset="0"/>
                      </a:rPr>
                      <m:t>GeV</m:t>
                    </m:r>
                    <m:r>
                      <a:rPr lang="it-IT" sz="1600" i="1">
                        <a:solidFill>
                          <a:srgbClr val="FF0000"/>
                        </a:solidFill>
                        <a:latin typeface="Cambria Math" panose="02040503050406030204" pitchFamily="18" charset="0"/>
                      </a:rPr>
                      <m:t> </m:t>
                    </m:r>
                  </m:oMath>
                </a14:m>
                <a:r>
                  <a:rPr lang="it-IT" sz="1600" dirty="0">
                    <a:solidFill>
                      <a:srgbClr val="FF0000"/>
                    </a:solidFill>
                  </a:rPr>
                  <a:t>and that are expected to be stopped in the ECAL (</a:t>
                </a:r>
                <a14:m>
                  <m:oMath xmlns:m="http://schemas.openxmlformats.org/officeDocument/2006/math">
                    <m:sSub>
                      <m:sSubPr>
                        <m:ctrlPr>
                          <a:rPr lang="it-IT" sz="1600" b="0" i="1" smtClean="0">
                            <a:solidFill>
                              <a:srgbClr val="FF0000"/>
                            </a:solidFill>
                            <a:latin typeface="Cambria Math" panose="02040503050406030204" pitchFamily="18" charset="0"/>
                          </a:rPr>
                        </m:ctrlPr>
                      </m:sSubPr>
                      <m:e>
                        <m:r>
                          <a:rPr lang="it-IT" sz="1600" b="0" i="1" smtClean="0">
                            <a:solidFill>
                              <a:srgbClr val="FF0000"/>
                            </a:solidFill>
                            <a:latin typeface="Cambria Math" panose="02040503050406030204" pitchFamily="18" charset="0"/>
                          </a:rPr>
                          <m:t>𝑝</m:t>
                        </m:r>
                      </m:e>
                      <m:sub>
                        <m:r>
                          <a:rPr lang="it-IT" sz="1600" b="0" i="1" smtClean="0">
                            <a:solidFill>
                              <a:srgbClr val="FF0000"/>
                            </a:solidFill>
                            <a:latin typeface="Cambria Math" panose="02040503050406030204" pitchFamily="18" charset="0"/>
                          </a:rPr>
                          <m:t>𝑒𝑛𝑑</m:t>
                        </m:r>
                      </m:sub>
                    </m:sSub>
                    <m:r>
                      <a:rPr lang="it-IT" sz="1600" b="0" i="1" smtClean="0">
                        <a:solidFill>
                          <a:srgbClr val="FF0000"/>
                        </a:solidFill>
                        <a:latin typeface="Cambria Math" panose="02040503050406030204" pitchFamily="18" charset="0"/>
                      </a:rPr>
                      <m:t>=0</m:t>
                    </m:r>
                    <m:r>
                      <m:rPr>
                        <m:sty m:val="p"/>
                      </m:rPr>
                      <a:rPr lang="it-IT" sz="1600" b="0" i="1" smtClean="0">
                        <a:solidFill>
                          <a:srgbClr val="FF0000"/>
                        </a:solidFill>
                        <a:latin typeface="Cambria Math" panose="02040503050406030204" pitchFamily="18" charset="0"/>
                      </a:rPr>
                      <m:t>GeV</m:t>
                    </m:r>
                    <m:r>
                      <a:rPr lang="it-IT" sz="1600" b="0" i="1" smtClean="0">
                        <a:solidFill>
                          <a:srgbClr val="FF0000"/>
                        </a:solidFill>
                        <a:latin typeface="Cambria Math" panose="02040503050406030204" pitchFamily="18" charset="0"/>
                      </a:rPr>
                      <m:t>/</m:t>
                    </m:r>
                    <m:r>
                      <a:rPr lang="it-IT" sz="1600" b="0" i="1" smtClean="0">
                        <a:solidFill>
                          <a:srgbClr val="FF0000"/>
                        </a:solidFill>
                        <a:latin typeface="Cambria Math" panose="02040503050406030204" pitchFamily="18" charset="0"/>
                      </a:rPr>
                      <m:t>𝑐</m:t>
                    </m:r>
                  </m:oMath>
                </a14:m>
                <a:r>
                  <a:rPr lang="it-IT" sz="1600" dirty="0">
                    <a:solidFill>
                      <a:srgbClr val="FF0000"/>
                    </a:solidFill>
                  </a:rPr>
                  <a:t>) </a:t>
                </a:r>
                <a:r>
                  <a:rPr lang="it-IT" sz="1600" dirty="0"/>
                  <a:t>the second time they pass through it</a:t>
                </a:r>
                <a:endParaRPr lang="en-US" sz="1600" dirty="0"/>
              </a:p>
            </p:txBody>
          </p:sp>
        </mc:Choice>
        <mc:Fallback>
          <p:sp>
            <p:nvSpPr>
              <p:cNvPr id="6" name="TextBox 5">
                <a:extLst>
                  <a:ext uri="{FF2B5EF4-FFF2-40B4-BE49-F238E27FC236}">
                    <a16:creationId xmlns:a16="http://schemas.microsoft.com/office/drawing/2014/main" id="{BADD812B-E56B-4E4C-A1AD-3555001CDE4B}"/>
                  </a:ext>
                </a:extLst>
              </p:cNvPr>
              <p:cNvSpPr txBox="1">
                <a:spLocks noRot="1" noChangeAspect="1" noMove="1" noResize="1" noEditPoints="1" noAdjustHandles="1" noChangeArrowheads="1" noChangeShapeType="1" noTextEdit="1"/>
              </p:cNvSpPr>
              <p:nvPr/>
            </p:nvSpPr>
            <p:spPr>
              <a:xfrm>
                <a:off x="974486" y="4942517"/>
                <a:ext cx="10243027" cy="1077218"/>
              </a:xfrm>
              <a:prstGeom prst="rect">
                <a:avLst/>
              </a:prstGeom>
              <a:blipFill>
                <a:blip r:embed="rId2"/>
                <a:stretch>
                  <a:fillRect l="-238" t="-1705" r="-179" b="-6818"/>
                </a:stretch>
              </a:blipFill>
            </p:spPr>
            <p:txBody>
              <a:bodyPr/>
              <a:lstStyle/>
              <a:p>
                <a:r>
                  <a:rPr lang="en-US">
                    <a:noFill/>
                  </a:rPr>
                  <a:t> </a:t>
                </a:r>
              </a:p>
            </p:txBody>
          </p:sp>
        </mc:Fallback>
      </mc:AlternateContent>
      <p:pic>
        <p:nvPicPr>
          <p:cNvPr id="7" name="Picture 6" descr="A close up of a map&#10;&#10;Description automatically generated">
            <a:extLst>
              <a:ext uri="{FF2B5EF4-FFF2-40B4-BE49-F238E27FC236}">
                <a16:creationId xmlns:a16="http://schemas.microsoft.com/office/drawing/2014/main" id="{687FC383-81D7-4D9E-99EE-20E443FACA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666" y="852687"/>
            <a:ext cx="5121513" cy="3971993"/>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25E1A48C-DDE5-44CD-8380-46B9F474A1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7435" y="851845"/>
            <a:ext cx="5121514" cy="3971996"/>
          </a:xfrm>
          <a:prstGeom prst="rect">
            <a:avLst/>
          </a:prstGeom>
        </p:spPr>
      </p:pic>
      <p:sp>
        <p:nvSpPr>
          <p:cNvPr id="12" name="Oval 11">
            <a:extLst>
              <a:ext uri="{FF2B5EF4-FFF2-40B4-BE49-F238E27FC236}">
                <a16:creationId xmlns:a16="http://schemas.microsoft.com/office/drawing/2014/main" id="{3F7C7A5B-DF6F-45AA-A6C4-958F4B57CC07}"/>
              </a:ext>
            </a:extLst>
          </p:cNvPr>
          <p:cNvSpPr/>
          <p:nvPr/>
        </p:nvSpPr>
        <p:spPr>
          <a:xfrm>
            <a:off x="7732450" y="4314548"/>
            <a:ext cx="2059620" cy="1509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CC4582E-BE32-4AE7-8C46-2F5509BBD4F1}"/>
              </a:ext>
            </a:extLst>
          </p:cNvPr>
          <p:cNvSpPr txBox="1"/>
          <p:nvPr/>
        </p:nvSpPr>
        <p:spPr>
          <a:xfrm>
            <a:off x="7466119" y="4057372"/>
            <a:ext cx="1296141" cy="276999"/>
          </a:xfrm>
          <a:prstGeom prst="rect">
            <a:avLst/>
          </a:prstGeom>
          <a:noFill/>
        </p:spPr>
        <p:txBody>
          <a:bodyPr wrap="square" rtlCol="0">
            <a:spAutoFit/>
          </a:bodyPr>
          <a:lstStyle/>
          <a:p>
            <a:r>
              <a:rPr lang="it-IT" sz="1200" dirty="0">
                <a:solidFill>
                  <a:srgbClr val="FF0000"/>
                </a:solidFill>
              </a:rPr>
              <a:t>Stopped muons</a:t>
            </a:r>
            <a:endParaRPr lang="en-US" sz="1200" dirty="0">
              <a:solidFill>
                <a:srgbClr val="FF0000"/>
              </a:solidFill>
            </a:endParaRPr>
          </a:p>
        </p:txBody>
      </p:sp>
    </p:spTree>
    <p:extLst>
      <p:ext uri="{BB962C8B-B14F-4D97-AF65-F5344CB8AC3E}">
        <p14:creationId xmlns:p14="http://schemas.microsoft.com/office/powerpoint/2010/main" val="4157786022"/>
      </p:ext>
    </p:extLst>
  </p:cSld>
  <p:clrMapOvr>
    <a:masterClrMapping/>
  </p:clrMapOvr>
</p:sld>
</file>

<file path=ppt/theme/theme1.xml><?xml version="1.0" encoding="utf-8"?>
<a:theme xmlns:a="http://schemas.openxmlformats.org/drawingml/2006/main" name="Tema di Offic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ustom 154">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19716129_TF16411245.potx" id="{47F9A720-F984-4589-A575-97B14FDB2390}" vid="{B41ED6FB-41F7-4E8D-89E9-5A13582EC3B6}"/>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9" ma:contentTypeDescription="Create a new document." ma:contentTypeScope="" ma:versionID="76e25e1730b4532ab1d5e5b131a96a5a">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d1e9281a84c4949647088091c718de3"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B61CFE-D4DA-4753-A9A5-D482B9609A35}">
  <ds:schemaRefs>
    <ds:schemaRef ds:uri="http://schemas.microsoft.com/office/2006/metadata/properties"/>
    <ds:schemaRef ds:uri="http://purl.org/dc/terms/"/>
    <ds:schemaRef ds:uri="http://schemas.microsoft.com/office/2006/documentManagement/types"/>
    <ds:schemaRef ds:uri="http://schemas.microsoft.com/sharepoint/v3"/>
    <ds:schemaRef ds:uri="http://www.w3.org/XML/1998/namespace"/>
    <ds:schemaRef ds:uri="6dc4bcd6-49db-4c07-9060-8acfc67cef9f"/>
    <ds:schemaRef ds:uri="http://purl.org/dc/dcmitype/"/>
    <ds:schemaRef ds:uri="http://purl.org/dc/elements/1.1/"/>
    <ds:schemaRef ds:uri="http://schemas.microsoft.com/office/infopath/2007/PartnerControls"/>
    <ds:schemaRef ds:uri="http://schemas.openxmlformats.org/package/2006/metadata/core-properties"/>
    <ds:schemaRef ds:uri="fb0879af-3eba-417a-a55a-ffe6dcd6ca77"/>
  </ds:schemaRefs>
</ds:datastoreItem>
</file>

<file path=customXml/itemProps2.xml><?xml version="1.0" encoding="utf-8"?>
<ds:datastoreItem xmlns:ds="http://schemas.openxmlformats.org/officeDocument/2006/customXml" ds:itemID="{58A784AD-7888-482C-A72A-80D3063962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1619</Words>
  <Application>Microsoft Office PowerPoint</Application>
  <PresentationFormat>Widescreen</PresentationFormat>
  <Paragraphs>104</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Cambria Math</vt:lpstr>
      <vt:lpstr>Corbel</vt:lpstr>
      <vt:lpstr>Times New Roman</vt:lpstr>
      <vt:lpstr>Tema di Office</vt:lpstr>
      <vt:lpstr>Plans for improving HPgTPC tracking: revisiting LAr-to-GAr muon momentum reconstruction</vt:lpstr>
      <vt:lpstr>Immidiate and future goals</vt:lpstr>
      <vt:lpstr>The SIMULATION EXERCISE</vt:lpstr>
      <vt:lpstr>RESOLUTION (muons from OUTSIDE THE DETECTOR)</vt:lpstr>
      <vt:lpstr>RESOLUTION (MUONS from INSIDE THE DETECTOR)</vt:lpstr>
      <vt:lpstr>ENERGY LOSS PLOTS</vt:lpstr>
      <vt:lpstr>ENERGY LOSS as a function of INITIAL MOMENTUM</vt:lpstr>
      <vt:lpstr>ENERGY LOSS as a function of INITIAL MOMENTUM</vt:lpstr>
      <vt:lpstr>VERY LOW momentum SAMPLE</vt:lpstr>
      <vt:lpstr>ENERGY LOSS as a function of INITIAL MOMENTUM</vt:lpstr>
      <vt:lpstr>ENERGY LOSS as a function of traversed material</vt:lpstr>
      <vt:lpstr>ENERGY LOSS AS A FUNCTION OF traversed material</vt:lpstr>
      <vt:lpstr>ENERGY LOSS as a function of traversed Material</vt:lpstr>
      <vt:lpstr>NEXT step in the simulation</vt:lpstr>
      <vt:lpstr>Edep-display examples</vt:lpstr>
      <vt:lpstr>summary</vt:lpstr>
      <vt:lpstr>PowerPoint Presentation</vt:lpstr>
      <vt:lpstr>EXTRA SLIDES</vt:lpstr>
      <vt:lpstr>Resolution as a function of y</vt:lpstr>
      <vt:lpstr>ENERGY LOSS as a function of 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2020-03-03T11:01:07Z</dcterms:created>
  <dcterms:modified xsi:type="dcterms:W3CDTF">2020-09-24T07:27:37Z</dcterms:modified>
</cp:coreProperties>
</file>