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391" r:id="rId4"/>
    <p:sldId id="398" r:id="rId5"/>
    <p:sldId id="399" r:id="rId6"/>
    <p:sldId id="400" r:id="rId7"/>
    <p:sldId id="406" r:id="rId8"/>
    <p:sldId id="401" r:id="rId9"/>
    <p:sldId id="402" r:id="rId10"/>
    <p:sldId id="403" r:id="rId11"/>
    <p:sldId id="404" r:id="rId12"/>
    <p:sldId id="405" r:id="rId13"/>
    <p:sldId id="407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09/10/2020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09/10/2020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715119" y="1090835"/>
            <a:ext cx="11126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Kalman filter</a:t>
            </a:r>
            <a:r>
              <a:rPr lang="en-US" dirty="0"/>
              <a:t> is an iterative algorithm which uses a system's physical laws of motion, known control inputs and multiple sequential measurements to form an estimate of the system's varying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of the iteration an </a:t>
            </a:r>
            <a:r>
              <a:rPr lang="en-US" dirty="0">
                <a:solidFill>
                  <a:srgbClr val="FF0000"/>
                </a:solidFill>
              </a:rPr>
              <a:t>estimate of the state of the system is produced as a weighted average of the system's predicted state and of the new measurement</a:t>
            </a:r>
            <a:r>
              <a:rPr lang="en-US" dirty="0"/>
              <a:t>. The weights are calculated from the </a:t>
            </a:r>
            <a:r>
              <a:rPr lang="en-US" dirty="0">
                <a:solidFill>
                  <a:srgbClr val="FF0000"/>
                </a:solidFill>
              </a:rPr>
              <a:t>covariance.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extended Kalman filter</a:t>
            </a:r>
            <a:r>
              <a:rPr lang="en-US" dirty="0"/>
              <a:t> expands the Kalman filter technique to non-linear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for state transition and measurement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4800347" y="3425604"/>
                <a:ext cx="2747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425604"/>
                <a:ext cx="2747995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/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function of the previous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, and the control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that provides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measurement function that relates the current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to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Gaussian noises for the process model and the measurement model with covariance 𝑄 and 𝑅, respectively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  <a:blipFill>
                <a:blip r:embed="rId3"/>
                <a:stretch>
                  <a:fillRect l="-38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4800347" y="3854291"/>
                <a:ext cx="1711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854291"/>
                <a:ext cx="1711686" cy="276999"/>
              </a:xfrm>
              <a:prstGeom prst="rect">
                <a:avLst/>
              </a:prstGeom>
              <a:blipFill>
                <a:blip r:embed="rId4"/>
                <a:stretch>
                  <a:fillRect l="-1423" r="-7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B0FC06-49F1-4A1F-BE81-15C8C51FADAC}"/>
              </a:ext>
            </a:extLst>
          </p:cNvPr>
          <p:cNvSpPr/>
          <p:nvPr/>
        </p:nvSpPr>
        <p:spPr>
          <a:xfrm>
            <a:off x="4427488" y="3332363"/>
            <a:ext cx="3701988" cy="10919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PREDICTION 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509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are now finally able to </a:t>
            </a:r>
            <a:r>
              <a:rPr lang="it-IT" dirty="0">
                <a:solidFill>
                  <a:srgbClr val="FF0000"/>
                </a:solidFill>
              </a:rPr>
              <a:t>update our estimates </a:t>
            </a:r>
            <a:r>
              <a:rPr lang="it-IT" dirty="0"/>
              <a:t>using both the a priori prediction and the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/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blipFill>
                <a:blip r:embed="rId2"/>
                <a:stretch>
                  <a:fillRect l="-1374" t="-14754" r="-1071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/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blipFill>
                <a:blip r:embed="rId3"/>
                <a:stretch>
                  <a:fillRect l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913A7D-D1AC-4D31-AE86-BE7573859EA8}"/>
              </a:ext>
            </a:extLst>
          </p:cNvPr>
          <p:cNvSpPr/>
          <p:nvPr/>
        </p:nvSpPr>
        <p:spPr>
          <a:xfrm>
            <a:off x="2681057" y="2556989"/>
            <a:ext cx="6551721" cy="22993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0A891-F3E6-4A52-9BFC-FDF92328C5C4}"/>
              </a:ext>
            </a:extLst>
          </p:cNvPr>
          <p:cNvSpPr txBox="1"/>
          <p:nvPr/>
        </p:nvSpPr>
        <p:spPr>
          <a:xfrm>
            <a:off x="2879041" y="2984729"/>
            <a:ext cx="2521258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STATE VECTOR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F0A8C-EDB4-410F-8241-B66F088D2035}"/>
              </a:ext>
            </a:extLst>
          </p:cNvPr>
          <p:cNvSpPr txBox="1"/>
          <p:nvPr/>
        </p:nvSpPr>
        <p:spPr>
          <a:xfrm>
            <a:off x="2879041" y="3808960"/>
            <a:ext cx="28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COVARIANCE MATRIX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40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:pPr rtl="0"/>
                <a:r>
                  <a:rPr lang="it-IT" dirty="0"/>
                  <a:t>KALMAN FILTER APPLICATION: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l="-2105" t="-25676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Kalman filter algorithm is applied to the track candidate </a:t>
                </a:r>
                <a:r>
                  <a:rPr lang="it-IT" dirty="0">
                    <a:solidFill>
                      <a:srgbClr val="FF0000"/>
                    </a:solidFill>
                  </a:rPr>
                  <a:t>both ways </a:t>
                </a:r>
                <a:r>
                  <a:rPr lang="it-IT" dirty="0"/>
                  <a:t>(i.e. From first TPC cluster to last and vice versa) and each time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value</a:t>
                </a:r>
                <a:r>
                  <a:rPr lang="it-IT" dirty="0"/>
                  <a:t> is calculated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  <a:blipFill>
                <a:blip r:embed="rId3"/>
                <a:stretch>
                  <a:fillRect l="-329" t="-5660" r="-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/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𝑡𝑦𝑝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C1700E-00F9-4C39-954A-1B471FFC9139}"/>
              </a:ext>
            </a:extLst>
          </p:cNvPr>
          <p:cNvSpPr/>
          <p:nvPr/>
        </p:nvSpPr>
        <p:spPr>
          <a:xfrm>
            <a:off x="4804298" y="2801619"/>
            <a:ext cx="2583402" cy="12251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/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𝑡𝑦𝑝</m:t>
                        </m:r>
                      </m:sup>
                    </m:sSubSup>
                  </m:oMath>
                </a14:m>
                <a:r>
                  <a:rPr lang="it-IT" dirty="0"/>
                  <a:t> is the residual typical value evaluated using the MC truth informations for the particle trajectory (still need to understand exactly how it is evaluated)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  <a:blipFill>
                <a:blip r:embed="rId5"/>
                <a:stretch>
                  <a:fillRect l="-32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 ALGORITHM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Make </a:t>
            </a:r>
            <a:r>
              <a:rPr lang="it-IT" dirty="0">
                <a:solidFill>
                  <a:srgbClr val="FF0000"/>
                </a:solidFill>
              </a:rPr>
              <a:t>a priori predictions</a:t>
            </a:r>
            <a:r>
              <a:rPr lang="it-IT" dirty="0"/>
              <a:t> for the current step’s state and covariance matrix using the </a:t>
            </a:r>
            <a:r>
              <a:rPr lang="it-IT" dirty="0">
                <a:solidFill>
                  <a:srgbClr val="FF0000"/>
                </a:solidFill>
              </a:rPr>
              <a:t>a posteriori best estimate of the previous step</a:t>
            </a:r>
            <a:r>
              <a:rPr lang="it-IT" dirty="0"/>
              <a:t> (i.e. updated using measurement)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5576653" y="2234883"/>
                <a:ext cx="1965666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234883"/>
                <a:ext cx="1965666" cy="280526"/>
              </a:xfrm>
              <a:prstGeom prst="rect">
                <a:avLst/>
              </a:prstGeom>
              <a:blipFill>
                <a:blip r:embed="rId2"/>
                <a:stretch>
                  <a:fillRect l="-1242" t="-2391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blipFill>
                <a:blip r:embed="rId3"/>
                <a:stretch>
                  <a:fillRect l="-1754" r="-275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/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/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/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D197A3-CB6B-4E8D-9B56-2A6A5FB0B58D}"/>
              </a:ext>
            </a:extLst>
          </p:cNvPr>
          <p:cNvSpPr txBox="1"/>
          <p:nvPr/>
        </p:nvSpPr>
        <p:spPr>
          <a:xfrm>
            <a:off x="2682535" y="4907351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JACOBIAN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1C72-B9C6-4131-906D-0E3944F7B089}"/>
              </a:ext>
            </a:extLst>
          </p:cNvPr>
          <p:cNvSpPr txBox="1"/>
          <p:nvPr/>
        </p:nvSpPr>
        <p:spPr>
          <a:xfrm>
            <a:off x="5088164" y="4897304"/>
            <a:ext cx="2320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CONVERSION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B190E-F9B3-4CBE-B7CB-AC9D02C129C0}"/>
              </a:ext>
            </a:extLst>
          </p:cNvPr>
          <p:cNvSpPr/>
          <p:nvPr/>
        </p:nvSpPr>
        <p:spPr>
          <a:xfrm>
            <a:off x="8043011" y="4897304"/>
            <a:ext cx="172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PROCESS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8B0E0-A9A6-48DD-A0F0-0FE1AD32D6A1}"/>
              </a:ext>
            </a:extLst>
          </p:cNvPr>
          <p:cNvSpPr/>
          <p:nvPr/>
        </p:nvSpPr>
        <p:spPr>
          <a:xfrm>
            <a:off x="2253143" y="3918757"/>
            <a:ext cx="2234824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BCDF1-87B5-403F-B56D-759847BE7C3B}"/>
              </a:ext>
            </a:extLst>
          </p:cNvPr>
          <p:cNvSpPr/>
          <p:nvPr/>
        </p:nvSpPr>
        <p:spPr>
          <a:xfrm>
            <a:off x="5417800" y="3918757"/>
            <a:ext cx="1603365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C7348-3E05-4E33-872B-676A39E4AC0E}"/>
              </a:ext>
            </a:extLst>
          </p:cNvPr>
          <p:cNvSpPr/>
          <p:nvPr/>
        </p:nvSpPr>
        <p:spPr>
          <a:xfrm>
            <a:off x="8230764" y="3918757"/>
            <a:ext cx="1326491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CF178-E732-4ABC-B8B3-421D907F36CA}"/>
              </a:ext>
            </a:extLst>
          </p:cNvPr>
          <p:cNvSpPr/>
          <p:nvPr/>
        </p:nvSpPr>
        <p:spPr>
          <a:xfrm>
            <a:off x="2682535" y="1974530"/>
            <a:ext cx="6400800" cy="14544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137C1-BC97-41A8-99E0-30329D63847D}"/>
              </a:ext>
            </a:extLst>
          </p:cNvPr>
          <p:cNvSpPr txBox="1"/>
          <p:nvPr/>
        </p:nvSpPr>
        <p:spPr>
          <a:xfrm>
            <a:off x="2953303" y="2205869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D7A70-B828-4D3D-B436-4B3CA10A8951}"/>
              </a:ext>
            </a:extLst>
          </p:cNvPr>
          <p:cNvSpPr txBox="1"/>
          <p:nvPr/>
        </p:nvSpPr>
        <p:spPr>
          <a:xfrm>
            <a:off x="2953303" y="2757620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/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FF0000"/>
                    </a:solidFill>
                  </a:rPr>
                  <a:t>Note: </a:t>
                </a:r>
                <a:r>
                  <a:rPr lang="it-IT" dirty="0"/>
                  <a:t>In the first iteration step we use step 0 estimates for the state vector and the covariance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), which can be made very roughly </a:t>
                </a:r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blipFill>
                <a:blip r:embed="rId7"/>
                <a:stretch>
                  <a:fillRect l="-449" t="-4717" r="-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EXTENDED KALMAN FILTER ALGORITHM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31999" y="1093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dirty="0"/>
              <a:t>Calculate the </a:t>
            </a:r>
            <a:r>
              <a:rPr lang="it-IT" dirty="0">
                <a:solidFill>
                  <a:srgbClr val="FF0000"/>
                </a:solidFill>
              </a:rPr>
              <a:t>measurement residual </a:t>
            </a:r>
            <a:r>
              <a:rPr lang="it-IT" dirty="0"/>
              <a:t>and the </a:t>
            </a:r>
            <a:r>
              <a:rPr lang="it-IT" dirty="0">
                <a:solidFill>
                  <a:srgbClr val="FF0000"/>
                </a:solidFill>
              </a:rPr>
              <a:t>Kalman Gain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/>
              <p:nvPr/>
            </p:nvSpPr>
            <p:spPr>
              <a:xfrm>
                <a:off x="3746784" y="2056287"/>
                <a:ext cx="1690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056287"/>
                <a:ext cx="1690398" cy="276999"/>
              </a:xfrm>
              <a:prstGeom prst="rect">
                <a:avLst/>
              </a:prstGeom>
              <a:blipFill>
                <a:blip r:embed="rId2"/>
                <a:stretch>
                  <a:fillRect l="-2888" t="-21739" r="-649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/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blipFill>
                <a:blip r:embed="rId3"/>
                <a:stretch>
                  <a:fillRect l="-1471" r="-42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4F231FD-D76D-457E-9806-215DAB051723}"/>
              </a:ext>
            </a:extLst>
          </p:cNvPr>
          <p:cNvSpPr/>
          <p:nvPr/>
        </p:nvSpPr>
        <p:spPr>
          <a:xfrm>
            <a:off x="532636" y="36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solidFill>
                  <a:srgbClr val="FF0000"/>
                </a:solidFill>
              </a:rPr>
              <a:t>Update the estimate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/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blipFill>
                <a:blip r:embed="rId4"/>
                <a:stretch>
                  <a:fillRect l="-1563" t="-21739" r="-1914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/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blipFill>
                <a:blip r:embed="rId5"/>
                <a:stretch>
                  <a:fillRect l="-23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BED644-1773-41A7-AE1D-11143A93299D}"/>
              </a:ext>
            </a:extLst>
          </p:cNvPr>
          <p:cNvSpPr/>
          <p:nvPr/>
        </p:nvSpPr>
        <p:spPr>
          <a:xfrm>
            <a:off x="1161092" y="1824590"/>
            <a:ext cx="5892618" cy="14446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ACD-75AB-41E2-AC5A-089C5D2816E1}"/>
              </a:ext>
            </a:extLst>
          </p:cNvPr>
          <p:cNvSpPr txBox="1"/>
          <p:nvPr/>
        </p:nvSpPr>
        <p:spPr>
          <a:xfrm>
            <a:off x="1394202" y="2092241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BA65E-D0C1-44C8-BCEC-F4CB0C9B61A5}"/>
              </a:ext>
            </a:extLst>
          </p:cNvPr>
          <p:cNvSpPr txBox="1"/>
          <p:nvPr/>
        </p:nvSpPr>
        <p:spPr>
          <a:xfrm>
            <a:off x="1408329" y="2590623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70106-EA8E-4105-85E8-D57E65348E0B}"/>
              </a:ext>
            </a:extLst>
          </p:cNvPr>
          <p:cNvSpPr/>
          <p:nvPr/>
        </p:nvSpPr>
        <p:spPr>
          <a:xfrm>
            <a:off x="3149690" y="4391949"/>
            <a:ext cx="5150931" cy="1444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ECB89-EBAF-47B1-B350-6975E244D6DA}"/>
              </a:ext>
            </a:extLst>
          </p:cNvPr>
          <p:cNvSpPr txBox="1"/>
          <p:nvPr/>
        </p:nvSpPr>
        <p:spPr>
          <a:xfrm>
            <a:off x="3382800" y="4659457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STATE VECTOR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79E62-62AF-4022-A63D-F85C895F1C58}"/>
              </a:ext>
            </a:extLst>
          </p:cNvPr>
          <p:cNvSpPr txBox="1"/>
          <p:nvPr/>
        </p:nvSpPr>
        <p:spPr>
          <a:xfrm>
            <a:off x="3329435" y="5183976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COVARIANCE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/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F40A0E6-35D0-4941-BEC7-AC1FCDD6370A}"/>
              </a:ext>
            </a:extLst>
          </p:cNvPr>
          <p:cNvSpPr/>
          <p:nvPr/>
        </p:nvSpPr>
        <p:spPr>
          <a:xfrm>
            <a:off x="8149061" y="2590623"/>
            <a:ext cx="2176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MEASUREMENT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9092E-BF52-4A0D-ABAA-59E4B5EF0935}"/>
              </a:ext>
            </a:extLst>
          </p:cNvPr>
          <p:cNvSpPr/>
          <p:nvPr/>
        </p:nvSpPr>
        <p:spPr>
          <a:xfrm>
            <a:off x="8645391" y="1867369"/>
            <a:ext cx="893597" cy="5851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want to apply the extended Kalman filter to the </a:t>
            </a:r>
            <a:r>
              <a:rPr lang="it-IT" dirty="0">
                <a:solidFill>
                  <a:srgbClr val="FF0000"/>
                </a:solidFill>
              </a:rPr>
              <a:t>motion of a charged particle in the magnetic field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DBBB2-BD30-42A9-85AB-C6648309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74" y="1898815"/>
            <a:ext cx="4831665" cy="3840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/>
              <p:nvPr/>
            </p:nvSpPr>
            <p:spPr>
              <a:xfrm>
                <a:off x="1413382" y="1898815"/>
                <a:ext cx="3573286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82" y="1898815"/>
                <a:ext cx="3573286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4E487B-82CC-4CB2-9C4B-1E26C8184C15}"/>
              </a:ext>
            </a:extLst>
          </p:cNvPr>
          <p:cNvSpPr txBox="1"/>
          <p:nvPr/>
        </p:nvSpPr>
        <p:spPr>
          <a:xfrm>
            <a:off x="1457771" y="3297544"/>
            <a:ext cx="357328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EQUATIONS OF MOTION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ACC41-C9F7-4B6E-A0E4-4C9520AF1976}"/>
              </a:ext>
            </a:extLst>
          </p:cNvPr>
          <p:cNvSpPr txBox="1"/>
          <p:nvPr/>
        </p:nvSpPr>
        <p:spPr>
          <a:xfrm>
            <a:off x="755772" y="4009980"/>
            <a:ext cx="465189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We apply the Kalman filter to track candidates, consisting of groups of TPC clusters, which are identified and put together during the reconstruction process. </a:t>
            </a:r>
            <a:r>
              <a:rPr lang="it-IT" dirty="0">
                <a:solidFill>
                  <a:srgbClr val="FF0000"/>
                </a:solidFill>
              </a:rPr>
              <a:t>Each step of the Kalman filter algorithm is identified by one of these TPC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initial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2" y="1563503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Before the Kalman filter algorithm can be applied, we need an </a:t>
                </a:r>
                <a:r>
                  <a:rPr lang="it-IT" dirty="0">
                    <a:solidFill>
                      <a:srgbClr val="FF0000"/>
                    </a:solidFill>
                  </a:rPr>
                  <a:t>initial estimate</a:t>
                </a:r>
                <a:r>
                  <a:rPr lang="it-IT" dirty="0"/>
                  <a:t> for the </a:t>
                </a:r>
                <a:r>
                  <a:rPr lang="it-IT" dirty="0">
                    <a:solidFill>
                      <a:srgbClr val="FF0000"/>
                    </a:solidFill>
                  </a:rPr>
                  <a:t>state vector</a:t>
                </a:r>
                <a:r>
                  <a:rPr lang="it-IT" dirty="0"/>
                  <a:t>, which in our case  includes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/>
                  <a:t> and the </a:t>
                </a:r>
                <a:r>
                  <a:rPr lang="it-IT" dirty="0">
                    <a:solidFill>
                      <a:srgbClr val="FF0000"/>
                    </a:solidFill>
                  </a:rPr>
                  <a:t>covariance matrix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2" y="1563503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23364" r="-142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/>
              <p:nvPr/>
            </p:nvSpPr>
            <p:spPr>
              <a:xfrm>
                <a:off x="4669961" y="2970766"/>
                <a:ext cx="539109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i="1"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970766"/>
                <a:ext cx="5391091" cy="282578"/>
              </a:xfrm>
              <a:prstGeom prst="rect">
                <a:avLst/>
              </a:prstGeom>
              <a:blipFill>
                <a:blip r:embed="rId3"/>
                <a:stretch>
                  <a:fillRect t="-212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/>
              <p:nvPr/>
            </p:nvSpPr>
            <p:spPr>
              <a:xfrm>
                <a:off x="4669961" y="3649186"/>
                <a:ext cx="3617529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3649186"/>
                <a:ext cx="3617529" cy="1315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3ED181B-C9B0-4375-81D1-37B879C15E8C}"/>
              </a:ext>
            </a:extLst>
          </p:cNvPr>
          <p:cNvSpPr/>
          <p:nvPr/>
        </p:nvSpPr>
        <p:spPr>
          <a:xfrm>
            <a:off x="2041865" y="2764361"/>
            <a:ext cx="8238478" cy="2592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BB94-4D3C-4BEB-A7CA-8E2CC0054895}"/>
              </a:ext>
            </a:extLst>
          </p:cNvPr>
          <p:cNvSpPr txBox="1"/>
          <p:nvPr/>
        </p:nvSpPr>
        <p:spPr>
          <a:xfrm>
            <a:off x="2232888" y="2945760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49E8-981E-4B30-8EF0-89F1140B0C56}"/>
              </a:ext>
            </a:extLst>
          </p:cNvPr>
          <p:cNvSpPr txBox="1"/>
          <p:nvPr/>
        </p:nvSpPr>
        <p:spPr>
          <a:xfrm>
            <a:off x="2295032" y="4014319"/>
            <a:ext cx="177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AFF7864F-E8AE-45C5-A0D9-001E27459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5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prediction AND MEASUREMENT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76387" y="1290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From the equation of motion we obtain the </a:t>
            </a:r>
            <a:r>
              <a:rPr lang="it-IT" dirty="0">
                <a:solidFill>
                  <a:srgbClr val="FF0000"/>
                </a:solidFill>
              </a:rPr>
              <a:t>prediction function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for our state vector</a:t>
            </a:r>
            <a:r>
              <a:rPr lang="it-IT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/>
              <p:nvPr/>
            </p:nvSpPr>
            <p:spPr>
              <a:xfrm>
                <a:off x="2924596" y="1992786"/>
                <a:ext cx="5898923" cy="173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dx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96" y="1992786"/>
                <a:ext cx="5898923" cy="1733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/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>
                    <a:solidFill>
                      <a:srgbClr val="FF0000"/>
                    </a:solidFill>
                  </a:rPr>
                  <a:t>only measured quantities in our case are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, and are set at the center of the TPC cluster correspondent to the present step.</a:t>
                </a:r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  <a:blipFill>
                <a:blip r:embed="rId3"/>
                <a:stretch>
                  <a:fillRect l="-332" t="-5660" r="-16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/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STEP DEtermination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249195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FF0000"/>
                    </a:solidFill>
                  </a:rPr>
                  <a:t>Each algorithm step corresponds to a TPC cluster</a:t>
                </a:r>
                <a:r>
                  <a:rPr lang="it-IT" dirty="0"/>
                  <a:t>. The x coordinate is treated as independent and used to identify the step width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dirty="0"/>
                  <a:t>. The step width is determined for each algorithm step, so that it minimizes: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249195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/>
              <p:nvPr/>
            </p:nvSpPr>
            <p:spPr>
              <a:xfrm>
                <a:off x="1306678" y="2233501"/>
                <a:ext cx="6072688" cy="704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8" y="2233501"/>
                <a:ext cx="6072688" cy="704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5D5C51-3FCF-4EA1-B7DE-F0CC227EA220}"/>
                  </a:ext>
                </a:extLst>
              </p:cNvPr>
              <p:cNvSpPr/>
              <p:nvPr/>
            </p:nvSpPr>
            <p:spPr>
              <a:xfrm>
                <a:off x="8119521" y="2112890"/>
                <a:ext cx="2566952" cy="94525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are the TPC cluster spreads in the three coordinates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5D5C51-3FCF-4EA1-B7DE-F0CC227EA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21" y="2112890"/>
                <a:ext cx="2566952" cy="945259"/>
              </a:xfrm>
              <a:prstGeom prst="rect">
                <a:avLst/>
              </a:prstGeom>
              <a:blipFill>
                <a:blip r:embed="rId4"/>
                <a:stretch>
                  <a:fillRect l="-2138"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B9F571-5E3E-4711-9E45-15118AE07762}"/>
              </a:ext>
            </a:extLst>
          </p:cNvPr>
          <p:cNvSpPr/>
          <p:nvPr/>
        </p:nvSpPr>
        <p:spPr>
          <a:xfrm>
            <a:off x="532635" y="35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 each step we then have: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1823354" y="4357773"/>
                <a:ext cx="8545288" cy="134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54" y="4357773"/>
                <a:ext cx="8545288" cy="1348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610135A-AB96-4104-A9B3-AE0BD0C23CAA}"/>
              </a:ext>
            </a:extLst>
          </p:cNvPr>
          <p:cNvSpPr/>
          <p:nvPr/>
        </p:nvSpPr>
        <p:spPr>
          <a:xfrm>
            <a:off x="1722268" y="4136995"/>
            <a:ext cx="9052982" cy="19264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COVARIANCE MATRIX PREDICTION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First step to make the prediction for the covariance matrix is to calculate the </a:t>
            </a:r>
            <a:r>
              <a:rPr lang="it-IT" dirty="0">
                <a:solidFill>
                  <a:srgbClr val="FF0000"/>
                </a:solidFill>
              </a:rPr>
              <a:t>Jacobian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/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(−1−</m:t>
                                        </m:r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>
                                                    <a:latin typeface="Cambria Math" panose="02040503050406030204" pitchFamily="18" charset="0"/>
                                                  </a:rPr>
                                                  <m:t>cot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DD4408-A9B2-4B5D-A1CE-F4CE0DCD3381}"/>
              </a:ext>
            </a:extLst>
          </p:cNvPr>
          <p:cNvSpPr/>
          <p:nvPr/>
        </p:nvSpPr>
        <p:spPr>
          <a:xfrm>
            <a:off x="532635" y="3762783"/>
            <a:ext cx="455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>
                <a:solidFill>
                  <a:srgbClr val="FF0000"/>
                </a:solidFill>
              </a:rPr>
              <a:t>step uncertainty matrix </a:t>
            </a:r>
            <a:r>
              <a:rPr lang="it-IT" dirty="0"/>
              <a:t>is also needed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/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8AD57A6-5351-4249-83FA-343B2802ABC7}"/>
              </a:ext>
            </a:extLst>
          </p:cNvPr>
          <p:cNvSpPr/>
          <p:nvPr/>
        </p:nvSpPr>
        <p:spPr>
          <a:xfrm>
            <a:off x="7397844" y="4459017"/>
            <a:ext cx="261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The prediction is then: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/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blipFill>
                <a:blip r:embed="rId4"/>
                <a:stretch>
                  <a:fillRect l="-1754" r="-2757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543D640-D74B-4547-8FA7-5C1036647E43}"/>
              </a:ext>
            </a:extLst>
          </p:cNvPr>
          <p:cNvSpPr/>
          <p:nvPr/>
        </p:nvSpPr>
        <p:spPr>
          <a:xfrm>
            <a:off x="6968971" y="4267045"/>
            <a:ext cx="3471169" cy="1455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Evaluate the residual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now evaluate the </a:t>
            </a:r>
            <a:r>
              <a:rPr lang="it-IT" dirty="0">
                <a:solidFill>
                  <a:srgbClr val="FF0000"/>
                </a:solidFill>
              </a:rPr>
              <a:t>residual </a:t>
            </a:r>
            <a:r>
              <a:rPr lang="it-IT" dirty="0"/>
              <a:t>and </a:t>
            </a:r>
            <a:r>
              <a:rPr lang="it-IT" dirty="0">
                <a:solidFill>
                  <a:srgbClr val="FF0000"/>
                </a:solidFill>
              </a:rPr>
              <a:t>Kalman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/>
              <p:nvPr/>
            </p:nvSpPr>
            <p:spPr>
              <a:xfrm>
                <a:off x="2102530" y="2467162"/>
                <a:ext cx="3382392" cy="630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30" y="2467162"/>
                <a:ext cx="3382392" cy="630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/>
              <p:nvPr/>
            </p:nvSpPr>
            <p:spPr>
              <a:xfrm>
                <a:off x="1986401" y="4444899"/>
                <a:ext cx="267361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01" y="4444899"/>
                <a:ext cx="2673616" cy="280846"/>
              </a:xfrm>
              <a:prstGeom prst="rect">
                <a:avLst/>
              </a:prstGeom>
              <a:blipFill>
                <a:blip r:embed="rId3"/>
                <a:stretch>
                  <a:fillRect l="-1598" r="-45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/>
              <p:nvPr/>
            </p:nvSpPr>
            <p:spPr>
              <a:xfrm>
                <a:off x="7904547" y="3792226"/>
                <a:ext cx="22736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7" y="3792226"/>
                <a:ext cx="2273699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/>
              <p:nvPr/>
            </p:nvSpPr>
            <p:spPr>
              <a:xfrm>
                <a:off x="7985462" y="2514078"/>
                <a:ext cx="1828800" cy="741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62" y="2514078"/>
                <a:ext cx="1828800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CC20B7E-B0D3-4BDE-AF6E-BA753635927C}"/>
              </a:ext>
            </a:extLst>
          </p:cNvPr>
          <p:cNvSpPr/>
          <p:nvPr/>
        </p:nvSpPr>
        <p:spPr>
          <a:xfrm>
            <a:off x="1729668" y="2254060"/>
            <a:ext cx="4128116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5582E-A189-41C2-A85B-A19DA93274C7}"/>
              </a:ext>
            </a:extLst>
          </p:cNvPr>
          <p:cNvSpPr/>
          <p:nvPr/>
        </p:nvSpPr>
        <p:spPr>
          <a:xfrm>
            <a:off x="1729668" y="4057101"/>
            <a:ext cx="3187083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16D08-67E2-4418-99DC-1BCE0BB88F7C}"/>
              </a:ext>
            </a:extLst>
          </p:cNvPr>
          <p:cNvSpPr txBox="1"/>
          <p:nvPr/>
        </p:nvSpPr>
        <p:spPr>
          <a:xfrm>
            <a:off x="1666805" y="3697002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E7027-3E81-47ED-BF24-474696A2FC2B}"/>
              </a:ext>
            </a:extLst>
          </p:cNvPr>
          <p:cNvSpPr txBox="1"/>
          <p:nvPr/>
        </p:nvSpPr>
        <p:spPr>
          <a:xfrm>
            <a:off x="1714154" y="1893961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31CEA-43DC-4B55-8F15-4F3C397BB9E7}"/>
              </a:ext>
            </a:extLst>
          </p:cNvPr>
          <p:cNvSpPr txBox="1"/>
          <p:nvPr/>
        </p:nvSpPr>
        <p:spPr>
          <a:xfrm>
            <a:off x="7634795" y="202527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4A1C9-8950-4D5B-868B-DAD259C01616}"/>
              </a:ext>
            </a:extLst>
          </p:cNvPr>
          <p:cNvSpPr/>
          <p:nvPr/>
        </p:nvSpPr>
        <p:spPr>
          <a:xfrm>
            <a:off x="7634795" y="2367402"/>
            <a:ext cx="2911876" cy="25931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46718-53B7-4ACB-9174-C457933CE2D7}"/>
              </a:ext>
            </a:extLst>
          </p:cNvPr>
          <p:cNvSpPr txBox="1"/>
          <p:nvPr/>
        </p:nvSpPr>
        <p:spPr>
          <a:xfrm>
            <a:off x="7904547" y="4337658"/>
            <a:ext cx="21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CONVERSION MATRIX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6CC37-092A-47E0-90B3-BFFAA9E5F66B}"/>
              </a:ext>
            </a:extLst>
          </p:cNvPr>
          <p:cNvSpPr txBox="1"/>
          <p:nvPr/>
        </p:nvSpPr>
        <p:spPr>
          <a:xfrm>
            <a:off x="7805180" y="3275586"/>
            <a:ext cx="255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PROCESS ERROR MATRIX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90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6dc4bcd6-49db-4c07-9060-8acfc67cef9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Times New Roman</vt:lpstr>
      <vt:lpstr>Tema di Office</vt:lpstr>
      <vt:lpstr>EXTENDED KALMAN FILTER</vt:lpstr>
      <vt:lpstr>EXTENDED KALMAN FILTER ALGORITHM</vt:lpstr>
      <vt:lpstr>EXTENDED KALMAN FILTER ALGORITHM</vt:lpstr>
      <vt:lpstr>KALMAN FILTER APPLICATION</vt:lpstr>
      <vt:lpstr>KALMAN FILTER APPLICATION: initial estimates</vt:lpstr>
      <vt:lpstr>KALMAN FILTER APPLICATION: prediction AND MEASUREMENT</vt:lpstr>
      <vt:lpstr>KALMAN FILTER APPLICATION: STEP DEtermination</vt:lpstr>
      <vt:lpstr>KALMAN FILTER APPLICATION: COVARIANCE MATRIX PREDICTION</vt:lpstr>
      <vt:lpstr>KALMAN FILTER APPLICATION: Evaluate the residual</vt:lpstr>
      <vt:lpstr>KALMAN FILTER APPLICATION: PREDICTION UPDATE</vt:lpstr>
      <vt:lpstr>KALMAN FILTER APPLICATION: Χ^2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2020-10-12T12:18:58Z</dcterms:modified>
</cp:coreProperties>
</file>