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9"/>
  </p:notesMasterIdLst>
  <p:handoutMasterIdLst>
    <p:handoutMasterId r:id="rId10"/>
  </p:handoutMasterIdLst>
  <p:sldIdLst>
    <p:sldId id="310" r:id="rId4"/>
    <p:sldId id="414" r:id="rId5"/>
    <p:sldId id="412" r:id="rId6"/>
    <p:sldId id="411" r:id="rId7"/>
    <p:sldId id="417" r:id="rId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152"/>
    <a:srgbClr val="E0EBF6"/>
    <a:srgbClr val="00FFFF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03/11/2020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03/11/2020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dcvs.fnal.gov/redmine/projects/dune-neardet-design/wiki/Run_edep-sim_samples_through_GArSoft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o.fnal.gov/event/44562/contributions/200915/attachments/136745/170170/DUNE_ND_Meeting_28.10.20.pdf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Immagine che contiene interni, edificio, giallo, metallo&#10;&#10;Descrizione generata automaticamente">
            <a:extLst>
              <a:ext uri="{FF2B5EF4-FFF2-40B4-BE49-F238E27FC236}">
                <a16:creationId xmlns:a16="http://schemas.microsoft.com/office/drawing/2014/main" id="{E63C5246-3650-4D64-B842-401AA4C2B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2" r="39252"/>
          <a:stretch>
            <a:fillRect/>
          </a:stretch>
        </p:blipFill>
        <p:spPr/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8CA3E6AF-9360-4700-9F73-9738B24E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32" y="4650538"/>
            <a:ext cx="7124315" cy="7901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ON a common simulation 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framework for </a:t>
            </a:r>
            <a:r>
              <a:rPr lang="en-US" sz="2800" dirty="0" err="1">
                <a:solidFill>
                  <a:schemeClr val="accent1"/>
                </a:solidFill>
              </a:rPr>
              <a:t>tms</a:t>
            </a:r>
            <a:endParaRPr lang="en-US" sz="2800" b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107FD5F3-D3C7-4065-BC7E-341307D67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1949" y="4650538"/>
            <a:ext cx="2211524" cy="119203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dirty="0"/>
              <a:t>Presents:                    Federico Battisti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8F9D0A-6591-413D-BF47-95B44213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09" y="4650539"/>
            <a:ext cx="1192039" cy="11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 fontScale="90000"/>
          </a:bodyPr>
          <a:lstStyle/>
          <a:p>
            <a:pPr rtl="0"/>
            <a:r>
              <a:rPr lang="it-IT" dirty="0"/>
              <a:t>Lar to Gar sample: motivation and current procedure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06CDAA4-3493-4F81-8B2F-F15A66E6619E}"/>
                  </a:ext>
                </a:extLst>
              </p:cNvPr>
              <p:cNvSpPr/>
              <p:nvPr/>
            </p:nvSpPr>
            <p:spPr>
              <a:xfrm>
                <a:off x="431999" y="1361458"/>
                <a:ext cx="11480030" cy="470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An important role of 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ND-</a:t>
                </a:r>
                <a:r>
                  <a:rPr lang="en-US" sz="2000" dirty="0" err="1">
                    <a:solidFill>
                      <a:schemeClr val="accent3"/>
                    </a:solidFill>
                  </a:rPr>
                  <a:t>GAr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000" dirty="0"/>
                  <a:t>will be to function as a 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muon spectrometer of ND-</a:t>
                </a:r>
                <a:r>
                  <a:rPr lang="en-US" sz="2000" dirty="0" err="1">
                    <a:solidFill>
                      <a:schemeClr val="accent3"/>
                    </a:solidFill>
                  </a:rPr>
                  <a:t>LAr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: </a:t>
                </a:r>
                <a:r>
                  <a:rPr lang="en-US" sz="2000" dirty="0"/>
                  <a:t>to evaluate its capabilities in that sense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LAr</m:t>
                    </m:r>
                    <m:r>
                      <a:rPr lang="it-IT" sz="20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it-IT" sz="20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GAr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000" dirty="0"/>
                  <a:t>propagation of tracks needs to be very well studied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current 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LAr</m:t>
                    </m:r>
                    <m:r>
                      <a:rPr lang="it-IT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it-IT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GAr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000" dirty="0"/>
                  <a:t>simulation chain: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Simulate neutrino interactions with 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GENIE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in a ND hall geometry file containing only the liquid Argon detector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Propagate particles using </a:t>
                </a:r>
                <a:r>
                  <a:rPr lang="en-US" sz="2000" dirty="0" err="1">
                    <a:solidFill>
                      <a:schemeClr val="accent3"/>
                    </a:solidFill>
                  </a:rPr>
                  <a:t>edep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-sim</a:t>
                </a:r>
                <a:r>
                  <a:rPr lang="en-US" sz="2000" dirty="0"/>
                  <a:t> in a ND hall geometry file containing both </a:t>
                </a:r>
                <a:r>
                  <a:rPr lang="en-US" sz="2000" dirty="0" err="1"/>
                  <a:t>ArgonCube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HPgTPC</a:t>
                </a:r>
                <a:endParaRPr lang="en-US" sz="20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Convert </a:t>
                </a:r>
                <a:r>
                  <a:rPr lang="en-US" sz="2000" dirty="0" err="1"/>
                  <a:t>edep</a:t>
                </a:r>
                <a:r>
                  <a:rPr lang="en-US" sz="2000" dirty="0"/>
                  <a:t>-sim file to root file readable by </a:t>
                </a:r>
                <a:r>
                  <a:rPr lang="en-US" sz="2000" dirty="0" err="1">
                    <a:solidFill>
                      <a:schemeClr val="accent3"/>
                    </a:solidFill>
                  </a:rPr>
                  <a:t>GarSoft</a:t>
                </a:r>
                <a:endParaRPr lang="en-US" sz="2000" dirty="0">
                  <a:solidFill>
                    <a:schemeClr val="accent3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Follow the </a:t>
                </a:r>
                <a:r>
                  <a:rPr lang="en-US" sz="2000" dirty="0" err="1"/>
                  <a:t>Garsoft</a:t>
                </a:r>
                <a:r>
                  <a:rPr lang="en-US" sz="2000" dirty="0"/>
                  <a:t> reconstruction chain</a:t>
                </a:r>
              </a:p>
              <a:p>
                <a:pPr lvl="1"/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Recently a wiki has been developed by </a:t>
                </a:r>
                <a:r>
                  <a:rPr lang="en-US" sz="2000" dirty="0" err="1"/>
                  <a:t>Eldwan</a:t>
                </a:r>
                <a:r>
                  <a:rPr lang="en-US" sz="2000" dirty="0"/>
                  <a:t> : </a:t>
                </a:r>
                <a:r>
                  <a:rPr lang="en-US" sz="2000" dirty="0">
                    <a:hlinkClick r:id="rId2"/>
                  </a:rPr>
                  <a:t>https://cdcvs.fnal.gov/redmine/projects/dune-neardet-design/wiki/Run_edep-sim_samples_through_GArSoft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06CDAA4-3493-4F81-8B2F-F15A66E66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9" y="1361458"/>
                <a:ext cx="11480030" cy="4708981"/>
              </a:xfrm>
              <a:prstGeom prst="rect">
                <a:avLst/>
              </a:prstGeom>
              <a:blipFill>
                <a:blip r:embed="rId3"/>
                <a:stretch>
                  <a:fillRect l="-478" t="-647" r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52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 to gar sample: an example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51EFE2-0386-4995-A895-87A88B11B4BC}"/>
                  </a:ext>
                </a:extLst>
              </p:cNvPr>
              <p:cNvSpPr txBox="1"/>
              <p:nvPr/>
            </p:nvSpPr>
            <p:spPr>
              <a:xfrm>
                <a:off x="431998" y="1034439"/>
                <a:ext cx="11340822" cy="73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Two examples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d>
                  </m:oMath>
                </a14:m>
                <a:r>
                  <a:rPr lang="en-US" sz="2000" dirty="0"/>
                  <a:t> interactions in </a:t>
                </a:r>
                <a:r>
                  <a:rPr lang="en-US" sz="2000" dirty="0" err="1"/>
                  <a:t>ArgonCube</a:t>
                </a:r>
                <a:r>
                  <a:rPr lang="en-US" sz="2000" dirty="0"/>
                  <a:t> one with a passing muon reaching </a:t>
                </a:r>
                <a:r>
                  <a:rPr lang="en-US" sz="2000" dirty="0" err="1"/>
                  <a:t>NDGAr</a:t>
                </a:r>
                <a:r>
                  <a:rPr lang="en-US" sz="2000" dirty="0"/>
                  <a:t>, the other without (both made with </a:t>
                </a:r>
                <a:r>
                  <a:rPr lang="en-US" sz="2000" dirty="0" err="1"/>
                  <a:t>edep-disp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51EFE2-0386-4995-A895-87A88B11B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8" y="1034439"/>
                <a:ext cx="11340822" cy="732573"/>
              </a:xfrm>
              <a:prstGeom prst="rect">
                <a:avLst/>
              </a:prstGeom>
              <a:blipFill>
                <a:blip r:embed="rId2"/>
                <a:stretch>
                  <a:fillRect l="-484" t="-5000" b="-1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object, sitting, light, person&#10;&#10;Description automatically generated">
            <a:extLst>
              <a:ext uri="{FF2B5EF4-FFF2-40B4-BE49-F238E27FC236}">
                <a16:creationId xmlns:a16="http://schemas.microsoft.com/office/drawing/2014/main" id="{B46F07AA-0AF5-4655-8BA9-47E16F9DA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62" y="2110248"/>
            <a:ext cx="5502758" cy="3464930"/>
          </a:xfrm>
          <a:prstGeom prst="rect">
            <a:avLst/>
          </a:prstGeom>
        </p:spPr>
      </p:pic>
      <p:pic>
        <p:nvPicPr>
          <p:cNvPr id="7" name="Picture 6" descr="A picture containing object, clock, light, green&#10;&#10;Description automatically generated">
            <a:extLst>
              <a:ext uri="{FF2B5EF4-FFF2-40B4-BE49-F238E27FC236}">
                <a16:creationId xmlns:a16="http://schemas.microsoft.com/office/drawing/2014/main" id="{1AADF5BC-F9D0-4733-A829-8B87B541AA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" t="3744" b="3744"/>
          <a:stretch/>
        </p:blipFill>
        <p:spPr>
          <a:xfrm>
            <a:off x="431998" y="2110248"/>
            <a:ext cx="5502758" cy="3464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B93E1C-18F1-4F08-9501-8469A8B9AB52}"/>
              </a:ext>
            </a:extLst>
          </p:cNvPr>
          <p:cNvSpPr txBox="1"/>
          <p:nvPr/>
        </p:nvSpPr>
        <p:spPr>
          <a:xfrm>
            <a:off x="2192784" y="5745617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PASSING MUON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3221E-87ED-4DF1-BAF9-069F16BE8EF2}"/>
              </a:ext>
            </a:extLst>
          </p:cNvPr>
          <p:cNvSpPr txBox="1"/>
          <p:nvPr/>
        </p:nvSpPr>
        <p:spPr>
          <a:xfrm>
            <a:off x="7908200" y="5663520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NON-PASSING MUON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9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 to gar sample: improvements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D7785-F979-42BE-8952-35A84E623F14}"/>
              </a:ext>
            </a:extLst>
          </p:cNvPr>
          <p:cNvSpPr/>
          <p:nvPr/>
        </p:nvSpPr>
        <p:spPr>
          <a:xfrm>
            <a:off x="1006059" y="1354214"/>
            <a:ext cx="47183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Strong need for </a:t>
            </a:r>
            <a:r>
              <a:rPr lang="it-IT" sz="2000" dirty="0">
                <a:solidFill>
                  <a:schemeClr val="accent3"/>
                </a:solidFill>
              </a:rPr>
              <a:t>large LAr samples </a:t>
            </a:r>
            <a:r>
              <a:rPr lang="it-IT" sz="2000" dirty="0"/>
              <a:t>already propagated in edep-sim to test the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DB152"/>
                </a:solidFill>
              </a:rPr>
              <a:t>L2G: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interface that takes outgoing </a:t>
            </a:r>
            <a:r>
              <a:rPr lang="en-US" sz="2000" dirty="0" err="1"/>
              <a:t>LAr</a:t>
            </a:r>
            <a:r>
              <a:rPr lang="en-US" sz="2000" dirty="0"/>
              <a:t> particles and feeds them to </a:t>
            </a:r>
            <a:r>
              <a:rPr lang="en-US" sz="2000" dirty="0" err="1"/>
              <a:t>edep</a:t>
            </a:r>
            <a:r>
              <a:rPr lang="en-US" sz="2000" dirty="0"/>
              <a:t>-sim with any TMS detector could speed up the sample  production (Currently starting to work on it with </a:t>
            </a:r>
            <a:r>
              <a:rPr lang="en-US" sz="2000" dirty="0" err="1"/>
              <a:t>Eldwan</a:t>
            </a:r>
            <a:r>
              <a:rPr lang="en-US" sz="2000" dirty="0"/>
              <a:t> towards TMS meeting) </a:t>
            </a:r>
            <a:r>
              <a:rPr lang="it-I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</a:rPr>
              <a:t>Constant B-field </a:t>
            </a:r>
            <a:r>
              <a:rPr lang="en-US" sz="2000" dirty="0"/>
              <a:t>currently being used (Custom B-field is already implemented in </a:t>
            </a:r>
            <a:r>
              <a:rPr lang="en-US" sz="2000" dirty="0" err="1"/>
              <a:t>edep</a:t>
            </a:r>
            <a:r>
              <a:rPr lang="en-US" sz="2000" dirty="0"/>
              <a:t>-sim/</a:t>
            </a:r>
            <a:r>
              <a:rPr lang="en-US" sz="2000" dirty="0" err="1"/>
              <a:t>GArSoft</a:t>
            </a:r>
            <a:r>
              <a:rPr lang="en-US" sz="2000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Need to </a:t>
            </a:r>
            <a:r>
              <a:rPr lang="en-US" sz="2000" dirty="0">
                <a:solidFill>
                  <a:schemeClr val="accent3"/>
                </a:solidFill>
              </a:rPr>
              <a:t>improve the track reconstruction and fitting </a:t>
            </a:r>
            <a:r>
              <a:rPr lang="en-US" sz="2000" dirty="0"/>
              <a:t>and to integrate with </a:t>
            </a:r>
            <a:r>
              <a:rPr lang="en-US" sz="2000" dirty="0" err="1"/>
              <a:t>NDLAr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0CC03B-7B94-4C1E-B106-528CFDA44D99}"/>
              </a:ext>
            </a:extLst>
          </p:cNvPr>
          <p:cNvSpPr/>
          <p:nvPr/>
        </p:nvSpPr>
        <p:spPr>
          <a:xfrm>
            <a:off x="6600875" y="5649990"/>
            <a:ext cx="4772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https://indico.fnal.gov/event/44562/contributions/200915/attachments/136745/170170/DUNE_ND_Meeting_28.10.20.pdf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6DA43-F718-4518-8A46-AA090CD8B121}"/>
              </a:ext>
            </a:extLst>
          </p:cNvPr>
          <p:cNvSpPr txBox="1"/>
          <p:nvPr/>
        </p:nvSpPr>
        <p:spPr>
          <a:xfrm>
            <a:off x="8036761" y="1559748"/>
            <a:ext cx="1597979" cy="70788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Simulated LAr sample  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33925-E010-425A-A2DB-419ECB845C8B}"/>
              </a:ext>
            </a:extLst>
          </p:cNvPr>
          <p:cNvSpPr txBox="1"/>
          <p:nvPr/>
        </p:nvSpPr>
        <p:spPr>
          <a:xfrm>
            <a:off x="8036761" y="2929590"/>
            <a:ext cx="1597979" cy="400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0B050"/>
                </a:solidFill>
              </a:rPr>
              <a:t>L2G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EDA962-4331-46B8-89AB-D34012E520B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835751" y="2267634"/>
            <a:ext cx="0" cy="661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E3ED05-75D5-47EF-9037-34C69629676D}"/>
              </a:ext>
            </a:extLst>
          </p:cNvPr>
          <p:cNvSpPr txBox="1"/>
          <p:nvPr/>
        </p:nvSpPr>
        <p:spPr>
          <a:xfrm>
            <a:off x="6944809" y="3791601"/>
            <a:ext cx="1597979" cy="4001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FFC000"/>
                </a:solidFill>
              </a:rPr>
              <a:t>SSRI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9305E-840C-463D-A181-2B8002F0883D}"/>
              </a:ext>
            </a:extLst>
          </p:cNvPr>
          <p:cNvSpPr txBox="1"/>
          <p:nvPr/>
        </p:nvSpPr>
        <p:spPr>
          <a:xfrm>
            <a:off x="9128712" y="3791488"/>
            <a:ext cx="1597979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ND-GAr lite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D8876-153B-4AE1-BDD0-BB96C912137B}"/>
              </a:ext>
            </a:extLst>
          </p:cNvPr>
          <p:cNvSpPr txBox="1"/>
          <p:nvPr/>
        </p:nvSpPr>
        <p:spPr>
          <a:xfrm>
            <a:off x="9128712" y="4787979"/>
            <a:ext cx="1597979" cy="400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7030A0"/>
                </a:solidFill>
              </a:rPr>
              <a:t>ND-GAr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7AD409-F68F-403F-B760-E117B52B780E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8835751" y="3329700"/>
            <a:ext cx="1091951" cy="461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90EF32-2F94-49B4-B01F-292DCD5CC4B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9927702" y="4191598"/>
            <a:ext cx="0" cy="596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7B4909-DFDE-49C9-A21A-483EB787C8FF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7743799" y="3329700"/>
            <a:ext cx="1091952" cy="461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SUMMARY AND FUTURE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3282FC-8567-4440-A923-07093A196DE4}"/>
                  </a:ext>
                </a:extLst>
              </p:cNvPr>
              <p:cNvSpPr/>
              <p:nvPr/>
            </p:nvSpPr>
            <p:spPr>
              <a:xfrm>
                <a:off x="920318" y="2305615"/>
                <a:ext cx="1035136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𝐿𝐴𝑟</m:t>
                    </m:r>
                    <m:r>
                      <a:rPr lang="it-IT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𝐺𝐴𝑟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000" dirty="0"/>
                  <a:t>simulation chain is up and running, but much larger samples are needed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accent3"/>
                    </a:solidFill>
                  </a:rPr>
                  <a:t>L2G: </a:t>
                </a:r>
                <a:r>
                  <a:rPr lang="en-US" sz="2000" dirty="0"/>
                  <a:t>interface that takes outgoing </a:t>
                </a:r>
                <a:r>
                  <a:rPr lang="en-US" sz="2000" dirty="0" err="1"/>
                  <a:t>LAr</a:t>
                </a:r>
                <a:r>
                  <a:rPr lang="en-US" sz="2000" dirty="0"/>
                  <a:t> particles and feeds them to </a:t>
                </a:r>
                <a:r>
                  <a:rPr lang="en-US" sz="2000" dirty="0" err="1"/>
                  <a:t>edep</a:t>
                </a:r>
                <a:r>
                  <a:rPr lang="en-US" sz="2000" dirty="0"/>
                  <a:t>-sim with any TMS detector (currently starting to develop with </a:t>
                </a:r>
                <a:r>
                  <a:rPr lang="en-US" sz="2000" dirty="0" err="1"/>
                  <a:t>Eldwan</a:t>
                </a:r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the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𝐿𝐴𝑟</m:t>
                    </m:r>
                    <m:r>
                      <a:rPr lang="it-IT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𝐺𝐴𝑟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000" dirty="0"/>
                  <a:t>context reconstruction needs to be expanded to project tracks backwards to </a:t>
                </a:r>
                <a:r>
                  <a:rPr lang="en-US" sz="2000" dirty="0" err="1"/>
                  <a:t>NDLAr</a:t>
                </a:r>
                <a:r>
                  <a:rPr lang="en-US" sz="2000" dirty="0"/>
                  <a:t> and connect with the liquid Argon reconstruction information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3282FC-8567-4440-A923-07093A196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18" y="2305615"/>
                <a:ext cx="10351364" cy="1938992"/>
              </a:xfrm>
              <a:prstGeom prst="rect">
                <a:avLst/>
              </a:prstGeom>
              <a:blipFill>
                <a:blip r:embed="rId2"/>
                <a:stretch>
                  <a:fillRect l="-530" t="-1572" r="-17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3E79E54-54C3-4718-9E9F-F09B62F8243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790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www.w3.org/XML/1998/namespace"/>
    <ds:schemaRef ds:uri="http://purl.org/dc/elements/1.1/"/>
    <ds:schemaRef ds:uri="http://purl.org/dc/terms/"/>
    <ds:schemaRef ds:uri="http://purl.org/dc/dcmitype/"/>
    <ds:schemaRef ds:uri="fb0879af-3eba-417a-a55a-ffe6dcd6ca77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6dc4bcd6-49db-4c07-9060-8acfc67cef9f"/>
    <ds:schemaRef ds:uri="http://schemas.openxmlformats.org/package/2006/metadata/core-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Corbel</vt:lpstr>
      <vt:lpstr>Times New Roman</vt:lpstr>
      <vt:lpstr>Wingdings</vt:lpstr>
      <vt:lpstr>Tema di Office</vt:lpstr>
      <vt:lpstr>ON a common simulation  framework for tms</vt:lpstr>
      <vt:lpstr>Lar to Gar sample: motivation and current procedure</vt:lpstr>
      <vt:lpstr>Lar to gar sample: an example</vt:lpstr>
      <vt:lpstr>Lar to gar sample: improvements</vt:lpstr>
      <vt:lpstr>SUMMARY AND 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2020-11-04T11:47:53Z</dcterms:modified>
</cp:coreProperties>
</file>