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9"/>
  </p:notesMasterIdLst>
  <p:handoutMasterIdLst>
    <p:handoutMasterId r:id="rId10"/>
  </p:handoutMasterIdLst>
  <p:sldIdLst>
    <p:sldId id="310" r:id="rId4"/>
    <p:sldId id="414" r:id="rId5"/>
    <p:sldId id="412" r:id="rId6"/>
    <p:sldId id="411" r:id="rId7"/>
    <p:sldId id="417" r:id="rId8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B152"/>
    <a:srgbClr val="E0EBF6"/>
    <a:srgbClr val="00FFFF"/>
    <a:srgbClr val="333399"/>
    <a:srgbClr val="5EE3F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1" autoAdjust="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4DDF42-EA81-4D58-9E48-71D338B26FAC}" type="datetime1">
              <a:rPr lang="it-IT" smtClean="0"/>
              <a:t>29/10/2020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FCAD0-C8D4-46EE-8714-3DAE081602B2}" type="datetime1">
              <a:rPr lang="it-IT" smtClean="0"/>
              <a:pPr/>
              <a:t>29/10/2020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dirty="0"/>
              <a:t>Fare clic per modificare lo stile del sottotitolo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tes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3" name="Segnaposto tes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5" name="Segnaposto tes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 anchor="b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9" name="Segnaposto immagine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sinistro confronto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2" name="Segnaposto sinistro confronto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dirty="0"/>
              <a:t>Immettere la didascalia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i ringrazi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Grazie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Segnaposto testo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Nome completo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Numero di telefono</a:t>
            </a:r>
          </a:p>
        </p:txBody>
      </p:sp>
      <p:sp>
        <p:nvSpPr>
          <p:cNvPr id="13" name="Segnaposto testo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Indirizzo di posta elettronica o </a:t>
            </a:r>
            <a:r>
              <a:rPr lang="it-IT" dirty="0" err="1"/>
              <a:t>handle</a:t>
            </a:r>
            <a:r>
              <a:rPr lang="it-IT" dirty="0"/>
              <a:t> di social media</a:t>
            </a:r>
          </a:p>
        </p:txBody>
      </p:sp>
      <p:sp>
        <p:nvSpPr>
          <p:cNvPr id="14" name="Segnaposto testo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Sito Web della società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632223" y="6356350"/>
            <a:ext cx="559777" cy="3651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4" name="Casella di tes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893884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it-IT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FEDERICO</a:t>
            </a:r>
            <a:br>
              <a:rPr lang="it-IT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it-IT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BATTISTI</a:t>
            </a:r>
            <a:endParaRPr lang="it-IT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812281"/>
            <a:ext cx="10691446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10691446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98842" y="3426923"/>
            <a:ext cx="6826157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dcvs.fnal.gov/redmine/projects/dune-neardet-design/wiki/Run_edep-sim_samples_through_GArSoft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ndico.fnal.gov/event/44562/contributions/200915/attachments/136745/170170/DUNE_ND_Meeting_28.10.20.pdf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immagine 5" descr="Immagine che contiene interni, edificio, giallo, metallo&#10;&#10;Descrizione generata automaticamente">
            <a:extLst>
              <a:ext uri="{FF2B5EF4-FFF2-40B4-BE49-F238E27FC236}">
                <a16:creationId xmlns:a16="http://schemas.microsoft.com/office/drawing/2014/main" id="{E63C5246-3650-4D64-B842-401AA4C2BF8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2" r="39252"/>
          <a:stretch>
            <a:fillRect/>
          </a:stretch>
        </p:blipFill>
        <p:spPr/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8CA3E6AF-9360-4700-9F73-9738B24E7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932" y="4650538"/>
            <a:ext cx="7124315" cy="7901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accent1"/>
                </a:solidFill>
              </a:rPr>
              <a:t>ON a common simulation </a:t>
            </a:r>
            <a:br>
              <a:rPr lang="en-US" sz="2800" dirty="0">
                <a:solidFill>
                  <a:schemeClr val="accent1"/>
                </a:solidFill>
              </a:rPr>
            </a:br>
            <a:r>
              <a:rPr lang="en-US" sz="2800" dirty="0">
                <a:solidFill>
                  <a:schemeClr val="accent1"/>
                </a:solidFill>
              </a:rPr>
              <a:t>framework for </a:t>
            </a:r>
            <a:r>
              <a:rPr lang="en-US" sz="2800" dirty="0" err="1">
                <a:solidFill>
                  <a:schemeClr val="accent1"/>
                </a:solidFill>
              </a:rPr>
              <a:t>tms</a:t>
            </a:r>
            <a:endParaRPr lang="en-US" sz="2800" b="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107FD5F3-D3C7-4065-BC7E-341307D67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1949" y="4650538"/>
            <a:ext cx="2211524" cy="119203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it-IT" dirty="0"/>
              <a:t>Presents:                    Federico Battisti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8F9D0A-6591-413D-BF47-95B442133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909" y="4650539"/>
            <a:ext cx="1192039" cy="119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6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 fontScale="90000"/>
          </a:bodyPr>
          <a:lstStyle/>
          <a:p>
            <a:pPr rtl="0"/>
            <a:r>
              <a:rPr lang="it-IT" dirty="0"/>
              <a:t>Lar to Gar sample: motivation and current procedure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</a:t>
            </a:fld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06CDAA4-3493-4F81-8B2F-F15A66E6619E}"/>
                  </a:ext>
                </a:extLst>
              </p:cNvPr>
              <p:cNvSpPr/>
              <p:nvPr/>
            </p:nvSpPr>
            <p:spPr>
              <a:xfrm>
                <a:off x="431999" y="1361458"/>
                <a:ext cx="11480030" cy="47089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An important role of </a:t>
                </a:r>
                <a:r>
                  <a:rPr lang="en-US" sz="2000" dirty="0">
                    <a:solidFill>
                      <a:schemeClr val="accent3"/>
                    </a:solidFill>
                  </a:rPr>
                  <a:t>ND-</a:t>
                </a:r>
                <a:r>
                  <a:rPr lang="en-US" sz="2000" dirty="0" err="1">
                    <a:solidFill>
                      <a:schemeClr val="accent3"/>
                    </a:solidFill>
                  </a:rPr>
                  <a:t>GAr</a:t>
                </a:r>
                <a:r>
                  <a:rPr lang="en-US" sz="2000" dirty="0">
                    <a:solidFill>
                      <a:schemeClr val="accent3"/>
                    </a:solidFill>
                  </a:rPr>
                  <a:t> </a:t>
                </a:r>
                <a:r>
                  <a:rPr lang="en-US" sz="2000" dirty="0"/>
                  <a:t>will be to function as a </a:t>
                </a:r>
                <a:r>
                  <a:rPr lang="en-US" sz="2000" dirty="0">
                    <a:solidFill>
                      <a:schemeClr val="accent3"/>
                    </a:solidFill>
                  </a:rPr>
                  <a:t>muon spectrometer of ND-</a:t>
                </a:r>
                <a:r>
                  <a:rPr lang="en-US" sz="2000" dirty="0" err="1">
                    <a:solidFill>
                      <a:schemeClr val="accent3"/>
                    </a:solidFill>
                  </a:rPr>
                  <a:t>LAr</a:t>
                </a:r>
                <a:r>
                  <a:rPr lang="en-US" sz="2000" dirty="0">
                    <a:solidFill>
                      <a:schemeClr val="accent3"/>
                    </a:solidFill>
                  </a:rPr>
                  <a:t>: </a:t>
                </a:r>
                <a:r>
                  <a:rPr lang="en-US" sz="2000" dirty="0"/>
                  <a:t>to evaluate its capabilities in that sense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/>
                  <a:t>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LAr</m:t>
                    </m:r>
                    <m:r>
                      <a:rPr lang="it-IT" sz="200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it-IT" sz="200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GAr</m:t>
                    </m:r>
                  </m:oMath>
                </a14:m>
                <a:r>
                  <a:rPr lang="en-US" sz="2000" dirty="0">
                    <a:solidFill>
                      <a:schemeClr val="accent3"/>
                    </a:solidFill>
                  </a:rPr>
                  <a:t> </a:t>
                </a:r>
                <a:r>
                  <a:rPr lang="en-US" sz="2000" dirty="0"/>
                  <a:t>propagation of tracks needs to be very well studied</a:t>
                </a:r>
              </a:p>
              <a:p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current 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LAr</m:t>
                    </m:r>
                    <m:r>
                      <a:rPr lang="it-IT" sz="20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it-IT" sz="20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GAr</m:t>
                    </m:r>
                  </m:oMath>
                </a14:m>
                <a:r>
                  <a:rPr lang="en-US" sz="2000" dirty="0">
                    <a:solidFill>
                      <a:schemeClr val="accent3"/>
                    </a:solidFill>
                  </a:rPr>
                  <a:t> </a:t>
                </a:r>
                <a:r>
                  <a:rPr lang="en-US" sz="2000" dirty="0"/>
                  <a:t>simulation chain: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000" dirty="0"/>
                  <a:t>Simulate neutrino interactions with </a:t>
                </a:r>
                <a:r>
                  <a:rPr lang="en-US" sz="2000" dirty="0">
                    <a:solidFill>
                      <a:schemeClr val="accent3"/>
                    </a:solidFill>
                  </a:rPr>
                  <a:t>GENIE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/>
                  <a:t>in a ND hall geometry file containing only the liquid Argon detector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000" dirty="0"/>
                  <a:t>Propagate particles using </a:t>
                </a:r>
                <a:r>
                  <a:rPr lang="en-US" sz="2000" dirty="0" err="1">
                    <a:solidFill>
                      <a:schemeClr val="accent3"/>
                    </a:solidFill>
                  </a:rPr>
                  <a:t>edep</a:t>
                </a:r>
                <a:r>
                  <a:rPr lang="en-US" sz="2000" dirty="0">
                    <a:solidFill>
                      <a:schemeClr val="accent3"/>
                    </a:solidFill>
                  </a:rPr>
                  <a:t>-sim</a:t>
                </a:r>
                <a:r>
                  <a:rPr lang="en-US" sz="2000" dirty="0"/>
                  <a:t> in a ND hall geometry file containing both </a:t>
                </a:r>
                <a:r>
                  <a:rPr lang="en-US" sz="2000" dirty="0" err="1"/>
                  <a:t>ArgonCube</a:t>
                </a:r>
                <a:r>
                  <a:rPr lang="en-US" sz="2000" dirty="0"/>
                  <a:t> and </a:t>
                </a:r>
                <a:r>
                  <a:rPr lang="en-US" sz="2000" dirty="0" err="1"/>
                  <a:t>HPgTPC</a:t>
                </a:r>
                <a:endParaRPr lang="en-US" sz="20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000" dirty="0"/>
                  <a:t>Convert </a:t>
                </a:r>
                <a:r>
                  <a:rPr lang="en-US" sz="2000" dirty="0" err="1"/>
                  <a:t>edep</a:t>
                </a:r>
                <a:r>
                  <a:rPr lang="en-US" sz="2000" dirty="0"/>
                  <a:t>-sim file to root file readable by </a:t>
                </a:r>
                <a:r>
                  <a:rPr lang="en-US" sz="2000" dirty="0" err="1">
                    <a:solidFill>
                      <a:schemeClr val="accent3"/>
                    </a:solidFill>
                  </a:rPr>
                  <a:t>GarSoft</a:t>
                </a:r>
                <a:endParaRPr lang="en-US" sz="2000" dirty="0">
                  <a:solidFill>
                    <a:schemeClr val="accent3"/>
                  </a:solidFill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000" dirty="0"/>
                  <a:t>Follow the </a:t>
                </a:r>
                <a:r>
                  <a:rPr lang="en-US" sz="2000" dirty="0" err="1"/>
                  <a:t>Garsoft</a:t>
                </a:r>
                <a:r>
                  <a:rPr lang="en-US" sz="2000" dirty="0"/>
                  <a:t> reconstruction chain</a:t>
                </a:r>
              </a:p>
              <a:p>
                <a:pPr lvl="1"/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Recently a wiki has been developed by </a:t>
                </a:r>
                <a:r>
                  <a:rPr lang="en-US" sz="2000" dirty="0" err="1"/>
                  <a:t>Eldwan</a:t>
                </a:r>
                <a:r>
                  <a:rPr lang="en-US" sz="2000" dirty="0"/>
                  <a:t> : </a:t>
                </a:r>
                <a:r>
                  <a:rPr lang="en-US" sz="2000" dirty="0">
                    <a:hlinkClick r:id="rId2"/>
                  </a:rPr>
                  <a:t>https://cdcvs.fnal.gov/redmine/projects/dune-neardet-design/wiki/Run_edep-sim_samples_through_GArSoft</a:t>
                </a:r>
                <a:endParaRPr lang="en-US" sz="2000" dirty="0"/>
              </a:p>
              <a:p>
                <a:pPr lvl="1"/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06CDAA4-3493-4F81-8B2F-F15A66E661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99" y="1361458"/>
                <a:ext cx="11480030" cy="4708981"/>
              </a:xfrm>
              <a:prstGeom prst="rect">
                <a:avLst/>
              </a:prstGeom>
              <a:blipFill>
                <a:blip r:embed="rId3"/>
                <a:stretch>
                  <a:fillRect l="-478" t="-647" r="-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452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Lar to gar sample: an example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3</a:t>
            </a:fld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51EFE2-0386-4995-A895-87A88B11B4BC}"/>
                  </a:ext>
                </a:extLst>
              </p:cNvPr>
              <p:cNvSpPr txBox="1"/>
              <p:nvPr/>
            </p:nvSpPr>
            <p:spPr>
              <a:xfrm>
                <a:off x="431998" y="1034439"/>
                <a:ext cx="11340822" cy="732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Two examples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𝐶𝐶</m:t>
                        </m:r>
                      </m:e>
                    </m:d>
                  </m:oMath>
                </a14:m>
                <a:r>
                  <a:rPr lang="en-US" sz="2000" dirty="0"/>
                  <a:t> interactions in </a:t>
                </a:r>
                <a:r>
                  <a:rPr lang="en-US" sz="2000" dirty="0" err="1"/>
                  <a:t>ArgonCube</a:t>
                </a:r>
                <a:r>
                  <a:rPr lang="en-US" sz="2000" dirty="0"/>
                  <a:t> one with a passing muon reaching </a:t>
                </a:r>
                <a:r>
                  <a:rPr lang="en-US" sz="2000" dirty="0" err="1"/>
                  <a:t>NDGAr</a:t>
                </a:r>
                <a:r>
                  <a:rPr lang="en-US" sz="2000" dirty="0"/>
                  <a:t>, the other without (both made with </a:t>
                </a:r>
                <a:r>
                  <a:rPr lang="en-US" sz="2000" dirty="0" err="1"/>
                  <a:t>edep-disp</a:t>
                </a:r>
                <a:r>
                  <a:rPr lang="en-US" sz="2000" dirty="0"/>
                  <a:t>)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51EFE2-0386-4995-A895-87A88B11B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98" y="1034439"/>
                <a:ext cx="11340822" cy="732573"/>
              </a:xfrm>
              <a:prstGeom prst="rect">
                <a:avLst/>
              </a:prstGeom>
              <a:blipFill>
                <a:blip r:embed="rId2"/>
                <a:stretch>
                  <a:fillRect l="-484" t="-5000" b="-1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icture containing object, sitting, light, person&#10;&#10;Description automatically generated">
            <a:extLst>
              <a:ext uri="{FF2B5EF4-FFF2-40B4-BE49-F238E27FC236}">
                <a16:creationId xmlns:a16="http://schemas.microsoft.com/office/drawing/2014/main" id="{B46F07AA-0AF5-4655-8BA9-47E16F9DA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062" y="2110248"/>
            <a:ext cx="5502758" cy="3464930"/>
          </a:xfrm>
          <a:prstGeom prst="rect">
            <a:avLst/>
          </a:prstGeom>
        </p:spPr>
      </p:pic>
      <p:pic>
        <p:nvPicPr>
          <p:cNvPr id="7" name="Picture 6" descr="A picture containing object, clock, light, green&#10;&#10;Description automatically generated">
            <a:extLst>
              <a:ext uri="{FF2B5EF4-FFF2-40B4-BE49-F238E27FC236}">
                <a16:creationId xmlns:a16="http://schemas.microsoft.com/office/drawing/2014/main" id="{1AADF5BC-F9D0-4733-A829-8B87B541AA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6" t="3744" b="3744"/>
          <a:stretch/>
        </p:blipFill>
        <p:spPr>
          <a:xfrm>
            <a:off x="431998" y="2110248"/>
            <a:ext cx="5502758" cy="34649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B93E1C-18F1-4F08-9501-8469A8B9AB52}"/>
              </a:ext>
            </a:extLst>
          </p:cNvPr>
          <p:cNvSpPr txBox="1"/>
          <p:nvPr/>
        </p:nvSpPr>
        <p:spPr>
          <a:xfrm>
            <a:off x="2192784" y="5745617"/>
            <a:ext cx="400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3"/>
                </a:solidFill>
              </a:rPr>
              <a:t>PASSING MUON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B3221E-87ED-4DF1-BAF9-069F16BE8EF2}"/>
              </a:ext>
            </a:extLst>
          </p:cNvPr>
          <p:cNvSpPr txBox="1"/>
          <p:nvPr/>
        </p:nvSpPr>
        <p:spPr>
          <a:xfrm>
            <a:off x="7908200" y="5663520"/>
            <a:ext cx="400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3"/>
                </a:solidFill>
              </a:rPr>
              <a:t>NON-PASSING MUON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99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Lar to gar sample: improvements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4</a:t>
            </a:fld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FD7785-F979-42BE-8952-35A84E623F14}"/>
              </a:ext>
            </a:extLst>
          </p:cNvPr>
          <p:cNvSpPr/>
          <p:nvPr/>
        </p:nvSpPr>
        <p:spPr>
          <a:xfrm>
            <a:off x="1006059" y="1354214"/>
            <a:ext cx="47183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Strong need for </a:t>
            </a:r>
            <a:r>
              <a:rPr lang="it-IT" sz="2000" dirty="0">
                <a:solidFill>
                  <a:schemeClr val="accent3"/>
                </a:solidFill>
              </a:rPr>
              <a:t>large LAr samples </a:t>
            </a:r>
            <a:r>
              <a:rPr lang="it-IT" sz="2000" dirty="0"/>
              <a:t>already propagated in edep-sim to test the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DB152"/>
                </a:solidFill>
              </a:rPr>
              <a:t>L2G: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/>
              <a:t>interface that takes outgoing </a:t>
            </a:r>
            <a:r>
              <a:rPr lang="en-US" sz="2000" dirty="0" err="1"/>
              <a:t>LAr</a:t>
            </a:r>
            <a:r>
              <a:rPr lang="en-US" sz="2000" dirty="0"/>
              <a:t> particles and feeds them to </a:t>
            </a:r>
            <a:r>
              <a:rPr lang="en-US" sz="2000" dirty="0" err="1"/>
              <a:t>edep</a:t>
            </a:r>
            <a:r>
              <a:rPr lang="en-US" sz="2000" dirty="0"/>
              <a:t>-sim with any TMS detector could speed up the sample  production (Currently starting to work on it with </a:t>
            </a:r>
            <a:r>
              <a:rPr lang="en-US" sz="2000" dirty="0" err="1"/>
              <a:t>Eldwan</a:t>
            </a:r>
            <a:r>
              <a:rPr lang="en-US" sz="2000" dirty="0"/>
              <a:t> towards TMS meeting) </a:t>
            </a:r>
            <a:r>
              <a:rPr lang="it-IT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/>
                </a:solidFill>
              </a:rPr>
              <a:t>Constant B-field </a:t>
            </a:r>
            <a:r>
              <a:rPr lang="en-US" sz="2000" dirty="0"/>
              <a:t>currently being used (Custom B-field is already implemented in </a:t>
            </a:r>
            <a:r>
              <a:rPr lang="en-US" sz="2000" dirty="0" err="1"/>
              <a:t>edep</a:t>
            </a:r>
            <a:r>
              <a:rPr lang="en-US" sz="2000" dirty="0"/>
              <a:t>-sim/</a:t>
            </a:r>
            <a:r>
              <a:rPr lang="en-US" sz="2000" dirty="0" err="1"/>
              <a:t>GArSoft</a:t>
            </a:r>
            <a:r>
              <a:rPr lang="en-US" sz="2000" dirty="0"/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Need to </a:t>
            </a:r>
            <a:r>
              <a:rPr lang="en-US" sz="2000" dirty="0">
                <a:solidFill>
                  <a:schemeClr val="accent3"/>
                </a:solidFill>
              </a:rPr>
              <a:t>improve the track reconstruction and fitting </a:t>
            </a:r>
            <a:r>
              <a:rPr lang="en-US" sz="2000" dirty="0"/>
              <a:t>and to integrate with </a:t>
            </a:r>
            <a:r>
              <a:rPr lang="en-US" sz="2000" dirty="0" err="1"/>
              <a:t>NDLAr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0CC03B-7B94-4C1E-B106-528CFDA44D99}"/>
              </a:ext>
            </a:extLst>
          </p:cNvPr>
          <p:cNvSpPr/>
          <p:nvPr/>
        </p:nvSpPr>
        <p:spPr>
          <a:xfrm>
            <a:off x="6600875" y="5649990"/>
            <a:ext cx="47720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https://indico.fnal.gov/event/44562/contributions/200915/attachments/136745/170170/DUNE_ND_Meeting_28.10.20.pdf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6DA43-F718-4518-8A46-AA090CD8B121}"/>
              </a:ext>
            </a:extLst>
          </p:cNvPr>
          <p:cNvSpPr txBox="1"/>
          <p:nvPr/>
        </p:nvSpPr>
        <p:spPr>
          <a:xfrm>
            <a:off x="8036761" y="1559748"/>
            <a:ext cx="1597979" cy="70788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1"/>
                </a:solidFill>
              </a:rPr>
              <a:t>Simulated LAr sample  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533925-E010-425A-A2DB-419ECB845C8B}"/>
              </a:ext>
            </a:extLst>
          </p:cNvPr>
          <p:cNvSpPr txBox="1"/>
          <p:nvPr/>
        </p:nvSpPr>
        <p:spPr>
          <a:xfrm>
            <a:off x="8036761" y="2929590"/>
            <a:ext cx="1597979" cy="400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rgbClr val="00B050"/>
                </a:solidFill>
              </a:rPr>
              <a:t>L2G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EDA962-4331-46B8-89AB-D34012E520B5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8835751" y="2267634"/>
            <a:ext cx="0" cy="6619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E3ED05-75D5-47EF-9037-34C69629676D}"/>
              </a:ext>
            </a:extLst>
          </p:cNvPr>
          <p:cNvSpPr txBox="1"/>
          <p:nvPr/>
        </p:nvSpPr>
        <p:spPr>
          <a:xfrm>
            <a:off x="6944809" y="3791601"/>
            <a:ext cx="1597979" cy="40011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rgbClr val="FFC000"/>
                </a:solidFill>
              </a:rPr>
              <a:t>SSRI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D9305E-840C-463D-A181-2B8002F0883D}"/>
              </a:ext>
            </a:extLst>
          </p:cNvPr>
          <p:cNvSpPr txBox="1"/>
          <p:nvPr/>
        </p:nvSpPr>
        <p:spPr>
          <a:xfrm>
            <a:off x="9128712" y="3791488"/>
            <a:ext cx="1597979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rgbClr val="FF0000"/>
                </a:solidFill>
              </a:rPr>
              <a:t>ND-GAr lite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ED8876-153B-4AE1-BDD0-BB96C912137B}"/>
              </a:ext>
            </a:extLst>
          </p:cNvPr>
          <p:cNvSpPr txBox="1"/>
          <p:nvPr/>
        </p:nvSpPr>
        <p:spPr>
          <a:xfrm>
            <a:off x="9128712" y="4787979"/>
            <a:ext cx="1597979" cy="400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rgbClr val="7030A0"/>
                </a:solidFill>
              </a:rPr>
              <a:t>ND-GAr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7AD409-F68F-403F-B760-E117B52B780E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8835751" y="3329700"/>
            <a:ext cx="1091951" cy="4617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90EF32-2F94-49B4-B01F-292DCD5CC4B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9927702" y="4191598"/>
            <a:ext cx="0" cy="596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67B4909-DFDE-49C9-A21A-483EB787C8FF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7743799" y="3329700"/>
            <a:ext cx="1091952" cy="4619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596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SUMMARY AND FUTURE STEPS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03282FC-8567-4440-A923-07093A196DE4}"/>
                  </a:ext>
                </a:extLst>
              </p:cNvPr>
              <p:cNvSpPr/>
              <p:nvPr/>
            </p:nvSpPr>
            <p:spPr>
              <a:xfrm>
                <a:off x="920318" y="2305615"/>
                <a:ext cx="10351364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𝐿𝐴𝑟</m:t>
                    </m:r>
                    <m:r>
                      <a:rPr lang="it-IT" sz="20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sz="20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𝐺𝐴𝑟</m:t>
                    </m:r>
                  </m:oMath>
                </a14:m>
                <a:r>
                  <a:rPr lang="en-US" sz="2000" dirty="0">
                    <a:solidFill>
                      <a:schemeClr val="accent3"/>
                    </a:solidFill>
                  </a:rPr>
                  <a:t> </a:t>
                </a:r>
                <a:r>
                  <a:rPr lang="en-US" sz="2000" dirty="0"/>
                  <a:t>simulation chain is up and running, but much larger samples are needed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solidFill>
                      <a:schemeClr val="accent3"/>
                    </a:solidFill>
                  </a:rPr>
                  <a:t>L2G: </a:t>
                </a:r>
                <a:r>
                  <a:rPr lang="en-US" sz="2000" dirty="0"/>
                  <a:t>interface that takes outgoing </a:t>
                </a:r>
                <a:r>
                  <a:rPr lang="en-US" sz="2000" dirty="0" err="1"/>
                  <a:t>LAr</a:t>
                </a:r>
                <a:r>
                  <a:rPr lang="en-US" sz="2000" dirty="0"/>
                  <a:t> particles and feeds them to </a:t>
                </a:r>
                <a:r>
                  <a:rPr lang="en-US" sz="2000" dirty="0" err="1"/>
                  <a:t>edep</a:t>
                </a:r>
                <a:r>
                  <a:rPr lang="en-US" sz="2000" dirty="0"/>
                  <a:t>-sim with any TMS detector (currently starting to develop with </a:t>
                </a:r>
                <a:r>
                  <a:rPr lang="en-US" sz="2000" dirty="0" err="1"/>
                  <a:t>Eldwan</a:t>
                </a:r>
                <a:r>
                  <a:rPr lang="en-US" sz="2000" dirty="0"/>
                  <a:t>)</a:t>
                </a:r>
              </a:p>
              <a:p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 the 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𝐿𝐴𝑟</m:t>
                    </m:r>
                    <m:r>
                      <a:rPr lang="it-IT" sz="20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it-IT" sz="20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𝐺𝐴𝑟</m:t>
                    </m:r>
                  </m:oMath>
                </a14:m>
                <a:r>
                  <a:rPr lang="en-US" sz="2000" dirty="0">
                    <a:solidFill>
                      <a:schemeClr val="accent3"/>
                    </a:solidFill>
                  </a:rPr>
                  <a:t> </a:t>
                </a:r>
                <a:r>
                  <a:rPr lang="en-US" sz="2000" dirty="0"/>
                  <a:t>context reconstruction needs to be expanded to project tracks backwards to </a:t>
                </a:r>
                <a:r>
                  <a:rPr lang="en-US" sz="2000" dirty="0" err="1"/>
                  <a:t>NDLAr</a:t>
                </a:r>
                <a:r>
                  <a:rPr lang="en-US" sz="2000" dirty="0"/>
                  <a:t> and connect with the liquid Argon reconstruction information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03282FC-8567-4440-A923-07093A196D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318" y="2305615"/>
                <a:ext cx="10351364" cy="1938992"/>
              </a:xfrm>
              <a:prstGeom prst="rect">
                <a:avLst/>
              </a:prstGeom>
              <a:blipFill>
                <a:blip r:embed="rId2"/>
                <a:stretch>
                  <a:fillRect l="-530" t="-1572" r="-177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33E79E54-54C3-4718-9E9F-F09B62F8243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47908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129_TF16411245.potx" id="{47F9A720-F984-4589-A575-97B14FDB2390}" vid="{B41ED6FB-41F7-4E8D-89E9-5A13582EC3B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61CFE-D4DA-4753-A9A5-D482B9609A35}">
  <ds:schemaRefs>
    <ds:schemaRef ds:uri="http://www.w3.org/XML/1998/namespace"/>
    <ds:schemaRef ds:uri="http://purl.org/dc/elements/1.1/"/>
    <ds:schemaRef ds:uri="http://purl.org/dc/terms/"/>
    <ds:schemaRef ds:uri="http://purl.org/dc/dcmitype/"/>
    <ds:schemaRef ds:uri="fb0879af-3eba-417a-a55a-ffe6dcd6ca77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6dc4bcd6-49db-4c07-9060-8acfc67cef9f"/>
    <ds:schemaRef ds:uri="http://schemas.openxmlformats.org/package/2006/metadata/core-propertie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379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 Math</vt:lpstr>
      <vt:lpstr>Corbel</vt:lpstr>
      <vt:lpstr>Times New Roman</vt:lpstr>
      <vt:lpstr>Wingdings</vt:lpstr>
      <vt:lpstr>Tema di Office</vt:lpstr>
      <vt:lpstr>ON a common simulation  framework for tms</vt:lpstr>
      <vt:lpstr>Lar to Gar sample: motivation and current procedure</vt:lpstr>
      <vt:lpstr>Lar to gar sample: an example</vt:lpstr>
      <vt:lpstr>Lar to gar sample: improvements</vt:lpstr>
      <vt:lpstr>SUMMARY AND FUTURE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2020-03-03T11:01:07Z</dcterms:created>
  <dcterms:modified xsi:type="dcterms:W3CDTF">2020-11-02T21:40:33Z</dcterms:modified>
</cp:coreProperties>
</file>