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46"/>
  </p:notesMasterIdLst>
  <p:handoutMasterIdLst>
    <p:handoutMasterId r:id="rId47"/>
  </p:handoutMasterIdLst>
  <p:sldIdLst>
    <p:sldId id="579" r:id="rId4"/>
    <p:sldId id="515" r:id="rId5"/>
    <p:sldId id="531" r:id="rId6"/>
    <p:sldId id="532" r:id="rId7"/>
    <p:sldId id="533" r:id="rId8"/>
    <p:sldId id="534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49" r:id="rId23"/>
    <p:sldId id="550" r:id="rId24"/>
    <p:sldId id="551" r:id="rId25"/>
    <p:sldId id="558" r:id="rId26"/>
    <p:sldId id="559" r:id="rId27"/>
    <p:sldId id="560" r:id="rId28"/>
    <p:sldId id="561" r:id="rId29"/>
    <p:sldId id="562" r:id="rId30"/>
    <p:sldId id="563" r:id="rId31"/>
    <p:sldId id="552" r:id="rId32"/>
    <p:sldId id="553" r:id="rId33"/>
    <p:sldId id="554" r:id="rId34"/>
    <p:sldId id="555" r:id="rId35"/>
    <p:sldId id="556" r:id="rId36"/>
    <p:sldId id="557" r:id="rId37"/>
    <p:sldId id="564" r:id="rId38"/>
    <p:sldId id="565" r:id="rId39"/>
    <p:sldId id="566" r:id="rId40"/>
    <p:sldId id="567" r:id="rId41"/>
    <p:sldId id="568" r:id="rId42"/>
    <p:sldId id="569" r:id="rId43"/>
    <p:sldId id="578" r:id="rId44"/>
    <p:sldId id="580" r:id="rId4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DB152"/>
    <a:srgbClr val="E0EBF6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10/01/2021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10/01/2021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1016469" y="1848375"/>
                <a:ext cx="10159061" cy="3161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In a previous presentation it was mentioned how a </a:t>
                </a:r>
                <a:r>
                  <a:rPr lang="it-IT" dirty="0">
                    <a:solidFill>
                      <a:schemeClr val="accent1"/>
                    </a:solidFill>
                  </a:rPr>
                  <a:t>Toy Montecarlo study on the Kalman filter </a:t>
                </a:r>
                <a:r>
                  <a:rPr lang="it-IT" dirty="0"/>
                  <a:t>would be needed as a sanity check</a:t>
                </a:r>
              </a:p>
              <a:p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First just applying it to an ideal helix, then applying a </a:t>
                </a:r>
                <a:r>
                  <a:rPr lang="it-IT" dirty="0">
                    <a:solidFill>
                      <a:schemeClr val="accent1"/>
                    </a:solidFill>
                  </a:rPr>
                  <a:t>gaussian smearing to the xyz </a:t>
                </a:r>
                <a:r>
                  <a:rPr lang="it-IT" dirty="0"/>
                  <a:t>coordinates, </a:t>
                </a:r>
                <a:r>
                  <a:rPr lang="it-IT" dirty="0">
                    <a:solidFill>
                      <a:schemeClr val="accent1"/>
                    </a:solidFill>
                  </a:rPr>
                  <a:t>first individually than in tandem</a:t>
                </a:r>
              </a:p>
              <a:p>
                <a:endParaRPr lang="it-IT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This study was also useful to get a sense of what the </a:t>
                </a:r>
                <a:r>
                  <a:rPr lang="it-IT" dirty="0">
                    <a:solidFill>
                      <a:schemeClr val="accent1"/>
                    </a:solidFill>
                  </a:rPr>
                  <a:t>values of the parameters in the R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1"/>
                    </a:solidFill>
                  </a:rPr>
                  <a:t>) </a:t>
                </a:r>
                <a:r>
                  <a:rPr lang="it-IT" dirty="0"/>
                  <a:t>should be and especially for which of these values the filter is still working as intended and for which it breaks down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Here we considered a </a:t>
                </a:r>
                <a:r>
                  <a:rPr lang="it-IT" dirty="0">
                    <a:solidFill>
                      <a:schemeClr val="accent1"/>
                    </a:solidFill>
                  </a:rPr>
                  <a:t>standard Kalman filter</a:t>
                </a:r>
                <a:r>
                  <a:rPr lang="it-IT" dirty="0"/>
                  <a:t>, without the use of the kinematic fitting procedure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69" y="1848375"/>
                <a:ext cx="10159061" cy="3161250"/>
              </a:xfrm>
              <a:prstGeom prst="rect">
                <a:avLst/>
              </a:prstGeom>
              <a:blipFill>
                <a:blip r:embed="rId2"/>
                <a:stretch>
                  <a:fillRect l="-420" t="-963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62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8219780" y="539245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7000054" y="588394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8" cy="3233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0" cy="3233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0" cy="32339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00CB4AF-DFF7-4B2B-B6FB-6A9675DDBE95}"/>
                  </a:ext>
                </a:extLst>
              </p:cNvPr>
              <p:cNvSpPr/>
              <p:nvPr/>
            </p:nvSpPr>
            <p:spPr>
              <a:xfrm>
                <a:off x="7963752" y="488382"/>
                <a:ext cx="3889591" cy="39126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from large to very small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00CB4AF-DFF7-4B2B-B6FB-6A9675DDB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752" y="488382"/>
                <a:ext cx="3889591" cy="391261"/>
              </a:xfrm>
              <a:prstGeom prst="rect">
                <a:avLst/>
              </a:prstGeom>
              <a:blipFill>
                <a:blip r:embed="rId5"/>
                <a:stretch>
                  <a:fillRect l="-1094" t="-6061" r="-469" b="-1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6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7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23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8219780" y="539245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7000054" y="588394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8" cy="3233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0" cy="3233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0" cy="32339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5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6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29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8219780" y="539245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7000054" y="588394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8" cy="3233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0" cy="3233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0" cy="32339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5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6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7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8219780" y="539245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7000054" y="588394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8" cy="3233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0" cy="3233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0" cy="32339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5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6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64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8219780" y="539245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7000054" y="588394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8" cy="3233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0" cy="3233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0" cy="32339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5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6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35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15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8219780" y="539245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7000054" y="588394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8" cy="3233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0" cy="3233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0" cy="32339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93048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,0.1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930482" cy="318677"/>
              </a:xfrm>
              <a:prstGeom prst="rect">
                <a:avLst/>
              </a:prstGeom>
              <a:blipFill>
                <a:blip r:embed="rId5"/>
                <a:stretch>
                  <a:fillRect l="-3119" t="-19231" r="-291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6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85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8219780" y="539245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7000054" y="588394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F24A6-B003-4C2B-AF40-6367692E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7" cy="3233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991F8-FD90-426C-9151-B1BD71EB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9" y="1507521"/>
            <a:ext cx="4169928" cy="3233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AC611-5C7D-45B1-86B8-FB6D6EF3A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9" y="1507522"/>
            <a:ext cx="4169928" cy="32339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103449-88F3-4686-A073-D2D30397B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5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3A9FBC-7A60-4986-9940-F4BE10C4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6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04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17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/>
              <p:nvPr/>
            </p:nvSpPr>
            <p:spPr>
              <a:xfrm>
                <a:off x="7236001" y="442988"/>
                <a:ext cx="4269887" cy="39126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Kepp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 fixed at 4cm and go down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001" y="442988"/>
                <a:ext cx="4269887" cy="391261"/>
              </a:xfrm>
              <a:prstGeom prst="rect">
                <a:avLst/>
              </a:prstGeom>
              <a:blipFill>
                <a:blip r:embed="rId4"/>
                <a:stretch>
                  <a:fillRect l="-997" t="-7576" b="-1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4DA65A6-7A99-46FA-9CC7-7AE76BF94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887" y="1234456"/>
            <a:ext cx="5227806" cy="40544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023DA6-45C7-4867-9ED0-D1BEBBF420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106" y="1234456"/>
            <a:ext cx="5227806" cy="40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8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18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A65A6-7A99-46FA-9CC7-7AE76BF94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887" y="1234456"/>
            <a:ext cx="5227806" cy="40544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023DA6-45C7-4867-9ED0-D1BEBBF42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106" y="1234456"/>
            <a:ext cx="5227806" cy="40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19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A65A6-7A99-46FA-9CC7-7AE76BF94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887" y="1234456"/>
            <a:ext cx="5227805" cy="40544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023DA6-45C7-4867-9ED0-D1BEBBF42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106" y="1234456"/>
            <a:ext cx="5227805" cy="40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1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 SMEARED XY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632268" y="1247568"/>
                <a:ext cx="4485990" cy="4362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As an example of the procedure here I describe the process for the xy smeared helix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Used the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Toy Montecarlo ROOT macro to produce a new helix with randomized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</a:rPr>
                  <a:t> step </a:t>
                </a:r>
                <a:r>
                  <a:rPr lang="it-IT" sz="1600" dirty="0"/>
                  <a:t>uniformly distributed between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0.02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0.04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accent1"/>
                    </a:solidFill>
                  </a:rPr>
                  <a:t>Smeared the x coordinate </a:t>
                </a:r>
                <a:r>
                  <a:rPr lang="it-IT" sz="1600" dirty="0"/>
                  <a:t>with Gaussian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0.1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sz="1600" dirty="0"/>
                  <a:t> (about 3 times the average step) and the y coordinate with Gaussian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it-IT" sz="16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Applied standard Kalman filter (no kinematic fitting) varying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sz="1600" dirty="0"/>
                  <a:t> in the R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First varied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sz="1600" dirty="0"/>
                  <a:t>  in unison from 5cm to values very close to zero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Then varied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sz="1600" dirty="0"/>
                  <a:t> , leaving one fixed at 4cm and varying the other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68" y="1247568"/>
                <a:ext cx="4485990" cy="4362861"/>
              </a:xfrm>
              <a:prstGeom prst="rect">
                <a:avLst/>
              </a:prstGeom>
              <a:blipFill>
                <a:blip r:embed="rId2"/>
                <a:stretch>
                  <a:fillRect l="-543" t="-420" r="-272" b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8D93-FD94-466D-B2BA-7BC8574DC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7395" y="969012"/>
            <a:ext cx="6343842" cy="49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20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A65A6-7A99-46FA-9CC7-7AE76BF94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887" y="1234456"/>
            <a:ext cx="5227805" cy="4054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023DA6-45C7-4867-9ED0-D1BEBBF42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106" y="1234456"/>
            <a:ext cx="5227805" cy="40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0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21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,0.1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blipFill>
                <a:blip r:embed="rId2"/>
                <a:stretch>
                  <a:fillRect l="-3319" t="-19231" r="-309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A65A6-7A99-46FA-9CC7-7AE76BF94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888" y="1234456"/>
            <a:ext cx="5227803" cy="4054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023DA6-45C7-4867-9ED0-D1BEBBF42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107" y="1234456"/>
            <a:ext cx="5227803" cy="40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76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22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A65A6-7A99-46FA-9CC7-7AE76BF94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888" y="1234456"/>
            <a:ext cx="5227803" cy="4054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023DA6-45C7-4867-9ED0-D1BEBBF42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107" y="1234456"/>
            <a:ext cx="5227803" cy="405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0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23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/>
              <p:nvPr/>
            </p:nvSpPr>
            <p:spPr>
              <a:xfrm>
                <a:off x="7236001" y="442988"/>
                <a:ext cx="4269887" cy="39126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Kepp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 fixed at 4cm and go down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001" y="442988"/>
                <a:ext cx="4269887" cy="391261"/>
              </a:xfrm>
              <a:prstGeom prst="rect">
                <a:avLst/>
              </a:prstGeom>
              <a:blipFill>
                <a:blip r:embed="rId4"/>
                <a:stretch>
                  <a:fillRect l="-997" t="-7576" b="-1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2BD56AE1-8FF1-42D4-9240-4982964FE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8" cy="32339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02EBB-329E-46E7-B0F4-939D049AE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0" cy="32339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469DEC-B664-4272-AF49-119C97BDD2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0" cy="323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16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24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D56AE1-8FF1-42D4-9240-4982964FE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7" cy="32339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02EBB-329E-46E7-B0F4-939D049AE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9" y="1507521"/>
            <a:ext cx="4169928" cy="32339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469DEC-B664-4272-AF49-119C97BDD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9" y="1507522"/>
            <a:ext cx="4169928" cy="323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7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25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D56AE1-8FF1-42D4-9240-4982964FE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7" cy="32339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02EBB-329E-46E7-B0F4-939D049AE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9" y="1507521"/>
            <a:ext cx="4169928" cy="3233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469DEC-B664-4272-AF49-119C97BDD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9" y="1507522"/>
            <a:ext cx="4169928" cy="32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1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26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D56AE1-8FF1-42D4-9240-4982964FE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6" cy="32339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02EBB-329E-46E7-B0F4-939D049AE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9" y="1507521"/>
            <a:ext cx="4169927" cy="3233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469DEC-B664-4272-AF49-119C97BDD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9" y="1507522"/>
            <a:ext cx="4169927" cy="32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93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27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,0.1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blipFill>
                <a:blip r:embed="rId2"/>
                <a:stretch>
                  <a:fillRect l="-3319" t="-19231" r="-309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D56AE1-8FF1-42D4-9240-4982964FE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6" cy="3233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02EBB-329E-46E7-B0F4-939D049AE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9" y="1507521"/>
            <a:ext cx="4169927" cy="32339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469DEC-B664-4272-AF49-119C97BDD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9" y="1507522"/>
            <a:ext cx="4169927" cy="32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0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28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D56AE1-8FF1-42D4-9240-4982964FE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5" cy="3233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02EBB-329E-46E7-B0F4-939D049AE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9" y="1507521"/>
            <a:ext cx="4169926" cy="32339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469DEC-B664-4272-AF49-119C97BDD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9" y="1507522"/>
            <a:ext cx="4169926" cy="32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95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29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/>
              <p:nvPr/>
            </p:nvSpPr>
            <p:spPr>
              <a:xfrm>
                <a:off x="7236001" y="442988"/>
                <a:ext cx="4207883" cy="39126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Kepp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 fixed at 4cm and go down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001" y="442988"/>
                <a:ext cx="4207883" cy="391261"/>
              </a:xfrm>
              <a:prstGeom prst="rect">
                <a:avLst/>
              </a:prstGeom>
              <a:blipFill>
                <a:blip r:embed="rId4"/>
                <a:stretch>
                  <a:fillRect l="-1012" t="-7576" b="-1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4DA65A6-7A99-46FA-9CC7-7AE76BF945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887" y="1234456"/>
            <a:ext cx="5227806" cy="40544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023DA6-45C7-4867-9ED0-D1BEBBF420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106" y="1234456"/>
            <a:ext cx="5227806" cy="40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6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7" cy="4054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7" cy="40544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5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/>
              <p:nvPr/>
            </p:nvSpPr>
            <p:spPr>
              <a:xfrm>
                <a:off x="7963752" y="488382"/>
                <a:ext cx="3889591" cy="39126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 from large to very small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752" y="488382"/>
                <a:ext cx="3889591" cy="391261"/>
              </a:xfrm>
              <a:prstGeom prst="rect">
                <a:avLst/>
              </a:prstGeom>
              <a:blipFill>
                <a:blip r:embed="rId6"/>
                <a:stretch>
                  <a:fillRect l="-1094" t="-6061" r="-469" b="-1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013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30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A65A6-7A99-46FA-9CC7-7AE76BF94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887" y="1234456"/>
            <a:ext cx="5227806" cy="40544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023DA6-45C7-4867-9ED0-D1BEBBF42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106" y="1234456"/>
            <a:ext cx="5227806" cy="40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31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A65A6-7A99-46FA-9CC7-7AE76BF94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887" y="1234456"/>
            <a:ext cx="5227805" cy="40544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023DA6-45C7-4867-9ED0-D1BEBBF42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106" y="1234456"/>
            <a:ext cx="5227805" cy="40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18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32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A65A6-7A99-46FA-9CC7-7AE76BF94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887" y="1234456"/>
            <a:ext cx="5227805" cy="4054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023DA6-45C7-4867-9ED0-D1BEBBF42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106" y="1234456"/>
            <a:ext cx="5227805" cy="40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21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33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blipFill>
                <a:blip r:embed="rId2"/>
                <a:stretch>
                  <a:fillRect l="-3319" t="-19231" r="-309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A65A6-7A99-46FA-9CC7-7AE76BF94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887" y="1234456"/>
            <a:ext cx="5227805" cy="4054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023DA6-45C7-4867-9ED0-D1BEBBF42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106" y="1234456"/>
            <a:ext cx="5227805" cy="40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74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34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DA65A6-7A99-46FA-9CC7-7AE76BF94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887" y="1234456"/>
            <a:ext cx="5227805" cy="4054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023DA6-45C7-4867-9ED0-D1BEBBF42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106" y="1234456"/>
            <a:ext cx="5227805" cy="40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79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35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/>
              <p:nvPr/>
            </p:nvSpPr>
            <p:spPr>
              <a:xfrm>
                <a:off x="7236001" y="442988"/>
                <a:ext cx="4207883" cy="39126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Kepp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2">
                        <a:lumMod val="50000"/>
                      </a:schemeClr>
                    </a:solidFill>
                  </a:rPr>
                  <a:t> fixed at 4cm and go down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4B6A3E-FD7F-47C1-9B60-429A0A182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001" y="442988"/>
                <a:ext cx="4207883" cy="391261"/>
              </a:xfrm>
              <a:prstGeom prst="rect">
                <a:avLst/>
              </a:prstGeom>
              <a:blipFill>
                <a:blip r:embed="rId4"/>
                <a:stretch>
                  <a:fillRect l="-1012" t="-7576" b="-166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2BD56AE1-8FF1-42D4-9240-4982964FE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8" cy="32339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02EBB-329E-46E7-B0F4-939D049AE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8" y="1507521"/>
            <a:ext cx="4169930" cy="32339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469DEC-B664-4272-AF49-119C97BDD2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8" y="1507522"/>
            <a:ext cx="4169930" cy="323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95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36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D56AE1-8FF1-42D4-9240-4982964FE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7" cy="32339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02EBB-329E-46E7-B0F4-939D049AE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9" y="1507521"/>
            <a:ext cx="4169928" cy="32339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469DEC-B664-4272-AF49-119C97BDD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9" y="1507522"/>
            <a:ext cx="4169928" cy="323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87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37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D56AE1-8FF1-42D4-9240-4982964FE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7" cy="32339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02EBB-329E-46E7-B0F4-939D049AE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9" y="1507521"/>
            <a:ext cx="4169928" cy="3233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469DEC-B664-4272-AF49-119C97BDD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9" y="1507522"/>
            <a:ext cx="4169928" cy="32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22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38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D56AE1-8FF1-42D4-9240-4982964FE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6" cy="32339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02EBB-329E-46E7-B0F4-939D049AE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9" y="1507521"/>
            <a:ext cx="4169927" cy="3233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469DEC-B664-4272-AF49-119C97BDD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9" y="1507522"/>
            <a:ext cx="4169927" cy="32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2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39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754152" cy="318677"/>
              </a:xfrm>
              <a:prstGeom prst="rect">
                <a:avLst/>
              </a:prstGeom>
              <a:blipFill>
                <a:blip r:embed="rId2"/>
                <a:stretch>
                  <a:fillRect l="-3319" t="-19231" r="-309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D56AE1-8FF1-42D4-9240-4982964FE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6" cy="32339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02EBB-329E-46E7-B0F4-939D049AE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9" y="1507521"/>
            <a:ext cx="4169927" cy="3233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469DEC-B664-4272-AF49-119C97BDD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9" y="1507522"/>
            <a:ext cx="4169927" cy="32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0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6" cy="4054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6" cy="40544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5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13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40</a:t>
            </a:fld>
            <a:endParaRPr lang="it-IT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2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3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D56AE1-8FF1-42D4-9240-4982964FE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41" y="1507522"/>
            <a:ext cx="4169926" cy="32339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02EBB-329E-46E7-B0F4-939D049AE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9849" y="1507521"/>
            <a:ext cx="4169927" cy="32339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469DEC-B664-4272-AF49-119C97BDD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2069" y="1507522"/>
            <a:ext cx="4169927" cy="32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2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41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503E46E-FA45-438D-A069-91B45D0DD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1868931"/>
                  </p:ext>
                </p:extLst>
              </p:nvPr>
            </p:nvGraphicFramePr>
            <p:xfrm>
              <a:off x="62147" y="181926"/>
              <a:ext cx="12064752" cy="59386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40951">
                      <a:extLst>
                        <a:ext uri="{9D8B030D-6E8A-4147-A177-3AD203B41FA5}">
                          <a16:colId xmlns:a16="http://schemas.microsoft.com/office/drawing/2014/main" val="3928125508"/>
                        </a:ext>
                      </a:extLst>
                    </a:gridCol>
                    <a:gridCol w="1487154">
                      <a:extLst>
                        <a:ext uri="{9D8B030D-6E8A-4147-A177-3AD203B41FA5}">
                          <a16:colId xmlns:a16="http://schemas.microsoft.com/office/drawing/2014/main" val="4081456277"/>
                        </a:ext>
                      </a:extLst>
                    </a:gridCol>
                    <a:gridCol w="1390826">
                      <a:extLst>
                        <a:ext uri="{9D8B030D-6E8A-4147-A177-3AD203B41FA5}">
                          <a16:colId xmlns:a16="http://schemas.microsoft.com/office/drawing/2014/main" val="1552800398"/>
                        </a:ext>
                      </a:extLst>
                    </a:gridCol>
                    <a:gridCol w="1420906">
                      <a:extLst>
                        <a:ext uri="{9D8B030D-6E8A-4147-A177-3AD203B41FA5}">
                          <a16:colId xmlns:a16="http://schemas.microsoft.com/office/drawing/2014/main" val="2711258667"/>
                        </a:ext>
                      </a:extLst>
                    </a:gridCol>
                    <a:gridCol w="1402639">
                      <a:extLst>
                        <a:ext uri="{9D8B030D-6E8A-4147-A177-3AD203B41FA5}">
                          <a16:colId xmlns:a16="http://schemas.microsoft.com/office/drawing/2014/main" val="1619671779"/>
                        </a:ext>
                      </a:extLst>
                    </a:gridCol>
                    <a:gridCol w="1572468">
                      <a:extLst>
                        <a:ext uri="{9D8B030D-6E8A-4147-A177-3AD203B41FA5}">
                          <a16:colId xmlns:a16="http://schemas.microsoft.com/office/drawing/2014/main" val="2391869818"/>
                        </a:ext>
                      </a:extLst>
                    </a:gridCol>
                    <a:gridCol w="1297758">
                      <a:extLst>
                        <a:ext uri="{9D8B030D-6E8A-4147-A177-3AD203B41FA5}">
                          <a16:colId xmlns:a16="http://schemas.microsoft.com/office/drawing/2014/main" val="1355537912"/>
                        </a:ext>
                      </a:extLst>
                    </a:gridCol>
                    <a:gridCol w="1439849">
                      <a:extLst>
                        <a:ext uri="{9D8B030D-6E8A-4147-A177-3AD203B41FA5}">
                          <a16:colId xmlns:a16="http://schemas.microsoft.com/office/drawing/2014/main" val="2749653374"/>
                        </a:ext>
                      </a:extLst>
                    </a:gridCol>
                    <a:gridCol w="1612201">
                      <a:extLst>
                        <a:ext uri="{9D8B030D-6E8A-4147-A177-3AD203B41FA5}">
                          <a16:colId xmlns:a16="http://schemas.microsoft.com/office/drawing/2014/main" val="632725226"/>
                        </a:ext>
                      </a:extLst>
                    </a:gridCol>
                  </a:tblGrid>
                  <a:tr h="239769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No smear [cm]</a:t>
                          </a:r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1 Smeared [cm]</a:t>
                          </a:r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it-IT" sz="16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Smeared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 [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cm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it-IT" sz="16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Smeared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 [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cm</m:t>
                                </m:r>
                                <m:r>
                                  <m:rPr>
                                    <m:nor/>
                                  </m:rPr>
                                  <a:rPr lang="it-IT" sz="1600" dirty="0" smtClean="0"/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4186902"/>
                      </a:ext>
                    </a:extLst>
                  </a:tr>
                  <a:tr h="590646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=0.04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=(0.,3,3)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711595"/>
                      </a:ext>
                    </a:extLst>
                  </a:tr>
                  <a:tr h="220868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>
                              <a:solidFill>
                                <a:srgbClr val="FF0000"/>
                              </a:solidFill>
                            </a:rPr>
                            <a:t>Have the data ready, need to check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Proceding downwards along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/>
                            <a:t>, following measurement and loosing predictive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</a:t>
                          </a:r>
                          <a:r>
                            <a:rPr lang="en-US" sz="1400" dirty="0"/>
                            <a:t>, proceeding downwards 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the filter first improves then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breaks at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</a:t>
                          </a:r>
                          <a:r>
                            <a:rPr lang="en-US" sz="1400" dirty="0"/>
                            <a:t>, proceeding downwards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the filter immediately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breaks at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2cm.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4cm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>
                              <a:solidFill>
                                <a:srgbClr val="FF0000"/>
                              </a:solidFill>
                            </a:rPr>
                            <a:t>Have the data ready, need to check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5072082"/>
                      </a:ext>
                    </a:extLst>
                  </a:tr>
                  <a:tr h="222481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>
                              <a:solidFill>
                                <a:srgbClr val="FF0000"/>
                              </a:solidFill>
                            </a:rPr>
                            <a:t>Have the data ready, need to check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Proceding downwards along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400" dirty="0"/>
                            <a:t>, following measurement and loosing predictive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</a:t>
                          </a:r>
                          <a:r>
                            <a:rPr lang="en-US" sz="1400" dirty="0"/>
                            <a:t>, proceeding downwards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the filter immediately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breaks at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3cm</a:t>
                          </a:r>
                          <a:r>
                            <a:rPr lang="en-US" sz="1400" dirty="0"/>
                            <a:t>, proceeding downwards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the filter first improves then </a:t>
                          </a:r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breaks at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moving down together filter breaks</a:t>
                          </a:r>
                          <a:r>
                            <a:rPr lang="en-US" sz="1400" baseline="0" dirty="0">
                              <a:solidFill>
                                <a:schemeClr val="accent1"/>
                              </a:solidFill>
                            </a:rPr>
                            <a:t> at 2cm.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fixed at 4cm filter breaks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4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t-IT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endParaRPr lang="en-US" sz="140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>
                              <a:solidFill>
                                <a:srgbClr val="FF0000"/>
                              </a:solidFill>
                            </a:rPr>
                            <a:t>Have the data ready, need to check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848894"/>
                      </a:ext>
                    </a:extLst>
                  </a:tr>
                  <a:tr h="55405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6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25551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9503E46E-FA45-438D-A069-91B45D0DD8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1868931"/>
                  </p:ext>
                </p:extLst>
              </p:nvPr>
            </p:nvGraphicFramePr>
            <p:xfrm>
              <a:off x="62147" y="181926"/>
              <a:ext cx="12064752" cy="593865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40951">
                      <a:extLst>
                        <a:ext uri="{9D8B030D-6E8A-4147-A177-3AD203B41FA5}">
                          <a16:colId xmlns:a16="http://schemas.microsoft.com/office/drawing/2014/main" val="3928125508"/>
                        </a:ext>
                      </a:extLst>
                    </a:gridCol>
                    <a:gridCol w="1487154">
                      <a:extLst>
                        <a:ext uri="{9D8B030D-6E8A-4147-A177-3AD203B41FA5}">
                          <a16:colId xmlns:a16="http://schemas.microsoft.com/office/drawing/2014/main" val="4081456277"/>
                        </a:ext>
                      </a:extLst>
                    </a:gridCol>
                    <a:gridCol w="1390826">
                      <a:extLst>
                        <a:ext uri="{9D8B030D-6E8A-4147-A177-3AD203B41FA5}">
                          <a16:colId xmlns:a16="http://schemas.microsoft.com/office/drawing/2014/main" val="1552800398"/>
                        </a:ext>
                      </a:extLst>
                    </a:gridCol>
                    <a:gridCol w="1420906">
                      <a:extLst>
                        <a:ext uri="{9D8B030D-6E8A-4147-A177-3AD203B41FA5}">
                          <a16:colId xmlns:a16="http://schemas.microsoft.com/office/drawing/2014/main" val="2711258667"/>
                        </a:ext>
                      </a:extLst>
                    </a:gridCol>
                    <a:gridCol w="1402639">
                      <a:extLst>
                        <a:ext uri="{9D8B030D-6E8A-4147-A177-3AD203B41FA5}">
                          <a16:colId xmlns:a16="http://schemas.microsoft.com/office/drawing/2014/main" val="1619671779"/>
                        </a:ext>
                      </a:extLst>
                    </a:gridCol>
                    <a:gridCol w="1572468">
                      <a:extLst>
                        <a:ext uri="{9D8B030D-6E8A-4147-A177-3AD203B41FA5}">
                          <a16:colId xmlns:a16="http://schemas.microsoft.com/office/drawing/2014/main" val="2391869818"/>
                        </a:ext>
                      </a:extLst>
                    </a:gridCol>
                    <a:gridCol w="1297758">
                      <a:extLst>
                        <a:ext uri="{9D8B030D-6E8A-4147-A177-3AD203B41FA5}">
                          <a16:colId xmlns:a16="http://schemas.microsoft.com/office/drawing/2014/main" val="1355537912"/>
                        </a:ext>
                      </a:extLst>
                    </a:gridCol>
                    <a:gridCol w="1439849">
                      <a:extLst>
                        <a:ext uri="{9D8B030D-6E8A-4147-A177-3AD203B41FA5}">
                          <a16:colId xmlns:a16="http://schemas.microsoft.com/office/drawing/2014/main" val="2749653374"/>
                        </a:ext>
                      </a:extLst>
                    </a:gridCol>
                    <a:gridCol w="1612201">
                      <a:extLst>
                        <a:ext uri="{9D8B030D-6E8A-4147-A177-3AD203B41FA5}">
                          <a16:colId xmlns:a16="http://schemas.microsoft.com/office/drawing/2014/main" val="63272522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sz="1600" dirty="0"/>
                            <a:t>No smear [cm]</a:t>
                          </a:r>
                          <a:endParaRPr lang="en-US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1 Smeared [cm]</a:t>
                          </a:r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2716" t="-3636" r="-38048" b="-16781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7547" t="-3636" r="-1509" b="-167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186902"/>
                      </a:ext>
                    </a:extLst>
                  </a:tr>
                  <a:tr h="615823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18" t="-56436" r="-683607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428" t="-56436" r="-628384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4335" t="-56436" r="-517597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8696" t="-56436" r="-424348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1085" t="-56436" r="-278295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836" t="-56436" r="-237089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7119" t="-56436" r="-113983" b="-813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7547" t="-56436" r="-1509" b="-8138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711595"/>
                      </a:ext>
                    </a:extLst>
                  </a:tr>
                  <a:tr h="2208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9" t="-43526" r="-2655556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>
                              <a:solidFill>
                                <a:srgbClr val="FF0000"/>
                              </a:solidFill>
                            </a:rPr>
                            <a:t>Have the data ready, need to check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428" t="-43526" r="-628384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4335" t="-43526" r="-517597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8696" t="-43526" r="-424348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1085" t="-43526" r="-278295" b="-126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dirty="0">
                              <a:solidFill>
                                <a:srgbClr val="FF0000"/>
                              </a:solidFill>
                            </a:rPr>
                            <a:t>Have the data ready, need to check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5072082"/>
                      </a:ext>
                    </a:extLst>
                  </a:tr>
                  <a:tr h="22248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9" t="-142350" r="-2655556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>
                              <a:solidFill>
                                <a:srgbClr val="FF0000"/>
                              </a:solidFill>
                            </a:rPr>
                            <a:t>Have the data ready, need to check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428" t="-142350" r="-628384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4335" t="-142350" r="-517597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8696" t="-142350" r="-424348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1085" t="-142350" r="-278295" b="-2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>
                              <a:solidFill>
                                <a:srgbClr val="FF0000"/>
                              </a:solidFill>
                            </a:rPr>
                            <a:t>Have the data ready, need to check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848894"/>
                      </a:ext>
                    </a:extLst>
                  </a:tr>
                  <a:tr h="5540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9" t="-974725" r="-2655556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25551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7B7CDFF-1FA8-4361-A6A1-188671B3F933}"/>
              </a:ext>
            </a:extLst>
          </p:cNvPr>
          <p:cNvSpPr txBox="1"/>
          <p:nvPr/>
        </p:nvSpPr>
        <p:spPr>
          <a:xfrm>
            <a:off x="736846" y="6255370"/>
            <a:ext cx="49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SUMMARY TABLE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2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/>
              <p:nvPr/>
            </p:nvSpPr>
            <p:spPr>
              <a:xfrm>
                <a:off x="1016469" y="1720840"/>
                <a:ext cx="10159061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As considerable smearing is introduced, the standard Kalman filter seems to hold its predictive power</a:t>
                </a:r>
              </a:p>
              <a:p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variables in the R matrix seem to be working as expected: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it-IT" dirty="0">
                    <a:solidFill>
                      <a:schemeClr val="accent1"/>
                    </a:solidFill>
                  </a:rPr>
                  <a:t>Their ideal values seem to be proportional to the smearing experienced by the respective coordinate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it-IT" dirty="0">
                    <a:solidFill>
                      <a:schemeClr val="accent1"/>
                    </a:solidFill>
                  </a:rPr>
                  <a:t>Under a certain threashold the Kalman filter looses its predictive power and simply follows the measurement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it-IT" dirty="0">
                    <a:solidFill>
                      <a:schemeClr val="accent1"/>
                    </a:solidFill>
                  </a:rPr>
                  <a:t>The actual value of the sigmas seem to be significant, not just their ratio</a:t>
                </a:r>
              </a:p>
              <a:p>
                <a:endParaRPr lang="it-IT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A formula that relates the smearing experienced by the coordinates to the ideal values for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it-IT" dirty="0"/>
                  <a:t>’s needs to be found in the literature</a:t>
                </a:r>
              </a:p>
              <a:p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implementation of the Kalman filter used by ALICE should be tested on our Kalman filter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277CB6-6666-40F4-935A-E5B84D104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69" y="1720840"/>
                <a:ext cx="10159061" cy="3416320"/>
              </a:xfrm>
              <a:prstGeom prst="rect">
                <a:avLst/>
              </a:prstGeom>
              <a:blipFill>
                <a:blip r:embed="rId2"/>
                <a:stretch>
                  <a:fillRect l="-420"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9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6" cy="4054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6" cy="405443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5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5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5" cy="4054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5" cy="405443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5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9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5" cy="4054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5" cy="405442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5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2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5" cy="4054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5" cy="405442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93048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,0.1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930482" cy="318677"/>
              </a:xfrm>
              <a:prstGeom prst="rect">
                <a:avLst/>
              </a:prstGeom>
              <a:blipFill>
                <a:blip r:embed="rId4"/>
                <a:stretch>
                  <a:fillRect l="-3119" t="-19231" r="-2911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5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1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Toy monte carlo: </a:t>
            </a: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SMEARED XY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7C71A-AAC8-4B0F-BDB1-7C6CE23A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487" y="1082056"/>
            <a:ext cx="5227805" cy="4054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F8521-5F67-488B-A78A-8203974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706" y="1082056"/>
            <a:ext cx="5227805" cy="405442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0559521-5B8D-443E-9558-D941B7AE2FFA}"/>
              </a:ext>
            </a:extLst>
          </p:cNvPr>
          <p:cNvSpPr/>
          <p:nvPr/>
        </p:nvSpPr>
        <p:spPr>
          <a:xfrm>
            <a:off x="5565882" y="5846033"/>
            <a:ext cx="1060233" cy="44388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6D66D-A57C-4149-AD57-070E3C8AC1DC}"/>
              </a:ext>
            </a:extLst>
          </p:cNvPr>
          <p:cNvSpPr txBox="1"/>
          <p:nvPr/>
        </p:nvSpPr>
        <p:spPr>
          <a:xfrm>
            <a:off x="4346156" y="6337520"/>
            <a:ext cx="3499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</a:rPr>
              <a:t>FILTER PROPAGATION DIRECTION</a:t>
            </a:r>
            <a:endParaRPr lang="en-US" sz="16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/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b="0" dirty="0">
                    <a:solidFill>
                      <a:schemeClr val="accent1"/>
                    </a:solidFill>
                  </a:rPr>
                  <a:t> R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A8F0F7-A934-4B89-A31F-D7288596A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61" y="5517659"/>
                <a:ext cx="2577822" cy="318677"/>
              </a:xfrm>
              <a:prstGeom prst="rect">
                <a:avLst/>
              </a:prstGeom>
              <a:blipFill>
                <a:blip r:embed="rId4"/>
                <a:stretch>
                  <a:fillRect l="-3546" t="-19231" r="-3310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/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b="0" i="1" dirty="0">
                    <a:solidFill>
                      <a:schemeClr val="accent1"/>
                    </a:solidFill>
                  </a:rPr>
                  <a:t> Gauss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𝐺𝑎𝑢𝑠𝑠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(0.1 ,3)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714791-D0E2-441C-9A65-E29D4077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59" y="5985006"/>
                <a:ext cx="3839171" cy="306879"/>
              </a:xfrm>
              <a:prstGeom prst="rect">
                <a:avLst/>
              </a:prstGeom>
              <a:blipFill>
                <a:blip r:embed="rId5"/>
                <a:stretch>
                  <a:fillRect l="-2381" t="-22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DADBC9A-62B5-4BD5-B75E-69A88E32135A}"/>
              </a:ext>
            </a:extLst>
          </p:cNvPr>
          <p:cNvSpPr txBox="1"/>
          <p:nvPr/>
        </p:nvSpPr>
        <p:spPr>
          <a:xfrm>
            <a:off x="7845839" y="5370990"/>
            <a:ext cx="35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STANDARD KALMAN FILTER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16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2009</Words>
  <Application>Microsoft Office PowerPoint</Application>
  <PresentationFormat>Widescreen</PresentationFormat>
  <Paragraphs>287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Corbel</vt:lpstr>
      <vt:lpstr>Times New Roman</vt:lpstr>
      <vt:lpstr>Wingdings</vt:lpstr>
      <vt:lpstr>Tema di Office</vt:lpstr>
      <vt:lpstr>Toy monte carlo STUDY</vt:lpstr>
      <vt:lpstr>Toy monte carlo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Toy monte carlo: SMEARED XY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2021-01-12T08:22:33Z</dcterms:modified>
</cp:coreProperties>
</file>