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577" r:id="rId4"/>
    <p:sldId id="579" r:id="rId5"/>
    <p:sldId id="580" r:id="rId6"/>
    <p:sldId id="581" r:id="rId7"/>
    <p:sldId id="583" r:id="rId8"/>
    <p:sldId id="582" r:id="rId9"/>
    <p:sldId id="578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4DB152"/>
    <a:srgbClr val="E0EBF6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17/01/2021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17/01/2021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Neutrino energy Contour plot 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</a:t>
            </a:fld>
            <a:endParaRPr lang="it-IT"/>
          </a:p>
        </p:txBody>
      </p:sp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225FF1EB-8E6B-478A-A997-EE0204562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66" y="982116"/>
            <a:ext cx="6811696" cy="52828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/>
              <p:nvPr/>
            </p:nvSpPr>
            <p:spPr>
              <a:xfrm>
                <a:off x="539393" y="1396428"/>
                <a:ext cx="3766278" cy="260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Contour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[GeV]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</m:oMath>
                </a14:m>
                <a:r>
                  <a:rPr lang="it-IT" b="0" dirty="0"/>
                  <a:t> [GeV/c]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/>
                  <a:t> [degree]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Produced using TGrapg2D and the CONT4 drawing option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Here I consider all </a:t>
                </a:r>
                <a:r>
                  <a:rPr lang="it-IT" dirty="0">
                    <a:solidFill>
                      <a:schemeClr val="accent1"/>
                    </a:solidFill>
                  </a:rPr>
                  <a:t>primary muons</a:t>
                </a:r>
                <a:endParaRPr lang="it-IT" b="0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3" y="1396428"/>
                <a:ext cx="3766278" cy="2607637"/>
              </a:xfrm>
              <a:prstGeom prst="rect">
                <a:avLst/>
              </a:prstGeom>
              <a:blipFill>
                <a:blip r:embed="rId3"/>
                <a:stretch>
                  <a:fillRect l="-971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22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Neutrino energy Contour plot 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FF1EB-8E6B-478A-A997-EE0204562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966" y="982116"/>
            <a:ext cx="6811696" cy="52828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/>
              <p:nvPr/>
            </p:nvSpPr>
            <p:spPr>
              <a:xfrm>
                <a:off x="539393" y="1396428"/>
                <a:ext cx="3766278" cy="316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Contour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[GeV]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</m:oMath>
                </a14:m>
                <a:r>
                  <a:rPr lang="it-IT" b="0" dirty="0"/>
                  <a:t> [GeV/c]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/>
                  <a:t> [degree]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Produced using TGrapg2D and the CONT4 drawing option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Here I consider all </a:t>
                </a:r>
                <a:r>
                  <a:rPr lang="it-IT" dirty="0">
                    <a:solidFill>
                      <a:schemeClr val="accent1"/>
                    </a:solidFill>
                  </a:rPr>
                  <a:t>non primary muons</a:t>
                </a:r>
              </a:p>
              <a:p>
                <a:endParaRPr lang="it-IT" b="0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3" y="1396428"/>
                <a:ext cx="3766278" cy="3161635"/>
              </a:xfrm>
              <a:prstGeom prst="rect">
                <a:avLst/>
              </a:prstGeom>
              <a:blipFill>
                <a:blip r:embed="rId3"/>
                <a:stretch>
                  <a:fillRect l="-971" t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04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Neutrino energy Contour plot 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FF1EB-8E6B-478A-A997-EE0204562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966" y="982116"/>
            <a:ext cx="6811696" cy="52828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/>
              <p:nvPr/>
            </p:nvSpPr>
            <p:spPr>
              <a:xfrm>
                <a:off x="539393" y="1396428"/>
                <a:ext cx="3766278" cy="292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Contour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[GeV]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it-IT" b="0" dirty="0"/>
                  <a:t> [GeV/c]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/>
                  <a:t> [degree]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Produced using TGrapg2D and the CONT4 drawing option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Here I consider all </a:t>
                </a:r>
                <a:r>
                  <a:rPr lang="it-IT" dirty="0">
                    <a:solidFill>
                      <a:schemeClr val="accent1"/>
                    </a:solidFill>
                  </a:rPr>
                  <a:t>primary anti-muons</a:t>
                </a:r>
                <a:endParaRPr lang="it-IT" b="0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3" y="1396428"/>
                <a:ext cx="3766278" cy="2921056"/>
              </a:xfrm>
              <a:prstGeom prst="rect">
                <a:avLst/>
              </a:prstGeom>
              <a:blipFill>
                <a:blip r:embed="rId3"/>
                <a:stretch>
                  <a:fillRect l="-971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58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Neutrino energy Contour plot 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225FF1EB-8E6B-478A-A997-EE0204562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66" y="982116"/>
            <a:ext cx="6811696" cy="52828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/>
              <p:nvPr/>
            </p:nvSpPr>
            <p:spPr>
              <a:xfrm>
                <a:off x="539393" y="1396428"/>
                <a:ext cx="3766278" cy="292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Contour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[GeV]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it-IT" b="0" dirty="0"/>
                  <a:t> [GeV/c]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/>
                  <a:t> [degree]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Produced using TGrapg2D and the CONT4 drawing option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Here I consider all </a:t>
                </a:r>
                <a:r>
                  <a:rPr lang="it-IT" dirty="0">
                    <a:solidFill>
                      <a:schemeClr val="accent1"/>
                    </a:solidFill>
                  </a:rPr>
                  <a:t>non-primary anti-muons</a:t>
                </a:r>
                <a:endParaRPr lang="it-IT" b="0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3" y="1396428"/>
                <a:ext cx="3766278" cy="2921056"/>
              </a:xfrm>
              <a:prstGeom prst="rect">
                <a:avLst/>
              </a:prstGeom>
              <a:blipFill>
                <a:blip r:embed="rId3"/>
                <a:stretch>
                  <a:fillRect l="-971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6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Propagation plots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/>
              <p:nvPr/>
            </p:nvSpPr>
            <p:spPr>
              <a:xfrm>
                <a:off x="398461" y="1289952"/>
                <a:ext cx="4743682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Tried producing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propagation plots: for that I used Traj points that Eldwan made available</a:t>
                </a:r>
              </a:p>
              <a:p>
                <a:endParaRPr lang="it-IT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solidFill>
                      <a:srgbClr val="FF0000"/>
                    </a:solidFill>
                  </a:rPr>
                  <a:t>Problem: </a:t>
                </a:r>
                <a:r>
                  <a:rPr lang="it-IT" sz="1600" dirty="0"/>
                  <a:t>the points in the trajectories seem to be saved in the TTrees at arbitrary steps, which makes it very difficult to produce a scatter-plot in XY at a given Z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Tried to produce a propagation plot by making two XY histograms: one using muon trajectory points having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850&lt;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&lt;950)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/>
                  <a:t>and the other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b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1100</m:t>
                        </m:r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&lt;1200</m:t>
                        </m:r>
                      </m:e>
                    </m:d>
                    <m:r>
                      <m:rPr>
                        <m:sty m:val="p"/>
                      </m:rPr>
                      <a:rPr lang="it-IT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cm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first represents roughly the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XY distribution </a:t>
                </a:r>
                <a:r>
                  <a:rPr lang="en-US" sz="1600" dirty="0"/>
                  <a:t>of muons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exiting the active Lar volume </a:t>
                </a:r>
                <a:r>
                  <a:rPr lang="en-US" sz="1600" dirty="0"/>
                  <a:t>and the second is the same for muons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entering the </a:t>
                </a:r>
                <a:r>
                  <a:rPr lang="en-US" sz="1600" dirty="0" err="1">
                    <a:solidFill>
                      <a:schemeClr val="accent1"/>
                    </a:solidFill>
                  </a:rPr>
                  <a:t>GAr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 TPC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Finally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divided the second by the first to obtain the propagation plot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61" y="1289952"/>
                <a:ext cx="4743682" cy="4278094"/>
              </a:xfrm>
              <a:prstGeom prst="rect">
                <a:avLst/>
              </a:prstGeom>
              <a:blipFill>
                <a:blip r:embed="rId2"/>
                <a:stretch>
                  <a:fillRect l="-513" t="-428" r="-1284" b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D5F3B9-AC46-40ED-8A7A-2DE8185FE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7862" y="968301"/>
            <a:ext cx="6345677" cy="49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8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Track matching for resolution plots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/>
              <p:nvPr/>
            </p:nvSpPr>
            <p:spPr>
              <a:xfrm>
                <a:off x="814601" y="1176292"/>
                <a:ext cx="6713664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Tried producing </a:t>
                </a:r>
                <a:r>
                  <a:rPr lang="it-IT" dirty="0">
                    <a:solidFill>
                      <a:schemeClr val="accent1"/>
                    </a:solidFill>
                  </a:rPr>
                  <a:t>charge resolution plots</a:t>
                </a:r>
                <a:r>
                  <a:rPr lang="it-IT" dirty="0"/>
                  <a:t>: in order to do so need to </a:t>
                </a:r>
                <a:r>
                  <a:rPr lang="it-IT" dirty="0">
                    <a:solidFill>
                      <a:schemeClr val="accent1"/>
                    </a:solidFill>
                  </a:rPr>
                  <a:t>match reconstructed tracks to MC particles</a:t>
                </a:r>
                <a:endParaRPr lang="it-IT" b="0" dirty="0">
                  <a:solidFill>
                    <a:schemeClr val="accent1"/>
                  </a:solidFill>
                </a:endParaRP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Tried using Leo’s strategy: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accent1"/>
                    </a:solidFill>
                  </a:rPr>
                  <a:t>Cycle over all MC muons </a:t>
                </a:r>
                <a:r>
                  <a:rPr lang="it-IT" dirty="0"/>
                  <a:t>in file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For each muon find the reconstructed track for which </a:t>
                </a:r>
                <a:r>
                  <a:rPr lang="en-US" dirty="0">
                    <a:solidFill>
                      <a:schemeClr val="accent1"/>
                    </a:solidFill>
                  </a:rPr>
                  <a:t>angle between the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reco</a:t>
                </a:r>
                <a:r>
                  <a:rPr lang="en-US" dirty="0">
                    <a:solidFill>
                      <a:schemeClr val="accent1"/>
                    </a:solidFill>
                  </a:rPr>
                  <a:t> track momentum and the MC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is the smallest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the </a:t>
                </a:r>
                <a:r>
                  <a:rPr lang="en-US" dirty="0">
                    <a:solidFill>
                      <a:schemeClr val="accent1"/>
                    </a:solidFill>
                  </a:rPr>
                  <a:t>distance between these two in the plane transverse to the direction of the MC momentum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𝑑𝑒𝑙𝑋</m:t>
                    </m:r>
                  </m:oMath>
                </a14:m>
                <a:endParaRPr lang="it-IT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Apply the cut: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&gt;0.996) &amp;&amp; (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𝑑𝑒𝑙𝑋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&lt;3 </m:t>
                    </m:r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cm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If a track that passes the cut is found  </a:t>
                </a:r>
                <a:r>
                  <a:rPr lang="it-IT" dirty="0">
                    <a:solidFill>
                      <a:schemeClr val="accent1"/>
                    </a:solidFill>
                  </a:rPr>
                  <a:t>the matching was successfull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FF0000"/>
                    </a:solidFill>
                  </a:rPr>
                  <a:t>Problem:</a:t>
                </a:r>
                <a:r>
                  <a:rPr lang="it-IT" dirty="0"/>
                  <a:t> when I tried applying the method I got </a:t>
                </a:r>
                <a:r>
                  <a:rPr lang="it-IT" dirty="0">
                    <a:solidFill>
                      <a:srgbClr val="FF0000"/>
                    </a:solidFill>
                  </a:rPr>
                  <a:t>huge values for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𝑑𝑒𝑙𝑋</m:t>
                    </m:r>
                  </m:oMath>
                </a14:m>
                <a:r>
                  <a:rPr lang="it-IT" b="0" dirty="0">
                    <a:solidFill>
                      <a:schemeClr val="accent1"/>
                    </a:solidFill>
                  </a:rPr>
                  <a:t> </a:t>
                </a:r>
                <a:r>
                  <a:rPr lang="it-IT" b="0" dirty="0"/>
                  <a:t>so that no particle is ever successfully matched.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Might be a mistake on my part or a problem with the reconstruction (need to check)</a:t>
                </a:r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01" y="1176292"/>
                <a:ext cx="6713664" cy="5078313"/>
              </a:xfrm>
              <a:prstGeom prst="rect">
                <a:avLst/>
              </a:prstGeom>
              <a:blipFill>
                <a:blip r:embed="rId2"/>
                <a:stretch>
                  <a:fillRect l="-636" t="-720" r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184A451-2FE4-4FAD-A1ED-9012FC6AC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78"/>
          <a:stretch/>
        </p:blipFill>
        <p:spPr>
          <a:xfrm>
            <a:off x="8881832" y="1176292"/>
            <a:ext cx="1527296" cy="47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6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9503E46E-FA45-438D-A069-91B45D0DD8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519417"/>
                  </p:ext>
                </p:extLst>
              </p:nvPr>
            </p:nvGraphicFramePr>
            <p:xfrm>
              <a:off x="41456" y="181926"/>
              <a:ext cx="12109087" cy="59386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3984">
                      <a:extLst>
                        <a:ext uri="{9D8B030D-6E8A-4147-A177-3AD203B41FA5}">
                          <a16:colId xmlns:a16="http://schemas.microsoft.com/office/drawing/2014/main" val="3928125508"/>
                        </a:ext>
                      </a:extLst>
                    </a:gridCol>
                    <a:gridCol w="1487154">
                      <a:extLst>
                        <a:ext uri="{9D8B030D-6E8A-4147-A177-3AD203B41FA5}">
                          <a16:colId xmlns:a16="http://schemas.microsoft.com/office/drawing/2014/main" val="4081456277"/>
                        </a:ext>
                      </a:extLst>
                    </a:gridCol>
                    <a:gridCol w="1390826">
                      <a:extLst>
                        <a:ext uri="{9D8B030D-6E8A-4147-A177-3AD203B41FA5}">
                          <a16:colId xmlns:a16="http://schemas.microsoft.com/office/drawing/2014/main" val="1552800398"/>
                        </a:ext>
                      </a:extLst>
                    </a:gridCol>
                    <a:gridCol w="1420906">
                      <a:extLst>
                        <a:ext uri="{9D8B030D-6E8A-4147-A177-3AD203B41FA5}">
                          <a16:colId xmlns:a16="http://schemas.microsoft.com/office/drawing/2014/main" val="2711258667"/>
                        </a:ext>
                      </a:extLst>
                    </a:gridCol>
                    <a:gridCol w="1402639">
                      <a:extLst>
                        <a:ext uri="{9D8B030D-6E8A-4147-A177-3AD203B41FA5}">
                          <a16:colId xmlns:a16="http://schemas.microsoft.com/office/drawing/2014/main" val="1619671779"/>
                        </a:ext>
                      </a:extLst>
                    </a:gridCol>
                    <a:gridCol w="1572468">
                      <a:extLst>
                        <a:ext uri="{9D8B030D-6E8A-4147-A177-3AD203B41FA5}">
                          <a16:colId xmlns:a16="http://schemas.microsoft.com/office/drawing/2014/main" val="2391869818"/>
                        </a:ext>
                      </a:extLst>
                    </a:gridCol>
                    <a:gridCol w="1297758">
                      <a:extLst>
                        <a:ext uri="{9D8B030D-6E8A-4147-A177-3AD203B41FA5}">
                          <a16:colId xmlns:a16="http://schemas.microsoft.com/office/drawing/2014/main" val="1355537912"/>
                        </a:ext>
                      </a:extLst>
                    </a:gridCol>
                    <a:gridCol w="1439849">
                      <a:extLst>
                        <a:ext uri="{9D8B030D-6E8A-4147-A177-3AD203B41FA5}">
                          <a16:colId xmlns:a16="http://schemas.microsoft.com/office/drawing/2014/main" val="2749653374"/>
                        </a:ext>
                      </a:extLst>
                    </a:gridCol>
                    <a:gridCol w="1733503">
                      <a:extLst>
                        <a:ext uri="{9D8B030D-6E8A-4147-A177-3AD203B41FA5}">
                          <a16:colId xmlns:a16="http://schemas.microsoft.com/office/drawing/2014/main" val="632725226"/>
                        </a:ext>
                      </a:extLst>
                    </a:gridCol>
                  </a:tblGrid>
                  <a:tr h="239769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No smear [cm]</a:t>
                          </a:r>
                          <a:endParaRPr lang="en-US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1 Smeared [cm]</a:t>
                          </a:r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it-IT" sz="16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Smeared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 [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cm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it-IT" sz="16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Smeared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 [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cm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4186902"/>
                      </a:ext>
                    </a:extLst>
                  </a:tr>
                  <a:tr h="590646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=(0,0,0)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=(0.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,3,3)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11595"/>
                      </a:ext>
                    </a:extLst>
                  </a:tr>
                  <a:tr h="2208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moving down together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0.0005cm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Proceding downwards along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/>
                            <a:t>, following measurement and loosing predictive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</a:t>
                          </a:r>
                          <a:r>
                            <a:rPr lang="en-US" sz="1400" dirty="0"/>
                            <a:t>, proceeding downwards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the filter first improves then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breaks at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=0.1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</a:t>
                          </a:r>
                          <a:r>
                            <a:rPr lang="en-US" sz="1400" dirty="0"/>
                            <a:t>, proceeding downwards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the filter immediately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breaks at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2cm.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4cm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2cm.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4cm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1cm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4cm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5cm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5072082"/>
                      </a:ext>
                    </a:extLst>
                  </a:tr>
                  <a:tr h="22248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moving down together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0.0005cm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 filter never completely breaks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Proceding downwards along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400" dirty="0"/>
                            <a:t>, following measurement and loosing predictive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</a:t>
                          </a:r>
                          <a:r>
                            <a:rPr lang="en-US" sz="1400" dirty="0"/>
                            <a:t>, proceeding downwards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the filter immediately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breaks at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</a:t>
                          </a:r>
                          <a:r>
                            <a:rPr lang="en-US" sz="1400" dirty="0"/>
                            <a:t>, proceeding downwards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the filter first improves then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breaks at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=0.1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2cm.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4cm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2cm.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4cm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1cm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4cm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5cm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848894"/>
                      </a:ext>
                    </a:extLst>
                  </a:tr>
                  <a:tr h="5540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25551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9503E46E-FA45-438D-A069-91B45D0DD8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519417"/>
                  </p:ext>
                </p:extLst>
              </p:nvPr>
            </p:nvGraphicFramePr>
            <p:xfrm>
              <a:off x="41456" y="181926"/>
              <a:ext cx="12109087" cy="59386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3984">
                      <a:extLst>
                        <a:ext uri="{9D8B030D-6E8A-4147-A177-3AD203B41FA5}">
                          <a16:colId xmlns:a16="http://schemas.microsoft.com/office/drawing/2014/main" val="3928125508"/>
                        </a:ext>
                      </a:extLst>
                    </a:gridCol>
                    <a:gridCol w="1487154">
                      <a:extLst>
                        <a:ext uri="{9D8B030D-6E8A-4147-A177-3AD203B41FA5}">
                          <a16:colId xmlns:a16="http://schemas.microsoft.com/office/drawing/2014/main" val="4081456277"/>
                        </a:ext>
                      </a:extLst>
                    </a:gridCol>
                    <a:gridCol w="1390826">
                      <a:extLst>
                        <a:ext uri="{9D8B030D-6E8A-4147-A177-3AD203B41FA5}">
                          <a16:colId xmlns:a16="http://schemas.microsoft.com/office/drawing/2014/main" val="1552800398"/>
                        </a:ext>
                      </a:extLst>
                    </a:gridCol>
                    <a:gridCol w="1420906">
                      <a:extLst>
                        <a:ext uri="{9D8B030D-6E8A-4147-A177-3AD203B41FA5}">
                          <a16:colId xmlns:a16="http://schemas.microsoft.com/office/drawing/2014/main" val="2711258667"/>
                        </a:ext>
                      </a:extLst>
                    </a:gridCol>
                    <a:gridCol w="1402639">
                      <a:extLst>
                        <a:ext uri="{9D8B030D-6E8A-4147-A177-3AD203B41FA5}">
                          <a16:colId xmlns:a16="http://schemas.microsoft.com/office/drawing/2014/main" val="1619671779"/>
                        </a:ext>
                      </a:extLst>
                    </a:gridCol>
                    <a:gridCol w="1572468">
                      <a:extLst>
                        <a:ext uri="{9D8B030D-6E8A-4147-A177-3AD203B41FA5}">
                          <a16:colId xmlns:a16="http://schemas.microsoft.com/office/drawing/2014/main" val="2391869818"/>
                        </a:ext>
                      </a:extLst>
                    </a:gridCol>
                    <a:gridCol w="1297758">
                      <a:extLst>
                        <a:ext uri="{9D8B030D-6E8A-4147-A177-3AD203B41FA5}">
                          <a16:colId xmlns:a16="http://schemas.microsoft.com/office/drawing/2014/main" val="1355537912"/>
                        </a:ext>
                      </a:extLst>
                    </a:gridCol>
                    <a:gridCol w="1439849">
                      <a:extLst>
                        <a:ext uri="{9D8B030D-6E8A-4147-A177-3AD203B41FA5}">
                          <a16:colId xmlns:a16="http://schemas.microsoft.com/office/drawing/2014/main" val="2749653374"/>
                        </a:ext>
                      </a:extLst>
                    </a:gridCol>
                    <a:gridCol w="1733503">
                      <a:extLst>
                        <a:ext uri="{9D8B030D-6E8A-4147-A177-3AD203B41FA5}">
                          <a16:colId xmlns:a16="http://schemas.microsoft.com/office/drawing/2014/main" val="63272522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No smear [cm]</a:t>
                          </a:r>
                          <a:endParaRPr lang="en-US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1 Smeared [cm]</a:t>
                          </a:r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1018" t="-3636" r="-40877" b="-16781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895" t="-3636" r="-1404" b="-167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186902"/>
                      </a:ext>
                    </a:extLst>
                  </a:tr>
                  <a:tr h="615823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00" t="-56436" r="-691803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772" t="-56436" r="-640351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778" t="-56436" r="-523932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3478" t="-56436" r="-433043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434" t="-56436" r="-286047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9202" t="-56436" r="-246479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2034" t="-56436" r="-122458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895" t="-56436" r="-1404" b="-8138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5711595"/>
                      </a:ext>
                    </a:extLst>
                  </a:tr>
                  <a:tr h="2208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67" t="-43526" r="-3220000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00" t="-43526" r="-691803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772" t="-43526" r="-640351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778" t="-43526" r="-523932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3478" t="-43526" r="-433043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434" t="-43526" r="-286047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9202" t="-43526" r="-246479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2034" t="-43526" r="-122458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895" t="-43526" r="-1404" b="-1264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5072082"/>
                      </a:ext>
                    </a:extLst>
                  </a:tr>
                  <a:tr h="22248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67" t="-142350" r="-3220000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00" t="-142350" r="-691803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772" t="-142350" r="-640351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778" t="-142350" r="-523932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3478" t="-142350" r="-433043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434" t="-142350" r="-286047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9202" t="-142350" r="-246479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2034" t="-142350" r="-122458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895" t="-142350" r="-1404" b="-2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848894"/>
                      </a:ext>
                    </a:extLst>
                  </a:tr>
                  <a:tr h="554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67" t="-974725" r="-3220000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25551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7B7CDFF-1FA8-4361-A6A1-188671B3F933}"/>
              </a:ext>
            </a:extLst>
          </p:cNvPr>
          <p:cNvSpPr txBox="1"/>
          <p:nvPr/>
        </p:nvSpPr>
        <p:spPr>
          <a:xfrm>
            <a:off x="736846" y="6255370"/>
            <a:ext cx="490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SUMMARY TABLE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52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816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Corbel</vt:lpstr>
      <vt:lpstr>Times New Roman</vt:lpstr>
      <vt:lpstr>Tema di Office</vt:lpstr>
      <vt:lpstr>Neutrino energy Contour plot </vt:lpstr>
      <vt:lpstr>Neutrino energy Contour plot </vt:lpstr>
      <vt:lpstr>Neutrino energy Contour plot </vt:lpstr>
      <vt:lpstr>Neutrino energy Contour plot </vt:lpstr>
      <vt:lpstr>Propagation plots</vt:lpstr>
      <vt:lpstr>Track matching for resolution plots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2021-01-17T17:35:16Z</dcterms:modified>
</cp:coreProperties>
</file>