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11"/>
  </p:notesMasterIdLst>
  <p:handoutMasterIdLst>
    <p:handoutMasterId r:id="rId12"/>
  </p:handoutMasterIdLst>
  <p:sldIdLst>
    <p:sldId id="577" r:id="rId4"/>
    <p:sldId id="579" r:id="rId5"/>
    <p:sldId id="580" r:id="rId6"/>
    <p:sldId id="581" r:id="rId7"/>
    <p:sldId id="583" r:id="rId8"/>
    <p:sldId id="582" r:id="rId9"/>
    <p:sldId id="578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4DB152"/>
    <a:srgbClr val="E0EBF6"/>
    <a:srgbClr val="333399"/>
    <a:srgbClr val="5EE3F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31" autoAdjust="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4DDF42-EA81-4D58-9E48-71D338B26FAC}" type="datetime1">
              <a:rPr lang="it-IT" smtClean="0"/>
              <a:t>18/01/2021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FCAD0-C8D4-46EE-8714-3DAE081602B2}" type="datetime1">
              <a:rPr lang="it-IT" smtClean="0"/>
              <a:pPr/>
              <a:t>18/01/2021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dirty="0"/>
              <a:t>Fare clic per modificare lo stile del sottotitolo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tes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5" name="Segnaposto tes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 anchor="b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9" name="Segnaposto immagine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sinistro confront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2" name="Segnaposto sinistro confront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dirty="0"/>
              <a:t>Immettere la didascalia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i ringrazi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Grazie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Segnaposto testo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Nome completo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Numero di telefono</a:t>
            </a:r>
          </a:p>
        </p:txBody>
      </p:sp>
      <p:sp>
        <p:nvSpPr>
          <p:cNvPr id="13" name="Segnaposto testo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Indirizzo di posta elettronica o </a:t>
            </a:r>
            <a:r>
              <a:rPr lang="it-IT" dirty="0" err="1"/>
              <a:t>handle</a:t>
            </a:r>
            <a:r>
              <a:rPr lang="it-IT" dirty="0"/>
              <a:t> di social media</a:t>
            </a:r>
          </a:p>
        </p:txBody>
      </p:sp>
      <p:sp>
        <p:nvSpPr>
          <p:cNvPr id="14" name="Segnaposto testo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Sito Web della società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632223" y="6356350"/>
            <a:ext cx="559777" cy="3651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4" name="Casella di tes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893884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it-IT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FEDERICO</a:t>
            </a:r>
            <a:br>
              <a:rPr lang="it-IT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it-IT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BATTISTI</a:t>
            </a:r>
            <a:endParaRPr lang="it-IT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812281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98842" y="3426923"/>
            <a:ext cx="6826157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Neutrino energy Contour plot 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</a:t>
            </a:fld>
            <a:endParaRPr lang="it-IT"/>
          </a:p>
        </p:txBody>
      </p:sp>
      <p:pic>
        <p:nvPicPr>
          <p:cNvPr id="5" name="Picture 4" descr="Chart, surface chart&#10;&#10;Description automatically generated">
            <a:extLst>
              <a:ext uri="{FF2B5EF4-FFF2-40B4-BE49-F238E27FC236}">
                <a16:creationId xmlns:a16="http://schemas.microsoft.com/office/drawing/2014/main" id="{225FF1EB-8E6B-478A-A997-EE0204562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66" y="982116"/>
            <a:ext cx="6811696" cy="52828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787E55-42E8-47A6-B2EB-889EE7F6EFD8}"/>
                  </a:ext>
                </a:extLst>
              </p:cNvPr>
              <p:cNvSpPr txBox="1"/>
              <p:nvPr/>
            </p:nvSpPr>
            <p:spPr>
              <a:xfrm>
                <a:off x="539393" y="1396428"/>
                <a:ext cx="3766278" cy="260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Contour plot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[GeV] 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</m:oMath>
                </a14:m>
                <a:r>
                  <a:rPr lang="it-IT" b="0" dirty="0"/>
                  <a:t> [GeV/c]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b="0" dirty="0"/>
                  <a:t> [degree]</a:t>
                </a:r>
              </a:p>
              <a:p>
                <a:endParaRPr lang="it-IT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Produced using TGraph2D and the CONT4 drawing option</a:t>
                </a:r>
              </a:p>
              <a:p>
                <a:endParaRPr lang="it-IT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Here I consider all </a:t>
                </a:r>
                <a:r>
                  <a:rPr lang="it-IT" dirty="0">
                    <a:solidFill>
                      <a:schemeClr val="accent1"/>
                    </a:solidFill>
                  </a:rPr>
                  <a:t>primary muons</a:t>
                </a:r>
                <a:endParaRPr lang="it-IT" b="0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787E55-42E8-47A6-B2EB-889EE7F6E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93" y="1396428"/>
                <a:ext cx="3766278" cy="2607637"/>
              </a:xfrm>
              <a:prstGeom prst="rect">
                <a:avLst/>
              </a:prstGeom>
              <a:blipFill>
                <a:blip r:embed="rId3"/>
                <a:stretch>
                  <a:fillRect l="-971" t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22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Neutrino energy Contour plot 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FF1EB-8E6B-478A-A997-EE0204562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966" y="982116"/>
            <a:ext cx="6811696" cy="52828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787E55-42E8-47A6-B2EB-889EE7F6EFD8}"/>
                  </a:ext>
                </a:extLst>
              </p:cNvPr>
              <p:cNvSpPr txBox="1"/>
              <p:nvPr/>
            </p:nvSpPr>
            <p:spPr>
              <a:xfrm>
                <a:off x="539393" y="1396428"/>
                <a:ext cx="3766278" cy="3161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Contour plot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[GeV] 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</m:oMath>
                </a14:m>
                <a:r>
                  <a:rPr lang="it-IT" b="0" dirty="0"/>
                  <a:t> [GeV/c]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b="0" dirty="0"/>
                  <a:t> [degree]</a:t>
                </a:r>
              </a:p>
              <a:p>
                <a:endParaRPr lang="it-IT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Produced using TGrapg2D and the CONT4 drawing option</a:t>
                </a:r>
              </a:p>
              <a:p>
                <a:endParaRPr lang="it-IT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Here I consider all </a:t>
                </a:r>
                <a:r>
                  <a:rPr lang="it-IT" dirty="0">
                    <a:solidFill>
                      <a:schemeClr val="accent1"/>
                    </a:solidFill>
                  </a:rPr>
                  <a:t>non primary muons</a:t>
                </a:r>
              </a:p>
              <a:p>
                <a:endParaRPr lang="it-IT" b="0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787E55-42E8-47A6-B2EB-889EE7F6E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93" y="1396428"/>
                <a:ext cx="3766278" cy="3161635"/>
              </a:xfrm>
              <a:prstGeom prst="rect">
                <a:avLst/>
              </a:prstGeom>
              <a:blipFill>
                <a:blip r:embed="rId3"/>
                <a:stretch>
                  <a:fillRect l="-971" t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04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Neutrino energy Contour plot 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3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FF1EB-8E6B-478A-A997-EE0204562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966" y="982116"/>
            <a:ext cx="6811696" cy="52828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787E55-42E8-47A6-B2EB-889EE7F6EFD8}"/>
                  </a:ext>
                </a:extLst>
              </p:cNvPr>
              <p:cNvSpPr txBox="1"/>
              <p:nvPr/>
            </p:nvSpPr>
            <p:spPr>
              <a:xfrm>
                <a:off x="539393" y="1396428"/>
                <a:ext cx="3766278" cy="2921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Contour plot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[GeV] 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</m:oMath>
                </a14:m>
                <a:r>
                  <a:rPr lang="it-IT" b="0" dirty="0"/>
                  <a:t> [GeV/c]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b="0" dirty="0"/>
                  <a:t> [degree]</a:t>
                </a:r>
              </a:p>
              <a:p>
                <a:endParaRPr lang="it-IT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Produced using TGrapg2D and the CONT4 drawing option</a:t>
                </a:r>
              </a:p>
              <a:p>
                <a:endParaRPr lang="it-IT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Here I consider all </a:t>
                </a:r>
                <a:r>
                  <a:rPr lang="it-IT" dirty="0">
                    <a:solidFill>
                      <a:schemeClr val="accent1"/>
                    </a:solidFill>
                  </a:rPr>
                  <a:t>primary anti-muons</a:t>
                </a:r>
                <a:endParaRPr lang="it-IT" b="0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787E55-42E8-47A6-B2EB-889EE7F6E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93" y="1396428"/>
                <a:ext cx="3766278" cy="2921056"/>
              </a:xfrm>
              <a:prstGeom prst="rect">
                <a:avLst/>
              </a:prstGeom>
              <a:blipFill>
                <a:blip r:embed="rId3"/>
                <a:stretch>
                  <a:fillRect l="-971" t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58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Neutrino energy Contour plot 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4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FF1EB-8E6B-478A-A997-EE0204562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966" y="982116"/>
            <a:ext cx="6811696" cy="52828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787E55-42E8-47A6-B2EB-889EE7F6EFD8}"/>
                  </a:ext>
                </a:extLst>
              </p:cNvPr>
              <p:cNvSpPr txBox="1"/>
              <p:nvPr/>
            </p:nvSpPr>
            <p:spPr>
              <a:xfrm>
                <a:off x="539393" y="1396428"/>
                <a:ext cx="3766278" cy="2921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Contour plot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[GeV] 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</m:oMath>
                </a14:m>
                <a:r>
                  <a:rPr lang="it-IT" b="0" dirty="0"/>
                  <a:t> [GeV/c]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b="0" dirty="0"/>
                  <a:t> [degree]</a:t>
                </a:r>
              </a:p>
              <a:p>
                <a:endParaRPr lang="it-IT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Produced using TGrapg2D and the CONT4 drawing option</a:t>
                </a:r>
              </a:p>
              <a:p>
                <a:endParaRPr lang="it-IT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Here I consider all </a:t>
                </a:r>
                <a:r>
                  <a:rPr lang="it-IT" dirty="0">
                    <a:solidFill>
                      <a:schemeClr val="accent1"/>
                    </a:solidFill>
                  </a:rPr>
                  <a:t>non-primary anti-muons</a:t>
                </a:r>
                <a:endParaRPr lang="it-IT" b="0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787E55-42E8-47A6-B2EB-889EE7F6E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93" y="1396428"/>
                <a:ext cx="3766278" cy="2921056"/>
              </a:xfrm>
              <a:prstGeom prst="rect">
                <a:avLst/>
              </a:prstGeom>
              <a:blipFill>
                <a:blip r:embed="rId3"/>
                <a:stretch>
                  <a:fillRect l="-971" t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6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Propagation plots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5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787E55-42E8-47A6-B2EB-889EE7F6EFD8}"/>
                  </a:ext>
                </a:extLst>
              </p:cNvPr>
              <p:cNvSpPr txBox="1"/>
              <p:nvPr/>
            </p:nvSpPr>
            <p:spPr>
              <a:xfrm>
                <a:off x="398461" y="1289952"/>
                <a:ext cx="4743682" cy="427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Tried producing </a:t>
                </a:r>
                <a:r>
                  <a:rPr lang="it-IT" sz="1600" dirty="0">
                    <a:solidFill>
                      <a:schemeClr val="accent1"/>
                    </a:solidFill>
                  </a:rPr>
                  <a:t>propagation plots: for that I used Traj points that Eldwan made available</a:t>
                </a:r>
              </a:p>
              <a:p>
                <a:endParaRPr lang="it-IT" sz="16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solidFill>
                      <a:srgbClr val="FF0000"/>
                    </a:solidFill>
                  </a:rPr>
                  <a:t>Problem: </a:t>
                </a:r>
                <a:r>
                  <a:rPr lang="it-IT" sz="1600" dirty="0"/>
                  <a:t>the points in the trajectories seem to be saved in the TTrees at arbitrary steps, which makes it very difficult to produce a scatter-plot in XY at a given Z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Tried to produce a propagation plot by making two XY histograms: one using muon trajectory points having </a:t>
                </a:r>
                <a14:m>
                  <m:oMath xmlns:m="http://schemas.openxmlformats.org/officeDocument/2006/math">
                    <m:r>
                      <a:rPr lang="it-IT" sz="16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850&lt;</m:t>
                    </m:r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&lt;950)</m:t>
                    </m:r>
                    <m:r>
                      <m:rPr>
                        <m:sty m:val="p"/>
                      </m:rP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600" dirty="0"/>
                  <a:t>and the other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1100</m:t>
                        </m:r>
                        <m: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&lt;1200</m:t>
                        </m:r>
                      </m:e>
                    </m:d>
                    <m:r>
                      <m:rPr>
                        <m:sty m:val="p"/>
                      </m:rPr>
                      <a:rPr lang="it-IT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cm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it-IT" sz="16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The first represents roughly the 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XY distribution </a:t>
                </a:r>
                <a:r>
                  <a:rPr lang="en-US" sz="1600" dirty="0"/>
                  <a:t>of muons 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exiting the active Lar volume </a:t>
                </a:r>
                <a:r>
                  <a:rPr lang="en-US" sz="1600" dirty="0"/>
                  <a:t>and the second is the same for muons 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entering the </a:t>
                </a:r>
                <a:r>
                  <a:rPr lang="en-US" sz="1600" dirty="0" err="1">
                    <a:solidFill>
                      <a:schemeClr val="accent1"/>
                    </a:solidFill>
                  </a:rPr>
                  <a:t>GAr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 TPC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Finally 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divided the second by the first to obtain the propagation plot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787E55-42E8-47A6-B2EB-889EE7F6E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61" y="1289952"/>
                <a:ext cx="4743682" cy="4278094"/>
              </a:xfrm>
              <a:prstGeom prst="rect">
                <a:avLst/>
              </a:prstGeom>
              <a:blipFill>
                <a:blip r:embed="rId2"/>
                <a:stretch>
                  <a:fillRect l="-513" t="-428" r="-1284" b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DD5F3B9-AC46-40ED-8A7A-2DE8185FE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7862" y="968301"/>
            <a:ext cx="6345677" cy="492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8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Track matching for resolution plots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6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787E55-42E8-47A6-B2EB-889EE7F6EFD8}"/>
                  </a:ext>
                </a:extLst>
              </p:cNvPr>
              <p:cNvSpPr txBox="1"/>
              <p:nvPr/>
            </p:nvSpPr>
            <p:spPr>
              <a:xfrm>
                <a:off x="814601" y="1176292"/>
                <a:ext cx="6713664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Tried producing </a:t>
                </a:r>
                <a:r>
                  <a:rPr lang="it-IT" dirty="0">
                    <a:solidFill>
                      <a:schemeClr val="accent1"/>
                    </a:solidFill>
                  </a:rPr>
                  <a:t>charge resolution plots</a:t>
                </a:r>
                <a:r>
                  <a:rPr lang="it-IT" dirty="0"/>
                  <a:t>: in order to do so need to </a:t>
                </a:r>
                <a:r>
                  <a:rPr lang="it-IT" dirty="0">
                    <a:solidFill>
                      <a:schemeClr val="accent1"/>
                    </a:solidFill>
                  </a:rPr>
                  <a:t>match reconstructed tracks to MC particles</a:t>
                </a:r>
                <a:endParaRPr lang="it-IT" b="0" dirty="0">
                  <a:solidFill>
                    <a:schemeClr val="accent1"/>
                  </a:solidFill>
                </a:endParaRPr>
              </a:p>
              <a:p>
                <a:endParaRPr lang="it-IT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Tried using Leo’s strategy: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>
                    <a:solidFill>
                      <a:schemeClr val="accent1"/>
                    </a:solidFill>
                  </a:rPr>
                  <a:t>Cycle over all MC muons </a:t>
                </a:r>
                <a:r>
                  <a:rPr lang="it-IT" dirty="0"/>
                  <a:t>in file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/>
                  <a:t>For each muon find the reconstructed track for which </a:t>
                </a:r>
                <a:r>
                  <a:rPr lang="en-US" dirty="0">
                    <a:solidFill>
                      <a:schemeClr val="accent1"/>
                    </a:solidFill>
                  </a:rPr>
                  <a:t>angle between the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reco</a:t>
                </a:r>
                <a:r>
                  <a:rPr lang="en-US" dirty="0">
                    <a:solidFill>
                      <a:schemeClr val="accent1"/>
                    </a:solidFill>
                  </a:rPr>
                  <a:t> track momentum and the MC momentum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is the smallest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Calculate the </a:t>
                </a:r>
                <a:r>
                  <a:rPr lang="en-US" dirty="0">
                    <a:solidFill>
                      <a:schemeClr val="accent1"/>
                    </a:solidFill>
                  </a:rPr>
                  <a:t>distance between these two in the plane transverse to the direction of the MC momentum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𝑑𝑒𝑙𝑋</m:t>
                    </m:r>
                  </m:oMath>
                </a14:m>
                <a:endParaRPr lang="it-IT" dirty="0">
                  <a:solidFill>
                    <a:schemeClr val="accent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/>
                  <a:t>Apply the cut: 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&gt;0.996) &amp;&amp; (</m:t>
                    </m:r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𝑑𝑒𝑙𝑋</m:t>
                    </m:r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&lt;3 </m:t>
                    </m:r>
                    <m:r>
                      <m:rPr>
                        <m:sty m:val="p"/>
                      </m:rP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cm</m:t>
                    </m:r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>
                  <a:solidFill>
                    <a:schemeClr val="accent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/>
                  <a:t>If a track that passes the cut is found  </a:t>
                </a:r>
                <a:r>
                  <a:rPr lang="it-IT" dirty="0">
                    <a:solidFill>
                      <a:schemeClr val="accent1"/>
                    </a:solidFill>
                  </a:rPr>
                  <a:t>the matching was successfull</a:t>
                </a:r>
              </a:p>
              <a:p>
                <a:endParaRPr lang="it-IT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rgbClr val="FF0000"/>
                    </a:solidFill>
                  </a:rPr>
                  <a:t>Problem:</a:t>
                </a:r>
                <a:r>
                  <a:rPr lang="it-IT" dirty="0"/>
                  <a:t> when I tried applying the method I got </a:t>
                </a:r>
                <a:r>
                  <a:rPr lang="it-IT" dirty="0">
                    <a:solidFill>
                      <a:srgbClr val="FF0000"/>
                    </a:solidFill>
                  </a:rPr>
                  <a:t>huge values for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𝑑𝑒𝑙𝑋</m:t>
                    </m:r>
                  </m:oMath>
                </a14:m>
                <a:r>
                  <a:rPr lang="it-IT" b="0" dirty="0">
                    <a:solidFill>
                      <a:schemeClr val="accent1"/>
                    </a:solidFill>
                  </a:rPr>
                  <a:t> </a:t>
                </a:r>
                <a:r>
                  <a:rPr lang="it-IT" b="0" dirty="0"/>
                  <a:t>so that no particle is ever successfully matched.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Might be a mistake on my part or a problem with the reconstruction (need to check)</a:t>
                </a:r>
                <a:endParaRPr lang="it-IT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787E55-42E8-47A6-B2EB-889EE7F6E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01" y="1176292"/>
                <a:ext cx="6713664" cy="5078313"/>
              </a:xfrm>
              <a:prstGeom prst="rect">
                <a:avLst/>
              </a:prstGeom>
              <a:blipFill>
                <a:blip r:embed="rId2"/>
                <a:stretch>
                  <a:fillRect l="-636" t="-720" r="-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184A451-2FE4-4FAD-A1ED-9012FC6AC1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78"/>
          <a:stretch/>
        </p:blipFill>
        <p:spPr>
          <a:xfrm>
            <a:off x="8881832" y="1176292"/>
            <a:ext cx="1527296" cy="471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6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7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9503E46E-FA45-438D-A069-91B45D0DD8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7519417"/>
                  </p:ext>
                </p:extLst>
              </p:nvPr>
            </p:nvGraphicFramePr>
            <p:xfrm>
              <a:off x="41456" y="181926"/>
              <a:ext cx="12109087" cy="593865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3984">
                      <a:extLst>
                        <a:ext uri="{9D8B030D-6E8A-4147-A177-3AD203B41FA5}">
                          <a16:colId xmlns:a16="http://schemas.microsoft.com/office/drawing/2014/main" val="3928125508"/>
                        </a:ext>
                      </a:extLst>
                    </a:gridCol>
                    <a:gridCol w="1487154">
                      <a:extLst>
                        <a:ext uri="{9D8B030D-6E8A-4147-A177-3AD203B41FA5}">
                          <a16:colId xmlns:a16="http://schemas.microsoft.com/office/drawing/2014/main" val="4081456277"/>
                        </a:ext>
                      </a:extLst>
                    </a:gridCol>
                    <a:gridCol w="1390826">
                      <a:extLst>
                        <a:ext uri="{9D8B030D-6E8A-4147-A177-3AD203B41FA5}">
                          <a16:colId xmlns:a16="http://schemas.microsoft.com/office/drawing/2014/main" val="1552800398"/>
                        </a:ext>
                      </a:extLst>
                    </a:gridCol>
                    <a:gridCol w="1420906">
                      <a:extLst>
                        <a:ext uri="{9D8B030D-6E8A-4147-A177-3AD203B41FA5}">
                          <a16:colId xmlns:a16="http://schemas.microsoft.com/office/drawing/2014/main" val="2711258667"/>
                        </a:ext>
                      </a:extLst>
                    </a:gridCol>
                    <a:gridCol w="1402639">
                      <a:extLst>
                        <a:ext uri="{9D8B030D-6E8A-4147-A177-3AD203B41FA5}">
                          <a16:colId xmlns:a16="http://schemas.microsoft.com/office/drawing/2014/main" val="1619671779"/>
                        </a:ext>
                      </a:extLst>
                    </a:gridCol>
                    <a:gridCol w="1572468">
                      <a:extLst>
                        <a:ext uri="{9D8B030D-6E8A-4147-A177-3AD203B41FA5}">
                          <a16:colId xmlns:a16="http://schemas.microsoft.com/office/drawing/2014/main" val="2391869818"/>
                        </a:ext>
                      </a:extLst>
                    </a:gridCol>
                    <a:gridCol w="1297758">
                      <a:extLst>
                        <a:ext uri="{9D8B030D-6E8A-4147-A177-3AD203B41FA5}">
                          <a16:colId xmlns:a16="http://schemas.microsoft.com/office/drawing/2014/main" val="1355537912"/>
                        </a:ext>
                      </a:extLst>
                    </a:gridCol>
                    <a:gridCol w="1439849">
                      <a:extLst>
                        <a:ext uri="{9D8B030D-6E8A-4147-A177-3AD203B41FA5}">
                          <a16:colId xmlns:a16="http://schemas.microsoft.com/office/drawing/2014/main" val="2749653374"/>
                        </a:ext>
                      </a:extLst>
                    </a:gridCol>
                    <a:gridCol w="1733503">
                      <a:extLst>
                        <a:ext uri="{9D8B030D-6E8A-4147-A177-3AD203B41FA5}">
                          <a16:colId xmlns:a16="http://schemas.microsoft.com/office/drawing/2014/main" val="632725226"/>
                        </a:ext>
                      </a:extLst>
                    </a:gridCol>
                  </a:tblGrid>
                  <a:tr h="239769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No smear [cm]</a:t>
                          </a:r>
                          <a:endParaRPr lang="en-US" sz="16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1 Smeared [cm]</a:t>
                          </a:r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it-IT" sz="16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it-IT" sz="1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it-IT" sz="1600" dirty="0" smtClean="0"/>
                                  <m:t>Smeared</m:t>
                                </m:r>
                                <m:r>
                                  <m:rPr>
                                    <m:nor/>
                                  </m:rPr>
                                  <a:rPr lang="it-IT" sz="1600" dirty="0" smtClean="0"/>
                                  <m:t> [</m:t>
                                </m:r>
                                <m:r>
                                  <m:rPr>
                                    <m:nor/>
                                  </m:rPr>
                                  <a:rPr lang="it-IT" sz="1600" dirty="0" smtClean="0"/>
                                  <m:t>cm</m:t>
                                </m:r>
                                <m:r>
                                  <m:rPr>
                                    <m:nor/>
                                  </m:rPr>
                                  <a:rPr lang="it-IT" sz="1600" dirty="0" smtClean="0"/>
                                  <m:t>]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it-IT" sz="160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nor/>
                                  </m:rPr>
                                  <a:rPr lang="it-IT" sz="1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it-IT" sz="1600" dirty="0" smtClean="0"/>
                                  <m:t>Smeared</m:t>
                                </m:r>
                                <m:r>
                                  <m:rPr>
                                    <m:nor/>
                                  </m:rPr>
                                  <a:rPr lang="it-IT" sz="1600" dirty="0" smtClean="0"/>
                                  <m:t> [</m:t>
                                </m:r>
                                <m:r>
                                  <m:rPr>
                                    <m:nor/>
                                  </m:rPr>
                                  <a:rPr lang="it-IT" sz="1600" dirty="0" smtClean="0"/>
                                  <m:t>cm</m:t>
                                </m:r>
                                <m:r>
                                  <m:rPr>
                                    <m:nor/>
                                  </m:rPr>
                                  <a:rPr lang="it-IT" sz="1600" dirty="0" smtClean="0"/>
                                  <m:t>]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4186902"/>
                      </a:ext>
                    </a:extLst>
                  </a:tr>
                  <a:tr h="590646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=(0,0,0)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=0.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=(0.1,3,3)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11595"/>
                      </a:ext>
                    </a:extLst>
                  </a:tr>
                  <a:tr h="2208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 sz="1600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moving down together </a:t>
                          </a:r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filter breaks</a:t>
                          </a:r>
                          <a:r>
                            <a:rPr lang="en-US" sz="1400" baseline="0" dirty="0">
                              <a:solidFill>
                                <a:schemeClr val="accent1"/>
                              </a:solidFill>
                            </a:rPr>
                            <a:t> at 0.0005cm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fixed at 3cm filter breaks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=0.1</m:t>
                              </m:r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Proceding downwards along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filter breaks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r>
                            <a:rPr lang="en-US" sz="1400" dirty="0"/>
                            <a:t>, following measurement and loosing predictive power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fixed at 3cm</a:t>
                          </a:r>
                          <a:r>
                            <a:rPr lang="en-US" sz="1400" dirty="0"/>
                            <a:t>, proceeding downwards 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the filter first improves then </a:t>
                          </a:r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breaks at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=0.1</m:t>
                              </m:r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fixed at 3cm</a:t>
                          </a:r>
                          <a:r>
                            <a:rPr lang="en-US" sz="1400" dirty="0"/>
                            <a:t>, proceeding downwards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the filter immediately </a:t>
                          </a:r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breaks at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endParaRPr lang="en-US" sz="1400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moving down together filter breaks</a:t>
                          </a:r>
                          <a:r>
                            <a:rPr lang="en-US" sz="1400" baseline="0" dirty="0">
                              <a:solidFill>
                                <a:schemeClr val="accent1"/>
                              </a:solidFill>
                            </a:rPr>
                            <a:t> at 2cm.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fixed at 4cm filter breaks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moving down together filter breaks</a:t>
                          </a:r>
                          <a:r>
                            <a:rPr lang="en-US" sz="1400" baseline="0" dirty="0">
                              <a:solidFill>
                                <a:schemeClr val="accent1"/>
                              </a:solidFill>
                            </a:rPr>
                            <a:t> at 2cm.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fixed at 4cm filter breaks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moving down together filter breaks</a:t>
                          </a:r>
                          <a:r>
                            <a:rPr lang="en-US" sz="1400" baseline="0" dirty="0">
                              <a:solidFill>
                                <a:schemeClr val="accent1"/>
                              </a:solidFill>
                            </a:rPr>
                            <a:t> at 1cm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fixed at 3cm filter breaks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moving down together filter breaks</a:t>
                          </a:r>
                          <a:r>
                            <a:rPr lang="en-US" sz="1400" baseline="0" dirty="0">
                              <a:solidFill>
                                <a:schemeClr val="accent1"/>
                              </a:solidFill>
                            </a:rPr>
                            <a:t> at 4cm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fixed at 5cm filter breaks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5072082"/>
                      </a:ext>
                    </a:extLst>
                  </a:tr>
                  <a:tr h="222481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 sz="1600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moving down together </a:t>
                          </a:r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filter breaks</a:t>
                          </a:r>
                          <a:r>
                            <a:rPr lang="en-US" sz="1400" baseline="0" dirty="0">
                              <a:solidFill>
                                <a:schemeClr val="accent1"/>
                              </a:solidFill>
                            </a:rPr>
                            <a:t> at 0.0005cm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fixed at 3cm filter never completely breaks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Proceding downwards along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filter breaks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1400" dirty="0"/>
                            <a:t>, following measurement and loosing predictive power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fixed at 3cm</a:t>
                          </a:r>
                          <a:r>
                            <a:rPr lang="en-US" sz="1400" dirty="0"/>
                            <a:t>, proceeding downwards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the filter immediately </a:t>
                          </a:r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breaks at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endParaRPr lang="en-US" sz="1400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fixed at 3cm</a:t>
                          </a:r>
                          <a:r>
                            <a:rPr lang="en-US" sz="1400" dirty="0"/>
                            <a:t>, proceeding downwards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the filter first improves then </a:t>
                          </a:r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breaks at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=0.1</m:t>
                              </m:r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endParaRPr lang="en-US" sz="1400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moving down together filter breaks</a:t>
                          </a:r>
                          <a:r>
                            <a:rPr lang="en-US" sz="1400" baseline="0" dirty="0">
                              <a:solidFill>
                                <a:schemeClr val="accent1"/>
                              </a:solidFill>
                            </a:rPr>
                            <a:t> at 2cm.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fixed at 4cm filter breaks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endParaRPr lang="en-US" sz="1400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moving down together filter breaks</a:t>
                          </a:r>
                          <a:r>
                            <a:rPr lang="en-US" sz="1400" baseline="0" dirty="0">
                              <a:solidFill>
                                <a:schemeClr val="accent1"/>
                              </a:solidFill>
                            </a:rPr>
                            <a:t> at 2cm.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fixed at 4cm filter breaks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moving down together filter breaks</a:t>
                          </a:r>
                          <a:r>
                            <a:rPr lang="en-US" sz="1400" baseline="0" dirty="0">
                              <a:solidFill>
                                <a:schemeClr val="accent1"/>
                              </a:solidFill>
                            </a:rPr>
                            <a:t> at 1cm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fixed at 3cm filter breaks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=0.1</m:t>
                              </m:r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endParaRPr lang="en-US" sz="1400" dirty="0"/>
                        </a:p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moving down together filter breaks</a:t>
                          </a:r>
                          <a:r>
                            <a:rPr lang="en-US" sz="1400" baseline="0" dirty="0">
                              <a:solidFill>
                                <a:schemeClr val="accent1"/>
                              </a:solidFill>
                            </a:rPr>
                            <a:t> at 4cm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fixed at 5cm filter breaks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8848894"/>
                      </a:ext>
                    </a:extLst>
                  </a:tr>
                  <a:tr h="5540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 sz="1600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𝑦𝑧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25551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9503E46E-FA45-438D-A069-91B45D0DD8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7519417"/>
                  </p:ext>
                </p:extLst>
              </p:nvPr>
            </p:nvGraphicFramePr>
            <p:xfrm>
              <a:off x="41456" y="181926"/>
              <a:ext cx="12109087" cy="593865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3984">
                      <a:extLst>
                        <a:ext uri="{9D8B030D-6E8A-4147-A177-3AD203B41FA5}">
                          <a16:colId xmlns:a16="http://schemas.microsoft.com/office/drawing/2014/main" val="3928125508"/>
                        </a:ext>
                      </a:extLst>
                    </a:gridCol>
                    <a:gridCol w="1487154">
                      <a:extLst>
                        <a:ext uri="{9D8B030D-6E8A-4147-A177-3AD203B41FA5}">
                          <a16:colId xmlns:a16="http://schemas.microsoft.com/office/drawing/2014/main" val="4081456277"/>
                        </a:ext>
                      </a:extLst>
                    </a:gridCol>
                    <a:gridCol w="1390826">
                      <a:extLst>
                        <a:ext uri="{9D8B030D-6E8A-4147-A177-3AD203B41FA5}">
                          <a16:colId xmlns:a16="http://schemas.microsoft.com/office/drawing/2014/main" val="1552800398"/>
                        </a:ext>
                      </a:extLst>
                    </a:gridCol>
                    <a:gridCol w="1420906">
                      <a:extLst>
                        <a:ext uri="{9D8B030D-6E8A-4147-A177-3AD203B41FA5}">
                          <a16:colId xmlns:a16="http://schemas.microsoft.com/office/drawing/2014/main" val="2711258667"/>
                        </a:ext>
                      </a:extLst>
                    </a:gridCol>
                    <a:gridCol w="1402639">
                      <a:extLst>
                        <a:ext uri="{9D8B030D-6E8A-4147-A177-3AD203B41FA5}">
                          <a16:colId xmlns:a16="http://schemas.microsoft.com/office/drawing/2014/main" val="1619671779"/>
                        </a:ext>
                      </a:extLst>
                    </a:gridCol>
                    <a:gridCol w="1572468">
                      <a:extLst>
                        <a:ext uri="{9D8B030D-6E8A-4147-A177-3AD203B41FA5}">
                          <a16:colId xmlns:a16="http://schemas.microsoft.com/office/drawing/2014/main" val="2391869818"/>
                        </a:ext>
                      </a:extLst>
                    </a:gridCol>
                    <a:gridCol w="1297758">
                      <a:extLst>
                        <a:ext uri="{9D8B030D-6E8A-4147-A177-3AD203B41FA5}">
                          <a16:colId xmlns:a16="http://schemas.microsoft.com/office/drawing/2014/main" val="1355537912"/>
                        </a:ext>
                      </a:extLst>
                    </a:gridCol>
                    <a:gridCol w="1439849">
                      <a:extLst>
                        <a:ext uri="{9D8B030D-6E8A-4147-A177-3AD203B41FA5}">
                          <a16:colId xmlns:a16="http://schemas.microsoft.com/office/drawing/2014/main" val="2749653374"/>
                        </a:ext>
                      </a:extLst>
                    </a:gridCol>
                    <a:gridCol w="1733503">
                      <a:extLst>
                        <a:ext uri="{9D8B030D-6E8A-4147-A177-3AD203B41FA5}">
                          <a16:colId xmlns:a16="http://schemas.microsoft.com/office/drawing/2014/main" val="63272522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No smear [cm]</a:t>
                          </a:r>
                          <a:endParaRPr lang="en-US" sz="16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1 Smeared [cm]</a:t>
                          </a:r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1018" t="-3636" r="-40877" b="-16781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7895" t="-3636" r="-1404" b="-167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4186902"/>
                      </a:ext>
                    </a:extLst>
                  </a:tr>
                  <a:tr h="615823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000" t="-56436" r="-691803" b="-8138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3772" t="-56436" r="-640351" b="-8138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7778" t="-56436" r="-523932" b="-8138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3478" t="-56436" r="-433043" b="-8138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434" t="-56436" r="-286047" b="-8138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9202" t="-56436" r="-246479" b="-8138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2034" t="-56436" r="-122458" b="-8138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7895" t="-56436" r="-1404" b="-8138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5711595"/>
                      </a:ext>
                    </a:extLst>
                  </a:tr>
                  <a:tr h="2208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67" t="-43526" r="-3220000" b="-1264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000" t="-43526" r="-691803" b="-1264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3772" t="-43526" r="-640351" b="-1264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7778" t="-43526" r="-523932" b="-1264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3478" t="-43526" r="-433043" b="-1264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434" t="-43526" r="-286047" b="-1264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9202" t="-43526" r="-246479" b="-1264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2034" t="-43526" r="-122458" b="-1264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7895" t="-43526" r="-1404" b="-1264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5072082"/>
                      </a:ext>
                    </a:extLst>
                  </a:tr>
                  <a:tr h="22248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67" t="-142350" r="-3220000" b="-2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000" t="-142350" r="-691803" b="-2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3772" t="-142350" r="-640351" b="-2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7778" t="-142350" r="-523932" b="-2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3478" t="-142350" r="-433043" b="-2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434" t="-142350" r="-286047" b="-2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9202" t="-142350" r="-246479" b="-2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2034" t="-142350" r="-122458" b="-2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7895" t="-142350" r="-1404" b="-2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848894"/>
                      </a:ext>
                    </a:extLst>
                  </a:tr>
                  <a:tr h="554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67" t="-974725" r="-3220000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25551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7B7CDFF-1FA8-4361-A6A1-188671B3F933}"/>
              </a:ext>
            </a:extLst>
          </p:cNvPr>
          <p:cNvSpPr txBox="1"/>
          <p:nvPr/>
        </p:nvSpPr>
        <p:spPr>
          <a:xfrm>
            <a:off x="736846" y="6255370"/>
            <a:ext cx="490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SUMMARY TABLE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526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129_TF16411245.potx" id="{47F9A720-F984-4589-A575-97B14FDB2390}" vid="{B41ED6FB-41F7-4E8D-89E9-5A13582EC3B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61CFE-D4DA-4753-A9A5-D482B9609A35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fb0879af-3eba-417a-a55a-ffe6dcd6ca77"/>
    <ds:schemaRef ds:uri="6dc4bcd6-49db-4c07-9060-8acfc67cef9f"/>
    <ds:schemaRef ds:uri="http://schemas.microsoft.com/sharepoint/v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816</Words>
  <Application>Microsoft Office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Corbel</vt:lpstr>
      <vt:lpstr>Times New Roman</vt:lpstr>
      <vt:lpstr>Tema di Office</vt:lpstr>
      <vt:lpstr>Neutrino energy Contour plot </vt:lpstr>
      <vt:lpstr>Neutrino energy Contour plot </vt:lpstr>
      <vt:lpstr>Neutrino energy Contour plot </vt:lpstr>
      <vt:lpstr>Neutrino energy Contour plot </vt:lpstr>
      <vt:lpstr>Propagation plots</vt:lpstr>
      <vt:lpstr>Track matching for resolution plots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2020-03-03T11:01:07Z</dcterms:created>
  <dcterms:modified xsi:type="dcterms:W3CDTF">2021-01-20T19:39:40Z</dcterms:modified>
</cp:coreProperties>
</file>