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3"/>
  </p:sldMasterIdLst>
  <p:notesMasterIdLst>
    <p:notesMasterId r:id="rId20"/>
  </p:notesMasterIdLst>
  <p:handoutMasterIdLst>
    <p:handoutMasterId r:id="rId21"/>
  </p:handoutMasterIdLst>
  <p:sldIdLst>
    <p:sldId id="310" r:id="rId4"/>
    <p:sldId id="411" r:id="rId5"/>
    <p:sldId id="450" r:id="rId6"/>
    <p:sldId id="570" r:id="rId7"/>
    <p:sldId id="586" r:id="rId8"/>
    <p:sldId id="580" r:id="rId9"/>
    <p:sldId id="579" r:id="rId10"/>
    <p:sldId id="571" r:id="rId11"/>
    <p:sldId id="582" r:id="rId12"/>
    <p:sldId id="581" r:id="rId13"/>
    <p:sldId id="583" r:id="rId14"/>
    <p:sldId id="585" r:id="rId15"/>
    <p:sldId id="584" r:id="rId16"/>
    <p:sldId id="587" r:id="rId17"/>
    <p:sldId id="588" r:id="rId18"/>
    <p:sldId id="578" r:id="rId1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4DB152"/>
    <a:srgbClr val="E0EBF6"/>
    <a:srgbClr val="333399"/>
    <a:srgbClr val="5EE3FE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1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4DDF42-EA81-4D58-9E48-71D338B26FAC}" type="datetime1">
              <a:rPr lang="it-IT" smtClean="0"/>
              <a:t>24/01/2021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FCAD0-C8D4-46EE-8714-3DAE081602B2}" type="datetime1">
              <a:rPr lang="it-IT" smtClean="0"/>
              <a:pPr/>
              <a:t>24/01/2021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dirty="0"/>
              <a:t>Fare clic per modificare lo stile del sottotitolo dello schema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tes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1511250"/>
            <a:ext cx="4500000" cy="468000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1" name="Segnaposto tes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3" name="Segnaposto tes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5" name="Segnaposto tes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7" name="Segnaposto tes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ntenu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 anchor="b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9" name="Segnaposto immagine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sinistro confronto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2" name="Segnaposto sinistro confronto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tes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dirty="0"/>
              <a:t>Immettere la didascalia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i ringrazi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Grazie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0" name="Segnaposto testo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Nome completo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Numero di telefono</a:t>
            </a:r>
          </a:p>
        </p:txBody>
      </p:sp>
      <p:sp>
        <p:nvSpPr>
          <p:cNvPr id="13" name="Segnaposto testo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Indirizzo di posta elettronica o </a:t>
            </a:r>
            <a:r>
              <a:rPr lang="it-IT" dirty="0" err="1"/>
              <a:t>handle</a:t>
            </a:r>
            <a:r>
              <a:rPr lang="it-IT" dirty="0"/>
              <a:t> di social media</a:t>
            </a:r>
          </a:p>
        </p:txBody>
      </p:sp>
      <p:sp>
        <p:nvSpPr>
          <p:cNvPr id="14" name="Segnaposto testo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Sito Web della società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632223" y="6356350"/>
            <a:ext cx="559777" cy="3651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4" name="Casella di tes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893884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it-IT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FEDERICO</a:t>
            </a:r>
            <a:br>
              <a:rPr lang="it-IT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it-IT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BATTISTI</a:t>
            </a:r>
            <a:endParaRPr lang="it-IT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812281"/>
            <a:ext cx="10691446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10691446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98842" y="3426923"/>
            <a:ext cx="6826157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ndico.fnal.gov/event/44562/contributions/200915/attachments/136745/170170/DUNE_ND_Meeting_28.10.20.pdf" TargetMode="External"/><Relationship Id="rId2" Type="http://schemas.openxmlformats.org/officeDocument/2006/relationships/hyperlink" Target="https://indico.fnal.gov/event/47020/contributions/204949/attachments/138880/174374/l2g_Presentation_Gen13_2021.pdf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immagine 5" descr="Immagine che contiene interni, edificio, giallo, metallo&#10;&#10;Descrizione generata automaticamente">
            <a:extLst>
              <a:ext uri="{FF2B5EF4-FFF2-40B4-BE49-F238E27FC236}">
                <a16:creationId xmlns:a16="http://schemas.microsoft.com/office/drawing/2014/main" id="{E63C5246-3650-4D64-B842-401AA4C2BF8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2" r="39252"/>
          <a:stretch>
            <a:fillRect/>
          </a:stretch>
        </p:blipFill>
        <p:spPr/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8CA3E6AF-9360-4700-9F73-9738B24E7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2773" y="5052476"/>
            <a:ext cx="5986474" cy="7901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accent1"/>
                </a:solidFill>
              </a:rPr>
              <a:t>L2G :</a:t>
            </a:r>
            <a:br>
              <a:rPr lang="en-US" sz="2800" dirty="0">
                <a:solidFill>
                  <a:schemeClr val="accent1"/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contained and crossing muons and multiple muon events</a:t>
            </a:r>
            <a:endParaRPr lang="en-US" sz="28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107FD5F3-D3C7-4065-BC7E-341307D67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1949" y="4650538"/>
            <a:ext cx="2211524" cy="119203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it-IT" dirty="0"/>
              <a:t>Authors:                    Federico Battisti Eldwan Brianne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8F9D0A-6591-413D-BF47-95B442133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909" y="4650539"/>
            <a:ext cx="1192039" cy="119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67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Contained muons p vs theta</a:t>
            </a:r>
            <a:endParaRPr lang="it-IT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B313E-DA82-4BD4-884F-6BBF49846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762" y="1079720"/>
            <a:ext cx="6917715" cy="53650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C6C9D5-FCC9-496A-A4D4-A73C7D5CA498}"/>
                  </a:ext>
                </a:extLst>
              </p:cNvPr>
              <p:cNvSpPr txBox="1"/>
              <p:nvPr/>
            </p:nvSpPr>
            <p:spPr>
              <a:xfrm>
                <a:off x="7561182" y="2192579"/>
                <a:ext cx="4033056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accent3"/>
                    </a:solidFill>
                  </a:rPr>
                  <a:t>Contained muons: </a:t>
                </a:r>
                <a:r>
                  <a:rPr lang="it-IT" dirty="0"/>
                  <a:t>sample of primary muons that are produced in interactions in the LAr, that are </a:t>
                </a:r>
                <a:r>
                  <a:rPr lang="it-IT" dirty="0">
                    <a:solidFill>
                      <a:schemeClr val="accent3"/>
                    </a:solidFill>
                  </a:rPr>
                  <a:t>fully contained in ArgonCube’s active volume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</m:oMath>
                </a14:m>
                <a:r>
                  <a:rPr lang="it-IT" dirty="0"/>
                  <a:t> axis is averaged over all events contained in the bin and </a:t>
                </a:r>
                <a:r>
                  <a:rPr lang="it-IT" dirty="0">
                    <a:solidFill>
                      <a:schemeClr val="accent3"/>
                    </a:solidFill>
                  </a:rPr>
                  <a:t>maxed at 4 GeV </a:t>
                </a:r>
              </a:p>
              <a:p>
                <a:endParaRPr lang="it-IT" dirty="0"/>
              </a:p>
              <a:p>
                <a:r>
                  <a:rPr lang="it-IT" dirty="0"/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C6C9D5-FCC9-496A-A4D4-A73C7D5CA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182" y="2192579"/>
                <a:ext cx="4033056" cy="3139321"/>
              </a:xfrm>
              <a:prstGeom prst="rect">
                <a:avLst/>
              </a:prstGeom>
              <a:blipFill>
                <a:blip r:embed="rId3"/>
                <a:stretch>
                  <a:fillRect l="-906" t="-1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2DE16E8D-5B72-471A-87CC-FB459605676A}"/>
              </a:ext>
            </a:extLst>
          </p:cNvPr>
          <p:cNvSpPr txBox="1">
            <a:spLocks/>
          </p:cNvSpPr>
          <p:nvPr/>
        </p:nvSpPr>
        <p:spPr>
          <a:xfrm>
            <a:off x="11772820" y="6387501"/>
            <a:ext cx="278418" cy="27432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 rtl="0">
              <a:defRPr lang="it-IT"/>
            </a:defPPr>
            <a:lvl1pPr marL="0" algn="ctr" defTabSz="914400" rtl="0" eaLnBrk="1" latinLnBrk="0" hangingPunct="1">
              <a:defRPr sz="12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19B51A1E-902D-48AF-9020-955120F399B6}" type="slidenum">
              <a:rPr lang="it-IT" smtClean="0"/>
              <a:pPr>
                <a:spcAft>
                  <a:spcPts val="600"/>
                </a:spcAft>
              </a:pPr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7005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Neutrino energy distribution quantiles</a:t>
            </a:r>
            <a:endParaRPr lang="it-IT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10623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11</a:t>
            </a:fld>
            <a:endParaRPr lang="it-IT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36CE841-0FDB-4F91-B2BD-FB2B4F6A2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081" y="1487556"/>
            <a:ext cx="3828888" cy="29694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B969EB-8B29-4A80-B816-7539B4923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93168" y="960501"/>
            <a:ext cx="2594034" cy="20118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351A7B-5718-457A-B86A-C3C5A0BB6883}"/>
              </a:ext>
            </a:extLst>
          </p:cNvPr>
          <p:cNvSpPr/>
          <p:nvPr/>
        </p:nvSpPr>
        <p:spPr>
          <a:xfrm>
            <a:off x="1731146" y="3710866"/>
            <a:ext cx="5326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34046F-CB7D-43BE-9852-F097638C86A1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1731146" y="1162975"/>
            <a:ext cx="3620335" cy="25707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A06EF2-7F0D-4EFF-A14B-67BA9131E07D}"/>
              </a:ext>
            </a:extLst>
          </p:cNvPr>
          <p:cNvCxnSpPr>
            <a:cxnSpLocks/>
          </p:cNvCxnSpPr>
          <p:nvPr/>
        </p:nvCxnSpPr>
        <p:spPr>
          <a:xfrm flipH="1">
            <a:off x="1731147" y="2769833"/>
            <a:ext cx="3622088" cy="986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7A60E479-66A4-4E1C-976F-B84527CAA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38667" y="3365124"/>
            <a:ext cx="2398990" cy="1860540"/>
          </a:xfrm>
          <a:prstGeom prst="rect">
            <a:avLst/>
          </a:prstGeom>
        </p:spPr>
      </p:pic>
      <p:sp>
        <p:nvSpPr>
          <p:cNvPr id="28" name="Arrow: Down 27">
            <a:extLst>
              <a:ext uri="{FF2B5EF4-FFF2-40B4-BE49-F238E27FC236}">
                <a16:creationId xmlns:a16="http://schemas.microsoft.com/office/drawing/2014/main" id="{9300E9C2-8C76-472E-A7D2-986DB4A8BEB4}"/>
              </a:ext>
            </a:extLst>
          </p:cNvPr>
          <p:cNvSpPr/>
          <p:nvPr/>
        </p:nvSpPr>
        <p:spPr>
          <a:xfrm rot="1990147">
            <a:off x="8672619" y="3139770"/>
            <a:ext cx="291289" cy="58477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A68FCA-6A76-4492-BAE1-52434DF0A8D7}"/>
              </a:ext>
            </a:extLst>
          </p:cNvPr>
          <p:cNvSpPr txBox="1"/>
          <p:nvPr/>
        </p:nvSpPr>
        <p:spPr>
          <a:xfrm>
            <a:off x="772879" y="4712061"/>
            <a:ext cx="36220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/>
              <a:t>Select bin by bin and look at the energy spectrum of the neutrinos producing the primary muons</a:t>
            </a:r>
            <a:endParaRPr lang="en-US" sz="1600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C16578EF-1F11-4814-B133-AAA33D60B577}"/>
              </a:ext>
            </a:extLst>
          </p:cNvPr>
          <p:cNvSpPr/>
          <p:nvPr/>
        </p:nvSpPr>
        <p:spPr>
          <a:xfrm rot="16200000">
            <a:off x="8013565" y="1733426"/>
            <a:ext cx="291289" cy="58477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0EA15F-082A-4E30-BE5B-34CFFEDD18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1597" y="425599"/>
            <a:ext cx="3502757" cy="271656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181B66-3532-46E7-B3E8-452A39D5330A}"/>
              </a:ext>
            </a:extLst>
          </p:cNvPr>
          <p:cNvCxnSpPr>
            <a:cxnSpLocks/>
          </p:cNvCxnSpPr>
          <p:nvPr/>
        </p:nvCxnSpPr>
        <p:spPr>
          <a:xfrm>
            <a:off x="8960307" y="2348145"/>
            <a:ext cx="0" cy="52822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1298FC-1A04-4900-BDCA-CDC882E636ED}"/>
              </a:ext>
            </a:extLst>
          </p:cNvPr>
          <p:cNvCxnSpPr>
            <a:cxnSpLocks/>
          </p:cNvCxnSpPr>
          <p:nvPr/>
        </p:nvCxnSpPr>
        <p:spPr>
          <a:xfrm>
            <a:off x="9024462" y="1819925"/>
            <a:ext cx="0" cy="105644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13ED162-560A-4F45-B551-BD43A8D82445}"/>
              </a:ext>
            </a:extLst>
          </p:cNvPr>
          <p:cNvCxnSpPr>
            <a:cxnSpLocks/>
          </p:cNvCxnSpPr>
          <p:nvPr/>
        </p:nvCxnSpPr>
        <p:spPr>
          <a:xfrm>
            <a:off x="9106909" y="1291705"/>
            <a:ext cx="0" cy="15846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9B55399-2C01-40A8-B2F6-C3EAA3185ED6}"/>
              </a:ext>
            </a:extLst>
          </p:cNvPr>
          <p:cNvCxnSpPr>
            <a:cxnSpLocks/>
          </p:cNvCxnSpPr>
          <p:nvPr/>
        </p:nvCxnSpPr>
        <p:spPr>
          <a:xfrm flipH="1">
            <a:off x="8818263" y="1309461"/>
            <a:ext cx="297353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EC64A2A-650D-439C-B4E9-2680B7B94F72}"/>
              </a:ext>
            </a:extLst>
          </p:cNvPr>
          <p:cNvCxnSpPr>
            <a:cxnSpLocks/>
          </p:cNvCxnSpPr>
          <p:nvPr/>
        </p:nvCxnSpPr>
        <p:spPr>
          <a:xfrm flipH="1">
            <a:off x="8811631" y="1834726"/>
            <a:ext cx="212831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E515737-8C72-4AA8-B849-D6A6D6429282}"/>
              </a:ext>
            </a:extLst>
          </p:cNvPr>
          <p:cNvCxnSpPr>
            <a:cxnSpLocks/>
          </p:cNvCxnSpPr>
          <p:nvPr/>
        </p:nvCxnSpPr>
        <p:spPr>
          <a:xfrm flipH="1">
            <a:off x="8800221" y="2348145"/>
            <a:ext cx="151208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65A2D089-48DA-4604-84AE-023D916E82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8268" y="3847699"/>
            <a:ext cx="2398990" cy="186053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76EFC25-696D-427E-9A07-A6BADD6348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33783" y="4209969"/>
            <a:ext cx="2398990" cy="186053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BCB7FD3-BF10-4E16-B272-1D169D9E6F31}"/>
              </a:ext>
            </a:extLst>
          </p:cNvPr>
          <p:cNvSpPr txBox="1"/>
          <p:nvPr/>
        </p:nvSpPr>
        <p:spPr>
          <a:xfrm>
            <a:off x="7815055" y="2126059"/>
            <a:ext cx="66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CDF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DBE134-5DF2-4886-B670-CE30FBAE9EC9}"/>
              </a:ext>
            </a:extLst>
          </p:cNvPr>
          <p:cNvSpPr txBox="1"/>
          <p:nvPr/>
        </p:nvSpPr>
        <p:spPr>
          <a:xfrm>
            <a:off x="9172734" y="3193041"/>
            <a:ext cx="1824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25%, 50% and 75% quantiles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19033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CROSSING muons neutrino energy quantiles</a:t>
            </a:r>
            <a:endParaRPr lang="it-IT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B835A0-2FFA-471C-9CEB-DFC9D34ED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576" y="1623993"/>
            <a:ext cx="3967888" cy="3077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1FDBF0-FFE7-4F7C-8781-C2C0E1D7D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5464" y="1623993"/>
            <a:ext cx="3967886" cy="30772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AEBDDE-ACDD-4553-9721-0FF839FFB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83352" y="1623992"/>
            <a:ext cx="3967886" cy="30772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33A8AD5-5666-420A-A0B5-781CCC5E3C47}"/>
                  </a:ext>
                </a:extLst>
              </p:cNvPr>
              <p:cNvSpPr/>
              <p:nvPr/>
            </p:nvSpPr>
            <p:spPr>
              <a:xfrm>
                <a:off x="414150" y="4871815"/>
                <a:ext cx="1142856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accent3"/>
                    </a:solidFill>
                  </a:rPr>
                  <a:t>Crossing muons: 25%, 50% and 75% parent neutrino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 quantiles </a:t>
                </a:r>
                <a:r>
                  <a:rPr lang="it-IT" dirty="0"/>
                  <a:t>plotted as a function of muon initial momentum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[</m:t>
                    </m:r>
                    <m:r>
                      <m:rPr>
                        <m:sty m:val="p"/>
                      </m:rPr>
                      <a:rPr lang="it-IT" b="0" i="1" smtClean="0">
                        <a:latin typeface="Cambria Math" panose="02040503050406030204" pitchFamily="18" charset="0"/>
                      </a:rPr>
                      <m:t>GeV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dirty="0"/>
                  <a:t> and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[</m:t>
                    </m:r>
                    <m:r>
                      <m:rPr>
                        <m:sty m:val="p"/>
                      </m:rPr>
                      <a:rPr lang="it-IT" b="0" i="1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 angle with the z axis</a:t>
                </a: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33A8AD5-5666-420A-A0B5-781CCC5E3C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50" y="4871815"/>
                <a:ext cx="11428568" cy="646331"/>
              </a:xfrm>
              <a:prstGeom prst="rect">
                <a:avLst/>
              </a:prstGeom>
              <a:blipFill>
                <a:blip r:embed="rId5"/>
                <a:stretch>
                  <a:fillRect l="-37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3A0E21BB-5D2F-4D0F-BE3B-53A72AC61DF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387501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1630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Contained muons neutrino energies quantiles</a:t>
            </a:r>
            <a:endParaRPr lang="it-IT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68B835A0-2FFA-471C-9CEB-DFC9D34ED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5" y="1623991"/>
            <a:ext cx="3967888" cy="30773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41FDBF0-FFE7-4F7C-8781-C2C0E1D7D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463" y="1623993"/>
            <a:ext cx="3967887" cy="3077299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D4AEBDDE-ACDD-4553-9721-0FF839FFB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351" y="1623992"/>
            <a:ext cx="3967887" cy="30772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82621A2-4FC9-417E-9231-471B98D83884}"/>
                  </a:ext>
                </a:extLst>
              </p:cNvPr>
              <p:cNvSpPr/>
              <p:nvPr/>
            </p:nvSpPr>
            <p:spPr>
              <a:xfrm>
                <a:off x="414150" y="4871815"/>
                <a:ext cx="1142856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accent3"/>
                    </a:solidFill>
                  </a:rPr>
                  <a:t>Contained muons: 25%, 50% and 75% parent neutrino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 quantiles</a:t>
                </a:r>
                <a:r>
                  <a:rPr lang="it-IT" dirty="0"/>
                  <a:t> plotted as a function of muon initial momentum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[</m:t>
                    </m:r>
                    <m:r>
                      <m:rPr>
                        <m:sty m:val="p"/>
                      </m:rPr>
                      <a:rPr lang="it-IT" b="0" i="1" smtClean="0">
                        <a:latin typeface="Cambria Math" panose="02040503050406030204" pitchFamily="18" charset="0"/>
                      </a:rPr>
                      <m:t>GeV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dirty="0"/>
                  <a:t> and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[</m:t>
                    </m:r>
                    <m:r>
                      <m:rPr>
                        <m:sty m:val="p"/>
                      </m:rPr>
                      <a:rPr lang="it-IT" b="0" i="1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 angle with the z axis</a:t>
                </a: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82621A2-4FC9-417E-9231-471B98D838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50" y="4871815"/>
                <a:ext cx="11428568" cy="646331"/>
              </a:xfrm>
              <a:prstGeom prst="rect">
                <a:avLst/>
              </a:prstGeom>
              <a:blipFill>
                <a:blip r:embed="rId5"/>
                <a:stretch>
                  <a:fillRect l="-37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egnaposto numero diapositiva 5">
            <a:extLst>
              <a:ext uri="{FF2B5EF4-FFF2-40B4-BE49-F238E27FC236}">
                <a16:creationId xmlns:a16="http://schemas.microsoft.com/office/drawing/2014/main" id="{99FA2625-072B-4A4E-B661-D0C5BC9138B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387501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1474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NUMBER OF MUONS</a:t>
            </a:r>
            <a:endParaRPr lang="it-IT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B313E-DA82-4BD4-884F-6BBF49846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762" y="1079720"/>
            <a:ext cx="6917715" cy="53650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73AE79-FAC2-4BFF-BC77-F2C20AE85A42}"/>
              </a:ext>
            </a:extLst>
          </p:cNvPr>
          <p:cNvSpPr txBox="1"/>
          <p:nvPr/>
        </p:nvSpPr>
        <p:spPr>
          <a:xfrm>
            <a:off x="7606614" y="1777081"/>
            <a:ext cx="36180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Number of </a:t>
            </a:r>
            <a:r>
              <a:rPr lang="it-IT" dirty="0">
                <a:solidFill>
                  <a:schemeClr val="accent3"/>
                </a:solidFill>
              </a:rPr>
              <a:t>negative and positive muons having at least one MC trajectory point inside the LAr </a:t>
            </a:r>
            <a:r>
              <a:rPr lang="it-IT" dirty="0"/>
              <a:t>volume per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histogram is </a:t>
            </a:r>
            <a:r>
              <a:rPr lang="it-IT" dirty="0">
                <a:solidFill>
                  <a:schemeClr val="accent3"/>
                </a:solidFill>
              </a:rPr>
              <a:t>normalized to 1 </a:t>
            </a:r>
            <a:r>
              <a:rPr lang="it-IT" dirty="0"/>
              <a:t>to rapresent a probability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We can see that while the vast majority of the events produce either 1 or 0 muon trajectories in the LAr a bit more than </a:t>
            </a:r>
            <a:r>
              <a:rPr lang="it-IT" dirty="0">
                <a:solidFill>
                  <a:schemeClr val="accent3"/>
                </a:solidFill>
              </a:rPr>
              <a:t>5% of the events produce two or more </a:t>
            </a:r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A30F5662-D700-4593-B19D-F398AE5B988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387501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123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Primaries vs non primaries</a:t>
            </a:r>
            <a:endParaRPr lang="it-IT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B313E-DA82-4BD4-884F-6BBF49846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762" y="1079720"/>
            <a:ext cx="6917714" cy="53650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8FA067-1A48-4EB3-B527-91B4362D5BC7}"/>
              </a:ext>
            </a:extLst>
          </p:cNvPr>
          <p:cNvSpPr txBox="1"/>
          <p:nvPr/>
        </p:nvSpPr>
        <p:spPr>
          <a:xfrm>
            <a:off x="7905149" y="2340500"/>
            <a:ext cx="32274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Numer of </a:t>
            </a:r>
            <a:r>
              <a:rPr lang="it-IT" dirty="0">
                <a:solidFill>
                  <a:schemeClr val="accent3"/>
                </a:solidFill>
              </a:rPr>
              <a:t>primaries VS non-primary muons per event in the liquid Argon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histogram is normalized to 1 on the z axis to rapresent a probability distribution</a:t>
            </a:r>
          </a:p>
          <a:p>
            <a:endParaRPr lang="it-IT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1045D586-9BAB-4BE2-B0A3-33A14EFCDD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387501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9409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Summary and future steps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16</a:t>
            </a:fld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1FD7785-F979-42BE-8952-35A84E623F14}"/>
                  </a:ext>
                </a:extLst>
              </p:cNvPr>
              <p:cNvSpPr/>
              <p:nvPr/>
            </p:nvSpPr>
            <p:spPr>
              <a:xfrm>
                <a:off x="893904" y="1382286"/>
                <a:ext cx="10404191" cy="40934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The </a:t>
                </a:r>
                <a:r>
                  <a:rPr lang="it-IT" sz="2000" dirty="0">
                    <a:solidFill>
                      <a:schemeClr val="accent3"/>
                    </a:solidFill>
                  </a:rPr>
                  <a:t>Crossing</a:t>
                </a:r>
                <a:r>
                  <a:rPr lang="it-IT" sz="2000" dirty="0"/>
                  <a:t> </a:t>
                </a:r>
                <a:r>
                  <a:rPr lang="it-IT" sz="2000" dirty="0">
                    <a:solidFill>
                      <a:schemeClr val="accent3"/>
                    </a:solidFill>
                  </a:rPr>
                  <a:t>and Contained muon samples seem to be well separated </a:t>
                </a:r>
                <a:r>
                  <a:rPr lang="it-IT" sz="2000" dirty="0"/>
                  <a:t>in their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sz="2000" dirty="0">
                    <a:solidFill>
                      <a:schemeClr val="accent3"/>
                    </a:solidFill>
                  </a:rPr>
                  <a:t> </a:t>
                </a:r>
                <a:r>
                  <a:rPr lang="it-IT" sz="2000" dirty="0">
                    <a:solidFill>
                      <a:schemeClr val="tx2"/>
                    </a:solidFill>
                  </a:rPr>
                  <a:t>and</a:t>
                </a:r>
                <a:r>
                  <a:rPr lang="it-IT" sz="2000" dirty="0">
                    <a:solidFill>
                      <a:schemeClr val="accent3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</m:oMath>
                </a14:m>
                <a:r>
                  <a:rPr lang="it-IT" sz="2000" dirty="0">
                    <a:solidFill>
                      <a:schemeClr val="tx1"/>
                    </a:solidFill>
                  </a:rPr>
                  <a:t> distributions: 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it-IT" sz="2000" dirty="0">
                    <a:solidFill>
                      <a:schemeClr val="accent3"/>
                    </a:solidFill>
                  </a:rPr>
                  <a:t>Crossing muons </a:t>
                </a:r>
                <a:r>
                  <a:rPr lang="it-IT" sz="2000" dirty="0">
                    <a:solidFill>
                      <a:schemeClr val="tx1"/>
                    </a:solidFill>
                  </a:rPr>
                  <a:t>have larger initial momenta and angles with average parent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</a:rPr>
                          <m:t>𝐸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</a:rPr>
                          <m:t>𝜈</m:t>
                        </m:r>
                      </m:sub>
                    </m:sSub>
                  </m:oMath>
                </a14:m>
                <a:r>
                  <a:rPr lang="it-IT" sz="2000" dirty="0">
                    <a:solidFill>
                      <a:schemeClr val="tx1"/>
                    </a:solidFill>
                  </a:rPr>
                  <a:t> that grows with </a:t>
                </a:r>
                <a14:m>
                  <m:oMath xmlns:m="http://schemas.openxmlformats.org/officeDocument/2006/math">
                    <m:r>
                      <a:rPr lang="it-IT" sz="2000" i="1">
                        <a:solidFill>
                          <a:schemeClr val="tx1"/>
                        </a:solidFill>
                      </a:rPr>
                      <m:t>𝑝</m:t>
                    </m:r>
                  </m:oMath>
                </a14:m>
                <a:r>
                  <a:rPr lang="it-IT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it-IT" sz="2000" i="1">
                        <a:solidFill>
                          <a:schemeClr val="tx1"/>
                        </a:solidFill>
                      </a:rPr>
                      <m:t>𝜃</m:t>
                    </m:r>
                  </m:oMath>
                </a14:m>
                <a:endParaRPr lang="it-IT" sz="20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it-IT" sz="2000" dirty="0">
                    <a:solidFill>
                      <a:schemeClr val="accent3"/>
                    </a:solidFill>
                  </a:rPr>
                  <a:t>Contained muons </a:t>
                </a:r>
                <a:r>
                  <a:rPr lang="it-IT" sz="2000" dirty="0">
                    <a:solidFill>
                      <a:schemeClr val="tx1"/>
                    </a:solidFill>
                  </a:rPr>
                  <a:t>have larger initial momenta and angles with more uniform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it-IT" sz="2000" i="1">
                            <a:solidFill>
                              <a:schemeClr val="tx1"/>
                            </a:solidFill>
                          </a:rPr>
                          <m:t>𝐸</m:t>
                        </m:r>
                      </m:e>
                      <m:sub>
                        <m:r>
                          <a:rPr lang="it-IT" sz="2000" i="1">
                            <a:solidFill>
                              <a:schemeClr val="tx1"/>
                            </a:solidFill>
                          </a:rPr>
                          <m:t>𝜈</m:t>
                        </m:r>
                      </m:sub>
                    </m:sSub>
                  </m:oMath>
                </a14:m>
                <a:r>
                  <a:rPr lang="it-IT" sz="2000" dirty="0">
                    <a:solidFill>
                      <a:schemeClr val="tx1"/>
                    </a:solidFill>
                  </a:rPr>
                  <a:t>  peaked at 2.5GeV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endParaRPr lang="it-IT" sz="20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schemeClr val="tx1"/>
                    </a:solidFill>
                  </a:rPr>
                  <a:t>Events producing </a:t>
                </a:r>
                <a:r>
                  <a:rPr lang="it-IT" sz="2000" dirty="0">
                    <a:solidFill>
                      <a:schemeClr val="accent3"/>
                    </a:solidFill>
                  </a:rPr>
                  <a:t>multiple muon trajectories in the Liquid Argon </a:t>
                </a:r>
                <a:r>
                  <a:rPr lang="it-IT" sz="2000" dirty="0">
                    <a:solidFill>
                      <a:schemeClr val="tx1"/>
                    </a:solidFill>
                  </a:rPr>
                  <a:t>consist a substantive minority </a:t>
                </a:r>
                <a:r>
                  <a:rPr lang="it-IT" sz="2000" dirty="0">
                    <a:solidFill>
                      <a:schemeClr val="accent3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accent3"/>
                        </a:solidFill>
                      </a:rPr>
                      <m:t>∼5%</m:t>
                    </m:r>
                  </m:oMath>
                </a14:m>
                <a:r>
                  <a:rPr lang="it-IT" sz="2000" dirty="0">
                    <a:solidFill>
                      <a:schemeClr val="accent3"/>
                    </a:solidFill>
                  </a:rPr>
                  <a:t>) </a:t>
                </a:r>
                <a:r>
                  <a:rPr lang="it-IT" sz="2000" dirty="0">
                    <a:solidFill>
                      <a:schemeClr val="tx1"/>
                    </a:solidFill>
                  </a:rPr>
                  <a:t>in the total spectrum of possible topologies in Argoncube and need to be further studied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IT" sz="20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schemeClr val="tx1"/>
                    </a:solidFill>
                  </a:rPr>
                  <a:t>Immidiate </a:t>
                </a:r>
                <a:r>
                  <a:rPr lang="it-IT" sz="2000" dirty="0">
                    <a:solidFill>
                      <a:schemeClr val="accent3"/>
                    </a:solidFill>
                  </a:rPr>
                  <a:t>next steps: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schemeClr val="tx1"/>
                    </a:solidFill>
                  </a:rPr>
                  <a:t>Move from single interaction samples to </a:t>
                </a:r>
                <a:r>
                  <a:rPr lang="it-IT" sz="2000" dirty="0">
                    <a:solidFill>
                      <a:schemeClr val="accent3"/>
                    </a:solidFill>
                  </a:rPr>
                  <a:t>single spill </a:t>
                </a:r>
                <a:r>
                  <a:rPr lang="it-IT" sz="2000" dirty="0">
                    <a:solidFill>
                      <a:schemeClr val="tx1"/>
                    </a:solidFill>
                  </a:rPr>
                  <a:t>samples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schemeClr val="tx1"/>
                    </a:solidFill>
                  </a:rPr>
                  <a:t>Study </a:t>
                </a:r>
                <a:r>
                  <a:rPr lang="it-IT" sz="2000" dirty="0">
                    <a:solidFill>
                      <a:schemeClr val="accent3"/>
                    </a:solidFill>
                  </a:rPr>
                  <a:t>detector reconstruction performances</a:t>
                </a:r>
                <a:r>
                  <a:rPr lang="it-IT" sz="2000" dirty="0">
                    <a:solidFill>
                      <a:schemeClr val="tx1"/>
                    </a:solidFill>
                  </a:rPr>
                  <a:t> (so far only considered MC truth) 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1FD7785-F979-42BE-8952-35A84E623F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04" y="1382286"/>
                <a:ext cx="10404191" cy="4093428"/>
              </a:xfrm>
              <a:prstGeom prst="rect">
                <a:avLst/>
              </a:prstGeom>
              <a:blipFill>
                <a:blip r:embed="rId2"/>
                <a:stretch>
                  <a:fillRect l="-528" t="-894" b="-1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86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Lar to gar sample: L2G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</a:t>
            </a:fld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FD7785-F979-42BE-8952-35A84E623F14}"/>
              </a:ext>
            </a:extLst>
          </p:cNvPr>
          <p:cNvSpPr/>
          <p:nvPr/>
        </p:nvSpPr>
        <p:spPr>
          <a:xfrm>
            <a:off x="533994" y="1449926"/>
            <a:ext cx="507286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DB152"/>
                </a:solidFill>
              </a:rPr>
              <a:t>L2G: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/>
              <a:t>interface that takes outgoing </a:t>
            </a:r>
            <a:r>
              <a:rPr lang="en-US" sz="1600" dirty="0" err="1"/>
              <a:t>LAr</a:t>
            </a:r>
            <a:r>
              <a:rPr lang="en-US" sz="1600" dirty="0"/>
              <a:t> particles and feeds them to </a:t>
            </a:r>
            <a:r>
              <a:rPr lang="en-US" sz="1600" dirty="0" err="1"/>
              <a:t>edep</a:t>
            </a:r>
            <a:r>
              <a:rPr lang="en-US" sz="1600" dirty="0"/>
              <a:t>-sim with any TMS detector could simplify the sample simulation/reconstruction and standardize the procedure between detector designs (ND-</a:t>
            </a:r>
            <a:r>
              <a:rPr lang="en-US" sz="1600" dirty="0" err="1"/>
              <a:t>GAr</a:t>
            </a:r>
            <a:r>
              <a:rPr lang="en-US" sz="1600" dirty="0"/>
              <a:t>/TMS).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Progressed in our analysis of the </a:t>
            </a:r>
            <a:r>
              <a:rPr lang="en-US" sz="1600" dirty="0" err="1"/>
              <a:t>LAr</a:t>
            </a:r>
            <a:r>
              <a:rPr lang="en-US" sz="1600" dirty="0"/>
              <a:t> interacting sample produced by </a:t>
            </a:r>
            <a:r>
              <a:rPr lang="en-US" sz="1600" dirty="0" err="1"/>
              <a:t>Eldwan</a:t>
            </a:r>
            <a:r>
              <a:rPr lang="en-US" sz="1600" dirty="0"/>
              <a:t>, focusing on differences between the </a:t>
            </a:r>
            <a:r>
              <a:rPr lang="en-US" sz="1600" dirty="0">
                <a:solidFill>
                  <a:schemeClr val="accent1"/>
                </a:solidFill>
              </a:rPr>
              <a:t>muons contained in the Liquid Argon</a:t>
            </a:r>
            <a:r>
              <a:rPr lang="en-US" sz="1600" dirty="0"/>
              <a:t> and the ones </a:t>
            </a:r>
            <a:r>
              <a:rPr lang="en-US" sz="1600" dirty="0">
                <a:solidFill>
                  <a:schemeClr val="accent1"/>
                </a:solidFill>
              </a:rPr>
              <a:t>produced in </a:t>
            </a:r>
            <a:r>
              <a:rPr lang="en-US" sz="1600" dirty="0" err="1">
                <a:solidFill>
                  <a:schemeClr val="accent1"/>
                </a:solidFill>
              </a:rPr>
              <a:t>LAr</a:t>
            </a:r>
            <a:r>
              <a:rPr lang="en-US" sz="1600" dirty="0">
                <a:solidFill>
                  <a:schemeClr val="accent1"/>
                </a:solidFill>
              </a:rPr>
              <a:t> that reach ND </a:t>
            </a:r>
            <a:r>
              <a:rPr lang="en-US" sz="1600" dirty="0" err="1">
                <a:solidFill>
                  <a:schemeClr val="accent1"/>
                </a:solidFill>
              </a:rPr>
              <a:t>GAr</a:t>
            </a:r>
            <a:r>
              <a:rPr lang="en-US" sz="1600" dirty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also started </a:t>
            </a:r>
            <a:r>
              <a:rPr lang="en-US" sz="1600" dirty="0" err="1"/>
              <a:t>analysing</a:t>
            </a:r>
            <a:r>
              <a:rPr lang="en-US" sz="1600" dirty="0"/>
              <a:t> events where </a:t>
            </a:r>
            <a:r>
              <a:rPr lang="en-US" sz="1600" dirty="0">
                <a:solidFill>
                  <a:schemeClr val="accent1"/>
                </a:solidFill>
              </a:rPr>
              <a:t>multiple muons traversing the Liquid Argon </a:t>
            </a:r>
            <a:r>
              <a:rPr lang="en-US" sz="1600" dirty="0"/>
              <a:t>are produced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see previous analysis results see: </a:t>
            </a:r>
            <a:r>
              <a:rPr lang="en-US" sz="1600" dirty="0">
                <a:hlinkClick r:id="rId2"/>
              </a:rPr>
              <a:t>https://indico.fnal.gov/event/47020/contributions/204949/attachments/138880/174374/l2g_Presentation_Gen13_2021.pdf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0CC03B-7B94-4C1E-B106-528CFDA44D99}"/>
              </a:ext>
            </a:extLst>
          </p:cNvPr>
          <p:cNvSpPr/>
          <p:nvPr/>
        </p:nvSpPr>
        <p:spPr>
          <a:xfrm>
            <a:off x="6600875" y="5649990"/>
            <a:ext cx="47720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https://indico.fnal.gov/event/44562/contributions/200915/attachments/136745/170170/DUNE_ND_Meeting_28.10.20.pdf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96DA43-F718-4518-8A46-AA090CD8B121}"/>
              </a:ext>
            </a:extLst>
          </p:cNvPr>
          <p:cNvSpPr txBox="1"/>
          <p:nvPr/>
        </p:nvSpPr>
        <p:spPr>
          <a:xfrm>
            <a:off x="8036761" y="1559748"/>
            <a:ext cx="1597979" cy="70788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1"/>
                </a:solidFill>
              </a:rPr>
              <a:t>Simulated LAr sample  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533925-E010-425A-A2DB-419ECB845C8B}"/>
              </a:ext>
            </a:extLst>
          </p:cNvPr>
          <p:cNvSpPr txBox="1"/>
          <p:nvPr/>
        </p:nvSpPr>
        <p:spPr>
          <a:xfrm>
            <a:off x="8036761" y="2929590"/>
            <a:ext cx="1597979" cy="400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rgbClr val="00B050"/>
                </a:solidFill>
              </a:rPr>
              <a:t>L2G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EDA962-4331-46B8-89AB-D34012E520B5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8835751" y="2267634"/>
            <a:ext cx="0" cy="6619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E3ED05-75D5-47EF-9037-34C69629676D}"/>
              </a:ext>
            </a:extLst>
          </p:cNvPr>
          <p:cNvSpPr txBox="1"/>
          <p:nvPr/>
        </p:nvSpPr>
        <p:spPr>
          <a:xfrm>
            <a:off x="6944809" y="3791601"/>
            <a:ext cx="1597979" cy="40011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rgbClr val="FFC000"/>
                </a:solidFill>
              </a:rPr>
              <a:t>SSRI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D9305E-840C-463D-A181-2B8002F0883D}"/>
              </a:ext>
            </a:extLst>
          </p:cNvPr>
          <p:cNvSpPr txBox="1"/>
          <p:nvPr/>
        </p:nvSpPr>
        <p:spPr>
          <a:xfrm>
            <a:off x="9128712" y="3791488"/>
            <a:ext cx="1597979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rgbClr val="FF0000"/>
                </a:solidFill>
              </a:rPr>
              <a:t>ND-GAr lite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ED8876-153B-4AE1-BDD0-BB96C912137B}"/>
              </a:ext>
            </a:extLst>
          </p:cNvPr>
          <p:cNvSpPr txBox="1"/>
          <p:nvPr/>
        </p:nvSpPr>
        <p:spPr>
          <a:xfrm>
            <a:off x="9128712" y="4787979"/>
            <a:ext cx="1597979" cy="400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rgbClr val="7030A0"/>
                </a:solidFill>
              </a:rPr>
              <a:t>ND-GAr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7AD409-F68F-403F-B760-E117B52B780E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8835751" y="3329700"/>
            <a:ext cx="1091951" cy="4617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90EF32-2F94-49B4-B01F-292DCD5CC4B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9927702" y="4191598"/>
            <a:ext cx="0" cy="596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67B4909-DFDE-49C9-A21A-483EB787C8FF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7743799" y="3329700"/>
            <a:ext cx="1091952" cy="4619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59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Generated sample: neutrino interactions in lar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3</a:t>
            </a:fld>
            <a:endParaRPr lang="it-I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B47BBE-53C1-4A0E-83C3-F3A2E3C2ED84}"/>
              </a:ext>
            </a:extLst>
          </p:cNvPr>
          <p:cNvSpPr/>
          <p:nvPr/>
        </p:nvSpPr>
        <p:spPr>
          <a:xfrm>
            <a:off x="431999" y="1048666"/>
            <a:ext cx="590834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Sample generated with </a:t>
            </a:r>
            <a:r>
              <a:rPr lang="en-US" sz="1600" dirty="0">
                <a:solidFill>
                  <a:schemeClr val="accent1"/>
                </a:solidFill>
              </a:rPr>
              <a:t>GENIE v2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accent1"/>
                </a:solidFill>
              </a:rPr>
              <a:t>Gsimple</a:t>
            </a:r>
            <a:r>
              <a:rPr lang="en-US" sz="1600" dirty="0">
                <a:solidFill>
                  <a:schemeClr val="accent1"/>
                </a:solidFill>
              </a:rPr>
              <a:t> flux </a:t>
            </a:r>
            <a:r>
              <a:rPr lang="en-US" sz="1600" dirty="0"/>
              <a:t>in ND-Hall (from </a:t>
            </a:r>
            <a:r>
              <a:rPr lang="en-US" sz="1600" dirty="0" err="1"/>
              <a:t>Tanaz</a:t>
            </a:r>
            <a:r>
              <a:rPr lang="en-US" sz="1600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/>
                </a:solidFill>
              </a:rPr>
              <a:t>1M  single interaction </a:t>
            </a:r>
            <a:r>
              <a:rPr lang="en-US" sz="1600" dirty="0"/>
              <a:t>events in </a:t>
            </a:r>
            <a:r>
              <a:rPr lang="en-US" sz="1600" dirty="0">
                <a:solidFill>
                  <a:schemeClr val="accent1"/>
                </a:solidFill>
              </a:rPr>
              <a:t>ND-</a:t>
            </a:r>
            <a:r>
              <a:rPr lang="en-US" sz="1600" dirty="0" err="1">
                <a:solidFill>
                  <a:schemeClr val="accent1"/>
                </a:solidFill>
              </a:rPr>
              <a:t>LAr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/>
              <a:t>(</a:t>
            </a:r>
            <a:r>
              <a:rPr lang="en-US" sz="1600" dirty="0" err="1"/>
              <a:t>volArgonCubeActive</a:t>
            </a:r>
            <a:r>
              <a:rPr lang="en-US" sz="1600" dirty="0"/>
              <a:t>)</a:t>
            </a:r>
          </a:p>
          <a:p>
            <a:pPr lvl="1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Geometry used: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Baseline </a:t>
            </a:r>
            <a:r>
              <a:rPr lang="en-US" sz="1600" dirty="0">
                <a:solidFill>
                  <a:schemeClr val="accent1"/>
                </a:solidFill>
              </a:rPr>
              <a:t>ND-</a:t>
            </a:r>
            <a:r>
              <a:rPr lang="en-US" sz="1600" dirty="0" err="1">
                <a:solidFill>
                  <a:schemeClr val="accent1"/>
                </a:solidFill>
              </a:rPr>
              <a:t>LAr</a:t>
            </a:r>
            <a:r>
              <a:rPr lang="en-US" sz="1600" dirty="0">
                <a:solidFill>
                  <a:schemeClr val="accent1"/>
                </a:solidFill>
              </a:rPr>
              <a:t> from </a:t>
            </a:r>
            <a:r>
              <a:rPr lang="en-US" sz="1600" dirty="0" err="1">
                <a:solidFill>
                  <a:schemeClr val="accent1"/>
                </a:solidFill>
              </a:rPr>
              <a:t>dunendggd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/>
              <a:t>(apparently some  updates are needed but not pushed yet...)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/>
                </a:solidFill>
              </a:rPr>
              <a:t>ND-</a:t>
            </a:r>
            <a:r>
              <a:rPr lang="en-US" sz="1600" dirty="0" err="1">
                <a:solidFill>
                  <a:schemeClr val="accent1"/>
                </a:solidFill>
              </a:rPr>
              <a:t>GAr</a:t>
            </a:r>
            <a:r>
              <a:rPr lang="en-US" sz="1600" dirty="0">
                <a:solidFill>
                  <a:schemeClr val="accent1"/>
                </a:solidFill>
              </a:rPr>
              <a:t>-Lite detector with SPY magnet </a:t>
            </a:r>
            <a:r>
              <a:rPr lang="en-US" sz="1600" dirty="0"/>
              <a:t>(not the latest one acting as PV)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600" dirty="0"/>
              <a:t>5 Scintillator planes (Minerva-like) of 6mx5mx4cm at (-240, -150, 0, 150, 240) //Not Optimized yet!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600" dirty="0"/>
              <a:t>Segmented with triangular shapes strips in X/Y (2 cm triangle base)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Includes a </a:t>
            </a:r>
            <a:r>
              <a:rPr lang="en-US" sz="1600" dirty="0">
                <a:solidFill>
                  <a:schemeClr val="accent1"/>
                </a:solidFill>
              </a:rPr>
              <a:t>muon detector </a:t>
            </a:r>
            <a:r>
              <a:rPr lang="en-US" sz="1600" dirty="0"/>
              <a:t>(3 planes of Sc of 2 cm) with 2x7.5cm iron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sz="1600" dirty="0"/>
              <a:t>Coordinate sytem:</a:t>
            </a:r>
            <a:r>
              <a:rPr lang="it-IT" sz="1600" dirty="0">
                <a:solidFill>
                  <a:schemeClr val="accent3"/>
                </a:solidFill>
              </a:rPr>
              <a:t> z roughly the flux direction, y is the vertical direction and x is the drift direction </a:t>
            </a:r>
            <a:r>
              <a:rPr lang="it-IT" sz="1600" dirty="0"/>
              <a:t>(i.e. the magnetic field direction)</a:t>
            </a:r>
            <a:endParaRPr lang="en-US" sz="1600" dirty="0"/>
          </a:p>
          <a:p>
            <a:pPr lvl="1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1"/>
                </a:solidFill>
              </a:rPr>
              <a:t>LAr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digi</a:t>
            </a:r>
            <a:r>
              <a:rPr lang="en-US" sz="1600" dirty="0">
                <a:solidFill>
                  <a:schemeClr val="accent1"/>
                </a:solidFill>
              </a:rPr>
              <a:t>/</a:t>
            </a:r>
            <a:r>
              <a:rPr lang="en-US" sz="1600" dirty="0" err="1">
                <a:solidFill>
                  <a:schemeClr val="accent1"/>
                </a:solidFill>
              </a:rPr>
              <a:t>reco</a:t>
            </a:r>
            <a:r>
              <a:rPr lang="en-US" sz="1600" dirty="0">
                <a:solidFill>
                  <a:schemeClr val="accent1"/>
                </a:solidFill>
              </a:rPr>
              <a:t> to be done standalone and merged back</a:t>
            </a:r>
          </a:p>
          <a:p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8C08AE-679F-49F1-9EE8-FBDCE48C3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589" y="1232587"/>
            <a:ext cx="4733925" cy="477202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6C1CA4D-C06A-49ED-9D43-C1E821F63C95}"/>
              </a:ext>
            </a:extLst>
          </p:cNvPr>
          <p:cNvCxnSpPr/>
          <p:nvPr/>
        </p:nvCxnSpPr>
        <p:spPr>
          <a:xfrm flipV="1">
            <a:off x="7954392" y="1083076"/>
            <a:ext cx="0" cy="87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793E37-6F80-4DC1-BEF0-523F1DFB3A58}"/>
              </a:ext>
            </a:extLst>
          </p:cNvPr>
          <p:cNvCxnSpPr>
            <a:cxnSpLocks/>
          </p:cNvCxnSpPr>
          <p:nvPr/>
        </p:nvCxnSpPr>
        <p:spPr>
          <a:xfrm flipH="1">
            <a:off x="6960093" y="1964638"/>
            <a:ext cx="994299" cy="27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EF88DD-C6B7-498D-A1DD-AA747A4B0A72}"/>
              </a:ext>
            </a:extLst>
          </p:cNvPr>
          <p:cNvCxnSpPr>
            <a:cxnSpLocks/>
          </p:cNvCxnSpPr>
          <p:nvPr/>
        </p:nvCxnSpPr>
        <p:spPr>
          <a:xfrm flipH="1" flipV="1">
            <a:off x="6960093" y="1882066"/>
            <a:ext cx="994300" cy="71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5620417-1703-4CA7-B7B5-2FDEBF3D6D4E}"/>
              </a:ext>
            </a:extLst>
          </p:cNvPr>
          <p:cNvSpPr txBox="1"/>
          <p:nvPr/>
        </p:nvSpPr>
        <p:spPr>
          <a:xfrm>
            <a:off x="6995604" y="1518081"/>
            <a:ext cx="23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z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15D308-72F9-4401-AC9F-D4653D97C265}"/>
              </a:ext>
            </a:extLst>
          </p:cNvPr>
          <p:cNvSpPr txBox="1"/>
          <p:nvPr/>
        </p:nvSpPr>
        <p:spPr>
          <a:xfrm>
            <a:off x="7094947" y="2166815"/>
            <a:ext cx="23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x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96F92A-E0DB-4942-8FFC-336A931E4325}"/>
              </a:ext>
            </a:extLst>
          </p:cNvPr>
          <p:cNvSpPr txBox="1"/>
          <p:nvPr/>
        </p:nvSpPr>
        <p:spPr>
          <a:xfrm>
            <a:off x="7922245" y="864000"/>
            <a:ext cx="23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y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64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Interacting muon NEUTRINO SPECTRUM</a:t>
            </a:r>
            <a:endParaRPr lang="it-IT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4</a:t>
            </a:fld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42F1C2-36E0-42E1-8C92-D33A4C94C216}"/>
                  </a:ext>
                </a:extLst>
              </p:cNvPr>
              <p:cNvSpPr txBox="1"/>
              <p:nvPr/>
            </p:nvSpPr>
            <p:spPr>
              <a:xfrm>
                <a:off x="587857" y="1305341"/>
                <a:ext cx="4259351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As a reference we plot the neutrino flux energy spectrum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[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𝐺𝑒𝑉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spectrum VS their angle with the z axis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𝑑𝑒𝑔</m:t>
                        </m:r>
                      </m:e>
                    </m:d>
                  </m:oMath>
                </a14:m>
                <a:endParaRPr lang="it-IT" dirty="0">
                  <a:solidFill>
                    <a:schemeClr val="accent3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chemeClr val="accent3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1"/>
                    </a:solidFill>
                  </a:rPr>
                  <a:t>Note that here we include all and only the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 in the flux that will produce a primary muon in their interaction in ND-LAr</a:t>
                </a:r>
              </a:p>
              <a:p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The neutrino distribution is peaked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∼2.5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𝐺𝑒𝑉</m:t>
                    </m:r>
                  </m:oMath>
                </a14:m>
                <a:r>
                  <a:rPr lang="it-IT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5.7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it-IT" dirty="0"/>
                  <a:t> and that the neutrino energy range up to 60 GeV, while the angle distribution is more restricted only spanning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it-IT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6.5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42F1C2-36E0-42E1-8C92-D33A4C94C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57" y="1305341"/>
                <a:ext cx="4259351" cy="4247317"/>
              </a:xfrm>
              <a:prstGeom prst="rect">
                <a:avLst/>
              </a:prstGeom>
              <a:blipFill>
                <a:blip r:embed="rId2"/>
                <a:stretch>
                  <a:fillRect l="-858" t="-717" r="-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75E8D6C9-BBE3-442A-9B61-8626854C24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"/>
          <a:stretch/>
        </p:blipFill>
        <p:spPr>
          <a:xfrm>
            <a:off x="4900143" y="1111435"/>
            <a:ext cx="6872677" cy="49358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18511A5-1338-4CB5-A052-02E988A7C920}"/>
              </a:ext>
            </a:extLst>
          </p:cNvPr>
          <p:cNvSpPr txBox="1"/>
          <p:nvPr/>
        </p:nvSpPr>
        <p:spPr>
          <a:xfrm>
            <a:off x="11466354" y="1123744"/>
            <a:ext cx="71624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604020202020204" pitchFamily="34" charset="0"/>
              </a:rPr>
              <a:t>30000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 Nova Cond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70BF83-047E-481A-B422-9BA3AEE22395}"/>
              </a:ext>
            </a:extLst>
          </p:cNvPr>
          <p:cNvSpPr txBox="1"/>
          <p:nvPr/>
        </p:nvSpPr>
        <p:spPr>
          <a:xfrm>
            <a:off x="11475590" y="1810613"/>
            <a:ext cx="71624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604020202020204" pitchFamily="34" charset="0"/>
              </a:rPr>
              <a:t>25000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 Nova Cond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11B336-45CB-4A32-BA21-88C2288A13A4}"/>
              </a:ext>
            </a:extLst>
          </p:cNvPr>
          <p:cNvSpPr txBox="1"/>
          <p:nvPr/>
        </p:nvSpPr>
        <p:spPr>
          <a:xfrm>
            <a:off x="11475760" y="2499008"/>
            <a:ext cx="71624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604020202020204" pitchFamily="34" charset="0"/>
              </a:rPr>
              <a:t>20000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 Nova Cond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0470F9-0882-40CF-9C5B-8A0B724E68C0}"/>
              </a:ext>
            </a:extLst>
          </p:cNvPr>
          <p:cNvSpPr txBox="1"/>
          <p:nvPr/>
        </p:nvSpPr>
        <p:spPr>
          <a:xfrm>
            <a:off x="11475590" y="3216435"/>
            <a:ext cx="72564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604020202020204" pitchFamily="34" charset="0"/>
              </a:rPr>
              <a:t>15000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 Nova Cond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F1F30F-F31F-4C15-B461-C85864931212}"/>
              </a:ext>
            </a:extLst>
          </p:cNvPr>
          <p:cNvSpPr txBox="1"/>
          <p:nvPr/>
        </p:nvSpPr>
        <p:spPr>
          <a:xfrm>
            <a:off x="11466354" y="3937776"/>
            <a:ext cx="72564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604020202020204" pitchFamily="34" charset="0"/>
              </a:rPr>
              <a:t>10000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 Nova Cond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A09AF5-8AB6-40A3-96D3-C295806547C4}"/>
              </a:ext>
            </a:extLst>
          </p:cNvPr>
          <p:cNvSpPr txBox="1"/>
          <p:nvPr/>
        </p:nvSpPr>
        <p:spPr>
          <a:xfrm>
            <a:off x="11457118" y="4655205"/>
            <a:ext cx="59412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604020202020204" pitchFamily="34" charset="0"/>
              </a:rPr>
              <a:t>5000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 Nova Con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7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All muons traversing detectors</a:t>
            </a:r>
            <a:endParaRPr lang="it-IT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387501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5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B313E-DA82-4BD4-884F-6BBF49846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762" y="1079720"/>
            <a:ext cx="6917715" cy="53650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73AE79-FAC2-4BFF-BC77-F2C20AE85A42}"/>
                  </a:ext>
                </a:extLst>
              </p:cNvPr>
              <p:cNvSpPr txBox="1"/>
              <p:nvPr/>
            </p:nvSpPr>
            <p:spPr>
              <a:xfrm>
                <a:off x="7792001" y="1915580"/>
                <a:ext cx="3580293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Sample of </a:t>
                </a:r>
                <a:r>
                  <a:rPr lang="it-IT" dirty="0">
                    <a:solidFill>
                      <a:schemeClr val="accent3"/>
                    </a:solidFill>
                  </a:rPr>
                  <a:t>all primary muons whose MC trajectories have at least a point in one of the two detector’s active portions </a:t>
                </a:r>
                <a:r>
                  <a:rPr lang="it-IT" dirty="0"/>
                  <a:t>(i.e. the LAr  volume and/or ND-GAr’ TPC)</a:t>
                </a:r>
              </a:p>
              <a:p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We plot the initial muon angle with the z axis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[</m:t>
                    </m:r>
                    <m:r>
                      <m:rPr>
                        <m:sty m:val="p"/>
                      </m:rP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deg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dirty="0"/>
                  <a:t> VS the muon momentum module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[</m:t>
                    </m:r>
                    <m:r>
                      <m:rPr>
                        <m:sty m:val="p"/>
                      </m:rP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GeV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it-IT" dirty="0">
                  <a:solidFill>
                    <a:schemeClr val="accent3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73AE79-FAC2-4BFF-BC77-F2C20AE85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001" y="1915580"/>
                <a:ext cx="3580293" cy="3693319"/>
              </a:xfrm>
              <a:prstGeom prst="rect">
                <a:avLst/>
              </a:prstGeom>
              <a:blipFill>
                <a:blip r:embed="rId3"/>
                <a:stretch>
                  <a:fillRect l="-1020" t="-825" r="-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320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CROSSING muons p vs theta</a:t>
            </a:r>
            <a:endParaRPr lang="it-IT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B313E-DA82-4BD4-884F-6BBF49846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762" y="1079720"/>
            <a:ext cx="6917715" cy="53650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73AE79-FAC2-4BFF-BC77-F2C20AE85A42}"/>
                  </a:ext>
                </a:extLst>
              </p:cNvPr>
              <p:cNvSpPr txBox="1"/>
              <p:nvPr/>
            </p:nvSpPr>
            <p:spPr>
              <a:xfrm>
                <a:off x="7495113" y="2234651"/>
                <a:ext cx="3841071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accent3"/>
                    </a:solidFill>
                  </a:rPr>
                  <a:t>Crossing muons: </a:t>
                </a:r>
                <a:r>
                  <a:rPr lang="it-IT" dirty="0"/>
                  <a:t>sample of primary muons whose trajectories have at least </a:t>
                </a:r>
                <a:r>
                  <a:rPr lang="it-IT" dirty="0">
                    <a:solidFill>
                      <a:schemeClr val="accent3"/>
                    </a:solidFill>
                  </a:rPr>
                  <a:t>one point in the LAr active volume, one outside the two detectors and one in ND-Gar’s</a:t>
                </a:r>
              </a:p>
              <a:p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Most muons in the sample are </a:t>
                </a:r>
                <a:r>
                  <a:rPr lang="it-IT" dirty="0">
                    <a:solidFill>
                      <a:schemeClr val="accent3"/>
                    </a:solidFill>
                  </a:rPr>
                  <a:t>forward oriented </a:t>
                </a:r>
                <a:r>
                  <a:rPr lang="it-IT" dirty="0"/>
                  <a:t>(i.e. low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/>
                  <a:t>) and have relatively </a:t>
                </a:r>
                <a:r>
                  <a:rPr lang="it-IT" dirty="0">
                    <a:solidFill>
                      <a:schemeClr val="accent3"/>
                    </a:solidFill>
                  </a:rPr>
                  <a:t>high momenta </a:t>
                </a:r>
                <a:r>
                  <a:rPr lang="it-IT" dirty="0"/>
                  <a:t>peaking between 1.5GeV and 3GeV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73AE79-FAC2-4BFF-BC77-F2C20AE85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113" y="2234651"/>
                <a:ext cx="3841071" cy="2862322"/>
              </a:xfrm>
              <a:prstGeom prst="rect">
                <a:avLst/>
              </a:prstGeom>
              <a:blipFill>
                <a:blip r:embed="rId3"/>
                <a:stretch>
                  <a:fillRect l="-1111" t="-1279" r="-317" b="-2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FC8E4236-2239-4393-B91B-299272EE2C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387501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891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Contained muons p vs theta</a:t>
            </a:r>
            <a:endParaRPr lang="it-IT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B313E-DA82-4BD4-884F-6BBF49846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762" y="1079720"/>
            <a:ext cx="6917715" cy="53650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73AE79-FAC2-4BFF-BC77-F2C20AE85A42}"/>
                  </a:ext>
                </a:extLst>
              </p:cNvPr>
              <p:cNvSpPr txBox="1"/>
              <p:nvPr/>
            </p:nvSpPr>
            <p:spPr>
              <a:xfrm>
                <a:off x="7285973" y="1557838"/>
                <a:ext cx="4259351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accent3"/>
                    </a:solidFill>
                  </a:rPr>
                  <a:t>Contained muons: </a:t>
                </a:r>
                <a:r>
                  <a:rPr lang="it-IT" dirty="0"/>
                  <a:t>sample of primary muons that are produced in interactions in the LAr, that are </a:t>
                </a:r>
                <a:r>
                  <a:rPr lang="it-IT" dirty="0">
                    <a:solidFill>
                      <a:schemeClr val="accent3"/>
                    </a:solidFill>
                  </a:rPr>
                  <a:t>fully contained in ArgonCube’s active volume</a:t>
                </a:r>
              </a:p>
              <a:p>
                <a:endParaRPr lang="it-IT" dirty="0">
                  <a:solidFill>
                    <a:schemeClr val="accent3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The momentum spectrum is quite limited, having </a:t>
                </a:r>
                <a:r>
                  <a:rPr lang="it-IT" dirty="0">
                    <a:solidFill>
                      <a:schemeClr val="accent3"/>
                    </a:solidFill>
                  </a:rPr>
                  <a:t>very few contained muons with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&gt;1</m:t>
                    </m:r>
                    <m:r>
                      <m:rPr>
                        <m:sty m:val="p"/>
                      </m:rP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GeV</m:t>
                    </m:r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it-IT" dirty="0"/>
                  <a:t> while the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/>
                  <a:t>’s are relatively high peaking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it-IT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it-IT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chemeClr val="accent3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Note that this sample is </a:t>
                </a:r>
                <a:r>
                  <a:rPr lang="it-IT" dirty="0">
                    <a:solidFill>
                      <a:schemeClr val="accent3"/>
                    </a:solidFill>
                  </a:rPr>
                  <a:t>not very high in statistics</a:t>
                </a:r>
                <a:r>
                  <a:rPr lang="it-IT" dirty="0"/>
                  <a:t> if we consider that the original neutrino spectrum contained 1M interactions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73AE79-FAC2-4BFF-BC77-F2C20AE85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973" y="1557838"/>
                <a:ext cx="4259351" cy="4524315"/>
              </a:xfrm>
              <a:prstGeom prst="rect">
                <a:avLst/>
              </a:prstGeom>
              <a:blipFill>
                <a:blip r:embed="rId3"/>
                <a:stretch>
                  <a:fillRect l="-858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F3FF8C40-D8D9-4106-B724-9A9AF6F3C5B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387501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867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Neutrino energy distribution plotting</a:t>
            </a:r>
            <a:endParaRPr lang="it-IT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10623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8</a:t>
            </a:fld>
            <a:endParaRPr lang="it-IT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36CE841-0FDB-4F91-B2BD-FB2B4F6A2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9644" y="1145219"/>
            <a:ext cx="4201750" cy="32586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B969EB-8B29-4A80-B816-7539B4923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6798" y="783116"/>
            <a:ext cx="2977271" cy="23090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351A7B-5718-457A-B86A-C3C5A0BB6883}"/>
              </a:ext>
            </a:extLst>
          </p:cNvPr>
          <p:cNvSpPr/>
          <p:nvPr/>
        </p:nvSpPr>
        <p:spPr>
          <a:xfrm>
            <a:off x="1731146" y="3710866"/>
            <a:ext cx="5326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34046F-CB7D-43BE-9852-F097638C86A1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1731146" y="995127"/>
            <a:ext cx="6214369" cy="2738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A06EF2-7F0D-4EFF-A14B-67BA9131E07D}"/>
              </a:ext>
            </a:extLst>
          </p:cNvPr>
          <p:cNvCxnSpPr>
            <a:cxnSpLocks/>
          </p:cNvCxnSpPr>
          <p:nvPr/>
        </p:nvCxnSpPr>
        <p:spPr>
          <a:xfrm flipH="1">
            <a:off x="1731147" y="2851910"/>
            <a:ext cx="6214368" cy="904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7A60E479-66A4-4E1C-976F-B84527CAA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41833" y="3596031"/>
            <a:ext cx="3502756" cy="2716567"/>
          </a:xfrm>
          <a:prstGeom prst="rect">
            <a:avLst/>
          </a:prstGeom>
        </p:spPr>
      </p:pic>
      <p:sp>
        <p:nvSpPr>
          <p:cNvPr id="28" name="Arrow: Down 27">
            <a:extLst>
              <a:ext uri="{FF2B5EF4-FFF2-40B4-BE49-F238E27FC236}">
                <a16:creationId xmlns:a16="http://schemas.microsoft.com/office/drawing/2014/main" id="{9300E9C2-8C76-472E-A7D2-986DB4A8BEB4}"/>
              </a:ext>
            </a:extLst>
          </p:cNvPr>
          <p:cNvSpPr/>
          <p:nvPr/>
        </p:nvSpPr>
        <p:spPr>
          <a:xfrm>
            <a:off x="8852858" y="3005712"/>
            <a:ext cx="291289" cy="51251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E7CEDD-63CB-4570-A6F7-8208149AADE8}"/>
              </a:ext>
            </a:extLst>
          </p:cNvPr>
          <p:cNvSpPr txBox="1"/>
          <p:nvPr/>
        </p:nvSpPr>
        <p:spPr>
          <a:xfrm>
            <a:off x="9144147" y="2927907"/>
            <a:ext cx="951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Evaluate average</a:t>
            </a:r>
            <a:endParaRPr 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A68FCA-6A76-4492-BAE1-52434DF0A8D7}"/>
              </a:ext>
            </a:extLst>
          </p:cNvPr>
          <p:cNvSpPr txBox="1"/>
          <p:nvPr/>
        </p:nvSpPr>
        <p:spPr>
          <a:xfrm>
            <a:off x="1211285" y="4395754"/>
            <a:ext cx="36220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/>
              <a:t>Select bin by bin and look at the energy spectrum of the neutrinos producing the primary muons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55237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CROSSING muons p vs theta</a:t>
            </a:r>
            <a:endParaRPr lang="it-IT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B313E-DA82-4BD4-884F-6BBF49846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762" y="1079720"/>
            <a:ext cx="6917715" cy="53650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73AE79-FAC2-4BFF-BC77-F2C20AE85A42}"/>
                  </a:ext>
                </a:extLst>
              </p:cNvPr>
              <p:cNvSpPr txBox="1"/>
              <p:nvPr/>
            </p:nvSpPr>
            <p:spPr>
              <a:xfrm>
                <a:off x="7561182" y="2192579"/>
                <a:ext cx="4033056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accent3"/>
                    </a:solidFill>
                  </a:rPr>
                  <a:t>Crossing muons: </a:t>
                </a:r>
                <a:r>
                  <a:rPr lang="it-IT" dirty="0"/>
                  <a:t>sample of primary muons whose trajectories have at least </a:t>
                </a:r>
                <a:r>
                  <a:rPr lang="it-IT" dirty="0">
                    <a:solidFill>
                      <a:schemeClr val="accent3"/>
                    </a:solidFill>
                  </a:rPr>
                  <a:t>one point in the LAr active volume, one outside the two detectors and one in ND-Gar’s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</m:oMath>
                </a14:m>
                <a:r>
                  <a:rPr lang="it-IT" dirty="0"/>
                  <a:t> axis is averaged over all events contained in the bin and </a:t>
                </a:r>
                <a:r>
                  <a:rPr lang="it-IT" dirty="0">
                    <a:solidFill>
                      <a:schemeClr val="accent3"/>
                    </a:solidFill>
                  </a:rPr>
                  <a:t>maxed at 5 GeV </a:t>
                </a:r>
              </a:p>
              <a:p>
                <a:endParaRPr lang="it-IT" dirty="0"/>
              </a:p>
              <a:p>
                <a:r>
                  <a:rPr lang="it-IT" dirty="0"/>
                  <a:t>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73AE79-FAC2-4BFF-BC77-F2C20AE85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182" y="2192579"/>
                <a:ext cx="4033056" cy="3139321"/>
              </a:xfrm>
              <a:prstGeom prst="rect">
                <a:avLst/>
              </a:prstGeom>
              <a:blipFill>
                <a:blip r:embed="rId3"/>
                <a:stretch>
                  <a:fillRect l="-906" t="-1165" r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66BCD1B3-29F4-4818-9F09-45B78AF7E169}"/>
              </a:ext>
            </a:extLst>
          </p:cNvPr>
          <p:cNvSpPr txBox="1">
            <a:spLocks/>
          </p:cNvSpPr>
          <p:nvPr/>
        </p:nvSpPr>
        <p:spPr>
          <a:xfrm>
            <a:off x="11772820" y="6387501"/>
            <a:ext cx="278418" cy="27432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 rtl="0">
              <a:defRPr lang="it-IT"/>
            </a:defPPr>
            <a:lvl1pPr marL="0" algn="ctr" defTabSz="914400" rtl="0" eaLnBrk="1" latinLnBrk="0" hangingPunct="1">
              <a:defRPr sz="12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19B51A1E-902D-48AF-9020-955120F399B6}" type="slidenum">
              <a:rPr lang="it-IT" smtClean="0"/>
              <a:pPr>
                <a:spcAft>
                  <a:spcPts val="600"/>
                </a:spcAft>
              </a:pPr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64504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129_TF16411245.potx" id="{47F9A720-F984-4589-A575-97B14FDB2390}" vid="{B41ED6FB-41F7-4E8D-89E9-5A13582EC3B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B61CFE-D4DA-4753-A9A5-D482B9609A35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sharepoint/v3"/>
    <ds:schemaRef ds:uri="http://www.w3.org/XML/1998/namespace"/>
    <ds:schemaRef ds:uri="http://purl.org/dc/terms/"/>
    <ds:schemaRef ds:uri="fb0879af-3eba-417a-a55a-ffe6dcd6ca77"/>
    <ds:schemaRef ds:uri="6dc4bcd6-49db-4c07-9060-8acfc67cef9f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1107</Words>
  <Application>Microsoft Office PowerPoint</Application>
  <PresentationFormat>Widescreen</PresentationFormat>
  <Paragraphs>117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Nova Cond</vt:lpstr>
      <vt:lpstr>Calibri</vt:lpstr>
      <vt:lpstr>Cambria Math</vt:lpstr>
      <vt:lpstr>Corbel</vt:lpstr>
      <vt:lpstr>Times New Roman</vt:lpstr>
      <vt:lpstr>Wingdings</vt:lpstr>
      <vt:lpstr>Tema di Office</vt:lpstr>
      <vt:lpstr>L2G : contained and crossing muons and multiple muon events</vt:lpstr>
      <vt:lpstr>Lar to gar sample: L2G</vt:lpstr>
      <vt:lpstr>Generated sample: neutrino interactions in lar</vt:lpstr>
      <vt:lpstr>Interacting muon NEUTRINO SPECTRUM</vt:lpstr>
      <vt:lpstr>All muons traversing detectors</vt:lpstr>
      <vt:lpstr>CROSSING muons p vs theta</vt:lpstr>
      <vt:lpstr>Contained muons p vs theta</vt:lpstr>
      <vt:lpstr>Neutrino energy distribution plotting</vt:lpstr>
      <vt:lpstr>CROSSING muons p vs theta</vt:lpstr>
      <vt:lpstr>Contained muons p vs theta</vt:lpstr>
      <vt:lpstr>Neutrino energy distribution quantiles</vt:lpstr>
      <vt:lpstr>CROSSING muons neutrino energy quantiles</vt:lpstr>
      <vt:lpstr>Contained muons neutrino energies quantiles</vt:lpstr>
      <vt:lpstr>NUMBER OF MUONS</vt:lpstr>
      <vt:lpstr>Primaries vs non primaries</vt:lpstr>
      <vt:lpstr>Summary and future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2020-03-03T11:01:07Z</dcterms:created>
  <dcterms:modified xsi:type="dcterms:W3CDTF">2021-01-24T15:15:30Z</dcterms:modified>
</cp:coreProperties>
</file>