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1"/>
  </p:notesMasterIdLst>
  <p:handoutMasterIdLst>
    <p:handoutMasterId r:id="rId22"/>
  </p:handoutMasterIdLst>
  <p:sldIdLst>
    <p:sldId id="391" r:id="rId4"/>
    <p:sldId id="356" r:id="rId5"/>
    <p:sldId id="378" r:id="rId6"/>
    <p:sldId id="379" r:id="rId7"/>
    <p:sldId id="380" r:id="rId8"/>
    <p:sldId id="390" r:id="rId9"/>
    <p:sldId id="385" r:id="rId10"/>
    <p:sldId id="386" r:id="rId11"/>
    <p:sldId id="387" r:id="rId12"/>
    <p:sldId id="389" r:id="rId13"/>
    <p:sldId id="388" r:id="rId14"/>
    <p:sldId id="383" r:id="rId15"/>
    <p:sldId id="384" r:id="rId16"/>
    <p:sldId id="393" r:id="rId17"/>
    <p:sldId id="392" r:id="rId18"/>
    <p:sldId id="381" r:id="rId19"/>
    <p:sldId id="382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16/09/2020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16/09/2020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Immidiate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709585" y="1985495"/>
                <a:ext cx="10772830" cy="288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The </a:t>
                </a:r>
                <a:r>
                  <a:rPr lang="it-IT" sz="2000" dirty="0">
                    <a:solidFill>
                      <a:srgbClr val="FF0000"/>
                    </a:solidFill>
                  </a:rPr>
                  <a:t>ND-GAr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dirty="0">
                    <a:solidFill>
                      <a:srgbClr val="FF0000"/>
                    </a:solidFill>
                  </a:rPr>
                  <a:t>tracking capabilities </a:t>
                </a:r>
                <a:r>
                  <a:rPr lang="it-IT" sz="2000" dirty="0">
                    <a:solidFill>
                      <a:schemeClr val="tx1"/>
                    </a:solidFill>
                  </a:rPr>
                  <a:t>need to be carefully studied and benchmarked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Specifically the </a:t>
                </a:r>
                <a:r>
                  <a:rPr lang="it-IT" sz="2000" dirty="0">
                    <a:solidFill>
                      <a:srgbClr val="FF0000"/>
                    </a:solidFill>
                  </a:rPr>
                  <a:t>momentum reconstruction algorithms</a:t>
                </a:r>
                <a:r>
                  <a:rPr lang="it-IT" sz="2000" dirty="0">
                    <a:solidFill>
                      <a:schemeClr val="tx1"/>
                    </a:solidFill>
                  </a:rPr>
                  <a:t>, involving </a:t>
                </a:r>
                <a:r>
                  <a:rPr lang="it-IT" sz="2000" dirty="0">
                    <a:solidFill>
                      <a:srgbClr val="FF0000"/>
                    </a:solidFill>
                  </a:rPr>
                  <a:t>extended Kalman filter</a:t>
                </a:r>
                <a:r>
                  <a:rPr lang="it-IT" sz="2000" dirty="0">
                    <a:solidFill>
                      <a:schemeClr val="tx1"/>
                    </a:solidFill>
                  </a:rPr>
                  <a:t>, need to be evaluated in their efficacy and potentially improved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solidFill>
                      <a:schemeClr val="tx1"/>
                    </a:solidFill>
                  </a:rPr>
                  <a:t>The easiest sample to study for this purpose is the sample of </a:t>
                </a:r>
                <a:r>
                  <a:rPr lang="it-IT" sz="2000" dirty="0">
                    <a:solidFill>
                      <a:srgbClr val="FF0000"/>
                    </a:solidFill>
                  </a:rPr>
                  <a:t>muons produced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interactions in the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ArgonCube</a:t>
                </a:r>
                <a:r>
                  <a:rPr lang="en-US" sz="2000" dirty="0">
                    <a:solidFill>
                      <a:srgbClr val="FF0000"/>
                    </a:solidFill>
                  </a:rPr>
                  <a:t> that then reach the Gas Argon TPC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order to correctly evaluate ND-</a:t>
                </a:r>
                <a:r>
                  <a:rPr lang="en-US" sz="2000" dirty="0" err="1"/>
                  <a:t>GAr's</a:t>
                </a:r>
                <a:r>
                  <a:rPr lang="en-US" sz="2000" dirty="0"/>
                  <a:t> capability as a muon spectrometer of ND-</a:t>
                </a:r>
                <a:r>
                  <a:rPr lang="en-US" sz="2000" dirty="0" err="1"/>
                  <a:t>LAr</a:t>
                </a:r>
                <a:r>
                  <a:rPr lang="en-US" sz="2000" dirty="0"/>
                  <a:t>, the L-to-G propagation of tracks needs to be understood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One of the first step in this endeavor would be to learn how these samples are produced by the experts and being able to reproduce them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85" y="1985495"/>
                <a:ext cx="10772830" cy="2887009"/>
              </a:xfrm>
              <a:prstGeom prst="rect">
                <a:avLst/>
              </a:prstGeom>
              <a:blipFill>
                <a:blip r:embed="rId2"/>
                <a:stretch>
                  <a:fillRect l="-509" t="-1268" r="-57" b="-2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3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ofINITIAL MOMENTUM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32417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56546" y="1035030"/>
                <a:ext cx="11340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 then plotted the Energy loss distributions, fitting with a Landau and obtaining the MPV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6" y="1035030"/>
                <a:ext cx="11340822" cy="369332"/>
              </a:xfrm>
              <a:prstGeom prst="rect">
                <a:avLst/>
              </a:prstGeom>
              <a:blipFill>
                <a:blip r:embed="rId2"/>
                <a:stretch>
                  <a:fillRect l="-37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8DF8A32-72A7-46D8-A3F2-5956290AC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98" y="1593241"/>
            <a:ext cx="2911772" cy="22582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9B0DC5-908B-4091-BB44-126CE6AA6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516" y="1601406"/>
            <a:ext cx="2911772" cy="2258228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2EE75AD-C361-42ED-A0A4-B36173332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00" y="1593241"/>
            <a:ext cx="2911772" cy="2258228"/>
          </a:xfrm>
          <a:prstGeom prst="rect">
            <a:avLst/>
          </a:prstGeom>
        </p:spPr>
      </p:pic>
      <p:pic>
        <p:nvPicPr>
          <p:cNvPr id="17" name="Picture 1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38FD033-1962-40A3-8ED3-93DCC6E282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24" y="4048513"/>
            <a:ext cx="2911772" cy="2258228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E8ECE34E-3B6A-4C78-97D3-A1375D755A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02" y="4127480"/>
            <a:ext cx="2911772" cy="22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5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ofINITIAL MOMENTUM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421912" y="953123"/>
            <a:ext cx="11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 then take the MPV for each distribution and plot them them as a function of initial momentum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DEB47-2D3D-4AC2-8171-1910FE60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332" y="1475852"/>
            <a:ext cx="6528339" cy="50630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54B42-2358-4CE6-BD05-E2EB7B826DE4}"/>
                  </a:ext>
                </a:extLst>
              </p:cNvPr>
              <p:cNvSpPr txBox="1"/>
              <p:nvPr/>
            </p:nvSpPr>
            <p:spPr>
              <a:xfrm>
                <a:off x="7693346" y="1967706"/>
                <a:ext cx="3842799" cy="25678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FF0000"/>
                    </a:solidFill>
                  </a:rPr>
                  <a:t>Note:</a:t>
                </a:r>
                <a:r>
                  <a:rPr lang="it-IT" dirty="0"/>
                  <a:t> given a constant dE/dx we expect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a function of the traversed material so that in this case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ECAL’s thickness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amount of material traversed by the particle . The red line in the graph is the best fit for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54B42-2358-4CE6-BD05-E2EB7B82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46" y="1967706"/>
                <a:ext cx="3842799" cy="2567819"/>
              </a:xfrm>
              <a:prstGeom prst="rect">
                <a:avLst/>
              </a:prstGeom>
              <a:blipFill>
                <a:blip r:embed="rId3"/>
                <a:stretch>
                  <a:fillRect l="-1270" t="-1425" r="-2857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38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NEXT step in the simulation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943434" y="1523831"/>
                <a:ext cx="10305131" cy="381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The next step in the simulation is to produce a sample of muons generated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interactions in </a:t>
                </a:r>
                <a:r>
                  <a:rPr lang="en-US" sz="2000" dirty="0" err="1"/>
                  <a:t>ArgonCube</a:t>
                </a:r>
                <a:r>
                  <a:rPr lang="en-US" sz="2000" dirty="0"/>
                  <a:t> that have a trajectory such as they enter </a:t>
                </a:r>
                <a:r>
                  <a:rPr lang="en-US" sz="2000" dirty="0" err="1"/>
                  <a:t>HPgTPC</a:t>
                </a:r>
                <a:r>
                  <a:rPr lang="en-US" sz="2000" dirty="0"/>
                  <a:t> with a genuine </a:t>
                </a:r>
                <a:r>
                  <a:rPr lang="en-US" sz="2000" dirty="0" err="1"/>
                  <a:t>Montecarlo</a:t>
                </a:r>
                <a:r>
                  <a:rPr lang="en-US" sz="2000" dirty="0"/>
                  <a:t> simulation (i.e. not from randomly generated text files)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ND simulation chain: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Simulate neutrino interactions with </a:t>
                </a:r>
                <a:r>
                  <a:rPr lang="en-US" sz="2000" dirty="0">
                    <a:solidFill>
                      <a:srgbClr val="FF0000"/>
                    </a:solidFill>
                  </a:rPr>
                  <a:t>GENIE </a:t>
                </a:r>
                <a:r>
                  <a:rPr lang="en-US" sz="2000" dirty="0"/>
                  <a:t>in a ND hall geometry file containing only the liquid Argon detector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Propagate particles using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edep</a:t>
                </a:r>
                <a:r>
                  <a:rPr lang="en-US" sz="2000" dirty="0">
                    <a:solidFill>
                      <a:srgbClr val="FF0000"/>
                    </a:solidFill>
                  </a:rPr>
                  <a:t>-sim</a:t>
                </a:r>
                <a:r>
                  <a:rPr lang="en-US" sz="2000" dirty="0"/>
                  <a:t> in a ND hall geometry file containing both </a:t>
                </a:r>
                <a:r>
                  <a:rPr lang="en-US" sz="2000" dirty="0" err="1"/>
                  <a:t>ArgonCube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HPgTPC</a:t>
                </a:r>
                <a:endParaRPr lang="en-US" sz="20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Convert </a:t>
                </a:r>
                <a:r>
                  <a:rPr lang="en-US" sz="2000" dirty="0" err="1"/>
                  <a:t>edep</a:t>
                </a:r>
                <a:r>
                  <a:rPr lang="en-US" sz="2000" dirty="0"/>
                  <a:t>-sim file to root file readable by 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GarSoft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/>
                  <a:t>Follow the </a:t>
                </a:r>
                <a:r>
                  <a:rPr lang="en-US" sz="2000" dirty="0" err="1"/>
                  <a:t>Garsoft</a:t>
                </a:r>
                <a:r>
                  <a:rPr lang="en-US" sz="2000" dirty="0"/>
                  <a:t> reconstruction chain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34" y="1523831"/>
                <a:ext cx="10305131" cy="3810338"/>
              </a:xfrm>
              <a:prstGeom prst="rect">
                <a:avLst/>
              </a:prstGeom>
              <a:blipFill>
                <a:blip r:embed="rId2"/>
                <a:stretch>
                  <a:fillRect l="-533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0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Edep-display examples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90527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31998" y="943533"/>
                <a:ext cx="1134082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So far I was able to produce the sample, propagate with edep-sim and convert to GarSoft-readable format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are two graphical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 in </a:t>
                </a:r>
                <a:r>
                  <a:rPr lang="en-US" dirty="0" err="1"/>
                  <a:t>ArgonCube</a:t>
                </a:r>
                <a:r>
                  <a:rPr lang="en-US" dirty="0"/>
                  <a:t> made with </a:t>
                </a:r>
                <a:r>
                  <a:rPr lang="en-US" dirty="0" err="1"/>
                  <a:t>edep</a:t>
                </a:r>
                <a:r>
                  <a:rPr lang="en-US" dirty="0"/>
                  <a:t>-sim event display. In one the muon enters the gas TPC, in the other it does not</a:t>
                </a:r>
                <a:r>
                  <a:rPr lang="it-IT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943533"/>
                <a:ext cx="11340822" cy="945643"/>
              </a:xfrm>
              <a:prstGeom prst="rect">
                <a:avLst/>
              </a:prstGeom>
              <a:blipFill>
                <a:blip r:embed="rId2"/>
                <a:stretch>
                  <a:fillRect l="-376" t="-3871" r="-80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object, sitting, light, person&#10;&#10;Description automatically generated">
            <a:extLst>
              <a:ext uri="{FF2B5EF4-FFF2-40B4-BE49-F238E27FC236}">
                <a16:creationId xmlns:a16="http://schemas.microsoft.com/office/drawing/2014/main" id="{6374BE85-41C1-480E-B413-D61916022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62" y="2110248"/>
            <a:ext cx="5502758" cy="3464930"/>
          </a:xfrm>
          <a:prstGeom prst="rect">
            <a:avLst/>
          </a:prstGeom>
        </p:spPr>
      </p:pic>
      <p:pic>
        <p:nvPicPr>
          <p:cNvPr id="10" name="Picture 9" descr="A picture containing object, clock, light, green&#10;&#10;Description automatically generated">
            <a:extLst>
              <a:ext uri="{FF2B5EF4-FFF2-40B4-BE49-F238E27FC236}">
                <a16:creationId xmlns:a16="http://schemas.microsoft.com/office/drawing/2014/main" id="{9C88D39E-8A5F-49EA-9D23-AA5E5F456D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744" b="3744"/>
          <a:stretch/>
        </p:blipFill>
        <p:spPr>
          <a:xfrm>
            <a:off x="431998" y="2110248"/>
            <a:ext cx="5502758" cy="3464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3F5FD4-FC1B-418F-9E8D-65FAFC2D5AB2}"/>
              </a:ext>
            </a:extLst>
          </p:cNvPr>
          <p:cNvSpPr txBox="1"/>
          <p:nvPr/>
        </p:nvSpPr>
        <p:spPr>
          <a:xfrm>
            <a:off x="2192784" y="5745617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PASSING MUON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8AA3A-50B7-4961-8341-C395755B0438}"/>
              </a:ext>
            </a:extLst>
          </p:cNvPr>
          <p:cNvSpPr txBox="1"/>
          <p:nvPr/>
        </p:nvSpPr>
        <p:spPr>
          <a:xfrm>
            <a:off x="7908200" y="5663520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NON-PASSING MUON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4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PROBLEMS WITH GARSOFT SIMULATION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177553" y="1147720"/>
            <a:ext cx="1134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After the edep-sim to GarSoft conversion (which exited with art status 0) I tried to follow the Garsoft simulation chain and to input the resulting file in a read-out simulation job: </a:t>
            </a:r>
            <a:r>
              <a:rPr lang="en-US" dirty="0">
                <a:solidFill>
                  <a:srgbClr val="00B0F0"/>
                </a:solidFill>
              </a:rPr>
              <a:t>art -c </a:t>
            </a:r>
            <a:r>
              <a:rPr lang="en-US" dirty="0" err="1">
                <a:solidFill>
                  <a:srgbClr val="00B0F0"/>
                </a:solidFill>
              </a:rPr>
              <a:t>readoutsimjob.fcl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my_edepsim_converted_out.root</a:t>
            </a:r>
            <a:endParaRPr lang="it-IT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Unfortunately, I get the following error as if there were a file format missmatch: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E644-A4AC-4083-8D03-37A89728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2354770"/>
            <a:ext cx="11836893" cy="33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688-E18D-43D7-B631-C5D51C65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446" y="3203619"/>
            <a:ext cx="9198117" cy="450762"/>
          </a:xfrm>
        </p:spPr>
        <p:txBody>
          <a:bodyPr/>
          <a:lstStyle/>
          <a:p>
            <a:r>
              <a:rPr lang="it-IT" dirty="0"/>
              <a:t>EXTRA SLIDES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BEC8E-2BB5-4D89-9AB6-382F37CF6DE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00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as a function of 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16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431998" y="943533"/>
            <a:ext cx="1030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Plots of resolution as a function of the initial y (vertical) position of the muon ( random upstream samples outside the detector -200 cm &lt; y &lt; 0 cm )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935489-9F51-498E-9630-FD0ACAA7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921" y="1969788"/>
            <a:ext cx="5021072" cy="389409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B78FAD7-F201-4AB1-8D75-D233B16BB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58" y="1969787"/>
            <a:ext cx="5021073" cy="38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9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 y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31998" y="943533"/>
                <a:ext cx="10305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Plots of 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as a function of the initial y (vertical) position of the muon ( random upstream samples outside the detector -200 cm &lt; y &lt; 0 cm 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8" y="943533"/>
                <a:ext cx="10305131" cy="646331"/>
              </a:xfrm>
              <a:prstGeom prst="rect">
                <a:avLst/>
              </a:prstGeom>
              <a:blipFill>
                <a:blip r:embed="rId2"/>
                <a:stretch>
                  <a:fillRect l="-41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E935489-9F51-498E-9630-FD0ACAA7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8921" y="1969788"/>
            <a:ext cx="5021072" cy="3894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78FAD7-F201-4AB1-8D75-D233B16B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058" y="1969787"/>
            <a:ext cx="5021073" cy="3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3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The SIMULATION EXERCISE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31A9C-65B4-4BDD-A397-60A6D76D7BF5}"/>
              </a:ext>
            </a:extLst>
          </p:cNvPr>
          <p:cNvSpPr/>
          <p:nvPr/>
        </p:nvSpPr>
        <p:spPr>
          <a:xfrm>
            <a:off x="782329" y="2521603"/>
            <a:ext cx="10627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4DA962-7B76-4D8D-BF6E-195E15F925EA}"/>
                  </a:ext>
                </a:extLst>
              </p:cNvPr>
              <p:cNvSpPr txBox="1"/>
              <p:nvPr/>
            </p:nvSpPr>
            <p:spPr>
              <a:xfrm>
                <a:off x="6504384" y="1096631"/>
                <a:ext cx="554685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To familiarise with the software I started working on a previously existing Garsoft simulation: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Produce </a:t>
                </a:r>
                <a:r>
                  <a:rPr lang="en-US" dirty="0">
                    <a:solidFill>
                      <a:srgbClr val="FF0000"/>
                    </a:solidFill>
                  </a:rPr>
                  <a:t>low energy (1GeV&lt;p&lt;3GeV) and high energy (3GeV&lt;p&lt;5GeV) upstream muon samples from a randomly generated text file</a:t>
                </a:r>
                <a:r>
                  <a:rPr lang="en-US" dirty="0"/>
                  <a:t>, all muons starting outside the Gas Argon detector at z =-500cm, and having x and y coordinate that vary between -200 and 200 cm and -200 and 0 cm respectively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Execute </a:t>
                </a:r>
                <a:r>
                  <a:rPr lang="en-US" dirty="0">
                    <a:solidFill>
                      <a:srgbClr val="FF0000"/>
                    </a:solidFill>
                  </a:rPr>
                  <a:t>readout simulation, reconstruction and convert into analysis tree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Produce resolution plot: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𝑟𝑒𝑐𝑜</m:t>
                        </m:r>
                      </m:sub>
                    </m:sSub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4DA962-7B76-4D8D-BF6E-195E15F92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384" y="1096631"/>
                <a:ext cx="5546854" cy="3416320"/>
              </a:xfrm>
              <a:prstGeom prst="rect">
                <a:avLst/>
              </a:prstGeom>
              <a:blipFill>
                <a:blip r:embed="rId2"/>
                <a:stretch>
                  <a:fillRect l="-769" t="-1071" r="-1648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F0E0252-1D23-4E1D-A160-66EB11BF2174}"/>
              </a:ext>
            </a:extLst>
          </p:cNvPr>
          <p:cNvSpPr txBox="1"/>
          <p:nvPr/>
        </p:nvSpPr>
        <p:spPr>
          <a:xfrm>
            <a:off x="7123921" y="5120065"/>
            <a:ext cx="36535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Graphical representation of one of the muons, produced with evl.fcl</a:t>
            </a:r>
            <a:endParaRPr lang="en-US" sz="16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040BD66-B12D-40A8-AB34-AB58D85F5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52" y="990099"/>
            <a:ext cx="6039436" cy="531978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0C087-31A6-46D9-A5A4-2E3B8892AE5A}"/>
              </a:ext>
            </a:extLst>
          </p:cNvPr>
          <p:cNvCxnSpPr>
            <a:cxnSpLocks/>
          </p:cNvCxnSpPr>
          <p:nvPr/>
        </p:nvCxnSpPr>
        <p:spPr>
          <a:xfrm flipH="1" flipV="1">
            <a:off x="6390188" y="5120065"/>
            <a:ext cx="733734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7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(muons from OUTSIDE THE DETECTOR)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554867"/>
            <a:ext cx="4187279" cy="32474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458311-7E83-4F47-9F56-ADD75CE3FEE7}"/>
                  </a:ext>
                </a:extLst>
              </p:cNvPr>
              <p:cNvSpPr txBox="1"/>
              <p:nvPr/>
            </p:nvSpPr>
            <p:spPr>
              <a:xfrm>
                <a:off x="1882070" y="4869857"/>
                <a:ext cx="313214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Resolution plot for </a:t>
                </a:r>
                <a:r>
                  <a:rPr lang="it-IT" sz="1600" dirty="0">
                    <a:solidFill>
                      <a:srgbClr val="FF0000"/>
                    </a:solidFill>
                  </a:rPr>
                  <a:t>low momentum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1&lt;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muon sample generated upstream </a:t>
                </a:r>
                <a:r>
                  <a:rPr lang="it-IT" sz="1600" dirty="0">
                    <a:solidFill>
                      <a:srgbClr val="0070C0"/>
                    </a:solidFill>
                  </a:rPr>
                  <a:t>outside the detector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=−500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458311-7E83-4F47-9F56-ADD75CE3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70" y="4869857"/>
                <a:ext cx="3132149" cy="1077218"/>
              </a:xfrm>
              <a:prstGeom prst="rect">
                <a:avLst/>
              </a:prstGeom>
              <a:blipFill>
                <a:blip r:embed="rId3"/>
                <a:stretch>
                  <a:fillRect l="-1167" t="-1695" r="-1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997762"/>
            <a:ext cx="1042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resolution plots show a resolution degradation probably due to energy loss in ECAL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21" y="1554867"/>
            <a:ext cx="4187279" cy="32474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47C47-63B9-4DBB-B77A-90CBCA539E88}"/>
                  </a:ext>
                </a:extLst>
              </p:cNvPr>
              <p:cNvSpPr txBox="1"/>
              <p:nvPr/>
            </p:nvSpPr>
            <p:spPr>
              <a:xfrm>
                <a:off x="7104785" y="4865873"/>
                <a:ext cx="313214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Resolution plot for </a:t>
                </a:r>
                <a:r>
                  <a:rPr lang="it-IT" sz="1600" dirty="0">
                    <a:solidFill>
                      <a:srgbClr val="FF0000"/>
                    </a:solidFill>
                  </a:rPr>
                  <a:t>high momentum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muon sample generated upstream </a:t>
                </a:r>
                <a:r>
                  <a:rPr lang="it-IT" sz="1600" dirty="0">
                    <a:solidFill>
                      <a:srgbClr val="0070C0"/>
                    </a:solidFill>
                  </a:rPr>
                  <a:t>outside the detector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=−500</m:t>
                    </m:r>
                    <m:r>
                      <m:rPr>
                        <m:sty m:val="p"/>
                      </m:rPr>
                      <a:rPr lang="it-IT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47C47-63B9-4DBB-B77A-90CBCA53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85" y="4865873"/>
                <a:ext cx="3132149" cy="1077218"/>
              </a:xfrm>
              <a:prstGeom prst="rect">
                <a:avLst/>
              </a:prstGeom>
              <a:blipFill>
                <a:blip r:embed="rId5"/>
                <a:stretch>
                  <a:fillRect l="-973" t="-1695" r="-2140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6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RESOLUTION (MUONS from INSIDE THE DETECTOR)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72771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506" y="1625888"/>
            <a:ext cx="4187279" cy="324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727969" y="864000"/>
            <a:ext cx="1042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To verify resolution degradation is due to the muon transversing the calorimeter I redid the simulation with a new </a:t>
            </a:r>
            <a:r>
              <a:rPr lang="it-IT" dirty="0">
                <a:solidFill>
                  <a:srgbClr val="FF0000"/>
                </a:solidFill>
              </a:rPr>
              <a:t>muon sample generated inside the gas detector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221" y="1625888"/>
            <a:ext cx="4187279" cy="3247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5EC692-018D-4045-9D36-D3C32D95D4B3}"/>
                  </a:ext>
                </a:extLst>
              </p:cNvPr>
              <p:cNvSpPr txBox="1"/>
              <p:nvPr/>
            </p:nvSpPr>
            <p:spPr>
              <a:xfrm>
                <a:off x="1882070" y="4869857"/>
                <a:ext cx="313214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Resolution plot for </a:t>
                </a:r>
                <a:r>
                  <a:rPr lang="it-IT" sz="1600" dirty="0">
                    <a:solidFill>
                      <a:srgbClr val="FF0000"/>
                    </a:solidFill>
                  </a:rPr>
                  <a:t>low momentum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1&lt;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muon sample generated upstream </a:t>
                </a:r>
                <a:r>
                  <a:rPr lang="it-IT" sz="1600" dirty="0">
                    <a:solidFill>
                      <a:srgbClr val="0070C0"/>
                    </a:solidFill>
                  </a:rPr>
                  <a:t>inside the detector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=−190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5EC692-018D-4045-9D36-D3C32D95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70" y="4869857"/>
                <a:ext cx="3132149" cy="1077218"/>
              </a:xfrm>
              <a:prstGeom prst="rect">
                <a:avLst/>
              </a:prstGeom>
              <a:blipFill>
                <a:blip r:embed="rId4"/>
                <a:stretch>
                  <a:fillRect l="-1167" t="-1695" r="-1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00F6A7-D504-4131-83D4-6C5EC508DEDB}"/>
                  </a:ext>
                </a:extLst>
              </p:cNvPr>
              <p:cNvSpPr txBox="1"/>
              <p:nvPr/>
            </p:nvSpPr>
            <p:spPr>
              <a:xfrm>
                <a:off x="7104785" y="4916782"/>
                <a:ext cx="313214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Resolution plot for </a:t>
                </a:r>
                <a:r>
                  <a:rPr lang="it-IT" sz="1600" dirty="0">
                    <a:solidFill>
                      <a:srgbClr val="FF0000"/>
                    </a:solidFill>
                  </a:rPr>
                  <a:t>high momentum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muon sample generated upstream </a:t>
                </a:r>
                <a:r>
                  <a:rPr lang="it-IT" sz="1600" dirty="0">
                    <a:solidFill>
                      <a:srgbClr val="0070C0"/>
                    </a:solidFill>
                  </a:rPr>
                  <a:t>inside the detector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=−190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00F6A7-D504-4131-83D4-6C5EC508D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85" y="4916782"/>
                <a:ext cx="3132149" cy="1077218"/>
              </a:xfrm>
              <a:prstGeom prst="rect">
                <a:avLst/>
              </a:prstGeom>
              <a:blipFill>
                <a:blip r:embed="rId5"/>
                <a:stretch>
                  <a:fillRect l="-973" t="-1705" r="-214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68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0DC59-4EC5-4056-97E5-6585B541B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895" y="1696909"/>
            <a:ext cx="4187277" cy="3247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727969" y="864000"/>
                <a:ext cx="10422384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We also did energy loss plots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𝑓𝑖𝑛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are the true energy of the muon at the beginning and end of its track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9" y="864000"/>
                <a:ext cx="10422384" cy="668581"/>
              </a:xfrm>
              <a:prstGeom prst="rect">
                <a:avLst/>
              </a:prstGeom>
              <a:blipFill>
                <a:blip r:embed="rId3"/>
                <a:stretch>
                  <a:fillRect l="-351" t="-550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886EF44-2A48-437C-8737-8801A6148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1610" y="1696909"/>
            <a:ext cx="4187277" cy="3247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040CC-92C0-455B-B5AF-AD38A13FCD1D}"/>
              </a:ext>
            </a:extLst>
          </p:cNvPr>
          <p:cNvSpPr/>
          <p:nvPr/>
        </p:nvSpPr>
        <p:spPr>
          <a:xfrm>
            <a:off x="3808520" y="4731797"/>
            <a:ext cx="1420427" cy="13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C664D-279E-4108-86E4-2106CCA9D394}"/>
                  </a:ext>
                </a:extLst>
              </p:cNvPr>
              <p:cNvSpPr txBox="1"/>
              <p:nvPr/>
            </p:nvSpPr>
            <p:spPr>
              <a:xfrm>
                <a:off x="4710985" y="4727358"/>
                <a:ext cx="51796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000" b="0" i="1" smtClean="0">
                          <a:latin typeface="Cambria Math" panose="02040503050406030204" pitchFamily="18" charset="0"/>
                        </a:rPr>
                        <m:t>GeV</m:t>
                      </m:r>
                      <m:r>
                        <a:rPr lang="it-IT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C664D-279E-4108-86E4-2106CCA9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85" y="4727358"/>
                <a:ext cx="517962" cy="153888"/>
              </a:xfrm>
              <a:prstGeom prst="rect">
                <a:avLst/>
              </a:prstGeom>
              <a:blipFill>
                <a:blip r:embed="rId5"/>
                <a:stretch>
                  <a:fillRect l="-5882" r="-941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159CF4-0D17-4CA9-A61C-3CD25794B776}"/>
                  </a:ext>
                </a:extLst>
              </p:cNvPr>
              <p:cNvSpPr txBox="1"/>
              <p:nvPr/>
            </p:nvSpPr>
            <p:spPr>
              <a:xfrm>
                <a:off x="1882070" y="4869857"/>
                <a:ext cx="313214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for </a:t>
                </a:r>
                <a:r>
                  <a:rPr lang="it-IT" sz="1600" dirty="0">
                    <a:solidFill>
                      <a:srgbClr val="FF0000"/>
                    </a:solidFill>
                  </a:rPr>
                  <a:t>low momentum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1&lt;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muon sample generated upstream </a:t>
                </a:r>
                <a:r>
                  <a:rPr lang="it-IT" sz="1600" dirty="0">
                    <a:solidFill>
                      <a:srgbClr val="0070C0"/>
                    </a:solidFill>
                  </a:rPr>
                  <a:t>outside the detector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=−500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159CF4-0D17-4CA9-A61C-3CD25794B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70" y="4869857"/>
                <a:ext cx="3132149" cy="1077218"/>
              </a:xfrm>
              <a:prstGeom prst="rect">
                <a:avLst/>
              </a:prstGeom>
              <a:blipFill>
                <a:blip r:embed="rId6"/>
                <a:stretch>
                  <a:fillRect l="-1167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6C885-B7E8-4BF3-A297-A354DEFEF2AD}"/>
                  </a:ext>
                </a:extLst>
              </p:cNvPr>
              <p:cNvSpPr txBox="1"/>
              <p:nvPr/>
            </p:nvSpPr>
            <p:spPr>
              <a:xfrm>
                <a:off x="7149173" y="4869857"/>
                <a:ext cx="3132149" cy="107721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for </a:t>
                </a:r>
                <a:r>
                  <a:rPr lang="it-IT" sz="1600" dirty="0">
                    <a:solidFill>
                      <a:srgbClr val="FF0000"/>
                    </a:solidFill>
                  </a:rPr>
                  <a:t>high momentum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sz="16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&lt;5</m:t>
                        </m:r>
                      </m:e>
                    </m:d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/>
                  <a:t>muon sample generated upstream </a:t>
                </a:r>
                <a:r>
                  <a:rPr lang="it-IT" sz="1600" dirty="0">
                    <a:solidFill>
                      <a:srgbClr val="0070C0"/>
                    </a:solidFill>
                  </a:rPr>
                  <a:t>outside the detector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=−500</m:t>
                    </m:r>
                    <m:r>
                      <m:rPr>
                        <m:sty m:val="p"/>
                      </m:rP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26C885-B7E8-4BF3-A297-A354DEFE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73" y="4869857"/>
                <a:ext cx="3132149" cy="1077218"/>
              </a:xfrm>
              <a:prstGeom prst="rect">
                <a:avLst/>
              </a:prstGeom>
              <a:blipFill>
                <a:blip r:embed="rId7"/>
                <a:stretch>
                  <a:fillRect l="-1167"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8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 INITIAL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989231" y="2293528"/>
                <a:ext cx="10213537" cy="2270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We wanted to study the </a:t>
                </a:r>
                <a:r>
                  <a:rPr lang="it-IT" sz="2000" dirty="0">
                    <a:solidFill>
                      <a:srgbClr val="FF0000"/>
                    </a:solidFill>
                  </a:rPr>
                  <a:t>difference in muon 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as a function of their initial momenta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I produced upstream muon samples with initial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0,0,−500</m:t>
                        </m:r>
                      </m:e>
                    </m:d>
                    <m:r>
                      <m:rPr>
                        <m:sty m:val="p"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2000" dirty="0"/>
                  <a:t> null </a:t>
                </a:r>
                <a:r>
                  <a:rPr lang="it-IT" sz="2000" dirty="0">
                    <a:solidFill>
                      <a:srgbClr val="FF0000"/>
                    </a:solidFill>
                  </a:rPr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momentum components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uniformly distributed over multiple 0.5 Gev/c momentum spans.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Specifically I considered </a:t>
                </a:r>
                <a:r>
                  <a:rPr lang="it-IT" sz="2000" dirty="0">
                    <a:solidFill>
                      <a:srgbClr val="FF0000"/>
                    </a:solidFill>
                  </a:rPr>
                  <a:t>9 samples in total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ranging from 0.5 GeV/c to 5GeV/c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Each sample contains a total of 1000 particles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31" y="2293528"/>
                <a:ext cx="10213537" cy="2270943"/>
              </a:xfrm>
              <a:prstGeom prst="rect">
                <a:avLst/>
              </a:prstGeom>
              <a:blipFill>
                <a:blip r:embed="rId2"/>
                <a:stretch>
                  <a:fillRect l="-537" t="-1340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8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ofINITIAL MOMENTUM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421912" y="953123"/>
                <a:ext cx="113408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I then plotted the Energy loss distributions, fitting with a Landau and obtaining the MPV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600" i="1"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12" y="953123"/>
                <a:ext cx="11340822" cy="338554"/>
              </a:xfrm>
              <a:prstGeom prst="rect">
                <a:avLst/>
              </a:prstGeom>
              <a:blipFill>
                <a:blip r:embed="rId2"/>
                <a:stretch>
                  <a:fillRect l="-2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29D1441-BF44-407A-989B-A0272A9AE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" y="1541704"/>
            <a:ext cx="2433491" cy="1887296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CC9FBAB-C073-4E33-9977-FC23A1DB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39" y="1541704"/>
            <a:ext cx="2433490" cy="1887296"/>
          </a:xfrm>
          <a:prstGeom prst="rect">
            <a:avLst/>
          </a:prstGeom>
        </p:spPr>
      </p:pic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C4F9111-47D3-4405-A9FC-5208A976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94" y="1541704"/>
            <a:ext cx="2433490" cy="1887296"/>
          </a:xfrm>
          <a:prstGeom prst="rect">
            <a:avLst/>
          </a:prstGeom>
        </p:spPr>
      </p:pic>
      <p:pic>
        <p:nvPicPr>
          <p:cNvPr id="14" name="Picture 1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49EE2DD-3B13-4270-ADCF-BF77E3EA2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46" y="1541704"/>
            <a:ext cx="2433490" cy="1887296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56CA37-60E3-4A78-8F47-7C0A1820A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10" y="1541704"/>
            <a:ext cx="2433490" cy="1887296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1009C-5D6A-4642-88FC-67395BF4E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4" y="3555125"/>
            <a:ext cx="2433490" cy="1887296"/>
          </a:xfrm>
          <a:prstGeom prst="rect">
            <a:avLst/>
          </a:prstGeom>
        </p:spPr>
      </p:pic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0ED5CC5-8C2D-4053-B412-68A0F195F9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68" y="3586430"/>
            <a:ext cx="2433490" cy="1887296"/>
          </a:xfrm>
          <a:prstGeom prst="rect">
            <a:avLst/>
          </a:prstGeom>
        </p:spPr>
      </p:pic>
      <p:pic>
        <p:nvPicPr>
          <p:cNvPr id="22" name="Picture 2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4A471E-4AA8-4A53-AAC3-B5D2691780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2" y="3555125"/>
            <a:ext cx="2433490" cy="1887296"/>
          </a:xfrm>
          <a:prstGeom prst="rect">
            <a:avLst/>
          </a:prstGeom>
        </p:spPr>
      </p:pic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343737-62DE-4D11-B4DA-1FE1E2A865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36" y="3555125"/>
            <a:ext cx="2433490" cy="1887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206EBA-5D31-4E83-AB7E-13680DE446AF}"/>
                  </a:ext>
                </a:extLst>
              </p:cNvPr>
              <p:cNvSpPr txBox="1"/>
              <p:nvPr/>
            </p:nvSpPr>
            <p:spPr>
              <a:xfrm>
                <a:off x="421912" y="5635362"/>
                <a:ext cx="7310538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Note: The double peak structure in the very low momentum sample (0&lt;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sz="1600" dirty="0"/>
                  <a:t>&lt;0.5) GeV/c might be due to muons whose initial momentum is low enough that they lose all of it and are stopped in the front ECAL </a:t>
                </a:r>
                <a:endParaRPr 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206EBA-5D31-4E83-AB7E-13680DE4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12" y="5635362"/>
                <a:ext cx="7310538" cy="830997"/>
              </a:xfrm>
              <a:prstGeom prst="rect">
                <a:avLst/>
              </a:prstGeom>
              <a:blipFill>
                <a:blip r:embed="rId12"/>
                <a:stretch>
                  <a:fillRect l="-417" t="-2190" r="-25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63CB22-42AE-4F15-A7CF-4429489132C3}"/>
              </a:ext>
            </a:extLst>
          </p:cNvPr>
          <p:cNvCxnSpPr>
            <a:cxnSpLocks/>
          </p:cNvCxnSpPr>
          <p:nvPr/>
        </p:nvCxnSpPr>
        <p:spPr>
          <a:xfrm>
            <a:off x="585926" y="3329126"/>
            <a:ext cx="0" cy="230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9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ofINITIAL MOMENTUM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37B08-CF6A-46CA-B5D9-F1267286FC73}"/>
              </a:ext>
            </a:extLst>
          </p:cNvPr>
          <p:cNvSpPr txBox="1"/>
          <p:nvPr/>
        </p:nvSpPr>
        <p:spPr>
          <a:xfrm>
            <a:off x="421912" y="953123"/>
            <a:ext cx="113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 then take the MPV for each distribution and plot them them as a function of initial momentum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0DEB47-2D3D-4AC2-8171-1910FE60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53" y="1495826"/>
            <a:ext cx="6528339" cy="506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ENERGY LOSS as a function ofINITIAL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/>
              <p:nvPr/>
            </p:nvSpPr>
            <p:spPr>
              <a:xfrm>
                <a:off x="950857" y="2305615"/>
                <a:ext cx="1029028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SzPct val="100000"/>
                  <a:buFont typeface="Times New Roman" panose="02020603050405020304" pitchFamily="18" charset="0"/>
                  <a:buChar char="•"/>
                </a:pPr>
                <a:r>
                  <a:rPr lang="it-IT" sz="2000" dirty="0"/>
                  <a:t>We then wanted to study the difference in </a:t>
                </a:r>
                <a:r>
                  <a:rPr lang="it-IT" sz="2000" dirty="0">
                    <a:solidFill>
                      <a:srgbClr val="FF0000"/>
                    </a:solidFill>
                  </a:rPr>
                  <a:t>muon energy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GeV</m:t>
                    </m:r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</a:t>
                </a:r>
                <a:r>
                  <a:rPr lang="it-IT" sz="2000" dirty="0">
                    <a:solidFill>
                      <a:srgbClr val="FF0000"/>
                    </a:solidFill>
                  </a:rPr>
                  <a:t>as a function of the amount of transversed ECAL material</a:t>
                </a:r>
                <a:r>
                  <a:rPr lang="it-IT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 The most immidiate way to do it was to produce upstream muon samples (z=-500cm), whose initial momentum formed an </a:t>
                </a:r>
                <a:r>
                  <a:rPr lang="it-IT" sz="2000" dirty="0">
                    <a:solidFill>
                      <a:srgbClr val="FF0000"/>
                    </a:solidFill>
                  </a:rPr>
                  <a:t>increasingly larger angle with the z axis</a:t>
                </a:r>
                <a:r>
                  <a:rPr lang="it-IT" sz="20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Specifically I added a small px component, so that the particles formed angles uniformily distributed in </a:t>
                </a:r>
                <a:r>
                  <a:rPr lang="it-IT" sz="2000" dirty="0">
                    <a:solidFill>
                      <a:srgbClr val="FF0000"/>
                    </a:solidFill>
                  </a:rPr>
                  <a:t>spans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it-IT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it-IT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sample contained 1000 muons having a total initial momentum of 3 GeV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37B08-CF6A-46CA-B5D9-F1267286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57" y="2305615"/>
                <a:ext cx="10290286" cy="2246769"/>
              </a:xfrm>
              <a:prstGeom prst="rect">
                <a:avLst/>
              </a:prstGeom>
              <a:blipFill>
                <a:blip r:embed="rId2"/>
                <a:stretch>
                  <a:fillRect l="-533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37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documentManagement/types"/>
    <ds:schemaRef ds:uri="6dc4bcd6-49db-4c07-9060-8acfc67cef9f"/>
    <ds:schemaRef ds:uri="http://schemas.microsoft.com/office/2006/metadata/properties"/>
    <ds:schemaRef ds:uri="http://schemas.microsoft.com/sharepoint/v3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a colori minimalista</Template>
  <TotalTime>0</TotalTime>
  <Words>1221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Times New Roman</vt:lpstr>
      <vt:lpstr>Tema di Office</vt:lpstr>
      <vt:lpstr>Immidiate goals</vt:lpstr>
      <vt:lpstr>The SIMULATION EXERCISE</vt:lpstr>
      <vt:lpstr>RESOLUTION (muons from OUTSIDE THE DETECTOR)</vt:lpstr>
      <vt:lpstr>RESOLUTION (MUONS from INSIDE THE DETECTOR)</vt:lpstr>
      <vt:lpstr>ENERGY LOSS PLOTS</vt:lpstr>
      <vt:lpstr>ENERGY LOSS as a function of INITIAL MOMENTUM</vt:lpstr>
      <vt:lpstr>ENERGY LOSS as a function ofINITIAL MOMENTUM</vt:lpstr>
      <vt:lpstr>ENERGY LOSS as a function ofINITIAL MOMENTUM</vt:lpstr>
      <vt:lpstr>ENERGY LOSS as a function ofINITIAL MOMENTUM</vt:lpstr>
      <vt:lpstr>ENERGY LOSS as a function ofINITIAL MOMENTUM</vt:lpstr>
      <vt:lpstr>ENERGY LOSS as a function ofINITIAL MOMENTUM</vt:lpstr>
      <vt:lpstr>NEXT step in the simulation</vt:lpstr>
      <vt:lpstr>Edep-display examples</vt:lpstr>
      <vt:lpstr>PROBLEMS WITH GARSOFT SIMULATION LINE</vt:lpstr>
      <vt:lpstr>EXTRA SLIDES</vt:lpstr>
      <vt:lpstr>Resolution as a function of y</vt:lpstr>
      <vt:lpstr>ENERGY LOSS as a function of 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2020-03-03T11:01:07Z</dcterms:created>
  <dcterms:modified xsi:type="dcterms:W3CDTF">2020-09-17T14:50:26Z</dcterms:modified>
</cp:coreProperties>
</file>