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8"/>
  </p:notesMasterIdLst>
  <p:handoutMasterIdLst>
    <p:handoutMasterId r:id="rId9"/>
  </p:handoutMasterIdLst>
  <p:sldIdLst>
    <p:sldId id="356" r:id="rId4"/>
    <p:sldId id="369" r:id="rId5"/>
    <p:sldId id="370" r:id="rId6"/>
    <p:sldId id="371" r:id="rId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5EE3F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4DDF42-EA81-4D58-9E48-71D338B26FAC}" type="datetime1">
              <a:rPr lang="it-IT" smtClean="0"/>
              <a:t>30/08/2020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FCAD0-C8D4-46EE-8714-3DAE081602B2}" type="datetime1">
              <a:rPr lang="it-IT" smtClean="0"/>
              <a:pPr/>
              <a:t>30/08/2020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dirty="0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5" name="Segnaposto tes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 anchor="b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9" name="Segnaposto immagine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sinistro confront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2" name="Segnaposto sinistro confront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dirty="0"/>
              <a:t>Immettere la didascalia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i ringrazi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Grazie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Nome completo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Numero di telefono</a:t>
            </a: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Indirizzo di posta elettronica o </a:t>
            </a:r>
            <a:r>
              <a:rPr lang="it-IT" dirty="0" err="1"/>
              <a:t>handle</a:t>
            </a:r>
            <a:r>
              <a:rPr lang="it-IT" dirty="0"/>
              <a:t> di social media</a:t>
            </a:r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Sito Web della società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632223" y="6356350"/>
            <a:ext cx="559777" cy="365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893884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it-IT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FEDERICO</a:t>
            </a:r>
            <a:br>
              <a:rPr lang="it-IT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it-IT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BATTISTI</a:t>
            </a:r>
            <a:endParaRPr lang="it-IT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812281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98842" y="3426923"/>
            <a:ext cx="6826157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SIMULATION EXERCISE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31A9C-65B4-4BDD-A397-60A6D76D7BF5}"/>
              </a:ext>
            </a:extLst>
          </p:cNvPr>
          <p:cNvSpPr/>
          <p:nvPr/>
        </p:nvSpPr>
        <p:spPr>
          <a:xfrm>
            <a:off x="782329" y="2521603"/>
            <a:ext cx="10627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9A03ED6-BA26-4A44-85CB-DCFFE715A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77" y="1136341"/>
            <a:ext cx="6341592" cy="4918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4DA962-7B76-4D8D-BF6E-195E15F925EA}"/>
              </a:ext>
            </a:extLst>
          </p:cNvPr>
          <p:cNvSpPr txBox="1"/>
          <p:nvPr/>
        </p:nvSpPr>
        <p:spPr>
          <a:xfrm>
            <a:off x="7123921" y="1944209"/>
            <a:ext cx="42435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Muon resolution garsoft simulation: </a:t>
            </a:r>
            <a:r>
              <a:rPr lang="it-IT" dirty="0"/>
              <a:t>1000 randomly generated upstream muons entering the Gas TPC with initial momentum 3&lt;P&lt;5 GeV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Simulation Goal: </a:t>
            </a:r>
            <a:r>
              <a:rPr lang="it-IT" dirty="0"/>
              <a:t>Reconstruct the muon momenta and produce a reconstruction resolution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Exercise goal: </a:t>
            </a:r>
            <a:r>
              <a:rPr lang="it-IT" dirty="0"/>
              <a:t>Reproduce the resolution plot with a new randomly generated muon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7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THE GARSOFT TUTORIAL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31A9C-65B4-4BDD-A397-60A6D76D7BF5}"/>
              </a:ext>
            </a:extLst>
          </p:cNvPr>
          <p:cNvSpPr/>
          <p:nvPr/>
        </p:nvSpPr>
        <p:spPr>
          <a:xfrm>
            <a:off x="782329" y="2521603"/>
            <a:ext cx="10627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A03ED6-BA26-4A44-85CB-DCFFE715A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281" y="1136341"/>
            <a:ext cx="5520984" cy="4918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4DA962-7B76-4D8D-BF6E-195E15F925EA}"/>
              </a:ext>
            </a:extLst>
          </p:cNvPr>
          <p:cNvSpPr txBox="1"/>
          <p:nvPr/>
        </p:nvSpPr>
        <p:spPr>
          <a:xfrm>
            <a:off x="7123921" y="1677880"/>
            <a:ext cx="42435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To familiarise with garsoft I firstly followed the garsoft tutorial which consists of four steps: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1000 Event sample generation via GENIE MC generator (</a:t>
            </a:r>
            <a:r>
              <a:rPr lang="it-IT" dirty="0">
                <a:solidFill>
                  <a:srgbClr val="00B0F0"/>
                </a:solidFill>
              </a:rPr>
              <a:t>prodgenie.fcl</a:t>
            </a:r>
            <a:r>
              <a:rPr lang="it-IT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Readout simulation (</a:t>
            </a:r>
            <a:r>
              <a:rPr lang="it-IT" dirty="0">
                <a:solidFill>
                  <a:srgbClr val="00B0F0"/>
                </a:solidFill>
              </a:rPr>
              <a:t>readoutsimjob.fcl</a:t>
            </a:r>
            <a:r>
              <a:rPr lang="it-IT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Reconstruction (</a:t>
            </a:r>
            <a:r>
              <a:rPr lang="it-IT" dirty="0">
                <a:solidFill>
                  <a:srgbClr val="00B0F0"/>
                </a:solidFill>
              </a:rPr>
              <a:t>recojob.fcl</a:t>
            </a:r>
            <a:r>
              <a:rPr lang="it-IT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Creation of a simplified analysis root tree (</a:t>
            </a:r>
            <a:r>
              <a:rPr lang="it-IT" dirty="0">
                <a:solidFill>
                  <a:srgbClr val="00B0F0"/>
                </a:solidFill>
              </a:rPr>
              <a:t>anajob.fcl</a:t>
            </a:r>
            <a:r>
              <a:rPr lang="it-IT" dirty="0"/>
              <a:t>)</a:t>
            </a:r>
          </a:p>
          <a:p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0730E-8308-4CFF-9893-156D7DB0DFC4}"/>
              </a:ext>
            </a:extLst>
          </p:cNvPr>
          <p:cNvSpPr txBox="1"/>
          <p:nvPr/>
        </p:nvSpPr>
        <p:spPr>
          <a:xfrm>
            <a:off x="7123921" y="5191603"/>
            <a:ext cx="4399295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Event from the tutorial production visualiased with garsoft visual display (</a:t>
            </a:r>
            <a:r>
              <a:rPr lang="it-IT" sz="1600" dirty="0">
                <a:solidFill>
                  <a:srgbClr val="00B0F0"/>
                </a:solidFill>
              </a:rPr>
              <a:t>evd.fcl</a:t>
            </a:r>
            <a:r>
              <a:rPr lang="it-IT" sz="1600" dirty="0"/>
              <a:t>)</a:t>
            </a:r>
            <a:endParaRPr lang="en-US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165873-B47B-4C08-8997-79A0526D1E58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6274265" y="5457933"/>
            <a:ext cx="849656" cy="2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42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REPRODUCING TOM’S SIMULATION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31A9C-65B4-4BDD-A397-60A6D76D7BF5}"/>
              </a:ext>
            </a:extLst>
          </p:cNvPr>
          <p:cNvSpPr/>
          <p:nvPr/>
        </p:nvSpPr>
        <p:spPr>
          <a:xfrm>
            <a:off x="782329" y="2521603"/>
            <a:ext cx="10627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4DA962-7B76-4D8D-BF6E-195E15F925EA}"/>
              </a:ext>
            </a:extLst>
          </p:cNvPr>
          <p:cNvSpPr txBox="1"/>
          <p:nvPr/>
        </p:nvSpPr>
        <p:spPr>
          <a:xfrm>
            <a:off x="6575783" y="1286696"/>
            <a:ext cx="53265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Generate a text file (using Tom’s root macro) with instructions to produce </a:t>
            </a:r>
            <a:r>
              <a:rPr lang="en-US" dirty="0">
                <a:solidFill>
                  <a:srgbClr val="FF0000"/>
                </a:solidFill>
              </a:rPr>
              <a:t>1000 upstream muons entering the Gar detector :</a:t>
            </a:r>
            <a:r>
              <a:rPr lang="en-US" dirty="0"/>
              <a:t> initial momentum on the z direction(i.e. parallel to flux) that varies between 3 GeV and 5 GeV respectively; fixed z coordinate at 1000 cm (in the ND hall coordinates) ; x and y coordinate that vary between -200 and 200 cm and -200 and 0 cm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Generate simulation using text file </a:t>
            </a:r>
            <a:r>
              <a:rPr lang="en-US" dirty="0"/>
              <a:t>(different from </a:t>
            </a:r>
            <a:r>
              <a:rPr lang="en-US" dirty="0" err="1"/>
              <a:t>Garsoft</a:t>
            </a:r>
            <a:r>
              <a:rPr lang="en-US" dirty="0"/>
              <a:t> tutorial)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Execute readout simulation, reconstruction and convert into analysis tree </a:t>
            </a:r>
            <a:r>
              <a:rPr lang="en-US" dirty="0"/>
              <a:t>(same as </a:t>
            </a:r>
            <a:r>
              <a:rPr lang="en-US" dirty="0" err="1"/>
              <a:t>GarSoft</a:t>
            </a:r>
            <a:r>
              <a:rPr lang="en-US" dirty="0"/>
              <a:t> tutorial)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root macro to produce resolution plot and compare with Tom’s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96DFB2-6DA6-4F3F-B82C-5B0031F74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281" y="1143111"/>
            <a:ext cx="5520984" cy="4904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12DAA1-BB2D-4050-BB7F-924B96C387A4}"/>
              </a:ext>
            </a:extLst>
          </p:cNvPr>
          <p:cNvSpPr txBox="1"/>
          <p:nvPr/>
        </p:nvSpPr>
        <p:spPr>
          <a:xfrm>
            <a:off x="7039424" y="5755411"/>
            <a:ext cx="4399295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Upstrem muon visualised with garsoft visual display (</a:t>
            </a:r>
            <a:r>
              <a:rPr lang="it-IT" sz="1600" dirty="0">
                <a:solidFill>
                  <a:srgbClr val="00B0F0"/>
                </a:solidFill>
              </a:rPr>
              <a:t>evd.fcl</a:t>
            </a:r>
            <a:r>
              <a:rPr lang="it-IT" sz="1600" dirty="0"/>
              <a:t>)</a:t>
            </a:r>
            <a:endParaRPr lang="en-US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BC1754-6BE5-4BAF-96AD-86DA51599097}"/>
              </a:ext>
            </a:extLst>
          </p:cNvPr>
          <p:cNvCxnSpPr>
            <a:cxnSpLocks/>
          </p:cNvCxnSpPr>
          <p:nvPr/>
        </p:nvCxnSpPr>
        <p:spPr>
          <a:xfrm flipH="1" flipV="1">
            <a:off x="6274265" y="5602827"/>
            <a:ext cx="765159" cy="44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69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PLOTS COMPARISON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31A9C-65B4-4BDD-A397-60A6D76D7BF5}"/>
              </a:ext>
            </a:extLst>
          </p:cNvPr>
          <p:cNvSpPr/>
          <p:nvPr/>
        </p:nvSpPr>
        <p:spPr>
          <a:xfrm>
            <a:off x="782329" y="2521603"/>
            <a:ext cx="10627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9A03ED6-BA26-4A44-85CB-DCFFE715A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56" y="1418207"/>
            <a:ext cx="5185454" cy="40215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60DC59-4EC5-4056-97E5-6585B541B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7086" y="1418207"/>
            <a:ext cx="5185454" cy="4021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343A34-62A2-4AC3-8B18-7AE00A7304D4}"/>
              </a:ext>
            </a:extLst>
          </p:cNvPr>
          <p:cNvSpPr txBox="1"/>
          <p:nvPr/>
        </p:nvSpPr>
        <p:spPr>
          <a:xfrm>
            <a:off x="2067819" y="5439791"/>
            <a:ext cx="410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TOM’S PLOT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28FDC-50A1-402F-A33C-A53DA24ABE40}"/>
              </a:ext>
            </a:extLst>
          </p:cNvPr>
          <p:cNvSpPr txBox="1"/>
          <p:nvPr/>
        </p:nvSpPr>
        <p:spPr>
          <a:xfrm>
            <a:off x="8178908" y="5439791"/>
            <a:ext cx="410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MY PLOT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376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Rosso arancion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129_TF16411245.potx" id="{47F9A720-F984-4589-A575-97B14FDB2390}" vid="{B41ED6FB-41F7-4E8D-89E9-5A13582EC3B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a colori minimalista</Template>
  <TotalTime>0</TotalTime>
  <Words>267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Times New Roman</vt:lpstr>
      <vt:lpstr>Tema di Office</vt:lpstr>
      <vt:lpstr>SIMULATION EXERCISE</vt:lpstr>
      <vt:lpstr>THE GARSOFT TUTORIAL</vt:lpstr>
      <vt:lpstr>REPRODUCING TOM’S SIMULATION</vt:lpstr>
      <vt:lpstr>PLOTS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2020-03-03T11:01:07Z</dcterms:created>
  <dcterms:modified xsi:type="dcterms:W3CDTF">2020-08-30T15:14:22Z</dcterms:modified>
</cp:coreProperties>
</file>