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8"/>
  </p:notesMasterIdLst>
  <p:handoutMasterIdLst>
    <p:handoutMasterId r:id="rId19"/>
  </p:handoutMasterIdLst>
  <p:sldIdLst>
    <p:sldId id="310" r:id="rId4"/>
    <p:sldId id="411" r:id="rId5"/>
    <p:sldId id="450" r:id="rId6"/>
    <p:sldId id="570" r:id="rId7"/>
    <p:sldId id="579" r:id="rId8"/>
    <p:sldId id="571" r:id="rId9"/>
    <p:sldId id="572" r:id="rId10"/>
    <p:sldId id="573" r:id="rId11"/>
    <p:sldId id="574" r:id="rId12"/>
    <p:sldId id="575" r:id="rId13"/>
    <p:sldId id="576" r:id="rId14"/>
    <p:sldId id="577" r:id="rId15"/>
    <p:sldId id="578" r:id="rId16"/>
    <p:sldId id="580" r:id="rId1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4DB152"/>
    <a:srgbClr val="E0EBF6"/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13/01/2021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13/01/2021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0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0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ndico.fnal.gov/event/44562/contributions/200915/attachments/136745/170170/DUNE_ND_Meeting_28.10.20.pdf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 descr="Immagine che contiene interni, edificio, giallo, metallo&#10;&#10;Descrizione generata automaticamente">
            <a:extLst>
              <a:ext uri="{FF2B5EF4-FFF2-40B4-BE49-F238E27FC236}">
                <a16:creationId xmlns:a16="http://schemas.microsoft.com/office/drawing/2014/main" id="{E63C5246-3650-4D64-B842-401AA4C2B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2" r="39252"/>
          <a:stretch>
            <a:fillRect/>
          </a:stretch>
        </p:blipFill>
        <p:spPr/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8CA3E6AF-9360-4700-9F73-9738B24E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32" y="4650538"/>
            <a:ext cx="7124315" cy="7901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/>
                </a:solidFill>
              </a:rPr>
              <a:t>L2G first steps: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production and analysis</a:t>
            </a:r>
            <a:endParaRPr lang="en-US" sz="2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107FD5F3-D3C7-4065-BC7E-341307D67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1949" y="4650538"/>
            <a:ext cx="2211524" cy="119203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it-IT" dirty="0"/>
              <a:t>Authors:                    Federico Battisti Eldwan Brianne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8F9D0A-6591-413D-BF47-95B442133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09" y="4650539"/>
            <a:ext cx="1192039" cy="11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</p:spPr>
            <p:txBody>
              <a:bodyPr rtlCol="0"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it-IT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  <a:blipFill>
                <a:blip r:embed="rId2"/>
                <a:stretch>
                  <a:fillRect t="-27027" b="-40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9780B-5BD0-41E3-93CC-32156183B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972" y="1089274"/>
            <a:ext cx="5758984" cy="4466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FB37F-931B-4534-9BA7-F57914A7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3046" y="1089273"/>
            <a:ext cx="5758984" cy="44663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49220E-37B4-4774-A00C-26B34EAD6BC1}"/>
                  </a:ext>
                </a:extLst>
              </p:cNvPr>
              <p:cNvSpPr txBox="1"/>
              <p:nvPr/>
            </p:nvSpPr>
            <p:spPr>
              <a:xfrm>
                <a:off x="534092" y="5585124"/>
                <a:ext cx="112387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Same information expressed in the form of conditional probabilities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once again normalized with the maxima at 1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49220E-37B4-4774-A00C-26B34EAD6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" y="5585124"/>
                <a:ext cx="11238728" cy="646331"/>
              </a:xfrm>
              <a:prstGeom prst="rect">
                <a:avLst/>
              </a:prstGeom>
              <a:blipFill>
                <a:blip r:embed="rId5"/>
                <a:stretch>
                  <a:fillRect l="-38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17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</p:spPr>
            <p:txBody>
              <a:bodyPr rtlCol="0" anchor="ctr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𝑽𝑺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it-IT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)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𝑽𝑺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  <a:blipFill>
                <a:blip r:embed="rId2"/>
                <a:stretch>
                  <a:fillRect t="-27027" b="-40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9780B-5BD0-41E3-93CC-32156183B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747" y="1073051"/>
            <a:ext cx="5758984" cy="4466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FB37F-931B-4534-9BA7-F57914A7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9271" y="1073051"/>
            <a:ext cx="5758984" cy="4466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21B8AA-8189-4858-8DF1-A51829E33B17}"/>
                  </a:ext>
                </a:extLst>
              </p:cNvPr>
              <p:cNvSpPr txBox="1"/>
              <p:nvPr/>
            </p:nvSpPr>
            <p:spPr>
              <a:xfrm>
                <a:off x="534092" y="5514102"/>
                <a:ext cx="112387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Distributions of the momentum components fractions along the drift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and on the transverse plane xy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as a function of the total momentum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. Once again it is clear that the transverse momentum largely dominates, espectially at low momenta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21B8AA-8189-4858-8DF1-A51829E33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" y="5514102"/>
                <a:ext cx="11238728" cy="923330"/>
              </a:xfrm>
              <a:prstGeom prst="rect">
                <a:avLst/>
              </a:prstGeom>
              <a:blipFill>
                <a:blip r:embed="rId5"/>
                <a:stretch>
                  <a:fillRect l="-3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DDC593B-FD2C-4016-8E7E-7A4E7091C1FB}"/>
              </a:ext>
            </a:extLst>
          </p:cNvPr>
          <p:cNvSpPr/>
          <p:nvPr/>
        </p:nvSpPr>
        <p:spPr>
          <a:xfrm>
            <a:off x="283747" y="1464816"/>
            <a:ext cx="328812" cy="559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4E947-25DB-4CD9-96C9-75B981585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644841" y="5095551"/>
            <a:ext cx="221690" cy="503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A24ACF-9D37-4484-9547-26C2068A9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1123725" y="5003305"/>
            <a:ext cx="248375" cy="7355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E27911-238B-4BE4-AF1D-CF87A181FC9C}"/>
              </a:ext>
            </a:extLst>
          </p:cNvPr>
          <p:cNvSpPr/>
          <p:nvPr/>
        </p:nvSpPr>
        <p:spPr>
          <a:xfrm>
            <a:off x="6210498" y="1489292"/>
            <a:ext cx="252445" cy="719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C4506C-C7B3-4D1B-9119-D178359E55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6218837" y="1565338"/>
            <a:ext cx="380768" cy="1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81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</p:spPr>
            <p:txBody>
              <a:bodyPr rtlCol="0"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it-IT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  <a:blipFill>
                <a:blip r:embed="rId2"/>
                <a:stretch>
                  <a:fillRect t="-27027" b="-40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9780B-5BD0-41E3-93CC-32156183B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910" y="864000"/>
            <a:ext cx="5758984" cy="4466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FB37F-931B-4534-9BA7-F57914A7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3836" y="864000"/>
            <a:ext cx="5758984" cy="4466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2E2584-64E4-4AD5-830E-D6D571F75F84}"/>
                  </a:ext>
                </a:extLst>
              </p:cNvPr>
              <p:cNvSpPr txBox="1"/>
              <p:nvPr/>
            </p:nvSpPr>
            <p:spPr>
              <a:xfrm>
                <a:off x="673301" y="5244433"/>
                <a:ext cx="112387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Conditional probabilities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once again normalized with the maxima at 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Note that according to </a:t>
                </a:r>
                <a:r>
                  <a:rPr lang="en-US" dirty="0" err="1"/>
                  <a:t>pt</a:t>
                </a:r>
                <a:r>
                  <a:rPr lang="en-US" dirty="0"/>
                  <a:t>/p and px/p, </a:t>
                </a:r>
                <a:r>
                  <a:rPr lang="en-US" dirty="0">
                    <a:solidFill>
                      <a:schemeClr val="accent1"/>
                    </a:solidFill>
                  </a:rPr>
                  <a:t>almost all L2G muons are inside the perpendicular plane to the B-field</a:t>
                </a:r>
                <a:r>
                  <a:rPr lang="en-US" dirty="0"/>
                  <a:t>. This means that as a spectrometer, </a:t>
                </a:r>
                <a:r>
                  <a:rPr lang="en-US" dirty="0">
                    <a:solidFill>
                      <a:schemeClr val="accent1"/>
                    </a:solidFill>
                  </a:rPr>
                  <a:t>we need to optimize (</a:t>
                </a:r>
                <a:r>
                  <a:rPr lang="en-US" dirty="0" err="1">
                    <a:solidFill>
                      <a:schemeClr val="accent1"/>
                    </a:solidFill>
                  </a:rPr>
                  <a:t>y,z</a:t>
                </a:r>
                <a:r>
                  <a:rPr lang="en-US" dirty="0">
                    <a:solidFill>
                      <a:schemeClr val="accent1"/>
                    </a:solidFill>
                  </a:rPr>
                  <a:t>) space point resolution </a:t>
                </a:r>
                <a:r>
                  <a:rPr lang="en-US" dirty="0"/>
                  <a:t>and can relax on drift dimension (i.e. use large sigma in KF)</a:t>
                </a:r>
                <a:endParaRPr lang="it-IT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2E2584-64E4-4AD5-830E-D6D571F75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01" y="5244433"/>
                <a:ext cx="11238728" cy="1200329"/>
              </a:xfrm>
              <a:prstGeom prst="rect">
                <a:avLst/>
              </a:prstGeom>
              <a:blipFill>
                <a:blip r:embed="rId6"/>
                <a:stretch>
                  <a:fillRect l="-325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22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Summary and future steps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1FD7785-F979-42BE-8952-35A84E623F14}"/>
                  </a:ext>
                </a:extLst>
              </p:cNvPr>
              <p:cNvSpPr/>
              <p:nvPr/>
            </p:nvSpPr>
            <p:spPr>
              <a:xfrm>
                <a:off x="893904" y="1382286"/>
                <a:ext cx="10404191" cy="4093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The sample of muons produced directly indirectly by neutrino interactions in the Liquid Argon is </a:t>
                </a:r>
                <a:r>
                  <a:rPr lang="it-IT" sz="2000" dirty="0">
                    <a:solidFill>
                      <a:schemeClr val="accent3"/>
                    </a:solidFill>
                  </a:rPr>
                  <a:t>largely forward going with initial momenta mostly concentrated between 0 and 5 GeV/c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000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Roughly 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3% of the events in the sample contain more than 1 muon track</a:t>
                </a:r>
                <a:r>
                  <a:rPr lang="en-US" sz="2000" dirty="0"/>
                  <a:t>; in almost all of these cases the event contains one primary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and one or more secondary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decay</a:t>
                </a:r>
                <a:endParaRPr lang="it-IT" sz="2000" dirty="0">
                  <a:solidFill>
                    <a:schemeClr val="accent3"/>
                  </a:solidFill>
                </a:endParaRPr>
              </a:p>
              <a:p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next immediate steps </a:t>
                </a:r>
                <a:r>
                  <a:rPr lang="en-US" sz="2000" dirty="0"/>
                  <a:t>in the sample study would be to: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accent3"/>
                    </a:solidFill>
                  </a:rPr>
                  <a:t>Apply fiducial cuts </a:t>
                </a:r>
                <a:r>
                  <a:rPr lang="en-US" sz="2000" dirty="0"/>
                  <a:t>to the sample, for example considering just muon having their start point in the XY window defined by the </a:t>
                </a:r>
                <a:r>
                  <a:rPr lang="en-US" sz="2000" dirty="0" err="1"/>
                  <a:t>LAr</a:t>
                </a:r>
                <a:r>
                  <a:rPr lang="en-US" sz="2000" dirty="0"/>
                  <a:t> detector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Study how many muons 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reach the ND-</a:t>
                </a:r>
                <a:r>
                  <a:rPr lang="en-US" sz="2000" dirty="0" err="1">
                    <a:solidFill>
                      <a:schemeClr val="accent3"/>
                    </a:solidFill>
                  </a:rPr>
                  <a:t>GAr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 TPC </a:t>
                </a:r>
                <a:r>
                  <a:rPr lang="en-US" sz="2000" dirty="0"/>
                  <a:t>and how many of them fully 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traverse</a:t>
                </a:r>
                <a:r>
                  <a:rPr lang="en-US" sz="2000" dirty="0"/>
                  <a:t> it</a:t>
                </a:r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Once the sample is well understood we can start tagging the produced muons and develop the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l2g</a:t>
                </a:r>
                <a:r>
                  <a:rPr lang="en-US" sz="2000" dirty="0"/>
                  <a:t> interface. Any suggestions are welcomed, thanks!</a:t>
                </a:r>
                <a:endParaRPr lang="en-US" sz="20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1FD7785-F979-42BE-8952-35A84E623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04" y="1382286"/>
                <a:ext cx="10404191" cy="4093428"/>
              </a:xfrm>
              <a:prstGeom prst="rect">
                <a:avLst/>
              </a:prstGeom>
              <a:blipFill>
                <a:blip r:embed="rId2"/>
                <a:stretch>
                  <a:fillRect l="-528" t="-894" r="-821" b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86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Lar to gar ratio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14</a:t>
            </a:fld>
            <a:endParaRPr lang="it-IT"/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0E58CEE8-99D6-4BE0-8C9A-5952EB76A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87" y="864000"/>
            <a:ext cx="6662715" cy="51672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971697-EA73-4E0D-A100-BE123FD48B2F}"/>
              </a:ext>
            </a:extLst>
          </p:cNvPr>
          <p:cNvSpPr txBox="1"/>
          <p:nvPr/>
        </p:nvSpPr>
        <p:spPr>
          <a:xfrm>
            <a:off x="746946" y="2417704"/>
            <a:ext cx="3565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Here we plot the ratio of muons at the exit of  the Lar active volume with the number of muons at the entrance of the Gar as a function of x and 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6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Lar to gar sample: L2G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D7785-F979-42BE-8952-35A84E623F14}"/>
              </a:ext>
            </a:extLst>
          </p:cNvPr>
          <p:cNvSpPr/>
          <p:nvPr/>
        </p:nvSpPr>
        <p:spPr>
          <a:xfrm>
            <a:off x="790551" y="1359991"/>
            <a:ext cx="471837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Strong need for </a:t>
            </a:r>
            <a:r>
              <a:rPr lang="it-IT" sz="2000" dirty="0">
                <a:solidFill>
                  <a:schemeClr val="accent3"/>
                </a:solidFill>
              </a:rPr>
              <a:t>large LAr samples </a:t>
            </a:r>
            <a:r>
              <a:rPr lang="it-IT" sz="2000" dirty="0"/>
              <a:t>already propagated in edep-sim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DB152"/>
                </a:solidFill>
              </a:rPr>
              <a:t>L2G: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interface that takes outgoing </a:t>
            </a:r>
            <a:r>
              <a:rPr lang="en-US" sz="2000" dirty="0" err="1"/>
              <a:t>LAr</a:t>
            </a:r>
            <a:r>
              <a:rPr lang="en-US" sz="2000" dirty="0"/>
              <a:t> particles and feeds them to </a:t>
            </a:r>
            <a:r>
              <a:rPr lang="en-US" sz="2000" dirty="0" err="1"/>
              <a:t>edep</a:t>
            </a:r>
            <a:r>
              <a:rPr lang="en-US" sz="2000" dirty="0"/>
              <a:t>-sim with any TMS detector could simplify the sample  simulation/reconstruction and standardize the procedure between detector designs (ND-</a:t>
            </a:r>
            <a:r>
              <a:rPr lang="en-US" sz="2000" dirty="0" err="1"/>
              <a:t>GAr</a:t>
            </a:r>
            <a:r>
              <a:rPr lang="en-US" sz="2000" dirty="0"/>
              <a:t>/TMS).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a first step </a:t>
            </a:r>
            <a:r>
              <a:rPr lang="en-US" sz="2000" dirty="0" err="1"/>
              <a:t>Eldwan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/>
                </a:solidFill>
              </a:rPr>
              <a:t>produced a large sample of </a:t>
            </a:r>
            <a:r>
              <a:rPr lang="en-US" sz="2000" dirty="0" err="1">
                <a:solidFill>
                  <a:schemeClr val="accent3"/>
                </a:solidFill>
              </a:rPr>
              <a:t>LAr</a:t>
            </a:r>
            <a:r>
              <a:rPr lang="en-US" sz="2000" dirty="0">
                <a:solidFill>
                  <a:schemeClr val="accent3"/>
                </a:solidFill>
              </a:rPr>
              <a:t> interactions</a:t>
            </a:r>
            <a:r>
              <a:rPr lang="en-US" sz="2000" dirty="0"/>
              <a:t>, developed it up to reconstruction and </a:t>
            </a:r>
            <a:r>
              <a:rPr lang="en-US" sz="2000" dirty="0" err="1"/>
              <a:t>anatree</a:t>
            </a:r>
            <a:r>
              <a:rPr lang="en-US" sz="2000" dirty="0"/>
              <a:t> production and we </a:t>
            </a:r>
            <a:r>
              <a:rPr lang="en-US" sz="2000" dirty="0">
                <a:solidFill>
                  <a:schemeClr val="accent3"/>
                </a:solidFill>
              </a:rPr>
              <a:t>started studying its properties focusing on the produced muons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0CC03B-7B94-4C1E-B106-528CFDA44D99}"/>
              </a:ext>
            </a:extLst>
          </p:cNvPr>
          <p:cNvSpPr/>
          <p:nvPr/>
        </p:nvSpPr>
        <p:spPr>
          <a:xfrm>
            <a:off x="6600875" y="5649990"/>
            <a:ext cx="4772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https://indico.fnal.gov/event/44562/contributions/200915/attachments/136745/170170/DUNE_ND_Meeting_28.10.20.pdf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6DA43-F718-4518-8A46-AA090CD8B121}"/>
              </a:ext>
            </a:extLst>
          </p:cNvPr>
          <p:cNvSpPr txBox="1"/>
          <p:nvPr/>
        </p:nvSpPr>
        <p:spPr>
          <a:xfrm>
            <a:off x="8036761" y="1559748"/>
            <a:ext cx="1597979" cy="70788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Simulated LAr sample  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33925-E010-425A-A2DB-419ECB845C8B}"/>
              </a:ext>
            </a:extLst>
          </p:cNvPr>
          <p:cNvSpPr txBox="1"/>
          <p:nvPr/>
        </p:nvSpPr>
        <p:spPr>
          <a:xfrm>
            <a:off x="8036761" y="2929590"/>
            <a:ext cx="1597979" cy="400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00B050"/>
                </a:solidFill>
              </a:rPr>
              <a:t>L2G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EDA962-4331-46B8-89AB-D34012E520B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835751" y="2267634"/>
            <a:ext cx="0" cy="661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E3ED05-75D5-47EF-9037-34C69629676D}"/>
              </a:ext>
            </a:extLst>
          </p:cNvPr>
          <p:cNvSpPr txBox="1"/>
          <p:nvPr/>
        </p:nvSpPr>
        <p:spPr>
          <a:xfrm>
            <a:off x="6944809" y="3791601"/>
            <a:ext cx="1597979" cy="4001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FFC000"/>
                </a:solidFill>
              </a:rPr>
              <a:t>SSRI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9305E-840C-463D-A181-2B8002F0883D}"/>
              </a:ext>
            </a:extLst>
          </p:cNvPr>
          <p:cNvSpPr txBox="1"/>
          <p:nvPr/>
        </p:nvSpPr>
        <p:spPr>
          <a:xfrm>
            <a:off x="9128712" y="3791488"/>
            <a:ext cx="1597979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ND-GAr lite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D8876-153B-4AE1-BDD0-BB96C912137B}"/>
              </a:ext>
            </a:extLst>
          </p:cNvPr>
          <p:cNvSpPr txBox="1"/>
          <p:nvPr/>
        </p:nvSpPr>
        <p:spPr>
          <a:xfrm>
            <a:off x="9128712" y="4787979"/>
            <a:ext cx="1597979" cy="400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7030A0"/>
                </a:solidFill>
              </a:rPr>
              <a:t>ND-GAr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7AD409-F68F-403F-B760-E117B52B780E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8835751" y="3329700"/>
            <a:ext cx="1091951" cy="461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90EF32-2F94-49B4-B01F-292DCD5CC4B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9927702" y="4191598"/>
            <a:ext cx="0" cy="596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7B4909-DFDE-49C9-A21A-483EB787C8FF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7743799" y="3329700"/>
            <a:ext cx="1091952" cy="461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Generated sample: neutrino interactions in lar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B47BBE-53C1-4A0E-83C3-F3A2E3C2ED84}"/>
              </a:ext>
            </a:extLst>
          </p:cNvPr>
          <p:cNvSpPr/>
          <p:nvPr/>
        </p:nvSpPr>
        <p:spPr>
          <a:xfrm>
            <a:off x="431999" y="864000"/>
            <a:ext cx="598655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 generated with GENIE v2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Gsimple</a:t>
            </a:r>
            <a:r>
              <a:rPr lang="en-US" sz="1600" dirty="0"/>
              <a:t> flux in ND-Hall (from </a:t>
            </a:r>
            <a:r>
              <a:rPr lang="en-US" sz="1600" dirty="0" err="1"/>
              <a:t>Tanaz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•  1M events in ND-</a:t>
            </a:r>
            <a:r>
              <a:rPr lang="en-US" sz="1600" dirty="0" err="1"/>
              <a:t>LAr</a:t>
            </a:r>
            <a:r>
              <a:rPr lang="en-US" sz="1600" dirty="0"/>
              <a:t> (</a:t>
            </a:r>
            <a:r>
              <a:rPr lang="en-US" sz="1600" dirty="0" err="1"/>
              <a:t>volArgonCubeActive</a:t>
            </a:r>
            <a:r>
              <a:rPr lang="en-US" sz="1600" dirty="0"/>
              <a:t>)</a:t>
            </a:r>
          </a:p>
          <a:p>
            <a:pPr lvl="1"/>
            <a:endParaRPr lang="en-US" sz="1600" dirty="0"/>
          </a:p>
          <a:p>
            <a:r>
              <a:rPr lang="en-US" sz="1600" dirty="0"/>
              <a:t>• Geometry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Baseline ND-</a:t>
            </a:r>
            <a:r>
              <a:rPr lang="en-US" sz="1600" dirty="0" err="1"/>
              <a:t>LAr</a:t>
            </a:r>
            <a:r>
              <a:rPr lang="en-US" sz="1600" dirty="0"/>
              <a:t> from </a:t>
            </a:r>
            <a:r>
              <a:rPr lang="en-US" sz="1600" dirty="0" err="1"/>
              <a:t>dunendggd</a:t>
            </a:r>
            <a:r>
              <a:rPr lang="en-US" sz="1600" dirty="0"/>
              <a:t> (apparently some  updates are needed but not pushed yet...)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ND-</a:t>
            </a:r>
            <a:r>
              <a:rPr lang="en-US" sz="1600" dirty="0" err="1"/>
              <a:t>GAr</a:t>
            </a:r>
            <a:r>
              <a:rPr lang="en-US" sz="1600" dirty="0"/>
              <a:t>-Lite detector with SPY magnet (not the latest one acting as PV)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5 Scintillator planes (Minerva-like) of 6mx5mx4cm at (-240, -150, 0, 150, 240) //Not Optimized yet!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Segmented with triangular shapes strips in X/Y (2 cm triangle base)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Includes a muon detector (3 planes of Sc of 2 cm) with 2x7.5cm iron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Got to test the full chain gen/sim/</a:t>
            </a:r>
            <a:r>
              <a:rPr lang="en-US" sz="1600" dirty="0" err="1"/>
              <a:t>reco</a:t>
            </a:r>
            <a:r>
              <a:rPr lang="en-US" sz="1600" dirty="0"/>
              <a:t> for ND-</a:t>
            </a:r>
            <a:r>
              <a:rPr lang="en-US" sz="1600" dirty="0" err="1"/>
              <a:t>GAr</a:t>
            </a:r>
            <a:r>
              <a:rPr lang="en-US" sz="1600" dirty="0"/>
              <a:t>-Lite without major </a:t>
            </a:r>
            <a:r>
              <a:rPr lang="en-US" sz="1600" dirty="0" err="1"/>
              <a:t>hickups</a:t>
            </a:r>
            <a:r>
              <a:rPr lang="en-US" sz="1600" dirty="0"/>
              <a:t> with </a:t>
            </a:r>
            <a:r>
              <a:rPr lang="en-US" sz="1600" dirty="0" err="1"/>
              <a:t>edep</a:t>
            </a:r>
            <a:r>
              <a:rPr lang="en-US" sz="1600" dirty="0"/>
              <a:t>-sim and </a:t>
            </a:r>
            <a:r>
              <a:rPr lang="en-US" sz="1600" dirty="0" err="1"/>
              <a:t>GArSoft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LAr</a:t>
            </a:r>
            <a:r>
              <a:rPr lang="en-US" sz="1600" dirty="0"/>
              <a:t> </a:t>
            </a:r>
            <a:r>
              <a:rPr lang="en-US" sz="1600" dirty="0" err="1"/>
              <a:t>digi</a:t>
            </a:r>
            <a:r>
              <a:rPr lang="en-US" sz="1600" dirty="0"/>
              <a:t>/</a:t>
            </a:r>
            <a:r>
              <a:rPr lang="en-US" sz="1600" dirty="0" err="1"/>
              <a:t>reco</a:t>
            </a:r>
            <a:r>
              <a:rPr lang="en-US" sz="1600" dirty="0"/>
              <a:t> to be done standalone and merged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Note that in our coordinate sytem</a:t>
            </a:r>
            <a:r>
              <a:rPr lang="it-IT" sz="1600" dirty="0">
                <a:solidFill>
                  <a:schemeClr val="accent3"/>
                </a:solidFill>
              </a:rPr>
              <a:t> z is the flux direction, y is the vertical direction and x is the drift direction </a:t>
            </a:r>
            <a:r>
              <a:rPr lang="it-IT" sz="1600" dirty="0"/>
              <a:t>(i.e. the magnetic field direction</a:t>
            </a:r>
            <a:r>
              <a:rPr lang="it-IT" sz="1400" dirty="0"/>
              <a:t>)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8C08AE-679F-49F1-9EE8-FBDCE48C3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589" y="1232587"/>
            <a:ext cx="4733925" cy="477202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C1CA4D-C06A-49ED-9D43-C1E821F63C95}"/>
              </a:ext>
            </a:extLst>
          </p:cNvPr>
          <p:cNvCxnSpPr/>
          <p:nvPr/>
        </p:nvCxnSpPr>
        <p:spPr>
          <a:xfrm flipV="1">
            <a:off x="7954392" y="1083076"/>
            <a:ext cx="0" cy="87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793E37-6F80-4DC1-BEF0-523F1DFB3A58}"/>
              </a:ext>
            </a:extLst>
          </p:cNvPr>
          <p:cNvCxnSpPr/>
          <p:nvPr/>
        </p:nvCxnSpPr>
        <p:spPr>
          <a:xfrm flipV="1">
            <a:off x="7963270" y="1438183"/>
            <a:ext cx="914400" cy="52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EF88DD-C6B7-498D-A1DD-AA747A4B0A72}"/>
              </a:ext>
            </a:extLst>
          </p:cNvPr>
          <p:cNvCxnSpPr>
            <a:cxnSpLocks/>
          </p:cNvCxnSpPr>
          <p:nvPr/>
        </p:nvCxnSpPr>
        <p:spPr>
          <a:xfrm flipH="1" flipV="1">
            <a:off x="6960093" y="1882066"/>
            <a:ext cx="994300" cy="7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5620417-1703-4CA7-B7B5-2FDEBF3D6D4E}"/>
              </a:ext>
            </a:extLst>
          </p:cNvPr>
          <p:cNvSpPr txBox="1"/>
          <p:nvPr/>
        </p:nvSpPr>
        <p:spPr>
          <a:xfrm>
            <a:off x="6995604" y="1518081"/>
            <a:ext cx="2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z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15D308-72F9-4401-AC9F-D4653D97C265}"/>
              </a:ext>
            </a:extLst>
          </p:cNvPr>
          <p:cNvSpPr txBox="1"/>
          <p:nvPr/>
        </p:nvSpPr>
        <p:spPr>
          <a:xfrm>
            <a:off x="8521088" y="1153619"/>
            <a:ext cx="2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96F92A-E0DB-4942-8FFC-336A931E4325}"/>
              </a:ext>
            </a:extLst>
          </p:cNvPr>
          <p:cNvSpPr txBox="1"/>
          <p:nvPr/>
        </p:nvSpPr>
        <p:spPr>
          <a:xfrm>
            <a:off x="7922245" y="864000"/>
            <a:ext cx="2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64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MUON SPECTRUM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42F1C2-36E0-42E1-8C92-D33A4C94C216}"/>
                  </a:ext>
                </a:extLst>
              </p:cNvPr>
              <p:cNvSpPr txBox="1"/>
              <p:nvPr/>
            </p:nvSpPr>
            <p:spPr>
              <a:xfrm>
                <a:off x="348160" y="997303"/>
                <a:ext cx="4676602" cy="5100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As a first step we looked at the </a:t>
                </a:r>
                <a:r>
                  <a:rPr lang="it-IT" dirty="0">
                    <a:solidFill>
                      <a:schemeClr val="accent3"/>
                    </a:solidFill>
                  </a:rPr>
                  <a:t>muon spectrum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Here </a:t>
                </a:r>
                <a:r>
                  <a:rPr lang="it-IT" dirty="0">
                    <a:solidFill>
                      <a:schemeClr val="accent3"/>
                    </a:solidFill>
                  </a:rPr>
                  <a:t>all the muons present in the sample are considered</a:t>
                </a:r>
                <a:r>
                  <a:rPr lang="it-IT" dirty="0"/>
                  <a:t>, irregardeless of where and how they are produced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Note that </a:t>
                </a:r>
                <a:r>
                  <a:rPr lang="it-IT" dirty="0">
                    <a:solidFill>
                      <a:schemeClr val="accent3"/>
                    </a:solidFill>
                  </a:rPr>
                  <a:t>all the neutrinos are set to interact in the liquid argon </a:t>
                </a:r>
                <a:r>
                  <a:rPr lang="it-IT" dirty="0"/>
                  <a:t>volume, but not all the muons are produced directly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interactions, some could be the product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decay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Also note that </a:t>
                </a:r>
                <a:r>
                  <a:rPr lang="en-US" dirty="0">
                    <a:solidFill>
                      <a:schemeClr val="accent3"/>
                    </a:solidFill>
                  </a:rPr>
                  <a:t>roughly 3% of the events in the sample contain more than 1 muon track</a:t>
                </a:r>
                <a:r>
                  <a:rPr lang="en-US" dirty="0"/>
                  <a:t>; in almost all of these cases the event contains one primary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one or more secondary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decay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42F1C2-36E0-42E1-8C92-D33A4C94C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60" y="997303"/>
                <a:ext cx="4676602" cy="5100627"/>
              </a:xfrm>
              <a:prstGeom prst="rect">
                <a:avLst/>
              </a:prstGeom>
              <a:blipFill>
                <a:blip r:embed="rId2"/>
                <a:stretch>
                  <a:fillRect l="-782" t="-718" r="-1304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7B7CC25-9203-4C24-AC89-46066C97536E}"/>
              </a:ext>
            </a:extLst>
          </p:cNvPr>
          <p:cNvGrpSpPr/>
          <p:nvPr/>
        </p:nvGrpSpPr>
        <p:grpSpPr>
          <a:xfrm>
            <a:off x="5241367" y="997303"/>
            <a:ext cx="6389410" cy="4863393"/>
            <a:chOff x="5383410" y="997303"/>
            <a:chExt cx="6389410" cy="486339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45E224-C135-4CBA-BF94-4DFE12319ACC}"/>
                </a:ext>
              </a:extLst>
            </p:cNvPr>
            <p:cNvGrpSpPr/>
            <p:nvPr/>
          </p:nvGrpSpPr>
          <p:grpSpPr>
            <a:xfrm>
              <a:off x="5406501" y="997303"/>
              <a:ext cx="6366319" cy="4863393"/>
              <a:chOff x="5406501" y="997303"/>
              <a:chExt cx="6366319" cy="4863393"/>
            </a:xfrm>
          </p:grpSpPr>
          <p:pic>
            <p:nvPicPr>
              <p:cNvPr id="5" name="Picture 4" descr="Chart&#10;&#10;Description automatically generated">
                <a:extLst>
                  <a:ext uri="{FF2B5EF4-FFF2-40B4-BE49-F238E27FC236}">
                    <a16:creationId xmlns:a16="http://schemas.microsoft.com/office/drawing/2014/main" id="{B3041F5C-C869-436C-AAE2-6C5F47EFC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1933" y="997303"/>
                <a:ext cx="6270887" cy="4863393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1D51528-4C53-4709-9A10-047F3AC06F56}"/>
                  </a:ext>
                </a:extLst>
              </p:cNvPr>
              <p:cNvSpPr/>
              <p:nvPr/>
            </p:nvSpPr>
            <p:spPr>
              <a:xfrm>
                <a:off x="5406501" y="1367161"/>
                <a:ext cx="230819" cy="646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66F3FE-61EA-4923-A70B-B2902ED6A406}"/>
                </a:ext>
              </a:extLst>
            </p:cNvPr>
            <p:cNvSpPr txBox="1"/>
            <p:nvPr/>
          </p:nvSpPr>
          <p:spPr>
            <a:xfrm rot="16200000">
              <a:off x="5051393" y="1427539"/>
              <a:ext cx="941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+mj-lt"/>
                </a:rPr>
                <a:t>muons</a:t>
              </a:r>
              <a:endParaRPr lang="en-US" sz="1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7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MUON PRODUCTION VERTEX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082153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C209780B-5BD0-41E3-93CC-32156183B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6" y="788965"/>
            <a:ext cx="5758986" cy="4466388"/>
          </a:xfrm>
          <a:prstGeom prst="rect">
            <a:avLst/>
          </a:prstGeom>
        </p:spPr>
      </p:pic>
      <p:pic>
        <p:nvPicPr>
          <p:cNvPr id="7" name="Picture 6" descr="Scatter chart, qr code&#10;&#10;Description automatically generated">
            <a:extLst>
              <a:ext uri="{FF2B5EF4-FFF2-40B4-BE49-F238E27FC236}">
                <a16:creationId xmlns:a16="http://schemas.microsoft.com/office/drawing/2014/main" id="{9BAFB37F-931B-4534-9BA7-F57914A72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228" y="788965"/>
            <a:ext cx="5758986" cy="44663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AAC439-7BD6-4345-8B6A-BCD91440A466}"/>
              </a:ext>
            </a:extLst>
          </p:cNvPr>
          <p:cNvSpPr txBox="1"/>
          <p:nvPr/>
        </p:nvSpPr>
        <p:spPr>
          <a:xfrm>
            <a:off x="283746" y="5798431"/>
            <a:ext cx="11238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Here we plot the spatial distribution of the points of production of the muons i.e. The first points registered in the muon trajectories.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7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MUON PRODUCTION VERTEX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082153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C209780B-5BD0-41E3-93CC-32156183B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6" y="788965"/>
            <a:ext cx="5758986" cy="4466388"/>
          </a:xfrm>
          <a:prstGeom prst="rect">
            <a:avLst/>
          </a:prstGeom>
        </p:spPr>
      </p:pic>
      <p:pic>
        <p:nvPicPr>
          <p:cNvPr id="7" name="Picture 6" descr="Scatter chart, qr code&#10;&#10;Description automatically generated">
            <a:extLst>
              <a:ext uri="{FF2B5EF4-FFF2-40B4-BE49-F238E27FC236}">
                <a16:creationId xmlns:a16="http://schemas.microsoft.com/office/drawing/2014/main" id="{9BAFB37F-931B-4534-9BA7-F57914A72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228" y="788965"/>
            <a:ext cx="5758986" cy="446638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760180-E3EB-4831-8DB5-780E87EEAD73}"/>
              </a:ext>
            </a:extLst>
          </p:cNvPr>
          <p:cNvCxnSpPr>
            <a:cxnSpLocks/>
          </p:cNvCxnSpPr>
          <p:nvPr/>
        </p:nvCxnSpPr>
        <p:spPr>
          <a:xfrm>
            <a:off x="3009530" y="3497801"/>
            <a:ext cx="3018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62899F-B039-4F87-9C0E-AB26D0BD8008}"/>
              </a:ext>
            </a:extLst>
          </p:cNvPr>
          <p:cNvCxnSpPr>
            <a:cxnSpLocks/>
          </p:cNvCxnSpPr>
          <p:nvPr/>
        </p:nvCxnSpPr>
        <p:spPr>
          <a:xfrm flipV="1">
            <a:off x="3160450" y="3355759"/>
            <a:ext cx="0" cy="275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35FCDF-7582-4111-8AE4-ECB2555094C7}"/>
              </a:ext>
            </a:extLst>
          </p:cNvPr>
          <p:cNvCxnSpPr/>
          <p:nvPr/>
        </p:nvCxnSpPr>
        <p:spPr>
          <a:xfrm flipV="1">
            <a:off x="4678532" y="1961964"/>
            <a:ext cx="0" cy="284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444707-5128-4ED9-BA52-2E334CCAB8AC}"/>
              </a:ext>
            </a:extLst>
          </p:cNvPr>
          <p:cNvCxnSpPr/>
          <p:nvPr/>
        </p:nvCxnSpPr>
        <p:spPr>
          <a:xfrm flipV="1">
            <a:off x="1634971" y="1961964"/>
            <a:ext cx="0" cy="284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1A840E4-E6B1-4C52-B841-6247C5DFE938}"/>
              </a:ext>
            </a:extLst>
          </p:cNvPr>
          <p:cNvSpPr/>
          <p:nvPr/>
        </p:nvSpPr>
        <p:spPr>
          <a:xfrm>
            <a:off x="1645328" y="1303875"/>
            <a:ext cx="3033177" cy="4466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1151C54-53C1-46F9-B85C-E4D48B62B7EE}"/>
              </a:ext>
            </a:extLst>
          </p:cNvPr>
          <p:cNvSpPr/>
          <p:nvPr/>
        </p:nvSpPr>
        <p:spPr>
          <a:xfrm>
            <a:off x="9357068" y="1303875"/>
            <a:ext cx="1606858" cy="44663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4C2399-6E62-4C54-B3FB-1707BEC41455}"/>
              </a:ext>
            </a:extLst>
          </p:cNvPr>
          <p:cNvCxnSpPr>
            <a:cxnSpLocks/>
          </p:cNvCxnSpPr>
          <p:nvPr/>
        </p:nvCxnSpPr>
        <p:spPr>
          <a:xfrm flipV="1">
            <a:off x="10161976" y="3399454"/>
            <a:ext cx="0" cy="275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527004-A163-4C63-957E-673A4DFDAD4D}"/>
              </a:ext>
            </a:extLst>
          </p:cNvPr>
          <p:cNvCxnSpPr>
            <a:cxnSpLocks/>
          </p:cNvCxnSpPr>
          <p:nvPr/>
        </p:nvCxnSpPr>
        <p:spPr>
          <a:xfrm>
            <a:off x="10009576" y="3537057"/>
            <a:ext cx="3018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AAC439-7BD6-4345-8B6A-BCD91440A466}"/>
              </a:ext>
            </a:extLst>
          </p:cNvPr>
          <p:cNvSpPr txBox="1"/>
          <p:nvPr/>
        </p:nvSpPr>
        <p:spPr>
          <a:xfrm>
            <a:off x="283746" y="5855026"/>
            <a:ext cx="11238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Here we plot the spatial distribution of the points of production of the muons i.e. The first points registered in the muon trajectories. The ND-GAr tracker volume is outlined in red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3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Theta vs p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0E58CEE8-99D6-4BE0-8C9A-5952EB76A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87" y="864000"/>
            <a:ext cx="6662715" cy="51672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971697-EA73-4E0D-A100-BE123FD48B2F}"/>
                  </a:ext>
                </a:extLst>
              </p:cNvPr>
              <p:cNvSpPr txBox="1"/>
              <p:nvPr/>
            </p:nvSpPr>
            <p:spPr>
              <a:xfrm>
                <a:off x="624398" y="1305341"/>
                <a:ext cx="356586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Here we analyze the distribution of the angle between the muon initial trajectory and the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axis,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the muon initial momentum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note that, as expected most of the sample is concentrated at low angles and an initial momentum between 0 and 5 GeV/c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also note that the more energetic the muons are the more they tend to be produced at low angles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971697-EA73-4E0D-A100-BE123FD48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8" y="1305341"/>
                <a:ext cx="3565862" cy="3970318"/>
              </a:xfrm>
              <a:prstGeom prst="rect">
                <a:avLst/>
              </a:prstGeom>
              <a:blipFill>
                <a:blip r:embed="rId3"/>
                <a:stretch>
                  <a:fillRect l="-1026" t="-768" r="-2564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45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</p:spPr>
            <p:txBody>
              <a:bodyPr rtlCol="0"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it-IT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it-IT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  <a:blipFill>
                <a:blip r:embed="rId2"/>
                <a:stretch>
                  <a:fillRect t="-27027" b="-40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9780B-5BD0-41E3-93CC-32156183B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869" y="991368"/>
            <a:ext cx="5758986" cy="4466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FB37F-931B-4534-9BA7-F57914A7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3456" y="991368"/>
            <a:ext cx="5758986" cy="44663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14F45-2A0F-4EA4-B346-BF12300AC702}"/>
                  </a:ext>
                </a:extLst>
              </p:cNvPr>
              <p:cNvSpPr txBox="1"/>
              <p:nvPr/>
            </p:nvSpPr>
            <p:spPr>
              <a:xfrm>
                <a:off x="534092" y="5585124"/>
                <a:ext cx="112387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Conditional probabilities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</a:t>
                </a:r>
                <a:r>
                  <a:rPr lang="it-IT" dirty="0"/>
                  <a:t>normalized so that the points with maximum probability in each slice are assigned the value 1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14F45-2A0F-4EA4-B346-BF12300AC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" y="5585124"/>
                <a:ext cx="11238728" cy="646331"/>
              </a:xfrm>
              <a:prstGeom prst="rect">
                <a:avLst/>
              </a:prstGeom>
              <a:blipFill>
                <a:blip r:embed="rId5"/>
                <a:stretch>
                  <a:fillRect l="-38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97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</p:spPr>
            <p:txBody>
              <a:bodyPr rtlCol="0" anchor="ctr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𝑽𝑺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it-IT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)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𝑽𝑺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  <a:blipFill>
                <a:blip r:embed="rId2"/>
                <a:stretch>
                  <a:fillRect t="-27027" b="-40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9780B-5BD0-41E3-93CC-32156183B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747" y="1081928"/>
            <a:ext cx="5758984" cy="4466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FB37F-931B-4534-9BA7-F57914A7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9271" y="1081928"/>
            <a:ext cx="5758984" cy="44663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DE8A6-E60C-4F46-A2FC-758E62729EC4}"/>
                  </a:ext>
                </a:extLst>
              </p:cNvPr>
              <p:cNvSpPr txBox="1"/>
              <p:nvPr/>
            </p:nvSpPr>
            <p:spPr>
              <a:xfrm>
                <a:off x="534092" y="5585124"/>
                <a:ext cx="112387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Distributions of the momentum components along the drift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dirty="0"/>
                  <a:t> and on the transverse plane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it-IT" dirty="0"/>
                  <a:t> as a function of the total momentum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. The transverse momentum largely dominates, espectially at low momenta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DE8A6-E60C-4F46-A2FC-758E62729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" y="5585124"/>
                <a:ext cx="11238728" cy="646331"/>
              </a:xfrm>
              <a:prstGeom prst="rect">
                <a:avLst/>
              </a:prstGeom>
              <a:blipFill>
                <a:blip r:embed="rId5"/>
                <a:stretch>
                  <a:fillRect l="-38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739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terms/"/>
    <ds:schemaRef ds:uri="fb0879af-3eba-417a-a55a-ffe6dcd6ca77"/>
    <ds:schemaRef ds:uri="6dc4bcd6-49db-4c07-9060-8acfc67cef9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1071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Corbel</vt:lpstr>
      <vt:lpstr>Times New Roman</vt:lpstr>
      <vt:lpstr>Wingdings</vt:lpstr>
      <vt:lpstr>Tema di Office</vt:lpstr>
      <vt:lpstr>L2G first steps: sample production and analysis</vt:lpstr>
      <vt:lpstr>Lar to gar sample: L2G</vt:lpstr>
      <vt:lpstr>Generated sample: neutrino interactions in lar</vt:lpstr>
      <vt:lpstr>MUON SPECTRUM</vt:lpstr>
      <vt:lpstr>MUON PRODUCTION VERTEX</vt:lpstr>
      <vt:lpstr>MUON PRODUCTION VERTEX</vt:lpstr>
      <vt:lpstr>Theta vs p</vt:lpstr>
      <vt:lpstr>P(θ|p) and P(p|θ) </vt:lpstr>
      <vt:lpstr>〖(p〗_x  VS p)   and   〖(p〗_T  VS p) </vt:lpstr>
      <vt:lpstr>P(p_x |p) and P(p_T |p) </vt:lpstr>
      <vt:lpstr>〖(p〗_x/p VS p)   and   〖(p〗_T/p VS p) </vt:lpstr>
      <vt:lpstr>P(p_x/p|p) and P(p_T/p|p) </vt:lpstr>
      <vt:lpstr>Summary and future steps</vt:lpstr>
      <vt:lpstr>Lar to gar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2021-01-13T18:48:18Z</dcterms:modified>
</cp:coreProperties>
</file>