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7"/>
  </p:notesMasterIdLst>
  <p:handoutMasterIdLst>
    <p:handoutMasterId r:id="rId18"/>
  </p:handoutMasterIdLst>
  <p:sldIdLst>
    <p:sldId id="356" r:id="rId4"/>
    <p:sldId id="369" r:id="rId5"/>
    <p:sldId id="370" r:id="rId6"/>
    <p:sldId id="371" r:id="rId7"/>
    <p:sldId id="372" r:id="rId8"/>
    <p:sldId id="373" r:id="rId9"/>
    <p:sldId id="374" r:id="rId10"/>
    <p:sldId id="376" r:id="rId11"/>
    <p:sldId id="375" r:id="rId12"/>
    <p:sldId id="378" r:id="rId13"/>
    <p:sldId id="379" r:id="rId14"/>
    <p:sldId id="380" r:id="rId15"/>
    <p:sldId id="381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06/09/2020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06/09/2020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SIMULATION EXERCISE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7" y="1136341"/>
            <a:ext cx="6341592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944209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Muon resolution garsoft simulation: </a:t>
            </a:r>
            <a:r>
              <a:rPr lang="it-IT" dirty="0"/>
              <a:t>1000 randomly generated upstream muons entering the Gas TPC with initial momentum 3&lt;P&lt;5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Simulation Goal: </a:t>
            </a:r>
            <a:r>
              <a:rPr lang="it-IT" dirty="0"/>
              <a:t>Reconstruct the muon momenta and produce a reconstruction resolution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Exercise goal: </a:t>
            </a:r>
            <a:r>
              <a:rPr lang="it-IT" dirty="0"/>
              <a:t>Reproduce the resolution plot with a new randomly generated muon set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E0252-1D23-4E1D-A160-66EB11BF2174}"/>
              </a:ext>
            </a:extLst>
          </p:cNvPr>
          <p:cNvSpPr txBox="1"/>
          <p:nvPr/>
        </p:nvSpPr>
        <p:spPr>
          <a:xfrm>
            <a:off x="7123922" y="5191603"/>
            <a:ext cx="36535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with Tom’s original hemanatree.root file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6A360A-58BF-42C3-9CA8-DC67DEDC108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083530"/>
            <a:ext cx="1027921" cy="4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554867"/>
            <a:ext cx="4187279" cy="3247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outside the detector (z=-500)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997762"/>
            <a:ext cx="104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Was finally able to install garsoft v3 successfully and to produce these resolution graphs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outside the detector (z=-500)</a:t>
            </a:r>
            <a:endParaRPr lang="en-US" sz="1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21" y="1554867"/>
            <a:ext cx="4187279" cy="32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6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554867"/>
            <a:ext cx="4187279" cy="3247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864000"/>
            <a:ext cx="1042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 check if the resolution degradation was due to energy loss in calorimeter, I redid the simulation with a new muon sample generated inside the gas detector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221" y="1554867"/>
            <a:ext cx="4187279" cy="32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7" y="1554867"/>
            <a:ext cx="4187277" cy="3247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864000"/>
            <a:ext cx="104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also did graphs of MC momentum at the end of trajectory minus p at the end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222" y="1554867"/>
            <a:ext cx="4187277" cy="32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4186142" y="217669"/>
            <a:ext cx="733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Finally I also checked both the resolution and the relative change in momentum as function of y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BE01D-4557-4279-9CFA-4383C287B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56" y="3637083"/>
            <a:ext cx="3620238" cy="2807679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86647F3-FFA3-4F41-90F3-AA6285CA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56" y="981218"/>
            <a:ext cx="3620238" cy="280767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3CB43-A591-49CD-B1F5-01ABE04A0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06" y="3637082"/>
            <a:ext cx="3620239" cy="280768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B9197756-FF1A-41F1-99A9-A1D63191D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01" y="981217"/>
            <a:ext cx="3620238" cy="28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4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THE GARSOFT TUTORIAL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36341"/>
            <a:ext cx="5520984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677880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 familiarise with garsoft I firstly followed the garsoft tutorial which consists of four steps: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1000 Event sample generation via GENIE MC generator (</a:t>
            </a:r>
            <a:r>
              <a:rPr lang="it-IT" dirty="0">
                <a:solidFill>
                  <a:srgbClr val="00B0F0"/>
                </a:solidFill>
              </a:rPr>
              <a:t>prodgenie.fcl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Readout simulation (</a:t>
            </a:r>
            <a:r>
              <a:rPr lang="it-IT" dirty="0">
                <a:solidFill>
                  <a:srgbClr val="00B0F0"/>
                </a:solidFill>
              </a:rPr>
              <a:t>readoutsimjob.fcl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Reconstruction (</a:t>
            </a:r>
            <a:r>
              <a:rPr lang="it-IT" dirty="0">
                <a:solidFill>
                  <a:srgbClr val="00B0F0"/>
                </a:solidFill>
              </a:rPr>
              <a:t>recojob.fcl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Creation of a simplified analysis root tree (</a:t>
            </a:r>
            <a:r>
              <a:rPr lang="it-IT" dirty="0">
                <a:solidFill>
                  <a:srgbClr val="00B0F0"/>
                </a:solidFill>
              </a:rPr>
              <a:t>anajob.fcl</a:t>
            </a:r>
            <a:r>
              <a:rPr lang="it-IT" dirty="0"/>
              <a:t>)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0730E-8308-4CFF-9893-156D7DB0DFC4}"/>
              </a:ext>
            </a:extLst>
          </p:cNvPr>
          <p:cNvSpPr txBox="1"/>
          <p:nvPr/>
        </p:nvSpPr>
        <p:spPr>
          <a:xfrm>
            <a:off x="7123921" y="5191603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Event from the tutorial production visualiased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65873-B47B-4C08-8997-79A0526D1E58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274265" y="5457933"/>
            <a:ext cx="849656" cy="2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REPRODUCING TOM’S SIMULATION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6575783" y="1286696"/>
            <a:ext cx="5326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Generate a text file (using Tom’s root macro) with instructions to produce </a:t>
            </a:r>
            <a:r>
              <a:rPr lang="en-US" dirty="0">
                <a:solidFill>
                  <a:srgbClr val="FF0000"/>
                </a:solidFill>
              </a:rPr>
              <a:t>1000 upstream muons entering the Gar detector :</a:t>
            </a:r>
            <a:r>
              <a:rPr lang="en-US" dirty="0"/>
              <a:t> initial momentum on the z direction(i.e. parallel to flux) that varies between 3 GeV and 5 GeV respectively; fixed z coordinate at 1000 cm (in the ND hall coordinates) ; x and y coordinate that vary between -200 and 200 cm and -200 and 0 cm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Generate simulation using text file </a:t>
            </a:r>
            <a:r>
              <a:rPr lang="en-US" dirty="0"/>
              <a:t>(different from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Execute readout simulation, reconstruction and convert into analysis tree </a:t>
            </a:r>
            <a:r>
              <a:rPr lang="en-US" dirty="0"/>
              <a:t>(same as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root macro to produce resolution plot and compare with Tom’s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6DFB2-6DA6-4F3F-B82C-5B0031F7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43111"/>
            <a:ext cx="5520984" cy="4904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2DAA1-BB2D-4050-BB7F-924B96C387A4}"/>
              </a:ext>
            </a:extLst>
          </p:cNvPr>
          <p:cNvSpPr txBox="1"/>
          <p:nvPr/>
        </p:nvSpPr>
        <p:spPr>
          <a:xfrm>
            <a:off x="7039424" y="5755411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Upstrem muon visualised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C1754-6BE5-4BAF-96AD-86DA51599097}"/>
              </a:ext>
            </a:extLst>
          </p:cNvPr>
          <p:cNvCxnSpPr>
            <a:cxnSpLocks/>
          </p:cNvCxnSpPr>
          <p:nvPr/>
        </p:nvCxnSpPr>
        <p:spPr>
          <a:xfrm flipH="1" flipV="1">
            <a:off x="6274265" y="5602827"/>
            <a:ext cx="765159" cy="44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5" y="1560318"/>
            <a:ext cx="3871921" cy="3002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9315" y="1419977"/>
            <a:ext cx="3871922" cy="3002873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8F70B83-1294-4825-A306-5F21DFA5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75" y="1481831"/>
            <a:ext cx="3871921" cy="3002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99DAD3-D34F-441A-8649-95C346EB6A4E}"/>
              </a:ext>
            </a:extLst>
          </p:cNvPr>
          <p:cNvSpPr txBox="1"/>
          <p:nvPr/>
        </p:nvSpPr>
        <p:spPr>
          <a:xfrm>
            <a:off x="383249" y="4768377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with Tom’s original hemanatree.root file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31428-31B2-4695-9B1D-B3AF00CB6BB9}"/>
              </a:ext>
            </a:extLst>
          </p:cNvPr>
          <p:cNvSpPr txBox="1"/>
          <p:nvPr/>
        </p:nvSpPr>
        <p:spPr>
          <a:xfrm>
            <a:off x="4422254" y="4768377"/>
            <a:ext cx="334749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mantaining initial muon sample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8441531" y="476837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with different random muon sample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37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1269851"/>
            <a:ext cx="10627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Tried building </a:t>
            </a:r>
            <a:r>
              <a:rPr lang="it-IT" sz="2400" dirty="0">
                <a:solidFill>
                  <a:srgbClr val="FF0000"/>
                </a:solidFill>
              </a:rPr>
              <a:t>garsoft v3_05_01 </a:t>
            </a:r>
            <a:r>
              <a:rPr lang="it-IT" sz="2400" dirty="0"/>
              <a:t>with compiler </a:t>
            </a:r>
            <a:r>
              <a:rPr lang="it-IT" sz="2400" dirty="0">
                <a:solidFill>
                  <a:srgbClr val="FF0000"/>
                </a:solidFill>
              </a:rPr>
              <a:t>e19</a:t>
            </a:r>
            <a:r>
              <a:rPr lang="it-IT" sz="2400" dirty="0"/>
              <a:t> in </a:t>
            </a:r>
            <a:r>
              <a:rPr lang="it-IT" sz="2400" dirty="0">
                <a:solidFill>
                  <a:srgbClr val="FF0000"/>
                </a:solidFill>
              </a:rPr>
              <a:t>debug</a:t>
            </a:r>
            <a:r>
              <a:rPr lang="it-IT" sz="2400" dirty="0"/>
              <a:t> mode following the garsoft getting started guide: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68822-C7BA-4D6E-B8AA-5EA54AF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83" y="2180393"/>
            <a:ext cx="8349030" cy="3203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55A772-6D2F-424A-ACD4-B517AC9BBCED}"/>
              </a:ext>
            </a:extLst>
          </p:cNvPr>
          <p:cNvSpPr/>
          <p:nvPr/>
        </p:nvSpPr>
        <p:spPr>
          <a:xfrm>
            <a:off x="4126634" y="5738715"/>
            <a:ext cx="39387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/>
              <a:t>Note: Compiled and built with no errors</a:t>
            </a:r>
          </a:p>
        </p:txBody>
      </p:sp>
    </p:spTree>
    <p:extLst>
      <p:ext uri="{BB962C8B-B14F-4D97-AF65-F5344CB8AC3E}">
        <p14:creationId xmlns:p14="http://schemas.microsoft.com/office/powerpoint/2010/main" val="121998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517864" y="1658775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Repeated the simulation steps getting warning on readout simulation step:</a:t>
            </a:r>
          </a:p>
        </p:txBody>
      </p:sp>
      <p:pic>
        <p:nvPicPr>
          <p:cNvPr id="9" name="Picture 8" descr="A picture containing sitting, holding, large, street&#10;&#10;Description automatically generated">
            <a:extLst>
              <a:ext uri="{FF2B5EF4-FFF2-40B4-BE49-F238E27FC236}">
                <a16:creationId xmlns:a16="http://schemas.microsoft.com/office/drawing/2014/main" id="{AB17DE81-DAA9-4AAA-B17A-F00FC1F2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2514494"/>
            <a:ext cx="1030313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185" y="1295689"/>
            <a:ext cx="3871922" cy="3002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644089"/>
            <a:ext cx="334749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with new random muon sample</a:t>
            </a:r>
            <a:endParaRPr lang="en-US" sz="1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FC2B3-3F43-4056-B0A8-E62C87E8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1295689"/>
            <a:ext cx="3871922" cy="3002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3295B-6818-46F9-A86D-F8C7F0FE46D1}"/>
              </a:ext>
            </a:extLst>
          </p:cNvPr>
          <p:cNvSpPr txBox="1"/>
          <p:nvPr/>
        </p:nvSpPr>
        <p:spPr>
          <a:xfrm>
            <a:off x="6997116" y="4644089"/>
            <a:ext cx="334749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garsoft v3_05_01 with same new random muon sample (Many events missing and very small reconstructed momentum)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431999" y="1280269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Tried with </a:t>
            </a:r>
            <a:r>
              <a:rPr lang="it-IT" dirty="0">
                <a:solidFill>
                  <a:srgbClr val="FF0000"/>
                </a:solidFill>
              </a:rPr>
              <a:t>prof</a:t>
            </a:r>
            <a:r>
              <a:rPr lang="it-IT" dirty="0"/>
              <a:t> version (1/09 morning) and got this error: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2264F-8BDA-4F36-A9AA-8AB1FD7B10AF}"/>
              </a:ext>
            </a:extLst>
          </p:cNvPr>
          <p:cNvSpPr txBox="1"/>
          <p:nvPr/>
        </p:nvSpPr>
        <p:spPr>
          <a:xfrm>
            <a:off x="4746504" y="5034994"/>
            <a:ext cx="269899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Leo found the bug and fixed it</a:t>
            </a:r>
            <a:endParaRPr lang="en-US" sz="1600" dirty="0"/>
          </a:p>
        </p:txBody>
      </p:sp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551C963D-B30B-4371-A7A8-AE236983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5" y="2009437"/>
            <a:ext cx="864945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431999" y="1280269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Tried again (2/09 morning) and got this new error when trying </a:t>
            </a:r>
            <a:r>
              <a:rPr lang="it-IT" dirty="0">
                <a:solidFill>
                  <a:srgbClr val="FF0000"/>
                </a:solidFill>
              </a:rPr>
              <a:t>mrbsetenv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4F338-6C9E-46E5-B720-6E777895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83784"/>
            <a:ext cx="9344025" cy="942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D484A3-54B3-43AE-BA2C-CB2781BFA2C7}"/>
              </a:ext>
            </a:extLst>
          </p:cNvPr>
          <p:cNvSpPr/>
          <p:nvPr/>
        </p:nvSpPr>
        <p:spPr>
          <a:xfrm>
            <a:off x="431999" y="30609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These messages might be related: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9CAEC-92E2-4871-AE02-AD34491D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8" y="3762228"/>
            <a:ext cx="67151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5F76E-8924-4020-B0A1-BF8125C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" y="5019169"/>
            <a:ext cx="7972425" cy="40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F2264F-8BDA-4F36-A9AA-8AB1FD7B10AF}"/>
              </a:ext>
            </a:extLst>
          </p:cNvPr>
          <p:cNvSpPr txBox="1"/>
          <p:nvPr/>
        </p:nvSpPr>
        <p:spPr>
          <a:xfrm>
            <a:off x="8460239" y="3738854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Obtained after:</a:t>
            </a:r>
          </a:p>
          <a:p>
            <a:r>
              <a:rPr lang="it-IT" sz="1600" dirty="0"/>
              <a:t>mrb newDev -v v3_05_01 -q e19:prof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B5BF4-18DF-4844-A5C8-69BC7891DD3E}"/>
              </a:ext>
            </a:extLst>
          </p:cNvPr>
          <p:cNvSpPr txBox="1"/>
          <p:nvPr/>
        </p:nvSpPr>
        <p:spPr>
          <a:xfrm>
            <a:off x="8460239" y="4843969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Obtained after:</a:t>
            </a:r>
          </a:p>
          <a:p>
            <a:r>
              <a:rPr lang="it-IT" sz="1600" dirty="0"/>
              <a:t> mrb g -d garsoft garsoft-garsoft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694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 colori minimalista</Template>
  <TotalTime>0</TotalTime>
  <Words>696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Tema di Office</vt:lpstr>
      <vt:lpstr>SIMULATION EXERCISE</vt:lpstr>
      <vt:lpstr>THE GARSOFT TUTORIAL</vt:lpstr>
      <vt:lpstr>REPRODUCING TOM’S SIMULATION</vt:lpstr>
      <vt:lpstr>PLOTS COMPARISON</vt:lpstr>
      <vt:lpstr>BUILD UP TO DATE GARSOFT VERSION</vt:lpstr>
      <vt:lpstr>BUILD UP TO DATE GARSOFT VERSION</vt:lpstr>
      <vt:lpstr>PLOTS COMPARISON</vt:lpstr>
      <vt:lpstr>BUILD UP TO DATE GARSOFT VERSION</vt:lpstr>
      <vt:lpstr>BUILD UP TO DATE GARSOFT VERSION</vt:lpstr>
      <vt:lpstr>PLOTS COMPARISON</vt:lpstr>
      <vt:lpstr>PLOTS COMPARISON</vt:lpstr>
      <vt:lpstr>PLOTS COMPARISON</vt:lpstr>
      <vt:lpstr>PLOTS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2020-09-06T13:50:04Z</dcterms:modified>
</cp:coreProperties>
</file>