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17"/>
  </p:notesMasterIdLst>
  <p:handoutMasterIdLst>
    <p:handoutMasterId r:id="rId18"/>
  </p:handoutMasterIdLst>
  <p:sldIdLst>
    <p:sldId id="391" r:id="rId4"/>
    <p:sldId id="398" r:id="rId5"/>
    <p:sldId id="399" r:id="rId6"/>
    <p:sldId id="400" r:id="rId7"/>
    <p:sldId id="406" r:id="rId8"/>
    <p:sldId id="401" r:id="rId9"/>
    <p:sldId id="402" r:id="rId10"/>
    <p:sldId id="403" r:id="rId11"/>
    <p:sldId id="404" r:id="rId12"/>
    <p:sldId id="405" r:id="rId13"/>
    <p:sldId id="407" r:id="rId14"/>
    <p:sldId id="408" r:id="rId15"/>
    <p:sldId id="409" r:id="rId16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BF6"/>
    <a:srgbClr val="00FFFF"/>
    <a:srgbClr val="333399"/>
    <a:srgbClr val="5EE3F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31" autoAdjust="0"/>
  </p:normalViewPr>
  <p:slideViewPr>
    <p:cSldViewPr snapToGrid="0">
      <p:cViewPr varScale="1">
        <p:scale>
          <a:sx n="86" d="100"/>
          <a:sy n="86" d="100"/>
        </p:scale>
        <p:origin x="53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4DDF42-EA81-4D58-9E48-71D338B26FAC}" type="datetime1">
              <a:rPr lang="it-IT" smtClean="0"/>
              <a:t>25/10/2020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FCAD0-C8D4-46EE-8714-3DAE081602B2}" type="datetime1">
              <a:rPr lang="it-IT" smtClean="0"/>
              <a:pPr/>
              <a:t>25/10/2020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dirty="0"/>
              <a:t>Fare clic per modificare lo stile del sottotitolo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tes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5" name="Segnaposto tes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 anchor="b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9" name="Segnaposto immagine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sinistro confront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2" name="Segnaposto sinistro confront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dirty="0"/>
              <a:t>Immettere la didascalia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i ringrazi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Grazie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Segnaposto testo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Nome completo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Numero di telefono</a:t>
            </a:r>
          </a:p>
        </p:txBody>
      </p:sp>
      <p:sp>
        <p:nvSpPr>
          <p:cNvPr id="13" name="Segnaposto testo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Indirizzo di posta elettronica o </a:t>
            </a:r>
            <a:r>
              <a:rPr lang="it-IT" dirty="0" err="1"/>
              <a:t>handle</a:t>
            </a:r>
            <a:r>
              <a:rPr lang="it-IT" dirty="0"/>
              <a:t> di social media</a:t>
            </a:r>
          </a:p>
        </p:txBody>
      </p:sp>
      <p:sp>
        <p:nvSpPr>
          <p:cNvPr id="14" name="Segnaposto testo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Sito Web della società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632223" y="6356350"/>
            <a:ext cx="559777" cy="3651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4" name="Casella di tes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893884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it-IT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FEDERICO</a:t>
            </a:r>
            <a:br>
              <a:rPr lang="it-IT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it-IT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BATTISTI</a:t>
            </a:r>
            <a:endParaRPr lang="it-IT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812281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98842" y="3426923"/>
            <a:ext cx="6826157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EXTENDED KALMAN FILTER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</a:t>
            </a:fld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77CB6-6666-40F4-935A-E5B84D104CD2}"/>
              </a:ext>
            </a:extLst>
          </p:cNvPr>
          <p:cNvSpPr/>
          <p:nvPr/>
        </p:nvSpPr>
        <p:spPr>
          <a:xfrm>
            <a:off x="715119" y="1090835"/>
            <a:ext cx="111267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Kalman filter</a:t>
            </a:r>
            <a:r>
              <a:rPr lang="en-US" dirty="0"/>
              <a:t> is an iterative algorithm which uses a system's physical laws of motion, known control inputs and multiple sequential measurements to form an estimate of the system's varying quantities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each step of the iteration an </a:t>
            </a:r>
            <a:r>
              <a:rPr lang="en-US" dirty="0">
                <a:solidFill>
                  <a:srgbClr val="FF0000"/>
                </a:solidFill>
              </a:rPr>
              <a:t>estimate of the state of the system is produced as a weighted average of the system's predicted state and of the new measurement</a:t>
            </a:r>
            <a:r>
              <a:rPr lang="en-US" dirty="0"/>
              <a:t>. The weights are calculated from the </a:t>
            </a:r>
            <a:r>
              <a:rPr lang="en-US" dirty="0">
                <a:solidFill>
                  <a:srgbClr val="FF0000"/>
                </a:solidFill>
              </a:rPr>
              <a:t>covariance.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extended Kalman filter</a:t>
            </a:r>
            <a:r>
              <a:rPr lang="en-US" dirty="0"/>
              <a:t> expands the Kalman filter technique to non-linear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models for state transition and measurement can be written 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8B9AFF-3700-4D19-B4FD-E8AF97BD1DA8}"/>
                  </a:ext>
                </a:extLst>
              </p:cNvPr>
              <p:cNvSpPr txBox="1"/>
              <p:nvPr/>
            </p:nvSpPr>
            <p:spPr>
              <a:xfrm>
                <a:off x="4800347" y="3425604"/>
                <a:ext cx="2747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8B9AFF-3700-4D19-B4FD-E8AF97BD1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347" y="3425604"/>
                <a:ext cx="2747995" cy="276999"/>
              </a:xfrm>
              <a:prstGeom prst="rect">
                <a:avLst/>
              </a:prstGeom>
              <a:blipFill>
                <a:blip r:embed="rId2"/>
                <a:stretch>
                  <a:fillRect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B672A7-A5E2-450A-ADD3-8798C69D5FCD}"/>
                  </a:ext>
                </a:extLst>
              </p:cNvPr>
              <p:cNvSpPr/>
              <p:nvPr/>
            </p:nvSpPr>
            <p:spPr>
              <a:xfrm>
                <a:off x="584905" y="4911518"/>
                <a:ext cx="1109321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function of the previous state,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, and the control input,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that provides the current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the measurement function that relates the current state,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to the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are Gaussian noises for the process model and the measurement model with covariance 𝑄 and 𝑅, respectively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B672A7-A5E2-450A-ADD3-8798C69D5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05" y="4911518"/>
                <a:ext cx="11093212" cy="923330"/>
              </a:xfrm>
              <a:prstGeom prst="rect">
                <a:avLst/>
              </a:prstGeom>
              <a:blipFill>
                <a:blip r:embed="rId3"/>
                <a:stretch>
                  <a:fillRect l="-385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473837-4842-44E4-84BF-669D421968F8}"/>
                  </a:ext>
                </a:extLst>
              </p:cNvPr>
              <p:cNvSpPr txBox="1"/>
              <p:nvPr/>
            </p:nvSpPr>
            <p:spPr>
              <a:xfrm>
                <a:off x="4800347" y="3854291"/>
                <a:ext cx="17116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473837-4842-44E4-84BF-669D42196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347" y="3854291"/>
                <a:ext cx="1711686" cy="276999"/>
              </a:xfrm>
              <a:prstGeom prst="rect">
                <a:avLst/>
              </a:prstGeom>
              <a:blipFill>
                <a:blip r:embed="rId4"/>
                <a:stretch>
                  <a:fillRect l="-1423" r="-71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EB0FC06-49F1-4A1F-BE81-15C8C51FADAC}"/>
              </a:ext>
            </a:extLst>
          </p:cNvPr>
          <p:cNvSpPr/>
          <p:nvPr/>
        </p:nvSpPr>
        <p:spPr>
          <a:xfrm>
            <a:off x="4427488" y="3332363"/>
            <a:ext cx="3701988" cy="109195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34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KALMAN FILTER APPLICATION: PREDICTION UPDATE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77CB6-6666-40F4-935A-E5B84D104CD2}"/>
              </a:ext>
            </a:extLst>
          </p:cNvPr>
          <p:cNvSpPr/>
          <p:nvPr/>
        </p:nvSpPr>
        <p:spPr>
          <a:xfrm>
            <a:off x="532636" y="1509644"/>
            <a:ext cx="11126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We are now finally able to </a:t>
            </a:r>
            <a:r>
              <a:rPr lang="it-IT" dirty="0">
                <a:solidFill>
                  <a:srgbClr val="FF0000"/>
                </a:solidFill>
              </a:rPr>
              <a:t>update our estimates </a:t>
            </a:r>
            <a:r>
              <a:rPr lang="it-IT" dirty="0"/>
              <a:t>using both the a priori prediction and the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1636DD-006C-45FF-AACE-CD96413FD3EF}"/>
                  </a:ext>
                </a:extLst>
              </p:cNvPr>
              <p:cNvSpPr txBox="1"/>
              <p:nvPr/>
            </p:nvSpPr>
            <p:spPr>
              <a:xfrm>
                <a:off x="6058725" y="2984728"/>
                <a:ext cx="2219967" cy="374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1636DD-006C-45FF-AACE-CD96413FD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725" y="2984728"/>
                <a:ext cx="2219967" cy="374077"/>
              </a:xfrm>
              <a:prstGeom prst="rect">
                <a:avLst/>
              </a:prstGeom>
              <a:blipFill>
                <a:blip r:embed="rId2"/>
                <a:stretch>
                  <a:fillRect l="-1374" t="-14754" r="-10714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492F43-2BB0-4AF9-8AFB-EE3F605FF8E4}"/>
                  </a:ext>
                </a:extLst>
              </p:cNvPr>
              <p:cNvSpPr txBox="1"/>
              <p:nvPr/>
            </p:nvSpPr>
            <p:spPr>
              <a:xfrm>
                <a:off x="6058725" y="3808959"/>
                <a:ext cx="2725426" cy="6510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it-IT" sz="24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492F43-2BB0-4AF9-8AFB-EE3F605FF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725" y="3808959"/>
                <a:ext cx="2725426" cy="651076"/>
              </a:xfrm>
              <a:prstGeom prst="rect">
                <a:avLst/>
              </a:prstGeom>
              <a:blipFill>
                <a:blip r:embed="rId3"/>
                <a:stretch>
                  <a:fillRect l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D913A7D-D1AC-4D31-AE86-BE7573859EA8}"/>
              </a:ext>
            </a:extLst>
          </p:cNvPr>
          <p:cNvSpPr/>
          <p:nvPr/>
        </p:nvSpPr>
        <p:spPr>
          <a:xfrm>
            <a:off x="2681057" y="2556989"/>
            <a:ext cx="6551721" cy="229931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A0A891-F3E6-4A52-9BFC-FDF92328C5C4}"/>
              </a:ext>
            </a:extLst>
          </p:cNvPr>
          <p:cNvSpPr txBox="1"/>
          <p:nvPr/>
        </p:nvSpPr>
        <p:spPr>
          <a:xfrm>
            <a:off x="2879041" y="2984729"/>
            <a:ext cx="2521258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</a:rPr>
              <a:t>STATE VECTOR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F0A8C-EDB4-410F-8241-B66F088D2035}"/>
              </a:ext>
            </a:extLst>
          </p:cNvPr>
          <p:cNvSpPr txBox="1"/>
          <p:nvPr/>
        </p:nvSpPr>
        <p:spPr>
          <a:xfrm>
            <a:off x="2879041" y="3808960"/>
            <a:ext cx="287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</a:rPr>
              <a:t>COVARIANCE MATRIX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040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AEA5083B-CC27-4F1C-AD03-E3DBEC1C9E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1999" y="413238"/>
                <a:ext cx="10425391" cy="450762"/>
              </a:xfrm>
              <a:prstGeom prst="rect">
                <a:avLst/>
              </a:prstGeom>
            </p:spPr>
            <p:txBody>
              <a:bodyPr rtlCol="0" anchor="ctr">
                <a:normAutofit/>
              </a:bodyPr>
              <a:lstStyle/>
              <a:p>
                <a:pPr rtl="0"/>
                <a:r>
                  <a:rPr lang="it-IT" dirty="0"/>
                  <a:t>KALMAN FILTER APPLICATION:</a:t>
                </a:r>
                <a14:m>
                  <m:oMath xmlns:m="http://schemas.openxmlformats.org/officeDocument/2006/math">
                    <m:r>
                      <a:rPr lang="it-IT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0" smtClean="0">
                            <a:latin typeface="Cambria Math" panose="02040503050406030204" pitchFamily="18" charset="0"/>
                          </a:rPr>
                          <m:t>𝚾</m:t>
                        </m:r>
                      </m:e>
                      <m:sup>
                        <m:r>
                          <a:rPr lang="it-IT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AEA5083B-CC27-4F1C-AD03-E3DBEC1C9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1999" y="413238"/>
                <a:ext cx="10425391" cy="450762"/>
              </a:xfrm>
              <a:prstGeom prst="rect">
                <a:avLst/>
              </a:prstGeom>
              <a:blipFill>
                <a:blip r:embed="rId2"/>
                <a:stretch>
                  <a:fillRect l="-2105" t="-25676" b="-40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532636" y="1509644"/>
                <a:ext cx="1112672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The Kalman filter algorithm is applied to the track candidate </a:t>
                </a:r>
                <a:r>
                  <a:rPr lang="it-IT" dirty="0">
                    <a:solidFill>
                      <a:srgbClr val="FF0000"/>
                    </a:solidFill>
                  </a:rPr>
                  <a:t>both ways </a:t>
                </a:r>
                <a:r>
                  <a:rPr lang="it-IT" dirty="0"/>
                  <a:t>(i.e. From first TPC cluster to last and vice versa) and each time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it-IT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rgbClr val="FF0000"/>
                    </a:solidFill>
                  </a:rPr>
                  <a:t> value</a:t>
                </a:r>
                <a:r>
                  <a:rPr lang="it-IT" dirty="0"/>
                  <a:t> is calculated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6" y="1509644"/>
                <a:ext cx="11126727" cy="646331"/>
              </a:xfrm>
              <a:prstGeom prst="rect">
                <a:avLst/>
              </a:prstGeom>
              <a:blipFill>
                <a:blip r:embed="rId3"/>
                <a:stretch>
                  <a:fillRect l="-329" t="-5660" r="-5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11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B6EFDC-056A-42B6-A233-3AB68171E307}"/>
                  </a:ext>
                </a:extLst>
              </p:cNvPr>
              <p:cNvSpPr txBox="1"/>
              <p:nvPr/>
            </p:nvSpPr>
            <p:spPr>
              <a:xfrm>
                <a:off x="5371506" y="3010539"/>
                <a:ext cx="1467260" cy="726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𝑡𝑦𝑝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B6EFDC-056A-42B6-A233-3AB68171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506" y="3010539"/>
                <a:ext cx="1467260" cy="7267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9C1700E-00F9-4C39-954A-1B471FFC9139}"/>
              </a:ext>
            </a:extLst>
          </p:cNvPr>
          <p:cNvSpPr/>
          <p:nvPr/>
        </p:nvSpPr>
        <p:spPr>
          <a:xfrm>
            <a:off x="4804298" y="2801619"/>
            <a:ext cx="2583402" cy="122511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2654E65-9D32-4B5E-B34C-B417C0F63B66}"/>
                  </a:ext>
                </a:extLst>
              </p:cNvPr>
              <p:cNvSpPr/>
              <p:nvPr/>
            </p:nvSpPr>
            <p:spPr>
              <a:xfrm>
                <a:off x="532635" y="4584824"/>
                <a:ext cx="11126727" cy="6970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𝑡𝑦𝑝</m:t>
                        </m:r>
                      </m:sup>
                    </m:sSubSup>
                  </m:oMath>
                </a14:m>
                <a:r>
                  <a:rPr lang="it-IT" dirty="0"/>
                  <a:t> is the residual typical value evaluated using the MC truth informations for the particle trajectory (still need to understand exactly how it is evaluated)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2654E65-9D32-4B5E-B34C-B417C0F63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5" y="4584824"/>
                <a:ext cx="11126727" cy="697050"/>
              </a:xfrm>
              <a:prstGeom prst="rect">
                <a:avLst/>
              </a:prstGeom>
              <a:blipFill>
                <a:blip r:embed="rId5"/>
                <a:stretch>
                  <a:fillRect l="-329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04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KALMAN FILTER PERFORMANCE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532636" y="1003616"/>
                <a:ext cx="111267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Plots describing the evolution of the estimate of the </a:t>
                </a:r>
                <a:r>
                  <a:rPr lang="it-IT" sz="1600" dirty="0">
                    <a:solidFill>
                      <a:srgbClr val="FF0000"/>
                    </a:solidFill>
                  </a:rPr>
                  <a:t>measured quantities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600" dirty="0">
                    <a:solidFill>
                      <a:srgbClr val="FF0000"/>
                    </a:solidFill>
                  </a:rPr>
                  <a:t> </a:t>
                </a:r>
                <a:r>
                  <a:rPr lang="it-IT" sz="1600" dirty="0"/>
                  <a:t>as a function of the </a:t>
                </a:r>
                <a:r>
                  <a:rPr lang="it-IT" sz="1600" dirty="0">
                    <a:solidFill>
                      <a:srgbClr val="FF0000"/>
                    </a:solidFill>
                  </a:rPr>
                  <a:t>free parameter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1600" dirty="0">
                    <a:solidFill>
                      <a:srgbClr val="FF0000"/>
                    </a:solidFill>
                  </a:rPr>
                  <a:t> </a:t>
                </a:r>
                <a:r>
                  <a:rPr lang="it-IT" sz="1600" dirty="0"/>
                  <a:t>(Information retrieved directly modifying the kalman filter module in garsoft </a:t>
                </a:r>
                <a:r>
                  <a:rPr lang="en-US" sz="1600" dirty="0">
                    <a:solidFill>
                      <a:schemeClr val="accent3"/>
                    </a:solidFill>
                  </a:rPr>
                  <a:t>tpctrackfit2_module.cc</a:t>
                </a:r>
                <a:r>
                  <a:rPr lang="it-IT" sz="1600" dirty="0"/>
                  <a:t>) for a muon from a particle gun pointing towards the center of the TPC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6" y="1003616"/>
                <a:ext cx="11126727" cy="830997"/>
              </a:xfrm>
              <a:prstGeom prst="rect">
                <a:avLst/>
              </a:prstGeom>
              <a:blipFill>
                <a:blip r:embed="rId2"/>
                <a:stretch>
                  <a:fillRect l="-219"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12</a:t>
            </a:fld>
            <a:endParaRPr lang="it-IT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7" y="2066562"/>
            <a:ext cx="4966988" cy="3852153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243" y="2066562"/>
            <a:ext cx="4966988" cy="385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76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KALMAN FILTER PERFORMANCE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532636" y="1522301"/>
                <a:ext cx="11126727" cy="439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Plots describing the evolution of the estimate of the </a:t>
                </a:r>
                <a:r>
                  <a:rPr lang="it-IT" sz="1600" dirty="0">
                    <a:solidFill>
                      <a:srgbClr val="FF0000"/>
                    </a:solidFill>
                  </a:rPr>
                  <a:t>non measured quantities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it-IT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600" dirty="0">
                    <a:solidFill>
                      <a:srgbClr val="FF0000"/>
                    </a:solidFill>
                  </a:rPr>
                  <a:t> </a:t>
                </a:r>
                <a:r>
                  <a:rPr lang="it-IT" sz="1600" dirty="0"/>
                  <a:t>as a function of the </a:t>
                </a:r>
                <a:r>
                  <a:rPr lang="it-IT" sz="1600" dirty="0">
                    <a:solidFill>
                      <a:srgbClr val="FF0000"/>
                    </a:solidFill>
                  </a:rPr>
                  <a:t>free parameter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it-IT" sz="16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6" y="1522301"/>
                <a:ext cx="11126727" cy="439992"/>
              </a:xfrm>
              <a:prstGeom prst="rect">
                <a:avLst/>
              </a:prstGeom>
              <a:blipFill>
                <a:blip r:embed="rId2"/>
                <a:stretch>
                  <a:fillRect l="-219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09991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13</a:t>
            </a:fld>
            <a:endParaRPr lang="it-IT"/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BEF66F0C-1CFC-4398-973F-20CD775ED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84" y="2182290"/>
            <a:ext cx="4045034" cy="3137130"/>
          </a:xfrm>
          <a:prstGeom prst="rect">
            <a:avLst/>
          </a:prstGeom>
        </p:spPr>
      </p:pic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B9DD1E1F-BDE0-4D1D-A015-9B1CC556E1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678" y="2182290"/>
            <a:ext cx="4090288" cy="3172227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6BD3268-0578-465F-B770-72E0C886B0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966" y="2182289"/>
            <a:ext cx="4045034" cy="313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EXTENDED KALMAN FILTER ALGORITHM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</a:t>
            </a:fld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77CB6-6666-40F4-935A-E5B84D104CD2}"/>
              </a:ext>
            </a:extLst>
          </p:cNvPr>
          <p:cNvSpPr/>
          <p:nvPr/>
        </p:nvSpPr>
        <p:spPr>
          <a:xfrm>
            <a:off x="532636" y="1118989"/>
            <a:ext cx="111267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Make </a:t>
            </a:r>
            <a:r>
              <a:rPr lang="it-IT" dirty="0">
                <a:solidFill>
                  <a:srgbClr val="FF0000"/>
                </a:solidFill>
              </a:rPr>
              <a:t>a priori predictions</a:t>
            </a:r>
            <a:r>
              <a:rPr lang="it-IT" dirty="0"/>
              <a:t> for the current step’s state and covariance matrix using the </a:t>
            </a:r>
            <a:r>
              <a:rPr lang="it-IT" dirty="0">
                <a:solidFill>
                  <a:srgbClr val="FF0000"/>
                </a:solidFill>
              </a:rPr>
              <a:t>a posteriori best estimate of the previous step</a:t>
            </a:r>
            <a:r>
              <a:rPr lang="it-IT" dirty="0"/>
              <a:t> (i.e. updated using measurement)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8B9AFF-3700-4D19-B4FD-E8AF97BD1DA8}"/>
                  </a:ext>
                </a:extLst>
              </p:cNvPr>
              <p:cNvSpPr txBox="1"/>
              <p:nvPr/>
            </p:nvSpPr>
            <p:spPr>
              <a:xfrm>
                <a:off x="5576653" y="2234883"/>
                <a:ext cx="1965666" cy="280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8B9AFF-3700-4D19-B4FD-E8AF97BD1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653" y="2234883"/>
                <a:ext cx="1965666" cy="280526"/>
              </a:xfrm>
              <a:prstGeom prst="rect">
                <a:avLst/>
              </a:prstGeom>
              <a:blipFill>
                <a:blip r:embed="rId2"/>
                <a:stretch>
                  <a:fillRect l="-1242" t="-2391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473837-4842-44E4-84BF-669D421968F8}"/>
                  </a:ext>
                </a:extLst>
              </p:cNvPr>
              <p:cNvSpPr txBox="1"/>
              <p:nvPr/>
            </p:nvSpPr>
            <p:spPr>
              <a:xfrm>
                <a:off x="5576653" y="2775762"/>
                <a:ext cx="2436243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473837-4842-44E4-84BF-669D42196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653" y="2775762"/>
                <a:ext cx="2436243" cy="288797"/>
              </a:xfrm>
              <a:prstGeom prst="rect">
                <a:avLst/>
              </a:prstGeom>
              <a:blipFill>
                <a:blip r:embed="rId3"/>
                <a:stretch>
                  <a:fillRect l="-1754" r="-2757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3751CA-47A6-4470-8F77-4960C7C9C681}"/>
                  </a:ext>
                </a:extLst>
              </p:cNvPr>
              <p:cNvSpPr txBox="1"/>
              <p:nvPr/>
            </p:nvSpPr>
            <p:spPr>
              <a:xfrm>
                <a:off x="2253143" y="4013973"/>
                <a:ext cx="2234824" cy="7029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sSubSup>
                            <m:sSubSupPr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3751CA-47A6-4470-8F77-4960C7C9C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143" y="4013973"/>
                <a:ext cx="2234824" cy="7029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C5896BB-8CF6-499E-BDEB-1AA4030C546E}"/>
                  </a:ext>
                </a:extLst>
              </p:cNvPr>
              <p:cNvSpPr/>
              <p:nvPr/>
            </p:nvSpPr>
            <p:spPr>
              <a:xfrm>
                <a:off x="5530629" y="3968415"/>
                <a:ext cx="1490536" cy="7940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sSubSup>
                            <m:sSubSupPr>
                              <m:ctrlPr>
                                <a:rPr lang="it-IT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it-IT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it-IT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C5896BB-8CF6-499E-BDEB-1AA4030C5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629" y="3968415"/>
                <a:ext cx="1490536" cy="794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677616-E20E-4BAB-A8EF-77213A264147}"/>
                  </a:ext>
                </a:extLst>
              </p:cNvPr>
              <p:cNvSpPr txBox="1"/>
              <p:nvPr/>
            </p:nvSpPr>
            <p:spPr>
              <a:xfrm>
                <a:off x="8663657" y="4226946"/>
                <a:ext cx="46070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677616-E20E-4BAB-A8EF-77213A264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657" y="4226946"/>
                <a:ext cx="460704" cy="276999"/>
              </a:xfrm>
              <a:prstGeom prst="rect">
                <a:avLst/>
              </a:prstGeom>
              <a:blipFill>
                <a:blip r:embed="rId6"/>
                <a:stretch>
                  <a:fillRect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2D197A3-CB6B-4E8D-9B56-2A6A5FB0B58D}"/>
              </a:ext>
            </a:extLst>
          </p:cNvPr>
          <p:cNvSpPr txBox="1"/>
          <p:nvPr/>
        </p:nvSpPr>
        <p:spPr>
          <a:xfrm>
            <a:off x="2682535" y="4907351"/>
            <a:ext cx="1376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5"/>
                </a:solidFill>
              </a:rPr>
              <a:t>JACOBIAN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DB1C72-B9C6-4131-906D-0E3944F7B089}"/>
              </a:ext>
            </a:extLst>
          </p:cNvPr>
          <p:cNvSpPr txBox="1"/>
          <p:nvPr/>
        </p:nvSpPr>
        <p:spPr>
          <a:xfrm>
            <a:off x="5088164" y="4897304"/>
            <a:ext cx="2320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5"/>
                </a:solidFill>
              </a:rPr>
              <a:t>CONVERSION MATRIX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5B190E-F9B3-4CBE-B7CB-AC9D02C129C0}"/>
              </a:ext>
            </a:extLst>
          </p:cNvPr>
          <p:cNvSpPr/>
          <p:nvPr/>
        </p:nvSpPr>
        <p:spPr>
          <a:xfrm>
            <a:off x="8043011" y="4897304"/>
            <a:ext cx="17251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chemeClr val="accent5"/>
                </a:solidFill>
              </a:rPr>
              <a:t>PROCESS NOISE COVARIANCE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08B0E0-A9A6-48DD-A0F0-0FE1AD32D6A1}"/>
              </a:ext>
            </a:extLst>
          </p:cNvPr>
          <p:cNvSpPr/>
          <p:nvPr/>
        </p:nvSpPr>
        <p:spPr>
          <a:xfrm>
            <a:off x="2253143" y="3918757"/>
            <a:ext cx="2234824" cy="89337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8BCDF1-87B5-403F-B56D-759847BE7C3B}"/>
              </a:ext>
            </a:extLst>
          </p:cNvPr>
          <p:cNvSpPr/>
          <p:nvPr/>
        </p:nvSpPr>
        <p:spPr>
          <a:xfrm>
            <a:off x="5417800" y="3918757"/>
            <a:ext cx="1603365" cy="89337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5C7348-3E05-4E33-872B-676A39E4AC0E}"/>
              </a:ext>
            </a:extLst>
          </p:cNvPr>
          <p:cNvSpPr/>
          <p:nvPr/>
        </p:nvSpPr>
        <p:spPr>
          <a:xfrm>
            <a:off x="8230764" y="3918757"/>
            <a:ext cx="1326491" cy="89337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7CF178-E732-4ABC-B8B3-421D907F36CA}"/>
              </a:ext>
            </a:extLst>
          </p:cNvPr>
          <p:cNvSpPr/>
          <p:nvPr/>
        </p:nvSpPr>
        <p:spPr>
          <a:xfrm>
            <a:off x="2682535" y="1974530"/>
            <a:ext cx="6400800" cy="145447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A137C1-BC97-41A8-99E0-30329D63847D}"/>
              </a:ext>
            </a:extLst>
          </p:cNvPr>
          <p:cNvSpPr txBox="1"/>
          <p:nvPr/>
        </p:nvSpPr>
        <p:spPr>
          <a:xfrm>
            <a:off x="2953303" y="2205869"/>
            <a:ext cx="235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/>
                </a:solidFill>
              </a:rPr>
              <a:t>STATE VECTOR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ED7A70-B828-4D3D-B436-4B3CA10A8951}"/>
              </a:ext>
            </a:extLst>
          </p:cNvPr>
          <p:cNvSpPr txBox="1"/>
          <p:nvPr/>
        </p:nvSpPr>
        <p:spPr>
          <a:xfrm>
            <a:off x="2953303" y="2757620"/>
            <a:ext cx="235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/>
                </a:solidFill>
              </a:rPr>
              <a:t>COVARIANCE MATRIX</a:t>
            </a:r>
            <a:endParaRPr lang="en-US" sz="1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2763987-20B7-4839-AAF1-3696AB9AECC4}"/>
                  </a:ext>
                </a:extLst>
              </p:cNvPr>
              <p:cNvSpPr/>
              <p:nvPr/>
            </p:nvSpPr>
            <p:spPr>
              <a:xfrm>
                <a:off x="671672" y="5572974"/>
                <a:ext cx="10848654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solidFill>
                      <a:srgbClr val="FF0000"/>
                    </a:solidFill>
                  </a:rPr>
                  <a:t>Note: </a:t>
                </a:r>
                <a:r>
                  <a:rPr lang="it-IT" dirty="0"/>
                  <a:t>In the first iteration step we use step 0 estimates for the state vector and the covariance matrix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/>
                  <a:t>), which can be made very roughly </a:t>
                </a:r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2763987-20B7-4839-AAF1-3696AB9AEC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72" y="5572974"/>
                <a:ext cx="10848654" cy="646331"/>
              </a:xfrm>
              <a:prstGeom prst="rect">
                <a:avLst/>
              </a:prstGeom>
              <a:blipFill>
                <a:blip r:embed="rId7"/>
                <a:stretch>
                  <a:fillRect l="-449" t="-4717" r="-5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89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EXTENDED KALMAN FILTER ALGORITHM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3</a:t>
            </a:fld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77CB6-6666-40F4-935A-E5B84D104CD2}"/>
              </a:ext>
            </a:extLst>
          </p:cNvPr>
          <p:cNvSpPr/>
          <p:nvPr/>
        </p:nvSpPr>
        <p:spPr>
          <a:xfrm>
            <a:off x="431999" y="1093325"/>
            <a:ext cx="11126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it-IT" dirty="0"/>
              <a:t>Calculate the </a:t>
            </a:r>
            <a:r>
              <a:rPr lang="it-IT" dirty="0">
                <a:solidFill>
                  <a:srgbClr val="FF0000"/>
                </a:solidFill>
              </a:rPr>
              <a:t>measurement residual </a:t>
            </a:r>
            <a:r>
              <a:rPr lang="it-IT" dirty="0"/>
              <a:t>and the </a:t>
            </a:r>
            <a:r>
              <a:rPr lang="it-IT" dirty="0">
                <a:solidFill>
                  <a:srgbClr val="FF0000"/>
                </a:solidFill>
              </a:rPr>
              <a:t>Kalman Gain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25B999-0624-4746-A216-1A5FE0D0CE2B}"/>
                  </a:ext>
                </a:extLst>
              </p:cNvPr>
              <p:cNvSpPr txBox="1"/>
              <p:nvPr/>
            </p:nvSpPr>
            <p:spPr>
              <a:xfrm>
                <a:off x="3746784" y="2056287"/>
                <a:ext cx="16903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25B999-0624-4746-A216-1A5FE0D0C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784" y="2056287"/>
                <a:ext cx="1690398" cy="276999"/>
              </a:xfrm>
              <a:prstGeom prst="rect">
                <a:avLst/>
              </a:prstGeom>
              <a:blipFill>
                <a:blip r:embed="rId2"/>
                <a:stretch>
                  <a:fillRect l="-2888" t="-21739" r="-649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64CEF0-355C-4028-BA1E-D97699633EEA}"/>
                  </a:ext>
                </a:extLst>
              </p:cNvPr>
              <p:cNvSpPr txBox="1"/>
              <p:nvPr/>
            </p:nvSpPr>
            <p:spPr>
              <a:xfrm>
                <a:off x="3746784" y="2527733"/>
                <a:ext cx="2905026" cy="366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64CEF0-355C-4028-BA1E-D97699633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784" y="2527733"/>
                <a:ext cx="2905026" cy="366767"/>
              </a:xfrm>
              <a:prstGeom prst="rect">
                <a:avLst/>
              </a:prstGeom>
              <a:blipFill>
                <a:blip r:embed="rId3"/>
                <a:stretch>
                  <a:fillRect l="-1471" r="-420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34F231FD-D76D-457E-9806-215DAB051723}"/>
              </a:ext>
            </a:extLst>
          </p:cNvPr>
          <p:cNvSpPr/>
          <p:nvPr/>
        </p:nvSpPr>
        <p:spPr>
          <a:xfrm>
            <a:off x="532636" y="3612327"/>
            <a:ext cx="11126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it-IT" dirty="0">
                <a:solidFill>
                  <a:srgbClr val="FF0000"/>
                </a:solidFill>
              </a:rPr>
              <a:t>Update the estimate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F34542-401A-4E14-AFC4-26556E4373FF}"/>
                  </a:ext>
                </a:extLst>
              </p:cNvPr>
              <p:cNvSpPr txBox="1"/>
              <p:nvPr/>
            </p:nvSpPr>
            <p:spPr>
              <a:xfrm>
                <a:off x="5861762" y="4688471"/>
                <a:ext cx="1564018" cy="280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F34542-401A-4E14-AFC4-26556E437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762" y="4688471"/>
                <a:ext cx="1564018" cy="280526"/>
              </a:xfrm>
              <a:prstGeom prst="rect">
                <a:avLst/>
              </a:prstGeom>
              <a:blipFill>
                <a:blip r:embed="rId4"/>
                <a:stretch>
                  <a:fillRect l="-1563" t="-21739" r="-19141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DAB996-1573-4359-935B-AFAEA8960EA8}"/>
                  </a:ext>
                </a:extLst>
              </p:cNvPr>
              <p:cNvSpPr txBox="1"/>
              <p:nvPr/>
            </p:nvSpPr>
            <p:spPr>
              <a:xfrm>
                <a:off x="5861762" y="5212990"/>
                <a:ext cx="2046394" cy="280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DAB996-1573-4359-935B-AFAEA8960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762" y="5212990"/>
                <a:ext cx="2046394" cy="280526"/>
              </a:xfrm>
              <a:prstGeom prst="rect">
                <a:avLst/>
              </a:prstGeom>
              <a:blipFill>
                <a:blip r:embed="rId5"/>
                <a:stretch>
                  <a:fillRect l="-2388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2BED644-1773-41A7-AE1D-11143A93299D}"/>
              </a:ext>
            </a:extLst>
          </p:cNvPr>
          <p:cNvSpPr/>
          <p:nvPr/>
        </p:nvSpPr>
        <p:spPr>
          <a:xfrm>
            <a:off x="1161092" y="1824590"/>
            <a:ext cx="5892618" cy="144465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30ACD-75AB-41E2-AC5A-089C5D2816E1}"/>
              </a:ext>
            </a:extLst>
          </p:cNvPr>
          <p:cNvSpPr txBox="1"/>
          <p:nvPr/>
        </p:nvSpPr>
        <p:spPr>
          <a:xfrm>
            <a:off x="1394202" y="2092241"/>
            <a:ext cx="235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/>
                </a:solidFill>
              </a:rPr>
              <a:t>RESIDUAL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BA65E-D0C1-44C8-BCEC-F4CB0C9B61A5}"/>
              </a:ext>
            </a:extLst>
          </p:cNvPr>
          <p:cNvSpPr txBox="1"/>
          <p:nvPr/>
        </p:nvSpPr>
        <p:spPr>
          <a:xfrm>
            <a:off x="1408329" y="2590623"/>
            <a:ext cx="235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/>
                </a:solidFill>
              </a:rPr>
              <a:t>KALMAN GAIN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570106-EA8E-4105-85E8-D57E65348E0B}"/>
              </a:ext>
            </a:extLst>
          </p:cNvPr>
          <p:cNvSpPr/>
          <p:nvPr/>
        </p:nvSpPr>
        <p:spPr>
          <a:xfrm>
            <a:off x="3149690" y="4391949"/>
            <a:ext cx="5150931" cy="1444652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FECB89-EBAF-47B1-B350-6975E244D6DA}"/>
              </a:ext>
            </a:extLst>
          </p:cNvPr>
          <p:cNvSpPr txBox="1"/>
          <p:nvPr/>
        </p:nvSpPr>
        <p:spPr>
          <a:xfrm>
            <a:off x="3382800" y="4659457"/>
            <a:ext cx="235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5"/>
                </a:solidFill>
              </a:rPr>
              <a:t>STATE VECTOR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279E62-62AF-4022-A63D-F85C895F1C58}"/>
              </a:ext>
            </a:extLst>
          </p:cNvPr>
          <p:cNvSpPr txBox="1"/>
          <p:nvPr/>
        </p:nvSpPr>
        <p:spPr>
          <a:xfrm>
            <a:off x="3329435" y="5183976"/>
            <a:ext cx="235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5"/>
                </a:solidFill>
              </a:rPr>
              <a:t>COVARIANCE MATRIX</a:t>
            </a:r>
            <a:endParaRPr lang="en-US" sz="1600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E6DC140-0FA7-448C-8B6C-98D55DB6045E}"/>
                  </a:ext>
                </a:extLst>
              </p:cNvPr>
              <p:cNvSpPr txBox="1"/>
              <p:nvPr/>
            </p:nvSpPr>
            <p:spPr>
              <a:xfrm>
                <a:off x="8861837" y="2009453"/>
                <a:ext cx="46070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E6DC140-0FA7-448C-8B6C-98D55DB6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837" y="2009453"/>
                <a:ext cx="460704" cy="276999"/>
              </a:xfrm>
              <a:prstGeom prst="rect">
                <a:avLst/>
              </a:prstGeom>
              <a:blipFill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3F40A0E6-35D0-4941-BEC7-AC1FCDD6370A}"/>
              </a:ext>
            </a:extLst>
          </p:cNvPr>
          <p:cNvSpPr/>
          <p:nvPr/>
        </p:nvSpPr>
        <p:spPr>
          <a:xfrm>
            <a:off x="8149061" y="2590623"/>
            <a:ext cx="21768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chemeClr val="accent5"/>
                </a:solidFill>
              </a:rPr>
              <a:t>MEASUREMENT NOISE COVARIANCE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A9092E-BF52-4A0D-ABAA-59E4B5EF0935}"/>
              </a:ext>
            </a:extLst>
          </p:cNvPr>
          <p:cNvSpPr/>
          <p:nvPr/>
        </p:nvSpPr>
        <p:spPr>
          <a:xfrm>
            <a:off x="8645391" y="1867369"/>
            <a:ext cx="893597" cy="58518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0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KALMAN FILTER APPLICATION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4</a:t>
            </a:fld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77CB6-6666-40F4-935A-E5B84D104CD2}"/>
              </a:ext>
            </a:extLst>
          </p:cNvPr>
          <p:cNvSpPr/>
          <p:nvPr/>
        </p:nvSpPr>
        <p:spPr>
          <a:xfrm>
            <a:off x="532636" y="1118989"/>
            <a:ext cx="11126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We want to apply the extended Kalman filter to the </a:t>
            </a:r>
            <a:r>
              <a:rPr lang="it-IT" dirty="0">
                <a:solidFill>
                  <a:srgbClr val="FF0000"/>
                </a:solidFill>
              </a:rPr>
              <a:t>motion of a charged particle in the magnetic field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8DBBB2-BD30-42A9-85AB-C66483098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674" y="1898815"/>
            <a:ext cx="4831665" cy="3840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26DA16-440F-44E3-B824-178934F95F7F}"/>
                  </a:ext>
                </a:extLst>
              </p:cNvPr>
              <p:cNvSpPr txBox="1"/>
              <p:nvPr/>
            </p:nvSpPr>
            <p:spPr>
              <a:xfrm>
                <a:off x="1413382" y="1898815"/>
                <a:ext cx="3573286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2400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func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</m:e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26DA16-440F-44E3-B824-178934F95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382" y="1898815"/>
                <a:ext cx="3573286" cy="1179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24E487B-82CC-4CB2-9C4B-1E26C8184C15}"/>
              </a:ext>
            </a:extLst>
          </p:cNvPr>
          <p:cNvSpPr txBox="1"/>
          <p:nvPr/>
        </p:nvSpPr>
        <p:spPr>
          <a:xfrm>
            <a:off x="1457771" y="3297544"/>
            <a:ext cx="3573286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EQUATIONS OF MOTION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9ACC41-C9F7-4B6E-A0E4-4C9520AF1976}"/>
              </a:ext>
            </a:extLst>
          </p:cNvPr>
          <p:cNvSpPr txBox="1"/>
          <p:nvPr/>
        </p:nvSpPr>
        <p:spPr>
          <a:xfrm>
            <a:off x="755772" y="4009980"/>
            <a:ext cx="4651899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We apply the Kalman filter to track candidates, consisting of groups of TPC clusters, which are identified and put together during the reconstruction process. </a:t>
            </a:r>
            <a:r>
              <a:rPr lang="it-IT" dirty="0">
                <a:solidFill>
                  <a:srgbClr val="FF0000"/>
                </a:solidFill>
              </a:rPr>
              <a:t>Each step of the Kalman filter algorithm is identified by one of these TPC clusters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6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KALMAN FILTER APPLICATION: initial estimates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532632" y="1563503"/>
                <a:ext cx="1112672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Before the Kalman filter algorithm can be applied, we need an </a:t>
                </a:r>
                <a:r>
                  <a:rPr lang="it-IT" dirty="0">
                    <a:solidFill>
                      <a:srgbClr val="FF0000"/>
                    </a:solidFill>
                  </a:rPr>
                  <a:t>initial estimate</a:t>
                </a:r>
                <a:r>
                  <a:rPr lang="it-IT" dirty="0"/>
                  <a:t> for the </a:t>
                </a:r>
                <a:r>
                  <a:rPr lang="it-IT" dirty="0">
                    <a:solidFill>
                      <a:srgbClr val="FF0000"/>
                    </a:solidFill>
                  </a:rPr>
                  <a:t>state vector</a:t>
                </a:r>
                <a:r>
                  <a:rPr lang="it-IT" dirty="0"/>
                  <a:t>, which in our case  includes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i="1">
                        <a:latin typeface="Cambria Math" panose="02040503050406030204" pitchFamily="18" charset="0"/>
                      </a:rPr>
                      <m:t>and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it-IT" dirty="0"/>
                  <a:t> and the </a:t>
                </a:r>
                <a:r>
                  <a:rPr lang="it-IT" dirty="0">
                    <a:solidFill>
                      <a:srgbClr val="FF0000"/>
                    </a:solidFill>
                  </a:rPr>
                  <a:t>covariance matrix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2" y="1563503"/>
                <a:ext cx="11126727" cy="646331"/>
              </a:xfrm>
              <a:prstGeom prst="rect">
                <a:avLst/>
              </a:prstGeom>
              <a:blipFill>
                <a:blip r:embed="rId2"/>
                <a:stretch>
                  <a:fillRect l="-329" t="-23364" r="-1424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3C413-CEE6-4CF6-95EE-3D6F280A7583}"/>
                  </a:ext>
                </a:extLst>
              </p:cNvPr>
              <p:cNvSpPr txBox="1"/>
              <p:nvPr/>
            </p:nvSpPr>
            <p:spPr>
              <a:xfrm>
                <a:off x="4669961" y="2970766"/>
                <a:ext cx="5391091" cy="2825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it-IT" i="1">
                          <a:latin typeface="Cambria Math" panose="02040503050406030204" pitchFamily="18" charset="0"/>
                        </a:rPr>
                        <m:t>    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it-IT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</m: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3C413-CEE6-4CF6-95EE-3D6F280A7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961" y="2970766"/>
                <a:ext cx="5391091" cy="282578"/>
              </a:xfrm>
              <a:prstGeom prst="rect">
                <a:avLst/>
              </a:prstGeom>
              <a:blipFill>
                <a:blip r:embed="rId3"/>
                <a:stretch>
                  <a:fillRect t="-2128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F44EEF-E43E-4CF4-BBD9-74554ECFD9C3}"/>
                  </a:ext>
                </a:extLst>
              </p:cNvPr>
              <p:cNvSpPr txBox="1"/>
              <p:nvPr/>
            </p:nvSpPr>
            <p:spPr>
              <a:xfrm>
                <a:off x="4669961" y="3649186"/>
                <a:ext cx="3617529" cy="1315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p>
                                      <m:s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F44EEF-E43E-4CF4-BBD9-74554ECFD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961" y="3649186"/>
                <a:ext cx="3617529" cy="13150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3ED181B-C9B0-4375-81D1-37B879C15E8C}"/>
              </a:ext>
            </a:extLst>
          </p:cNvPr>
          <p:cNvSpPr/>
          <p:nvPr/>
        </p:nvSpPr>
        <p:spPr>
          <a:xfrm>
            <a:off x="2041865" y="2764361"/>
            <a:ext cx="8238478" cy="259228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42BB94-4D3C-4BEB-A7CA-8E2CC0054895}"/>
              </a:ext>
            </a:extLst>
          </p:cNvPr>
          <p:cNvSpPr txBox="1"/>
          <p:nvPr/>
        </p:nvSpPr>
        <p:spPr>
          <a:xfrm>
            <a:off x="2232888" y="2945760"/>
            <a:ext cx="1775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/>
                </a:solidFill>
              </a:rPr>
              <a:t>STATE VECTOR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6C49E8-981E-4B30-8EF0-89F1140B0C56}"/>
              </a:ext>
            </a:extLst>
          </p:cNvPr>
          <p:cNvSpPr txBox="1"/>
          <p:nvPr/>
        </p:nvSpPr>
        <p:spPr>
          <a:xfrm>
            <a:off x="2295032" y="4014319"/>
            <a:ext cx="1775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/>
                </a:solidFill>
              </a:rPr>
              <a:t>COVARIANCE MATRIX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AFF7864F-E8AE-45C5-A0D9-001E27459E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150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 fontScale="90000"/>
          </a:bodyPr>
          <a:lstStyle/>
          <a:p>
            <a:pPr rtl="0"/>
            <a:r>
              <a:rPr lang="it-IT" dirty="0"/>
              <a:t>KALMAN FILTER APPLICATION: prediction AND MEASUREMENT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6</a:t>
            </a:fld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77CB6-6666-40F4-935A-E5B84D104CD2}"/>
              </a:ext>
            </a:extLst>
          </p:cNvPr>
          <p:cNvSpPr/>
          <p:nvPr/>
        </p:nvSpPr>
        <p:spPr>
          <a:xfrm>
            <a:off x="476387" y="1290325"/>
            <a:ext cx="11126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From the equation of motion we obtain the </a:t>
            </a:r>
            <a:r>
              <a:rPr lang="it-IT" dirty="0">
                <a:solidFill>
                  <a:srgbClr val="FF0000"/>
                </a:solidFill>
              </a:rPr>
              <a:t>prediction function</a:t>
            </a:r>
            <a:r>
              <a:rPr lang="it-IT" dirty="0"/>
              <a:t> </a:t>
            </a:r>
            <a:r>
              <a:rPr lang="it-IT" dirty="0">
                <a:solidFill>
                  <a:srgbClr val="FF0000"/>
                </a:solidFill>
              </a:rPr>
              <a:t>for our state vector</a:t>
            </a:r>
            <a:r>
              <a:rPr lang="it-IT" dirty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467872-3572-4491-9E3C-A80B6205F784}"/>
                  </a:ext>
                </a:extLst>
              </p:cNvPr>
              <p:cNvSpPr txBox="1"/>
              <p:nvPr/>
            </p:nvSpPr>
            <p:spPr>
              <a:xfrm>
                <a:off x="2924596" y="1992786"/>
                <a:ext cx="5898923" cy="17334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num>
                            <m:den>
                              <m:eqArr>
                                <m:eqArr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1/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</m:eqArr>
                            </m:den>
                          </m:f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b="0" i="0" smtClean="0">
                                          <a:latin typeface="Cambria Math" panose="02040503050406030204" pitchFamily="18" charset="0"/>
                                        </a:rPr>
                                        <m:t>dx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it-IT" b="0" i="0" smtClean="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cot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×</m:t>
                                  </m:r>
                                  <m:func>
                                    <m:func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Sup>
                                        <m:sSub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e>
                              </m:func>
                            </m:num>
                            <m:den>
                              <m:eqArr>
                                <m:eqArr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>
                                              <a:latin typeface="Cambria Math" panose="02040503050406030204" pitchFamily="18" charset="0"/>
                                            </a:rPr>
                                            <m:t>dx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 ×</m:t>
                                      </m:r>
                                      <m:func>
                                        <m:func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sSubSup>
                                            <m:sSubSup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</a:rPr>
                                                    <m:t>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  <m:sup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</m:sup>
                                          </m:sSub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1/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>
                                              <a:latin typeface="Cambria Math" panose="02040503050406030204" pitchFamily="18" charset="0"/>
                                            </a:rPr>
                                            <m:t>dx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 ×</m:t>
                                      </m:r>
                                      <m:func>
                                        <m:func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sSubSup>
                                            <m:sSubSup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</a:rPr>
                                                    <m:t>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  <m:sup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</m:sup>
                                          </m:sSub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467872-3572-4491-9E3C-A80B6205F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596" y="1992786"/>
                <a:ext cx="5898923" cy="17334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A82F8C2-80FD-4B2A-A2B0-5EE8D72EF213}"/>
                  </a:ext>
                </a:extLst>
              </p:cNvPr>
              <p:cNvSpPr/>
              <p:nvPr/>
            </p:nvSpPr>
            <p:spPr>
              <a:xfrm>
                <a:off x="476387" y="4096261"/>
                <a:ext cx="1102609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The </a:t>
                </a:r>
                <a:r>
                  <a:rPr lang="it-IT" dirty="0">
                    <a:solidFill>
                      <a:srgbClr val="FF0000"/>
                    </a:solidFill>
                  </a:rPr>
                  <a:t>only measured quantities in our case are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it-IT" dirty="0"/>
                  <a:t>, and are set at the center of the TPC cluster correspondent to the present step.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A82F8C2-80FD-4B2A-A2B0-5EE8D72EF2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87" y="4096261"/>
                <a:ext cx="11026090" cy="646331"/>
              </a:xfrm>
              <a:prstGeom prst="rect">
                <a:avLst/>
              </a:prstGeom>
              <a:blipFill>
                <a:blip r:embed="rId3"/>
                <a:stretch>
                  <a:fillRect l="-332" t="-5660" r="-16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54FC86-A91C-45C2-AB91-D365A60A7407}"/>
                  </a:ext>
                </a:extLst>
              </p:cNvPr>
              <p:cNvSpPr/>
              <p:nvPr/>
            </p:nvSpPr>
            <p:spPr>
              <a:xfrm>
                <a:off x="5343742" y="4936500"/>
                <a:ext cx="1291379" cy="7350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54FC86-A91C-45C2-AB91-D365A60A7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42" y="4936500"/>
                <a:ext cx="1291379" cy="7350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71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KALMAN FILTER APPLICATION: STEP DEtermination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7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532636" y="1249195"/>
                <a:ext cx="1112672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rgbClr val="FF0000"/>
                    </a:solidFill>
                  </a:rPr>
                  <a:t>Each algorithm step corresponds to a TPC cluster</a:t>
                </a:r>
                <a:r>
                  <a:rPr lang="it-IT" dirty="0"/>
                  <a:t>. The x coordinate is treated as independent and used to identify the step width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it-IT" dirty="0"/>
                  <a:t>. The step width is determined for each algorithm step, so that it minimizes: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6" y="1249195"/>
                <a:ext cx="11126727" cy="646331"/>
              </a:xfrm>
              <a:prstGeom prst="rect">
                <a:avLst/>
              </a:prstGeom>
              <a:blipFill>
                <a:blip r:embed="rId2"/>
                <a:stretch>
                  <a:fillRect l="-32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13A228-969D-4E8C-9EA8-46A07F42D837}"/>
                  </a:ext>
                </a:extLst>
              </p:cNvPr>
              <p:cNvSpPr txBox="1"/>
              <p:nvPr/>
            </p:nvSpPr>
            <p:spPr>
              <a:xfrm>
                <a:off x="1306678" y="2233501"/>
                <a:ext cx="6072688" cy="704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p>
                                      </m:sSub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p>
                                      </m:sSub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p>
                                      </m:sSub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13A228-969D-4E8C-9EA8-46A07F42D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78" y="2233501"/>
                <a:ext cx="6072688" cy="7040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5D5C51-3FCF-4EA1-B7DE-F0CC227EA220}"/>
                  </a:ext>
                </a:extLst>
              </p:cNvPr>
              <p:cNvSpPr/>
              <p:nvPr/>
            </p:nvSpPr>
            <p:spPr>
              <a:xfrm>
                <a:off x="8119521" y="2112890"/>
                <a:ext cx="2566952" cy="94525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are the TPC cluster spreads in the three coordinates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5D5C51-3FCF-4EA1-B7DE-F0CC227EA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521" y="2112890"/>
                <a:ext cx="2566952" cy="945259"/>
              </a:xfrm>
              <a:prstGeom prst="rect">
                <a:avLst/>
              </a:prstGeom>
              <a:blipFill>
                <a:blip r:embed="rId4"/>
                <a:stretch>
                  <a:fillRect l="-2138" t="-387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AEB9F571-5E3E-4711-9E45-15118AE07762}"/>
              </a:ext>
            </a:extLst>
          </p:cNvPr>
          <p:cNvSpPr/>
          <p:nvPr/>
        </p:nvSpPr>
        <p:spPr>
          <a:xfrm>
            <a:off x="532635" y="3512327"/>
            <a:ext cx="11126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For each step we then have: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DDC151-DC1B-4BD9-818F-A1E367E45C03}"/>
                  </a:ext>
                </a:extLst>
              </p:cNvPr>
              <p:cNvSpPr txBox="1"/>
              <p:nvPr/>
            </p:nvSpPr>
            <p:spPr>
              <a:xfrm>
                <a:off x="1823354" y="4357773"/>
                <a:ext cx="8545288" cy="1348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b="0" i="0" smtClean="0"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fName>
                                    <m:e>
                                      <m:sSubSup>
                                        <m:sSub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</m:e>
                                  </m:func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𝑦𝑧</m:t>
                                      </m:r>
                                    </m:sub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p>
                                      </m:sSub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</m:e>
                                  </m:d>
                                  <m:func>
                                    <m:func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Sup>
                                        <m:sSub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e>
                                  </m:func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p>
                                      </m:sSub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</m:e>
                                  </m:d>
                                  <m:func>
                                    <m:func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Sup>
                                        <m:sSub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</m:e>
                                  </m:func>
                                </m:e>
                              </m:d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p>
                                  </m:sSub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b="0" i="0" smtClean="0"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𝑦𝑧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skw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DDC151-DC1B-4BD9-818F-A1E367E45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354" y="4357773"/>
                <a:ext cx="8545288" cy="13487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610135A-AB96-4104-A9B3-AE0BD0C23CAA}"/>
              </a:ext>
            </a:extLst>
          </p:cNvPr>
          <p:cNvSpPr/>
          <p:nvPr/>
        </p:nvSpPr>
        <p:spPr>
          <a:xfrm>
            <a:off x="1722268" y="4136995"/>
            <a:ext cx="9052982" cy="192645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4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 fontScale="90000"/>
          </a:bodyPr>
          <a:lstStyle/>
          <a:p>
            <a:pPr rtl="0"/>
            <a:r>
              <a:rPr lang="it-IT" dirty="0"/>
              <a:t>KALMAN FILTER APPLICATION: COVARIANCE MATRIX PREDICTION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8</a:t>
            </a:fld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77CB6-6666-40F4-935A-E5B84D104CD2}"/>
              </a:ext>
            </a:extLst>
          </p:cNvPr>
          <p:cNvSpPr/>
          <p:nvPr/>
        </p:nvSpPr>
        <p:spPr>
          <a:xfrm>
            <a:off x="532636" y="1249195"/>
            <a:ext cx="11126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First step to make the prediction for the covariance matrix is to calculate the </a:t>
            </a:r>
            <a:r>
              <a:rPr lang="it-IT" dirty="0">
                <a:solidFill>
                  <a:srgbClr val="FF0000"/>
                </a:solidFill>
              </a:rPr>
              <a:t>Jacobian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48E30F-0F66-446F-8D61-64376101C413}"/>
                  </a:ext>
                </a:extLst>
              </p:cNvPr>
              <p:cNvSpPr txBox="1"/>
              <p:nvPr/>
            </p:nvSpPr>
            <p:spPr>
              <a:xfrm>
                <a:off x="1068108" y="1859871"/>
                <a:ext cx="9789282" cy="1455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t-IT" b="0" i="0" smtClean="0">
                                            <a:latin typeface="Cambria Math" panose="02040503050406030204" pitchFamily="18" charset="0"/>
                                          </a:rPr>
                                          <m:t>cot</m:t>
                                        </m:r>
                                      </m:fName>
                                      <m:e>
                                        <m:sSubSup>
                                          <m:sSubSup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  <m:sup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</m:e>
                                    </m:func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ot</m:t>
                                    </m:r>
                                  </m:fName>
                                  <m:e>
                                    <m:sSubSup>
                                      <m:sSub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bSup>
                                    <m:func>
                                      <m:func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t-IT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bSup>
                                          <m:sSubSup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  <m:sup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</m:e>
                                    </m:func>
                                  </m:e>
                                </m:func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ot</m:t>
                                        </m:r>
                                      </m:fName>
                                      <m:e>
                                        <m:sSubSup>
                                          <m:sSubSup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  <m:sup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  <m:func>
                                          <m:func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t-IT" b="0" i="0" smtClean="0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it-IT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it-IT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𝜙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</m:sup>
                                            </m:sSubSup>
                                          </m:e>
                                        </m:func>
                                      </m:e>
                                    </m:func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</m:fName>
                                  <m:e>
                                    <m:sSubSup>
                                      <m:sSub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b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(−1−</m:t>
                                    </m:r>
                                    <m:func>
                                      <m:func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t-IT" b="0" i="0" smtClean="0">
                                                <a:latin typeface="Cambria Math" panose="02040503050406030204" pitchFamily="18" charset="0"/>
                                              </a:rPr>
                                              <m:t>cot</m:t>
                                            </m:r>
                                          </m:e>
                                          <m:sup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sSubSup>
                                          <m:sSubSup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  <m:sup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</m:e>
                                    </m:func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t-IT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bSup>
                                          <m:sSubSup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  <m:sup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(−1−</m:t>
                                        </m:r>
                                        <m:func>
                                          <m:func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sSup>
                                              <m:sSupPr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it-IT">
                                                    <a:latin typeface="Cambria Math" panose="02040503050406030204" pitchFamily="18" charset="0"/>
                                                  </a:rPr>
                                                  <m:t>cot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fNam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it-IT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it-IT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</m:sup>
                                            </m:sSubSup>
                                          </m:e>
                                        </m:func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sSub>
                                          <m:sSub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  <m:sup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(−1−</m:t>
                                    </m:r>
                                    <m:func>
                                      <m:func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t-IT">
                                                <a:latin typeface="Cambria Math" panose="02040503050406030204" pitchFamily="18" charset="0"/>
                                              </a:rPr>
                                              <m:t>cot</m:t>
                                            </m:r>
                                          </m:e>
                                          <m:sup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sSubSup>
                                          <m:sSubSup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  <m:sup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</m:e>
                                    </m:func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48E30F-0F66-446F-8D61-64376101C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108" y="1859871"/>
                <a:ext cx="9789282" cy="14556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1DD4408-A9B2-4B5D-A1CE-F4CE0DCD3381}"/>
              </a:ext>
            </a:extLst>
          </p:cNvPr>
          <p:cNvSpPr/>
          <p:nvPr/>
        </p:nvSpPr>
        <p:spPr>
          <a:xfrm>
            <a:off x="532635" y="3762783"/>
            <a:ext cx="4554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>
                <a:solidFill>
                  <a:srgbClr val="FF0000"/>
                </a:solidFill>
              </a:rPr>
              <a:t>step uncertainty matrix </a:t>
            </a:r>
            <a:r>
              <a:rPr lang="it-IT" dirty="0"/>
              <a:t>is also needed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0A0B3B-2874-4BEC-B3AC-7F3DD7795B0E}"/>
                  </a:ext>
                </a:extLst>
              </p:cNvPr>
              <p:cNvSpPr/>
              <p:nvPr/>
            </p:nvSpPr>
            <p:spPr>
              <a:xfrm>
                <a:off x="988208" y="4417177"/>
                <a:ext cx="3290829" cy="14073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it-IT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1/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it-IT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it-IT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0A0B3B-2874-4BEC-B3AC-7F3DD7795B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08" y="4417177"/>
                <a:ext cx="3290829" cy="14073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28AD57A6-5351-4249-83FA-343B2802ABC7}"/>
              </a:ext>
            </a:extLst>
          </p:cNvPr>
          <p:cNvSpPr/>
          <p:nvPr/>
        </p:nvSpPr>
        <p:spPr>
          <a:xfrm>
            <a:off x="7397844" y="4459017"/>
            <a:ext cx="2613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/>
                </a:solidFill>
              </a:rPr>
              <a:t>The prediction is then: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2BE7A6-D138-4C9C-AD9B-74D1636E79B7}"/>
                  </a:ext>
                </a:extLst>
              </p:cNvPr>
              <p:cNvSpPr txBox="1"/>
              <p:nvPr/>
            </p:nvSpPr>
            <p:spPr>
              <a:xfrm>
                <a:off x="7440567" y="5020321"/>
                <a:ext cx="2436244" cy="288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2BE7A6-D138-4C9C-AD9B-74D1636E7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567" y="5020321"/>
                <a:ext cx="2436244" cy="288092"/>
              </a:xfrm>
              <a:prstGeom prst="rect">
                <a:avLst/>
              </a:prstGeom>
              <a:blipFill>
                <a:blip r:embed="rId4"/>
                <a:stretch>
                  <a:fillRect l="-1754" r="-2757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9543D640-D74B-4547-8FA7-5C1036647E43}"/>
              </a:ext>
            </a:extLst>
          </p:cNvPr>
          <p:cNvSpPr/>
          <p:nvPr/>
        </p:nvSpPr>
        <p:spPr>
          <a:xfrm>
            <a:off x="6968971" y="4267045"/>
            <a:ext cx="3471169" cy="14556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9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KALMAN FILTER APPLICATION: Evaluate the residual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9</a:t>
            </a:fld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77CB6-6666-40F4-935A-E5B84D104CD2}"/>
              </a:ext>
            </a:extLst>
          </p:cNvPr>
          <p:cNvSpPr/>
          <p:nvPr/>
        </p:nvSpPr>
        <p:spPr>
          <a:xfrm>
            <a:off x="532636" y="1249195"/>
            <a:ext cx="11126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We now evaluate the </a:t>
            </a:r>
            <a:r>
              <a:rPr lang="it-IT" dirty="0">
                <a:solidFill>
                  <a:srgbClr val="FF0000"/>
                </a:solidFill>
              </a:rPr>
              <a:t>residual </a:t>
            </a:r>
            <a:r>
              <a:rPr lang="it-IT" dirty="0"/>
              <a:t>and </a:t>
            </a:r>
            <a:r>
              <a:rPr lang="it-IT" dirty="0">
                <a:solidFill>
                  <a:srgbClr val="FF0000"/>
                </a:solidFill>
              </a:rPr>
              <a:t>Kalman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0B97CE-115D-4D94-8D41-DD7AB8898F75}"/>
                  </a:ext>
                </a:extLst>
              </p:cNvPr>
              <p:cNvSpPr txBox="1"/>
              <p:nvPr/>
            </p:nvSpPr>
            <p:spPr>
              <a:xfrm>
                <a:off x="2102530" y="2467162"/>
                <a:ext cx="3382392" cy="630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b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0B97CE-115D-4D94-8D41-DD7AB8898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530" y="2467162"/>
                <a:ext cx="3382392" cy="6302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E41572-9F94-474F-8EC4-0721A383B4EB}"/>
                  </a:ext>
                </a:extLst>
              </p:cNvPr>
              <p:cNvSpPr txBox="1"/>
              <p:nvPr/>
            </p:nvSpPr>
            <p:spPr>
              <a:xfrm>
                <a:off x="1986401" y="4444899"/>
                <a:ext cx="2673616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E41572-9F94-474F-8EC4-0721A383B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401" y="4444899"/>
                <a:ext cx="2673616" cy="280846"/>
              </a:xfrm>
              <a:prstGeom prst="rect">
                <a:avLst/>
              </a:prstGeom>
              <a:blipFill>
                <a:blip r:embed="rId3"/>
                <a:stretch>
                  <a:fillRect l="-1598" r="-45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0ADDB0-C803-42C2-9DD8-CA2937FD758A}"/>
                  </a:ext>
                </a:extLst>
              </p:cNvPr>
              <p:cNvSpPr txBox="1"/>
              <p:nvPr/>
            </p:nvSpPr>
            <p:spPr>
              <a:xfrm>
                <a:off x="7904547" y="3792226"/>
                <a:ext cx="2273699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0ADDB0-C803-42C2-9DD8-CA2937FD7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547" y="3792226"/>
                <a:ext cx="2273699" cy="461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C666D3-C789-4FAD-9945-0ED01DA30C0A}"/>
                  </a:ext>
                </a:extLst>
              </p:cNvPr>
              <p:cNvSpPr/>
              <p:nvPr/>
            </p:nvSpPr>
            <p:spPr>
              <a:xfrm>
                <a:off x="7985462" y="2514078"/>
                <a:ext cx="1828800" cy="741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𝑦𝑧</m:t>
                                    </m:r>
                                  </m:sub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𝑦𝑧</m:t>
                                    </m:r>
                                  </m:sub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C666D3-C789-4FAD-9945-0ED01DA30C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462" y="2514078"/>
                <a:ext cx="1828800" cy="7410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ACC20B7E-B0D3-4BDE-AF6E-BA753635927C}"/>
              </a:ext>
            </a:extLst>
          </p:cNvPr>
          <p:cNvSpPr/>
          <p:nvPr/>
        </p:nvSpPr>
        <p:spPr>
          <a:xfrm>
            <a:off x="1729668" y="2254060"/>
            <a:ext cx="4128116" cy="105644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A5582E-A189-41C2-A85B-A19DA93274C7}"/>
              </a:ext>
            </a:extLst>
          </p:cNvPr>
          <p:cNvSpPr/>
          <p:nvPr/>
        </p:nvSpPr>
        <p:spPr>
          <a:xfrm>
            <a:off x="1729668" y="4057101"/>
            <a:ext cx="3187083" cy="105644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416D08-67E2-4418-99DC-1BCE0BB88F7C}"/>
              </a:ext>
            </a:extLst>
          </p:cNvPr>
          <p:cNvSpPr txBox="1"/>
          <p:nvPr/>
        </p:nvSpPr>
        <p:spPr>
          <a:xfrm>
            <a:off x="1666805" y="3697002"/>
            <a:ext cx="2052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/>
                </a:solidFill>
              </a:rPr>
              <a:t>KALMAN GAIN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AE7027-3E81-47ED-BF24-474696A2FC2B}"/>
              </a:ext>
            </a:extLst>
          </p:cNvPr>
          <p:cNvSpPr txBox="1"/>
          <p:nvPr/>
        </p:nvSpPr>
        <p:spPr>
          <a:xfrm>
            <a:off x="1714154" y="1893961"/>
            <a:ext cx="2052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/>
                </a:solidFill>
              </a:rPr>
              <a:t>RESIDUAL 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331CEA-43DC-4B55-8F15-4F3C397BB9E7}"/>
              </a:ext>
            </a:extLst>
          </p:cNvPr>
          <p:cNvSpPr txBox="1"/>
          <p:nvPr/>
        </p:nvSpPr>
        <p:spPr>
          <a:xfrm>
            <a:off x="7634795" y="2025275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With: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24A1C9-8950-4D5B-868B-DAD259C01616}"/>
              </a:ext>
            </a:extLst>
          </p:cNvPr>
          <p:cNvSpPr/>
          <p:nvPr/>
        </p:nvSpPr>
        <p:spPr>
          <a:xfrm>
            <a:off x="7634795" y="2367402"/>
            <a:ext cx="2911876" cy="259314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446718-53B7-4ACB-9174-C457933CE2D7}"/>
              </a:ext>
            </a:extLst>
          </p:cNvPr>
          <p:cNvSpPr txBox="1"/>
          <p:nvPr/>
        </p:nvSpPr>
        <p:spPr>
          <a:xfrm>
            <a:off x="7904547" y="4337658"/>
            <a:ext cx="2192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5"/>
                </a:solidFill>
              </a:rPr>
              <a:t>CONVERSION MATRIX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6CC37-092A-47E0-90B3-BFFAA9E5F66B}"/>
              </a:ext>
            </a:extLst>
          </p:cNvPr>
          <p:cNvSpPr txBox="1"/>
          <p:nvPr/>
        </p:nvSpPr>
        <p:spPr>
          <a:xfrm>
            <a:off x="7805180" y="3275586"/>
            <a:ext cx="255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5"/>
                </a:solidFill>
              </a:rPr>
              <a:t>PROCESS ERROR MATRIX</a:t>
            </a:r>
            <a:endParaRPr lang="en-US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2901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129_TF16411245.potx" id="{47F9A720-F984-4589-A575-97B14FDB2390}" vid="{B41ED6FB-41F7-4E8D-89E9-5A13582EC3B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61CFE-D4DA-4753-A9A5-D482B9609A35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sharepoint/v3"/>
    <ds:schemaRef ds:uri="http://www.w3.org/XML/1998/namespace"/>
    <ds:schemaRef ds:uri="6dc4bcd6-49db-4c07-9060-8acfc67cef9f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fb0879af-3eba-417a-a55a-ffe6dcd6ca7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882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Corbel</vt:lpstr>
      <vt:lpstr>Times New Roman</vt:lpstr>
      <vt:lpstr>Tema di Office</vt:lpstr>
      <vt:lpstr>EXTENDED KALMAN FILTER</vt:lpstr>
      <vt:lpstr>EXTENDED KALMAN FILTER ALGORITHM</vt:lpstr>
      <vt:lpstr>EXTENDED KALMAN FILTER ALGORITHM</vt:lpstr>
      <vt:lpstr>KALMAN FILTER APPLICATION</vt:lpstr>
      <vt:lpstr>KALMAN FILTER APPLICATION: initial estimates</vt:lpstr>
      <vt:lpstr>KALMAN FILTER APPLICATION: prediction AND MEASUREMENT</vt:lpstr>
      <vt:lpstr>KALMAN FILTER APPLICATION: STEP DEtermination</vt:lpstr>
      <vt:lpstr>KALMAN FILTER APPLICATION: COVARIANCE MATRIX PREDICTION</vt:lpstr>
      <vt:lpstr>KALMAN FILTER APPLICATION: Evaluate the residual</vt:lpstr>
      <vt:lpstr>KALMAN FILTER APPLICATION: PREDICTION UPDATE</vt:lpstr>
      <vt:lpstr>KALMAN FILTER APPLICATION: Χ^2</vt:lpstr>
      <vt:lpstr>KALMAN FILTER PERFORMANCE</vt:lpstr>
      <vt:lpstr>KALMAN FILTER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2020-03-03T11:01:07Z</dcterms:created>
  <dcterms:modified xsi:type="dcterms:W3CDTF">2020-10-25T11:04:23Z</dcterms:modified>
</cp:coreProperties>
</file>