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52"/>
  </p:notesMasterIdLst>
  <p:handoutMasterIdLst>
    <p:handoutMasterId r:id="rId53"/>
  </p:handoutMasterIdLst>
  <p:sldIdLst>
    <p:sldId id="310" r:id="rId4"/>
    <p:sldId id="451" r:id="rId5"/>
    <p:sldId id="452" r:id="rId6"/>
    <p:sldId id="449" r:id="rId7"/>
    <p:sldId id="444" r:id="rId8"/>
    <p:sldId id="453" r:id="rId9"/>
    <p:sldId id="391" r:id="rId10"/>
    <p:sldId id="398" r:id="rId11"/>
    <p:sldId id="399" r:id="rId12"/>
    <p:sldId id="443" r:id="rId13"/>
    <p:sldId id="454" r:id="rId14"/>
    <p:sldId id="455" r:id="rId15"/>
    <p:sldId id="402" r:id="rId16"/>
    <p:sldId id="445" r:id="rId17"/>
    <p:sldId id="456" r:id="rId18"/>
    <p:sldId id="458" r:id="rId19"/>
    <p:sldId id="423" r:id="rId20"/>
    <p:sldId id="424" r:id="rId21"/>
    <p:sldId id="425" r:id="rId22"/>
    <p:sldId id="431" r:id="rId23"/>
    <p:sldId id="433" r:id="rId24"/>
    <p:sldId id="463" r:id="rId25"/>
    <p:sldId id="464" r:id="rId26"/>
    <p:sldId id="437" r:id="rId27"/>
    <p:sldId id="438" r:id="rId28"/>
    <p:sldId id="441" r:id="rId29"/>
    <p:sldId id="442" r:id="rId30"/>
    <p:sldId id="446" r:id="rId31"/>
    <p:sldId id="448" r:id="rId32"/>
    <p:sldId id="440" r:id="rId33"/>
    <p:sldId id="462" r:id="rId34"/>
    <p:sldId id="461" r:id="rId35"/>
    <p:sldId id="417" r:id="rId36"/>
    <p:sldId id="457" r:id="rId37"/>
    <p:sldId id="400" r:id="rId38"/>
    <p:sldId id="450" r:id="rId39"/>
    <p:sldId id="406" r:id="rId40"/>
    <p:sldId id="401" r:id="rId41"/>
    <p:sldId id="403" r:id="rId42"/>
    <p:sldId id="404" r:id="rId43"/>
    <p:sldId id="405" r:id="rId44"/>
    <p:sldId id="409" r:id="rId45"/>
    <p:sldId id="418" r:id="rId46"/>
    <p:sldId id="439" r:id="rId47"/>
    <p:sldId id="434" r:id="rId48"/>
    <p:sldId id="435" r:id="rId49"/>
    <p:sldId id="436" r:id="rId50"/>
    <p:sldId id="460" r:id="rId5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B152"/>
    <a:srgbClr val="E0EBF6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1" d="100"/>
          <a:sy n="81" d="100"/>
        </p:scale>
        <p:origin x="58" y="3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24/11/2020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24/11/2020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unescience.org/cgi-bin/private/ShowDocument?docid=13933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0" Type="http://schemas.openxmlformats.org/officeDocument/2006/relationships/image" Target="../media/image9.png"/><Relationship Id="rId4" Type="http://schemas.openxmlformats.org/officeDocument/2006/relationships/image" Target="../media/image50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unescience.org/cgi-bin/private/ShowDocument?docid=13933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9.png"/><Relationship Id="rId4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0.png"/><Relationship Id="rId4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dunescience.org/cgi-bin/private/ShowDocument?docid=13933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0.png"/><Relationship Id="rId4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.ufl.edu/~avery/fitting/kinfit_talk1.pdf" TargetMode="External"/><Relationship Id="rId2" Type="http://schemas.openxmlformats.org/officeDocument/2006/relationships/hyperlink" Target="https://inspirehep.net/literature/1780811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hyperlink" Target="http://www-hermes.desy.de/notes/pub/TALK/yaschenk.ColloqGlasgow.pdf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2.png"/><Relationship Id="rId4" Type="http://schemas.openxmlformats.org/officeDocument/2006/relationships/image" Target="../media/image3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7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20.png"/><Relationship Id="rId5" Type="http://schemas.openxmlformats.org/officeDocument/2006/relationships/image" Target="../media/image156.png"/><Relationship Id="rId4" Type="http://schemas.openxmlformats.org/officeDocument/2006/relationships/image" Target="../media/image10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20.png"/><Relationship Id="rId5" Type="http://schemas.openxmlformats.org/officeDocument/2006/relationships/image" Target="../media/image158.png"/><Relationship Id="rId4" Type="http://schemas.openxmlformats.org/officeDocument/2006/relationships/image" Target="../media/image10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che contiene interni, edificio, giallo, metallo&#10;&#10;Descrizione generata automaticamente">
            <a:extLst>
              <a:ext uri="{FF2B5EF4-FFF2-40B4-BE49-F238E27FC236}">
                <a16:creationId xmlns:a16="http://schemas.microsoft.com/office/drawing/2014/main" id="{E63C5246-3650-4D64-B842-401AA4C2B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2" r="39252"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8CA3E6AF-9360-4700-9F73-9738B24E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32" y="4650538"/>
            <a:ext cx="7124315" cy="790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UNDERSTANDING THE KALMAN FILTER: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TESTING ON A TOY MONTE CARLO MODEL</a:t>
            </a:r>
            <a:endParaRPr lang="en-US" sz="28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107FD5F3-D3C7-4065-BC7E-341307D6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949" y="4650538"/>
            <a:ext cx="2211524" cy="119203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dirty="0"/>
              <a:t>Presents:                    Federico Battisti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F9D0A-6591-413D-BF47-95B44213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09" y="4650539"/>
            <a:ext cx="1192039" cy="11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IN GENERAL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C0B355-CF0E-4359-B410-E41DF5E3462E}"/>
              </a:ext>
            </a:extLst>
          </p:cNvPr>
          <p:cNvCxnSpPr>
            <a:cxnSpLocks/>
          </p:cNvCxnSpPr>
          <p:nvPr/>
        </p:nvCxnSpPr>
        <p:spPr>
          <a:xfrm flipH="1">
            <a:off x="3246910" y="1597981"/>
            <a:ext cx="11194" cy="423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8F6281-D2F7-4FC2-8849-FDF347415997}"/>
              </a:ext>
            </a:extLst>
          </p:cNvPr>
          <p:cNvCxnSpPr>
            <a:cxnSpLocks/>
          </p:cNvCxnSpPr>
          <p:nvPr/>
        </p:nvCxnSpPr>
        <p:spPr>
          <a:xfrm>
            <a:off x="5399101" y="1597981"/>
            <a:ext cx="47610" cy="42598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8F40FB-D235-4A67-B862-C86C1C8CDDC5}"/>
              </a:ext>
            </a:extLst>
          </p:cNvPr>
          <p:cNvCxnSpPr>
            <a:cxnSpLocks/>
          </p:cNvCxnSpPr>
          <p:nvPr/>
        </p:nvCxnSpPr>
        <p:spPr>
          <a:xfrm>
            <a:off x="7486834" y="1597981"/>
            <a:ext cx="47701" cy="423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1A0ACD-493C-4AA4-AB78-C3493C324D4B}"/>
              </a:ext>
            </a:extLst>
          </p:cNvPr>
          <p:cNvCxnSpPr>
            <a:cxnSpLocks/>
          </p:cNvCxnSpPr>
          <p:nvPr/>
        </p:nvCxnSpPr>
        <p:spPr>
          <a:xfrm>
            <a:off x="9431044" y="1597981"/>
            <a:ext cx="0" cy="423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2E7A3BBA-9E3C-4952-A373-8FC181253E77}"/>
              </a:ext>
            </a:extLst>
          </p:cNvPr>
          <p:cNvSpPr/>
          <p:nvPr/>
        </p:nvSpPr>
        <p:spPr>
          <a:xfrm>
            <a:off x="1903706" y="3457853"/>
            <a:ext cx="248112" cy="2929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A8B168-B120-4C46-B69F-89CB04F6E20A}"/>
                  </a:ext>
                </a:extLst>
              </p:cNvPr>
              <p:cNvSpPr txBox="1"/>
              <p:nvPr/>
            </p:nvSpPr>
            <p:spPr>
              <a:xfrm>
                <a:off x="1347349" y="3674445"/>
                <a:ext cx="1112714" cy="38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A8B168-B120-4C46-B69F-89CB04F6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349" y="3674445"/>
                <a:ext cx="1112714" cy="382028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20E2FAC4-4783-4832-8FAB-F0CD8E7A64C5}"/>
              </a:ext>
            </a:extLst>
          </p:cNvPr>
          <p:cNvSpPr/>
          <p:nvPr/>
        </p:nvSpPr>
        <p:spPr>
          <a:xfrm>
            <a:off x="1633169" y="2027634"/>
            <a:ext cx="11184853" cy="5017711"/>
          </a:xfrm>
          <a:prstGeom prst="arc">
            <a:avLst>
              <a:gd name="adj1" fmla="val 11433318"/>
              <a:gd name="adj2" fmla="val 18853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F46B92B2-072D-465F-9089-771D700EB5A9}"/>
              </a:ext>
            </a:extLst>
          </p:cNvPr>
          <p:cNvSpPr/>
          <p:nvPr/>
        </p:nvSpPr>
        <p:spPr>
          <a:xfrm>
            <a:off x="3128451" y="1887515"/>
            <a:ext cx="248112" cy="292962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A29F0CE4-48B2-45E1-9600-A01EE8555455}"/>
              </a:ext>
            </a:extLst>
          </p:cNvPr>
          <p:cNvSpPr/>
          <p:nvPr/>
        </p:nvSpPr>
        <p:spPr>
          <a:xfrm>
            <a:off x="5297519" y="2425752"/>
            <a:ext cx="248112" cy="292962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17CC2865-1DE7-4848-BAFB-F062574BA591}"/>
              </a:ext>
            </a:extLst>
          </p:cNvPr>
          <p:cNvSpPr/>
          <p:nvPr/>
        </p:nvSpPr>
        <p:spPr>
          <a:xfrm>
            <a:off x="5297519" y="1565957"/>
            <a:ext cx="248112" cy="292962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B0E0B4F6-3C4A-4ACD-9798-543CB59A5CC2}"/>
              </a:ext>
            </a:extLst>
          </p:cNvPr>
          <p:cNvSpPr/>
          <p:nvPr/>
        </p:nvSpPr>
        <p:spPr>
          <a:xfrm>
            <a:off x="3147503" y="3201058"/>
            <a:ext cx="248112" cy="292962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5C56EB-FD6F-42CB-8174-85176FD0BBE1}"/>
              </a:ext>
            </a:extLst>
          </p:cNvPr>
          <p:cNvSpPr/>
          <p:nvPr/>
        </p:nvSpPr>
        <p:spPr>
          <a:xfrm>
            <a:off x="7372302" y="1548854"/>
            <a:ext cx="248112" cy="292962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5586A72-9964-4D3A-BADC-4AF0D3E285FB}"/>
              </a:ext>
            </a:extLst>
          </p:cNvPr>
          <p:cNvSpPr/>
          <p:nvPr/>
        </p:nvSpPr>
        <p:spPr>
          <a:xfrm>
            <a:off x="7390540" y="2303707"/>
            <a:ext cx="248112" cy="292962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905A96F8-FA3A-42F1-B492-F7C402230037}"/>
              </a:ext>
            </a:extLst>
          </p:cNvPr>
          <p:cNvSpPr/>
          <p:nvPr/>
        </p:nvSpPr>
        <p:spPr>
          <a:xfrm>
            <a:off x="9306987" y="2285196"/>
            <a:ext cx="248112" cy="292962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8BF19398-BD7D-4883-8D39-A4BA7B25703C}"/>
              </a:ext>
            </a:extLst>
          </p:cNvPr>
          <p:cNvSpPr/>
          <p:nvPr/>
        </p:nvSpPr>
        <p:spPr>
          <a:xfrm>
            <a:off x="9305052" y="1747987"/>
            <a:ext cx="248112" cy="292962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1DA2DB-333E-4051-AE37-09B082861330}"/>
              </a:ext>
            </a:extLst>
          </p:cNvPr>
          <p:cNvSpPr/>
          <p:nvPr/>
        </p:nvSpPr>
        <p:spPr>
          <a:xfrm>
            <a:off x="3191889" y="2705848"/>
            <a:ext cx="142040" cy="1464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5C6620-6A62-4352-A7CD-05582E841C81}"/>
              </a:ext>
            </a:extLst>
          </p:cNvPr>
          <p:cNvSpPr/>
          <p:nvPr/>
        </p:nvSpPr>
        <p:spPr>
          <a:xfrm>
            <a:off x="5332660" y="2091084"/>
            <a:ext cx="142040" cy="1464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231B52-459F-4267-BB9F-A3C8684189E9}"/>
              </a:ext>
            </a:extLst>
          </p:cNvPr>
          <p:cNvSpPr/>
          <p:nvPr/>
        </p:nvSpPr>
        <p:spPr>
          <a:xfrm>
            <a:off x="7411232" y="1965355"/>
            <a:ext cx="142040" cy="1464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DB0FBD-709B-41AF-ADE1-7E99A3ABD687}"/>
              </a:ext>
            </a:extLst>
          </p:cNvPr>
          <p:cNvSpPr/>
          <p:nvPr/>
        </p:nvSpPr>
        <p:spPr>
          <a:xfrm>
            <a:off x="9356928" y="2174115"/>
            <a:ext cx="142040" cy="1464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F75C5C-245A-44B3-BEDF-CAEB085D8FC1}"/>
                  </a:ext>
                </a:extLst>
              </p:cNvPr>
              <p:cNvSpPr txBox="1"/>
              <p:nvPr/>
            </p:nvSpPr>
            <p:spPr>
              <a:xfrm>
                <a:off x="3163157" y="1731061"/>
                <a:ext cx="1112714" cy="37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F75C5C-245A-44B3-BEDF-CAEB085D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157" y="1731061"/>
                <a:ext cx="1112714" cy="379719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75ACB-B28B-4FDC-BA72-A161A9D75421}"/>
                  </a:ext>
                </a:extLst>
              </p:cNvPr>
              <p:cNvSpPr txBox="1"/>
              <p:nvPr/>
            </p:nvSpPr>
            <p:spPr>
              <a:xfrm>
                <a:off x="3296154" y="3110485"/>
                <a:ext cx="813743" cy="37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75ACB-B28B-4FDC-BA72-A161A9D75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54" y="3110485"/>
                <a:ext cx="813743" cy="379719"/>
              </a:xfrm>
              <a:prstGeom prst="rect">
                <a:avLst/>
              </a:prstGeom>
              <a:blipFill>
                <a:blip r:embed="rId4"/>
                <a:stretch>
                  <a:fillRect l="-2256" r="-22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878D404-9718-4F62-B46A-AED97A15EFCA}"/>
              </a:ext>
            </a:extLst>
          </p:cNvPr>
          <p:cNvSpPr/>
          <p:nvPr/>
        </p:nvSpPr>
        <p:spPr>
          <a:xfrm>
            <a:off x="1970843" y="2317072"/>
            <a:ext cx="1296140" cy="1305017"/>
          </a:xfrm>
          <a:custGeom>
            <a:avLst/>
            <a:gdLst>
              <a:gd name="connsiteX0" fmla="*/ 0 w 1296140"/>
              <a:gd name="connsiteY0" fmla="*/ 1305017 h 1305017"/>
              <a:gd name="connsiteX1" fmla="*/ 150920 w 1296140"/>
              <a:gd name="connsiteY1" fmla="*/ 905522 h 1305017"/>
              <a:gd name="connsiteX2" fmla="*/ 630314 w 1296140"/>
              <a:gd name="connsiteY2" fmla="*/ 346229 h 1305017"/>
              <a:gd name="connsiteX3" fmla="*/ 1296140 w 1296140"/>
              <a:gd name="connsiteY3" fmla="*/ 0 h 130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140" h="1305017">
                <a:moveTo>
                  <a:pt x="0" y="1305017"/>
                </a:moveTo>
                <a:cubicBezTo>
                  <a:pt x="22934" y="1185168"/>
                  <a:pt x="45868" y="1065320"/>
                  <a:pt x="150920" y="905522"/>
                </a:cubicBezTo>
                <a:cubicBezTo>
                  <a:pt x="255972" y="745724"/>
                  <a:pt x="439444" y="497149"/>
                  <a:pt x="630314" y="346229"/>
                </a:cubicBezTo>
                <a:cubicBezTo>
                  <a:pt x="821184" y="195309"/>
                  <a:pt x="1174812" y="60664"/>
                  <a:pt x="1296140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3E1E62C-C463-41C4-B4EA-56E2CE5DC89D}"/>
              </a:ext>
            </a:extLst>
          </p:cNvPr>
          <p:cNvSpPr/>
          <p:nvPr/>
        </p:nvSpPr>
        <p:spPr>
          <a:xfrm>
            <a:off x="2015231" y="2004782"/>
            <a:ext cx="1265147" cy="1495910"/>
          </a:xfrm>
          <a:custGeom>
            <a:avLst/>
            <a:gdLst>
              <a:gd name="connsiteX0" fmla="*/ 0 w 1254710"/>
              <a:gd name="connsiteY0" fmla="*/ 1260629 h 1260629"/>
              <a:gd name="connsiteX1" fmla="*/ 44388 w 1254710"/>
              <a:gd name="connsiteY1" fmla="*/ 1065321 h 1260629"/>
              <a:gd name="connsiteX2" fmla="*/ 186431 w 1254710"/>
              <a:gd name="connsiteY2" fmla="*/ 772357 h 1260629"/>
              <a:gd name="connsiteX3" fmla="*/ 408373 w 1254710"/>
              <a:gd name="connsiteY3" fmla="*/ 488272 h 1260629"/>
              <a:gd name="connsiteX4" fmla="*/ 701336 w 1254710"/>
              <a:gd name="connsiteY4" fmla="*/ 239697 h 1260629"/>
              <a:gd name="connsiteX5" fmla="*/ 941033 w 1254710"/>
              <a:gd name="connsiteY5" fmla="*/ 115410 h 1260629"/>
              <a:gd name="connsiteX6" fmla="*/ 1233996 w 1254710"/>
              <a:gd name="connsiteY6" fmla="*/ 26633 h 1260629"/>
              <a:gd name="connsiteX7" fmla="*/ 1207363 w 1254710"/>
              <a:gd name="connsiteY7" fmla="*/ 0 h 126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710" h="1260629">
                <a:moveTo>
                  <a:pt x="0" y="1260629"/>
                </a:moveTo>
                <a:cubicBezTo>
                  <a:pt x="6658" y="1203664"/>
                  <a:pt x="13316" y="1146700"/>
                  <a:pt x="44388" y="1065321"/>
                </a:cubicBezTo>
                <a:cubicBezTo>
                  <a:pt x="75460" y="983942"/>
                  <a:pt x="125767" y="868532"/>
                  <a:pt x="186431" y="772357"/>
                </a:cubicBezTo>
                <a:cubicBezTo>
                  <a:pt x="247095" y="676182"/>
                  <a:pt x="322556" y="577049"/>
                  <a:pt x="408373" y="488272"/>
                </a:cubicBezTo>
                <a:cubicBezTo>
                  <a:pt x="494191" y="399495"/>
                  <a:pt x="612559" y="301841"/>
                  <a:pt x="701336" y="239697"/>
                </a:cubicBezTo>
                <a:cubicBezTo>
                  <a:pt x="790113" y="177553"/>
                  <a:pt x="852256" y="150921"/>
                  <a:pt x="941033" y="115410"/>
                </a:cubicBezTo>
                <a:cubicBezTo>
                  <a:pt x="1029810" y="79899"/>
                  <a:pt x="1189608" y="45868"/>
                  <a:pt x="1233996" y="26633"/>
                </a:cubicBezTo>
                <a:cubicBezTo>
                  <a:pt x="1278384" y="7398"/>
                  <a:pt x="1242873" y="3699"/>
                  <a:pt x="1207363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EA184842-6808-49F5-AA67-BD4520F46616}"/>
              </a:ext>
            </a:extLst>
          </p:cNvPr>
          <p:cNvSpPr/>
          <p:nvPr/>
        </p:nvSpPr>
        <p:spPr>
          <a:xfrm>
            <a:off x="3200519" y="2199501"/>
            <a:ext cx="121491" cy="47908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84AA178-9196-461F-A105-4888296030EC}"/>
              </a:ext>
            </a:extLst>
          </p:cNvPr>
          <p:cNvSpPr/>
          <p:nvPr/>
        </p:nvSpPr>
        <p:spPr>
          <a:xfrm>
            <a:off x="3308616" y="2569157"/>
            <a:ext cx="2027374" cy="162682"/>
          </a:xfrm>
          <a:custGeom>
            <a:avLst/>
            <a:gdLst>
              <a:gd name="connsiteX0" fmla="*/ 0 w 1254710"/>
              <a:gd name="connsiteY0" fmla="*/ 1260629 h 1260629"/>
              <a:gd name="connsiteX1" fmla="*/ 44388 w 1254710"/>
              <a:gd name="connsiteY1" fmla="*/ 1065321 h 1260629"/>
              <a:gd name="connsiteX2" fmla="*/ 186431 w 1254710"/>
              <a:gd name="connsiteY2" fmla="*/ 772357 h 1260629"/>
              <a:gd name="connsiteX3" fmla="*/ 408373 w 1254710"/>
              <a:gd name="connsiteY3" fmla="*/ 488272 h 1260629"/>
              <a:gd name="connsiteX4" fmla="*/ 701336 w 1254710"/>
              <a:gd name="connsiteY4" fmla="*/ 239697 h 1260629"/>
              <a:gd name="connsiteX5" fmla="*/ 941033 w 1254710"/>
              <a:gd name="connsiteY5" fmla="*/ 115410 h 1260629"/>
              <a:gd name="connsiteX6" fmla="*/ 1233996 w 1254710"/>
              <a:gd name="connsiteY6" fmla="*/ 26633 h 1260629"/>
              <a:gd name="connsiteX7" fmla="*/ 1207363 w 1254710"/>
              <a:gd name="connsiteY7" fmla="*/ 0 h 126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710" h="1260629">
                <a:moveTo>
                  <a:pt x="0" y="1260629"/>
                </a:moveTo>
                <a:cubicBezTo>
                  <a:pt x="6658" y="1203664"/>
                  <a:pt x="13316" y="1146700"/>
                  <a:pt x="44388" y="1065321"/>
                </a:cubicBezTo>
                <a:cubicBezTo>
                  <a:pt x="75460" y="983942"/>
                  <a:pt x="125767" y="868532"/>
                  <a:pt x="186431" y="772357"/>
                </a:cubicBezTo>
                <a:cubicBezTo>
                  <a:pt x="247095" y="676182"/>
                  <a:pt x="322556" y="577049"/>
                  <a:pt x="408373" y="488272"/>
                </a:cubicBezTo>
                <a:cubicBezTo>
                  <a:pt x="494191" y="399495"/>
                  <a:pt x="612559" y="301841"/>
                  <a:pt x="701336" y="239697"/>
                </a:cubicBezTo>
                <a:cubicBezTo>
                  <a:pt x="790113" y="177553"/>
                  <a:pt x="852256" y="150921"/>
                  <a:pt x="941033" y="115410"/>
                </a:cubicBezTo>
                <a:cubicBezTo>
                  <a:pt x="1029810" y="79899"/>
                  <a:pt x="1189608" y="45868"/>
                  <a:pt x="1233996" y="26633"/>
                </a:cubicBezTo>
                <a:cubicBezTo>
                  <a:pt x="1278384" y="7398"/>
                  <a:pt x="1242873" y="3699"/>
                  <a:pt x="1207363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B28E2E6-5071-48E3-BDFC-027810C36503}"/>
              </a:ext>
            </a:extLst>
          </p:cNvPr>
          <p:cNvSpPr/>
          <p:nvPr/>
        </p:nvSpPr>
        <p:spPr>
          <a:xfrm>
            <a:off x="5431108" y="1717017"/>
            <a:ext cx="1999497" cy="450762"/>
          </a:xfrm>
          <a:custGeom>
            <a:avLst/>
            <a:gdLst>
              <a:gd name="connsiteX0" fmla="*/ 0 w 1254710"/>
              <a:gd name="connsiteY0" fmla="*/ 1260629 h 1260629"/>
              <a:gd name="connsiteX1" fmla="*/ 44388 w 1254710"/>
              <a:gd name="connsiteY1" fmla="*/ 1065321 h 1260629"/>
              <a:gd name="connsiteX2" fmla="*/ 186431 w 1254710"/>
              <a:gd name="connsiteY2" fmla="*/ 772357 h 1260629"/>
              <a:gd name="connsiteX3" fmla="*/ 408373 w 1254710"/>
              <a:gd name="connsiteY3" fmla="*/ 488272 h 1260629"/>
              <a:gd name="connsiteX4" fmla="*/ 701336 w 1254710"/>
              <a:gd name="connsiteY4" fmla="*/ 239697 h 1260629"/>
              <a:gd name="connsiteX5" fmla="*/ 941033 w 1254710"/>
              <a:gd name="connsiteY5" fmla="*/ 115410 h 1260629"/>
              <a:gd name="connsiteX6" fmla="*/ 1233996 w 1254710"/>
              <a:gd name="connsiteY6" fmla="*/ 26633 h 1260629"/>
              <a:gd name="connsiteX7" fmla="*/ 1207363 w 1254710"/>
              <a:gd name="connsiteY7" fmla="*/ 0 h 126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710" h="1260629">
                <a:moveTo>
                  <a:pt x="0" y="1260629"/>
                </a:moveTo>
                <a:cubicBezTo>
                  <a:pt x="6658" y="1203664"/>
                  <a:pt x="13316" y="1146700"/>
                  <a:pt x="44388" y="1065321"/>
                </a:cubicBezTo>
                <a:cubicBezTo>
                  <a:pt x="75460" y="983942"/>
                  <a:pt x="125767" y="868532"/>
                  <a:pt x="186431" y="772357"/>
                </a:cubicBezTo>
                <a:cubicBezTo>
                  <a:pt x="247095" y="676182"/>
                  <a:pt x="322556" y="577049"/>
                  <a:pt x="408373" y="488272"/>
                </a:cubicBezTo>
                <a:cubicBezTo>
                  <a:pt x="494191" y="399495"/>
                  <a:pt x="612559" y="301841"/>
                  <a:pt x="701336" y="239697"/>
                </a:cubicBezTo>
                <a:cubicBezTo>
                  <a:pt x="790113" y="177553"/>
                  <a:pt x="852256" y="150921"/>
                  <a:pt x="941033" y="115410"/>
                </a:cubicBezTo>
                <a:cubicBezTo>
                  <a:pt x="1029810" y="79899"/>
                  <a:pt x="1189608" y="45868"/>
                  <a:pt x="1233996" y="26633"/>
                </a:cubicBezTo>
                <a:cubicBezTo>
                  <a:pt x="1278384" y="7398"/>
                  <a:pt x="1242873" y="3699"/>
                  <a:pt x="1207363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CEB9F2F-BFAC-4DDA-8C52-7D0B5851A96F}"/>
              </a:ext>
            </a:extLst>
          </p:cNvPr>
          <p:cNvSpPr/>
          <p:nvPr/>
        </p:nvSpPr>
        <p:spPr>
          <a:xfrm>
            <a:off x="7481344" y="1890943"/>
            <a:ext cx="1917065" cy="141684"/>
          </a:xfrm>
          <a:custGeom>
            <a:avLst/>
            <a:gdLst>
              <a:gd name="connsiteX0" fmla="*/ 0 w 1254710"/>
              <a:gd name="connsiteY0" fmla="*/ 1260629 h 1260629"/>
              <a:gd name="connsiteX1" fmla="*/ 44388 w 1254710"/>
              <a:gd name="connsiteY1" fmla="*/ 1065321 h 1260629"/>
              <a:gd name="connsiteX2" fmla="*/ 186431 w 1254710"/>
              <a:gd name="connsiteY2" fmla="*/ 772357 h 1260629"/>
              <a:gd name="connsiteX3" fmla="*/ 408373 w 1254710"/>
              <a:gd name="connsiteY3" fmla="*/ 488272 h 1260629"/>
              <a:gd name="connsiteX4" fmla="*/ 701336 w 1254710"/>
              <a:gd name="connsiteY4" fmla="*/ 239697 h 1260629"/>
              <a:gd name="connsiteX5" fmla="*/ 941033 w 1254710"/>
              <a:gd name="connsiteY5" fmla="*/ 115410 h 1260629"/>
              <a:gd name="connsiteX6" fmla="*/ 1233996 w 1254710"/>
              <a:gd name="connsiteY6" fmla="*/ 26633 h 1260629"/>
              <a:gd name="connsiteX7" fmla="*/ 1207363 w 1254710"/>
              <a:gd name="connsiteY7" fmla="*/ 0 h 126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710" h="1260629">
                <a:moveTo>
                  <a:pt x="0" y="1260629"/>
                </a:moveTo>
                <a:cubicBezTo>
                  <a:pt x="6658" y="1203664"/>
                  <a:pt x="13316" y="1146700"/>
                  <a:pt x="44388" y="1065321"/>
                </a:cubicBezTo>
                <a:cubicBezTo>
                  <a:pt x="75460" y="983942"/>
                  <a:pt x="125767" y="868532"/>
                  <a:pt x="186431" y="772357"/>
                </a:cubicBezTo>
                <a:cubicBezTo>
                  <a:pt x="247095" y="676182"/>
                  <a:pt x="322556" y="577049"/>
                  <a:pt x="408373" y="488272"/>
                </a:cubicBezTo>
                <a:cubicBezTo>
                  <a:pt x="494191" y="399495"/>
                  <a:pt x="612559" y="301841"/>
                  <a:pt x="701336" y="239697"/>
                </a:cubicBezTo>
                <a:cubicBezTo>
                  <a:pt x="790113" y="177553"/>
                  <a:pt x="852256" y="150921"/>
                  <a:pt x="941033" y="115410"/>
                </a:cubicBezTo>
                <a:cubicBezTo>
                  <a:pt x="1029810" y="79899"/>
                  <a:pt x="1189608" y="45868"/>
                  <a:pt x="1233996" y="26633"/>
                </a:cubicBezTo>
                <a:cubicBezTo>
                  <a:pt x="1278384" y="7398"/>
                  <a:pt x="1242873" y="3699"/>
                  <a:pt x="1207363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1C9CF0-F6AF-4D6C-BCC9-7C1937B32731}"/>
              </a:ext>
            </a:extLst>
          </p:cNvPr>
          <p:cNvCxnSpPr>
            <a:cxnSpLocks/>
          </p:cNvCxnSpPr>
          <p:nvPr/>
        </p:nvCxnSpPr>
        <p:spPr>
          <a:xfrm>
            <a:off x="1347349" y="5695950"/>
            <a:ext cx="9420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Down 61">
            <a:extLst>
              <a:ext uri="{FF2B5EF4-FFF2-40B4-BE49-F238E27FC236}">
                <a16:creationId xmlns:a16="http://schemas.microsoft.com/office/drawing/2014/main" id="{EA8CDEE9-1D79-4D33-A922-BBBF87A302AC}"/>
              </a:ext>
            </a:extLst>
          </p:cNvPr>
          <p:cNvSpPr/>
          <p:nvPr/>
        </p:nvSpPr>
        <p:spPr>
          <a:xfrm rot="10800000">
            <a:off x="5371718" y="2250087"/>
            <a:ext cx="86472" cy="21402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8CF00247-26C2-4B82-B84D-6005263C0ECF}"/>
              </a:ext>
            </a:extLst>
          </p:cNvPr>
          <p:cNvSpPr/>
          <p:nvPr/>
        </p:nvSpPr>
        <p:spPr>
          <a:xfrm>
            <a:off x="7421080" y="1791803"/>
            <a:ext cx="137659" cy="161021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09DE72DE-E331-4C7E-8169-4B41D09C0941}"/>
              </a:ext>
            </a:extLst>
          </p:cNvPr>
          <p:cNvSpPr/>
          <p:nvPr/>
        </p:nvSpPr>
        <p:spPr>
          <a:xfrm>
            <a:off x="9363079" y="2000727"/>
            <a:ext cx="137659" cy="161021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D5F66C-B82C-44DC-8A4C-6BA2AE1BBBD5}"/>
                  </a:ext>
                </a:extLst>
              </p:cNvPr>
              <p:cNvSpPr txBox="1"/>
              <p:nvPr/>
            </p:nvSpPr>
            <p:spPr>
              <a:xfrm>
                <a:off x="3247897" y="2596985"/>
                <a:ext cx="1112714" cy="37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D5F66C-B82C-44DC-8A4C-6BA2AE1BB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97" y="2596985"/>
                <a:ext cx="1112714" cy="379719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A3E84BC-CACA-44E6-80D7-9EC2F8307815}"/>
                  </a:ext>
                </a:extLst>
              </p:cNvPr>
              <p:cNvSpPr txBox="1"/>
              <p:nvPr/>
            </p:nvSpPr>
            <p:spPr>
              <a:xfrm>
                <a:off x="5415808" y="2108480"/>
                <a:ext cx="1112714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A3E84BC-CACA-44E6-80D7-9EC2F8307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08" y="2108480"/>
                <a:ext cx="1112714" cy="380297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7565C7-7A0A-4106-9AC3-5422A439C215}"/>
                  </a:ext>
                </a:extLst>
              </p:cNvPr>
              <p:cNvSpPr txBox="1"/>
              <p:nvPr/>
            </p:nvSpPr>
            <p:spPr>
              <a:xfrm>
                <a:off x="5464878" y="2528854"/>
                <a:ext cx="813743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7565C7-7A0A-4106-9AC3-5422A439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878" y="2528854"/>
                <a:ext cx="813743" cy="380297"/>
              </a:xfrm>
              <a:prstGeom prst="rect">
                <a:avLst/>
              </a:prstGeom>
              <a:blipFill>
                <a:blip r:embed="rId7"/>
                <a:stretch>
                  <a:fillRect l="-2239" r="-23134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54CA67-C0A2-4078-B2A6-EBDD4EAB5240}"/>
                  </a:ext>
                </a:extLst>
              </p:cNvPr>
              <p:cNvSpPr txBox="1"/>
              <p:nvPr/>
            </p:nvSpPr>
            <p:spPr>
              <a:xfrm>
                <a:off x="7517866" y="2461825"/>
                <a:ext cx="813743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54CA67-C0A2-4078-B2A6-EBDD4EAB5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66" y="2461825"/>
                <a:ext cx="813743" cy="381708"/>
              </a:xfrm>
              <a:prstGeom prst="rect">
                <a:avLst/>
              </a:prstGeom>
              <a:blipFill>
                <a:blip r:embed="rId8"/>
                <a:stretch>
                  <a:fillRect l="-2239" r="-21642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203AF-D077-499B-B7DE-704F6C26C083}"/>
                  </a:ext>
                </a:extLst>
              </p:cNvPr>
              <p:cNvSpPr txBox="1"/>
              <p:nvPr/>
            </p:nvSpPr>
            <p:spPr>
              <a:xfrm>
                <a:off x="9465028" y="2463108"/>
                <a:ext cx="813743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203AF-D077-499B-B7DE-704F6C26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028" y="2463108"/>
                <a:ext cx="813743" cy="379143"/>
              </a:xfrm>
              <a:prstGeom prst="rect">
                <a:avLst/>
              </a:prstGeom>
              <a:blipFill>
                <a:blip r:embed="rId9"/>
                <a:stretch>
                  <a:fillRect l="-2256" r="-22556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F18F1-236C-4019-89CF-0AB8C68C2C12}"/>
                  </a:ext>
                </a:extLst>
              </p:cNvPr>
              <p:cNvSpPr txBox="1"/>
              <p:nvPr/>
            </p:nvSpPr>
            <p:spPr>
              <a:xfrm>
                <a:off x="7453442" y="2006032"/>
                <a:ext cx="677997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F18F1-236C-4019-89CF-0AB8C68C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442" y="2006032"/>
                <a:ext cx="677997" cy="381708"/>
              </a:xfrm>
              <a:prstGeom prst="rect">
                <a:avLst/>
              </a:prstGeom>
              <a:blipFill>
                <a:blip r:embed="rId10"/>
                <a:stretch>
                  <a:fillRect l="-2703" r="-486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8CE04F-F12C-4505-8954-173A177FB9E1}"/>
                  </a:ext>
                </a:extLst>
              </p:cNvPr>
              <p:cNvSpPr txBox="1"/>
              <p:nvPr/>
            </p:nvSpPr>
            <p:spPr>
              <a:xfrm>
                <a:off x="9396499" y="2053705"/>
                <a:ext cx="111271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8CE04F-F12C-4505-8954-173A177FB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499" y="2053705"/>
                <a:ext cx="1112714" cy="391902"/>
              </a:xfrm>
              <a:prstGeom prst="rect">
                <a:avLst/>
              </a:prstGeom>
              <a:blipFill>
                <a:blip r:embed="rId11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73BE82-6DBB-4405-9A67-BFEB1A8B1FA7}"/>
                  </a:ext>
                </a:extLst>
              </p:cNvPr>
              <p:cNvSpPr txBox="1"/>
              <p:nvPr/>
            </p:nvSpPr>
            <p:spPr>
              <a:xfrm>
                <a:off x="5380369" y="1282004"/>
                <a:ext cx="1112714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73BE82-6DBB-4405-9A67-BFEB1A8B1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69" y="1282004"/>
                <a:ext cx="1112714" cy="380297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B9728EF-EE1B-4A0F-968D-9C7F2AC5F90B}"/>
                  </a:ext>
                </a:extLst>
              </p:cNvPr>
              <p:cNvSpPr txBox="1"/>
              <p:nvPr/>
            </p:nvSpPr>
            <p:spPr>
              <a:xfrm>
                <a:off x="7421080" y="1292422"/>
                <a:ext cx="1112714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B9728EF-EE1B-4A0F-968D-9C7F2AC5F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80" y="1292422"/>
                <a:ext cx="1112714" cy="381708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F1CCE5B-14ED-4AAF-B346-9C2C801DACF4}"/>
                  </a:ext>
                </a:extLst>
              </p:cNvPr>
              <p:cNvSpPr txBox="1"/>
              <p:nvPr/>
            </p:nvSpPr>
            <p:spPr>
              <a:xfrm>
                <a:off x="9384421" y="1443214"/>
                <a:ext cx="1112714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F1CCE5B-14ED-4AAF-B346-9C2C801D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421" y="1443214"/>
                <a:ext cx="1112714" cy="379143"/>
              </a:xfrm>
              <a:prstGeom prst="rect">
                <a:avLst/>
              </a:prstGeom>
              <a:blipFill>
                <a:blip r:embed="rId1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494C37-B211-486A-AEBD-0D120FEAEF4F}"/>
                  </a:ext>
                </a:extLst>
              </p:cNvPr>
              <p:cNvSpPr txBox="1"/>
              <p:nvPr/>
            </p:nvSpPr>
            <p:spPr>
              <a:xfrm>
                <a:off x="10464767" y="5729569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494C37-B211-486A-AEBD-0D120FEAE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767" y="5729569"/>
                <a:ext cx="188128" cy="276999"/>
              </a:xfrm>
              <a:prstGeom prst="rect">
                <a:avLst/>
              </a:prstGeom>
              <a:blipFill>
                <a:blip r:embed="rId15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B33C74-10C3-4BCA-8F44-F3B04EE454B8}"/>
              </a:ext>
            </a:extLst>
          </p:cNvPr>
          <p:cNvCxnSpPr>
            <a:cxnSpLocks/>
          </p:cNvCxnSpPr>
          <p:nvPr/>
        </p:nvCxnSpPr>
        <p:spPr>
          <a:xfrm flipV="1">
            <a:off x="1371600" y="1477892"/>
            <a:ext cx="0" cy="4379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26143F-044B-48F3-90C8-B07AA533790C}"/>
                  </a:ext>
                </a:extLst>
              </p:cNvPr>
              <p:cNvSpPr txBox="1"/>
              <p:nvPr/>
            </p:nvSpPr>
            <p:spPr>
              <a:xfrm>
                <a:off x="1107017" y="1402760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26143F-044B-48F3-90C8-B07AA533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17" y="1402760"/>
                <a:ext cx="191526" cy="276999"/>
              </a:xfrm>
              <a:prstGeom prst="rect">
                <a:avLst/>
              </a:prstGeom>
              <a:blipFill>
                <a:blip r:embed="rId16"/>
                <a:stretch>
                  <a:fillRect l="-29032" r="-2903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1D36FF-0467-4D79-8004-E208D00435AB}"/>
                  </a:ext>
                </a:extLst>
              </p:cNvPr>
              <p:cNvSpPr txBox="1"/>
              <p:nvPr/>
            </p:nvSpPr>
            <p:spPr>
              <a:xfrm>
                <a:off x="3246910" y="5738076"/>
                <a:ext cx="311816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1D36FF-0467-4D79-8004-E208D004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10" y="5738076"/>
                <a:ext cx="311816" cy="287386"/>
              </a:xfrm>
              <a:prstGeom prst="rect">
                <a:avLst/>
              </a:prstGeom>
              <a:blipFill>
                <a:blip r:embed="rId17"/>
                <a:stretch>
                  <a:fillRect l="-9804" r="-5882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B466279-2292-4310-AFE2-80BB5DA2378C}"/>
                  </a:ext>
                </a:extLst>
              </p:cNvPr>
              <p:cNvSpPr/>
              <p:nvPr/>
            </p:nvSpPr>
            <p:spPr>
              <a:xfrm>
                <a:off x="5375266" y="5693962"/>
                <a:ext cx="496482" cy="380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B466279-2292-4310-AFE2-80BB5DA23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66" y="5693962"/>
                <a:ext cx="496482" cy="380297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8E16ED1-BEA6-4ADF-A254-8DA52C813113}"/>
                  </a:ext>
                </a:extLst>
              </p:cNvPr>
              <p:cNvSpPr/>
              <p:nvPr/>
            </p:nvSpPr>
            <p:spPr>
              <a:xfrm>
                <a:off x="9386718" y="5676811"/>
                <a:ext cx="496482" cy="379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8E16ED1-BEA6-4ADF-A254-8DA52C813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718" y="5676811"/>
                <a:ext cx="496482" cy="379143"/>
              </a:xfrm>
              <a:prstGeom prst="rect">
                <a:avLst/>
              </a:prstGeom>
              <a:blipFill>
                <a:blip r:embed="rId1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5ACB51-71C6-4DA2-8BCF-67C63601A8D7}"/>
                  </a:ext>
                </a:extLst>
              </p:cNvPr>
              <p:cNvSpPr/>
              <p:nvPr/>
            </p:nvSpPr>
            <p:spPr>
              <a:xfrm>
                <a:off x="7473923" y="5674504"/>
                <a:ext cx="496482" cy="38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5ACB51-71C6-4DA2-8BCF-67C63601A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23" y="5674504"/>
                <a:ext cx="496482" cy="381708"/>
              </a:xfrm>
              <a:prstGeom prst="rect">
                <a:avLst/>
              </a:prstGeom>
              <a:blipFill>
                <a:blip r:embed="rId2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86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9429-3C5E-47EE-B581-50D04226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941" y="3203619"/>
            <a:ext cx="9198117" cy="450762"/>
          </a:xfrm>
        </p:spPr>
        <p:txBody>
          <a:bodyPr/>
          <a:lstStyle/>
          <a:p>
            <a:pPr algn="ctr"/>
            <a:r>
              <a:rPr lang="it-IT" sz="3600" dirty="0"/>
              <a:t>Our reconstruction algorithm™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8F2CC-8B22-4A9C-828D-BD8CDE79492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it-IT" smtClean="0"/>
              <a:pPr rtl="0"/>
              <a:t>11</a:t>
            </a:fld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ABAA42-40BF-443C-B65C-EC4D2CDC6DAE}"/>
              </a:ext>
            </a:extLst>
          </p:cNvPr>
          <p:cNvSpPr/>
          <p:nvPr/>
        </p:nvSpPr>
        <p:spPr>
          <a:xfrm>
            <a:off x="1331519" y="4168259"/>
            <a:ext cx="9793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T. Junk, DUNE-Doc-13933: 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https://docs.dunescience.org/cgi-bin/private/ShowDocument?docid=13933</a:t>
            </a:r>
            <a:endParaRPr lang="en-US" dirty="0"/>
          </a:p>
          <a:p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Kinematic fitTING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75D1E58-AEB7-4E8C-977C-4670ED7BB995}"/>
              </a:ext>
            </a:extLst>
          </p:cNvPr>
          <p:cNvGrpSpPr/>
          <p:nvPr/>
        </p:nvGrpSpPr>
        <p:grpSpPr>
          <a:xfrm>
            <a:off x="767462" y="1707206"/>
            <a:ext cx="6791324" cy="4259531"/>
            <a:chOff x="809625" y="1552575"/>
            <a:chExt cx="6791324" cy="42595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D42916-C272-46E3-9E17-DA07478CB25C}"/>
                    </a:ext>
                  </a:extLst>
                </p:cNvPr>
                <p:cNvSpPr txBox="1"/>
                <p:nvPr/>
              </p:nvSpPr>
              <p:spPr>
                <a:xfrm>
                  <a:off x="2666431" y="4381971"/>
                  <a:ext cx="421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D42916-C272-46E3-9E17-DA07478CB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431" y="4381971"/>
                  <a:ext cx="42126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857" r="-4286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701D96-AA14-4460-AF10-BB9DF10D22A1}"/>
                </a:ext>
              </a:extLst>
            </p:cNvPr>
            <p:cNvGrpSpPr/>
            <p:nvPr/>
          </p:nvGrpSpPr>
          <p:grpSpPr>
            <a:xfrm>
              <a:off x="809625" y="2367436"/>
              <a:ext cx="6791324" cy="3136181"/>
              <a:chOff x="1652888" y="1692074"/>
              <a:chExt cx="4633612" cy="2327476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13B3941-027A-499E-8D09-1F81361A8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2888" y="4019550"/>
                <a:ext cx="46336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Multiplication Sign 58">
                <a:extLst>
                  <a:ext uri="{FF2B5EF4-FFF2-40B4-BE49-F238E27FC236}">
                    <a16:creationId xmlns:a16="http://schemas.microsoft.com/office/drawing/2014/main" id="{AFD4DE41-9BB7-4099-91B7-471219789005}"/>
                  </a:ext>
                </a:extLst>
              </p:cNvPr>
              <p:cNvSpPr/>
              <p:nvPr/>
            </p:nvSpPr>
            <p:spPr>
              <a:xfrm>
                <a:off x="4324125" y="2206791"/>
                <a:ext cx="248112" cy="292962"/>
              </a:xfrm>
              <a:prstGeom prst="mathMultiply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656A682-3144-4F5E-830D-0E6E05191212}"/>
                  </a:ext>
                </a:extLst>
              </p:cNvPr>
              <p:cNvSpPr/>
              <p:nvPr/>
            </p:nvSpPr>
            <p:spPr>
              <a:xfrm>
                <a:off x="2615645" y="1692074"/>
                <a:ext cx="3009718" cy="1543599"/>
              </a:xfrm>
              <a:custGeom>
                <a:avLst/>
                <a:gdLst>
                  <a:gd name="connsiteX0" fmla="*/ 0 w 1254710"/>
                  <a:gd name="connsiteY0" fmla="*/ 1260629 h 1260629"/>
                  <a:gd name="connsiteX1" fmla="*/ 44388 w 1254710"/>
                  <a:gd name="connsiteY1" fmla="*/ 1065321 h 1260629"/>
                  <a:gd name="connsiteX2" fmla="*/ 186431 w 1254710"/>
                  <a:gd name="connsiteY2" fmla="*/ 772357 h 1260629"/>
                  <a:gd name="connsiteX3" fmla="*/ 408373 w 1254710"/>
                  <a:gd name="connsiteY3" fmla="*/ 488272 h 1260629"/>
                  <a:gd name="connsiteX4" fmla="*/ 701336 w 1254710"/>
                  <a:gd name="connsiteY4" fmla="*/ 239697 h 1260629"/>
                  <a:gd name="connsiteX5" fmla="*/ 941033 w 1254710"/>
                  <a:gd name="connsiteY5" fmla="*/ 115410 h 1260629"/>
                  <a:gd name="connsiteX6" fmla="*/ 1233996 w 1254710"/>
                  <a:gd name="connsiteY6" fmla="*/ 26633 h 1260629"/>
                  <a:gd name="connsiteX7" fmla="*/ 1207363 w 1254710"/>
                  <a:gd name="connsiteY7" fmla="*/ 0 h 126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4710" h="1260629">
                    <a:moveTo>
                      <a:pt x="0" y="1260629"/>
                    </a:moveTo>
                    <a:cubicBezTo>
                      <a:pt x="6658" y="1203664"/>
                      <a:pt x="13316" y="1146700"/>
                      <a:pt x="44388" y="1065321"/>
                    </a:cubicBezTo>
                    <a:cubicBezTo>
                      <a:pt x="75460" y="983942"/>
                      <a:pt x="125767" y="868532"/>
                      <a:pt x="186431" y="772357"/>
                    </a:cubicBezTo>
                    <a:cubicBezTo>
                      <a:pt x="247095" y="676182"/>
                      <a:pt x="322556" y="577049"/>
                      <a:pt x="408373" y="488272"/>
                    </a:cubicBezTo>
                    <a:cubicBezTo>
                      <a:pt x="494191" y="399495"/>
                      <a:pt x="612559" y="301841"/>
                      <a:pt x="701336" y="239697"/>
                    </a:cubicBezTo>
                    <a:cubicBezTo>
                      <a:pt x="790113" y="177553"/>
                      <a:pt x="852256" y="150921"/>
                      <a:pt x="941033" y="115410"/>
                    </a:cubicBezTo>
                    <a:cubicBezTo>
                      <a:pt x="1029810" y="79899"/>
                      <a:pt x="1189608" y="45868"/>
                      <a:pt x="1233996" y="26633"/>
                    </a:cubicBezTo>
                    <a:cubicBezTo>
                      <a:pt x="1278384" y="7398"/>
                      <a:pt x="1242873" y="3699"/>
                      <a:pt x="1207363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F9A32A5-351B-4998-8A03-71FEE7870D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0163" y="2339972"/>
                <a:ext cx="11288" cy="167957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AACB0D0-E1D2-4601-8CE2-B3D700832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3309" y="3201274"/>
                <a:ext cx="82685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A787CC1-A7C4-449A-B8EC-303923A21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682" y="2333285"/>
                <a:ext cx="0" cy="168626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8BDE93A-4D7B-4B5B-B99E-DA5E97B8DEBE}"/>
                    </a:ext>
                  </a:extLst>
                </p:cNvPr>
                <p:cNvSpPr txBox="1"/>
                <p:nvPr/>
              </p:nvSpPr>
              <p:spPr>
                <a:xfrm>
                  <a:off x="4724764" y="5513098"/>
                  <a:ext cx="311817" cy="2873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8BDE93A-4D7B-4B5B-B99E-DA5E97B8D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764" y="5513098"/>
                  <a:ext cx="311817" cy="287386"/>
                </a:xfrm>
                <a:prstGeom prst="rect">
                  <a:avLst/>
                </a:prstGeom>
                <a:blipFill>
                  <a:blip r:embed="rId3"/>
                  <a:stretch>
                    <a:fillRect l="-9804" t="-2128" r="-5882" b="-19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ADD4199-AFA6-47F4-8C4F-099F94A36C02}"/>
                    </a:ext>
                  </a:extLst>
                </p:cNvPr>
                <p:cNvSpPr txBox="1"/>
                <p:nvPr/>
              </p:nvSpPr>
              <p:spPr>
                <a:xfrm>
                  <a:off x="3321977" y="5476693"/>
                  <a:ext cx="315343" cy="335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ADD4199-AFA6-47F4-8C4F-099F94A36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77" y="5476693"/>
                  <a:ext cx="315343" cy="335413"/>
                </a:xfrm>
                <a:prstGeom prst="rect">
                  <a:avLst/>
                </a:prstGeom>
                <a:blipFill>
                  <a:blip r:embed="rId4"/>
                  <a:stretch>
                    <a:fillRect l="-9615" t="-1818" r="-11538"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B7016D0-F5F5-4B51-882E-40FDB4C37B75}"/>
                    </a:ext>
                  </a:extLst>
                </p:cNvPr>
                <p:cNvSpPr/>
                <p:nvPr/>
              </p:nvSpPr>
              <p:spPr>
                <a:xfrm>
                  <a:off x="4846603" y="3254166"/>
                  <a:ext cx="1034579" cy="379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B7016D0-F5F5-4B51-882E-40FDB4C37B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603" y="3254166"/>
                  <a:ext cx="1034579" cy="379719"/>
                </a:xfrm>
                <a:prstGeom prst="rect">
                  <a:avLst/>
                </a:prstGeom>
                <a:blipFill>
                  <a:blip r:embed="rId5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C214CC-8E5F-463E-A825-E23E58DC41A1}"/>
                    </a:ext>
                  </a:extLst>
                </p:cNvPr>
                <p:cNvSpPr txBox="1"/>
                <p:nvPr/>
              </p:nvSpPr>
              <p:spPr>
                <a:xfrm>
                  <a:off x="6269786" y="2117183"/>
                  <a:ext cx="191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C214CC-8E5F-463E-A825-E23E58DC4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86" y="2117183"/>
                  <a:ext cx="19107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1935" t="-2222" r="-41935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83BAAAB-4A44-4732-A086-27A944414EE5}"/>
                    </a:ext>
                  </a:extLst>
                </p:cNvPr>
                <p:cNvSpPr/>
                <p:nvPr/>
              </p:nvSpPr>
              <p:spPr>
                <a:xfrm>
                  <a:off x="1423925" y="4464549"/>
                  <a:ext cx="1041632" cy="429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83BAAAB-4A44-4732-A086-27A944414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925" y="4464549"/>
                  <a:ext cx="1041632" cy="429798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FC1A21E-7FDB-41F4-A9A7-1AC4A3CE8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94" y="1552575"/>
              <a:ext cx="0" cy="423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0C641-B11A-48DC-BD8D-4C0A6A6E13EC}"/>
                  </a:ext>
                </a:extLst>
              </p:cNvPr>
              <p:cNvSpPr txBox="1"/>
              <p:nvPr/>
            </p:nvSpPr>
            <p:spPr>
              <a:xfrm>
                <a:off x="7839285" y="1371832"/>
                <a:ext cx="3790317" cy="4613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In our case we use </a:t>
                </a:r>
                <a:r>
                  <a:rPr lang="it-IT" dirty="0">
                    <a:solidFill>
                      <a:schemeClr val="accent3"/>
                    </a:solidFill>
                  </a:rPr>
                  <a:t>kinematic fitting </a:t>
                </a:r>
                <a:r>
                  <a:rPr lang="it-IT" dirty="0"/>
                  <a:t>to determine the </a:t>
                </a:r>
                <a:r>
                  <a:rPr lang="it-IT" dirty="0">
                    <a:solidFill>
                      <a:schemeClr val="accent3"/>
                    </a:solidFill>
                  </a:rPr>
                  <a:t>free parameter step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it-IT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taken such that </a:t>
                </a:r>
                <a:r>
                  <a:rPr lang="en-US" dirty="0">
                    <a:solidFill>
                      <a:schemeClr val="accent3"/>
                    </a:solidFill>
                  </a:rPr>
                  <a:t>a weighted distance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(in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) between the model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and the measurement 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is minimal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limit case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is very large</a:t>
                </a:r>
                <a:r>
                  <a:rPr lang="en-US" dirty="0"/>
                  <a:t>, this is equivalent to using the measured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limit case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is very large</a:t>
                </a:r>
                <a:r>
                  <a:rPr lang="en-US" dirty="0"/>
                  <a:t>, this is equivalent to using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model </a:t>
                </a:r>
                <a:r>
                  <a:rPr lang="en-US" dirty="0">
                    <a:solidFill>
                      <a:schemeClr val="accent3"/>
                    </a:solidFill>
                  </a:rPr>
                  <a:t>(this is the case shown in the diagram)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0C641-B11A-48DC-BD8D-4C0A6A6E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85" y="1371832"/>
                <a:ext cx="3790317" cy="4613251"/>
              </a:xfrm>
              <a:prstGeom prst="rect">
                <a:avLst/>
              </a:prstGeom>
              <a:blipFill>
                <a:blip r:embed="rId8"/>
                <a:stretch>
                  <a:fillRect l="-1125" t="-661" r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5F3EF47-C5E9-4C87-827D-646E6D909AD4}"/>
              </a:ext>
            </a:extLst>
          </p:cNvPr>
          <p:cNvCxnSpPr>
            <a:cxnSpLocks/>
          </p:cNvCxnSpPr>
          <p:nvPr/>
        </p:nvCxnSpPr>
        <p:spPr>
          <a:xfrm>
            <a:off x="2806202" y="3405356"/>
            <a:ext cx="4282180" cy="34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AF880B3-9FE2-4A97-9D6E-EB538C3771B3}"/>
              </a:ext>
            </a:extLst>
          </p:cNvPr>
          <p:cNvCxnSpPr>
            <a:cxnSpLocks/>
          </p:cNvCxnSpPr>
          <p:nvPr/>
        </p:nvCxnSpPr>
        <p:spPr>
          <a:xfrm flipV="1">
            <a:off x="4854900" y="2749569"/>
            <a:ext cx="0" cy="12910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EBBD42-07B1-4919-AC01-E68870AD999E}"/>
                  </a:ext>
                </a:extLst>
              </p:cNvPr>
              <p:cNvSpPr txBox="1"/>
              <p:nvPr/>
            </p:nvSpPr>
            <p:spPr>
              <a:xfrm>
                <a:off x="4953065" y="2747851"/>
                <a:ext cx="264238" cy="26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EBBD42-07B1-4919-AC01-E68870AD9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65" y="2747851"/>
                <a:ext cx="264238" cy="265650"/>
              </a:xfrm>
              <a:prstGeom prst="rect">
                <a:avLst/>
              </a:prstGeom>
              <a:blipFill>
                <a:blip r:embed="rId9"/>
                <a:stretch>
                  <a:fillRect l="-11628" r="-4651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EB9302A-8AF8-4907-B19A-7A7791DEA1B4}"/>
                  </a:ext>
                </a:extLst>
              </p:cNvPr>
              <p:cNvSpPr/>
              <p:nvPr/>
            </p:nvSpPr>
            <p:spPr>
              <a:xfrm>
                <a:off x="6747186" y="3339904"/>
                <a:ext cx="44287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EB9302A-8AF8-4907-B19A-7A7791DEA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186" y="3339904"/>
                <a:ext cx="44287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ectangle 130">
            <a:extLst>
              <a:ext uri="{FF2B5EF4-FFF2-40B4-BE49-F238E27FC236}">
                <a16:creationId xmlns:a16="http://schemas.microsoft.com/office/drawing/2014/main" id="{4C768485-76A3-4D33-B083-24951D7F6272}"/>
              </a:ext>
            </a:extLst>
          </p:cNvPr>
          <p:cNvSpPr/>
          <p:nvPr/>
        </p:nvSpPr>
        <p:spPr>
          <a:xfrm>
            <a:off x="2811001" y="2743541"/>
            <a:ext cx="4272581" cy="1291029"/>
          </a:xfrm>
          <a:prstGeom prst="rect">
            <a:avLst/>
          </a:prstGeom>
          <a:solidFill>
            <a:schemeClr val="accent5">
              <a:lumMod val="20000"/>
              <a:lumOff val="8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Multiplication Sign 133">
            <a:extLst>
              <a:ext uri="{FF2B5EF4-FFF2-40B4-BE49-F238E27FC236}">
                <a16:creationId xmlns:a16="http://schemas.microsoft.com/office/drawing/2014/main" id="{525B7E99-1DE8-4236-8D5A-4E5C0314D271}"/>
              </a:ext>
            </a:extLst>
          </p:cNvPr>
          <p:cNvSpPr/>
          <p:nvPr/>
        </p:nvSpPr>
        <p:spPr>
          <a:xfrm>
            <a:off x="3282120" y="3217158"/>
            <a:ext cx="363649" cy="394754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92D616A-3E61-40F4-A00F-8CB694B68E16}"/>
                  </a:ext>
                </a:extLst>
              </p:cNvPr>
              <p:cNvSpPr/>
              <p:nvPr/>
            </p:nvSpPr>
            <p:spPr>
              <a:xfrm>
                <a:off x="2770957" y="2860226"/>
                <a:ext cx="1038105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it-IT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92D616A-3E61-40F4-A00F-8CB694B68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57" y="2860226"/>
                <a:ext cx="1038105" cy="427746"/>
              </a:xfrm>
              <a:prstGeom prst="rect">
                <a:avLst/>
              </a:prstGeom>
              <a:blipFill>
                <a:blip r:embed="rId11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9E50589-6F94-46F5-B97E-04F7ACF210EB}"/>
              </a:ext>
            </a:extLst>
          </p:cNvPr>
          <p:cNvSpPr/>
          <p:nvPr/>
        </p:nvSpPr>
        <p:spPr>
          <a:xfrm>
            <a:off x="6418701" y="2455959"/>
            <a:ext cx="328485" cy="21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5F27F1-6DB6-46CC-B7B2-19063AA92548}"/>
              </a:ext>
            </a:extLst>
          </p:cNvPr>
          <p:cNvSpPr/>
          <p:nvPr/>
        </p:nvSpPr>
        <p:spPr>
          <a:xfrm>
            <a:off x="2053453" y="4454027"/>
            <a:ext cx="208183" cy="1973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7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Kinematic fitTING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431997" y="1168301"/>
                <a:ext cx="11126727" cy="411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quantity minimize in our </a:t>
                </a:r>
                <a:r>
                  <a:rPr lang="it-IT" dirty="0">
                    <a:solidFill>
                      <a:schemeClr val="accent3"/>
                    </a:solidFill>
                  </a:rPr>
                  <a:t>kinematic fitting</a:t>
                </a:r>
                <a:r>
                  <a:rPr lang="it-IT" dirty="0"/>
                  <a:t> is the </a:t>
                </a:r>
                <a:r>
                  <a:rPr lang="it-IT" dirty="0">
                    <a:solidFill>
                      <a:schemeClr val="accent3"/>
                    </a:solidFill>
                  </a:rPr>
                  <a:t>weighted distance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:</a:t>
                </a:r>
                <a:endParaRPr lang="it-IT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" y="1168301"/>
                <a:ext cx="11126727" cy="411010"/>
              </a:xfrm>
              <a:prstGeom prst="rect">
                <a:avLst/>
              </a:prstGeom>
              <a:blipFill>
                <a:blip r:embed="rId2"/>
                <a:stretch>
                  <a:fillRect l="-384" t="-447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13A228-969D-4E8C-9EA8-46A07F42D837}"/>
                  </a:ext>
                </a:extLst>
              </p:cNvPr>
              <p:cNvSpPr txBox="1"/>
              <p:nvPr/>
            </p:nvSpPr>
            <p:spPr>
              <a:xfrm>
                <a:off x="285830" y="1952422"/>
                <a:ext cx="11906170" cy="1548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 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 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13A228-969D-4E8C-9EA8-46A07F42D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0" y="1952422"/>
                <a:ext cx="11906170" cy="1548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B9F571-5E3E-4711-9E45-15118AE07762}"/>
                  </a:ext>
                </a:extLst>
              </p:cNvPr>
              <p:cNvSpPr/>
              <p:nvPr/>
            </p:nvSpPr>
            <p:spPr>
              <a:xfrm>
                <a:off x="431998" y="3768303"/>
                <a:ext cx="111267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We determine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/>
                  <a:t> by imposing that the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 is equal to zero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B9F571-5E3E-4711-9E45-15118AE07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" y="3768303"/>
                <a:ext cx="11126727" cy="369332"/>
              </a:xfrm>
              <a:prstGeom prst="rect">
                <a:avLst/>
              </a:prstGeom>
              <a:blipFill>
                <a:blip r:embed="rId4"/>
                <a:stretch>
                  <a:fillRect l="-38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/>
              <p:nvPr/>
            </p:nvSpPr>
            <p:spPr>
              <a:xfrm>
                <a:off x="2820924" y="4357773"/>
                <a:ext cx="7825925" cy="127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func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𝑦𝑧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it-IT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it-IT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24" y="4357773"/>
                <a:ext cx="7825925" cy="127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C5011A-F059-4A35-A09E-908B1453A7C6}"/>
                  </a:ext>
                </a:extLst>
              </p:cNvPr>
              <p:cNvSpPr txBox="1"/>
              <p:nvPr/>
            </p:nvSpPr>
            <p:spPr>
              <a:xfrm>
                <a:off x="452262" y="4810125"/>
                <a:ext cx="1186542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C5011A-F059-4A35-A09E-908B1453A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62" y="4810125"/>
                <a:ext cx="1186542" cy="575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9911D3E1-26B3-49F9-A96B-5E3FD117D0CF}"/>
              </a:ext>
            </a:extLst>
          </p:cNvPr>
          <p:cNvSpPr/>
          <p:nvPr/>
        </p:nvSpPr>
        <p:spPr>
          <a:xfrm>
            <a:off x="1953407" y="4950034"/>
            <a:ext cx="514350" cy="2952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Our KALMAN FILTER: visualization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0E2FAC4-4783-4832-8FAB-F0CD8E7A64C5}"/>
              </a:ext>
            </a:extLst>
          </p:cNvPr>
          <p:cNvSpPr/>
          <p:nvPr/>
        </p:nvSpPr>
        <p:spPr>
          <a:xfrm>
            <a:off x="1022270" y="2514920"/>
            <a:ext cx="11184853" cy="5017711"/>
          </a:xfrm>
          <a:prstGeom prst="arc">
            <a:avLst>
              <a:gd name="adj1" fmla="val 11433318"/>
              <a:gd name="adj2" fmla="val 14614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D74C96-99DA-4AAC-904F-14015617A5F2}"/>
              </a:ext>
            </a:extLst>
          </p:cNvPr>
          <p:cNvGrpSpPr/>
          <p:nvPr/>
        </p:nvGrpSpPr>
        <p:grpSpPr>
          <a:xfrm>
            <a:off x="535517" y="1879010"/>
            <a:ext cx="5779558" cy="3607278"/>
            <a:chOff x="1107017" y="1402760"/>
            <a:chExt cx="5779558" cy="360727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DC0B355-CF0E-4359-B410-E41DF5E3462E}"/>
                </a:ext>
              </a:extLst>
            </p:cNvPr>
            <p:cNvCxnSpPr>
              <a:cxnSpLocks/>
            </p:cNvCxnSpPr>
            <p:nvPr/>
          </p:nvCxnSpPr>
          <p:spPr>
            <a:xfrm>
              <a:off x="3248339" y="3347539"/>
              <a:ext cx="0" cy="129113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8F6281-D2F7-4FC2-8849-FDF347415997}"/>
                </a:ext>
              </a:extLst>
            </p:cNvPr>
            <p:cNvCxnSpPr>
              <a:cxnSpLocks/>
            </p:cNvCxnSpPr>
            <p:nvPr/>
          </p:nvCxnSpPr>
          <p:spPr>
            <a:xfrm>
              <a:off x="4323069" y="2720324"/>
              <a:ext cx="0" cy="19294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2E7A3BBA-9E3C-4952-A373-8FC181253E77}"/>
                </a:ext>
              </a:extLst>
            </p:cNvPr>
            <p:cNvSpPr/>
            <p:nvPr/>
          </p:nvSpPr>
          <p:spPr>
            <a:xfrm>
              <a:off x="1903706" y="3457853"/>
              <a:ext cx="248112" cy="29296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DA8B168-B120-4C46-B69F-89CB04F6E20A}"/>
                    </a:ext>
                  </a:extLst>
                </p:cNvPr>
                <p:cNvSpPr txBox="1"/>
                <p:nvPr/>
              </p:nvSpPr>
              <p:spPr>
                <a:xfrm>
                  <a:off x="1347349" y="3674445"/>
                  <a:ext cx="1112714" cy="382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DA8B168-B120-4C46-B69F-89CB04F6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349" y="3674445"/>
                  <a:ext cx="1112714" cy="382028"/>
                </a:xfrm>
                <a:prstGeom prst="rect">
                  <a:avLst/>
                </a:prstGeom>
                <a:blipFill>
                  <a:blip r:embed="rId2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F46B92B2-072D-465F-9089-771D700EB5A9}"/>
                </a:ext>
              </a:extLst>
            </p:cNvPr>
            <p:cNvSpPr/>
            <p:nvPr/>
          </p:nvSpPr>
          <p:spPr>
            <a:xfrm>
              <a:off x="2522536" y="2442572"/>
              <a:ext cx="248112" cy="292962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A29F0CE4-48B2-45E1-9600-A01EE8555455}"/>
                </a:ext>
              </a:extLst>
            </p:cNvPr>
            <p:cNvSpPr/>
            <p:nvPr/>
          </p:nvSpPr>
          <p:spPr>
            <a:xfrm>
              <a:off x="4505404" y="1754141"/>
              <a:ext cx="248112" cy="292962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17CC2865-1DE7-4848-BAFB-F062574BA591}"/>
                </a:ext>
              </a:extLst>
            </p:cNvPr>
            <p:cNvSpPr/>
            <p:nvPr/>
          </p:nvSpPr>
          <p:spPr>
            <a:xfrm>
              <a:off x="4203383" y="2582607"/>
              <a:ext cx="248112" cy="292962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B0E0B4F6-3C4A-4ACD-9798-543CB59A5CC2}"/>
                </a:ext>
              </a:extLst>
            </p:cNvPr>
            <p:cNvSpPr/>
            <p:nvPr/>
          </p:nvSpPr>
          <p:spPr>
            <a:xfrm>
              <a:off x="3147503" y="3201058"/>
              <a:ext cx="248112" cy="292962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D65C56EB-FD6F-42CB-8174-85176FD0BBE1}"/>
                </a:ext>
              </a:extLst>
            </p:cNvPr>
            <p:cNvSpPr/>
            <p:nvPr/>
          </p:nvSpPr>
          <p:spPr>
            <a:xfrm>
              <a:off x="5070401" y="1749367"/>
              <a:ext cx="248112" cy="292962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ication Sign 32">
              <a:extLst>
                <a:ext uri="{FF2B5EF4-FFF2-40B4-BE49-F238E27FC236}">
                  <a16:creationId xmlns:a16="http://schemas.microsoft.com/office/drawing/2014/main" id="{15586A72-9964-4D3A-BADC-4AF0D3E285FB}"/>
                </a:ext>
              </a:extLst>
            </p:cNvPr>
            <p:cNvSpPr/>
            <p:nvPr/>
          </p:nvSpPr>
          <p:spPr>
            <a:xfrm>
              <a:off x="5303071" y="2312375"/>
              <a:ext cx="248112" cy="292962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1DA2DB-333E-4051-AE37-09B082861330}"/>
                </a:ext>
              </a:extLst>
            </p:cNvPr>
            <p:cNvSpPr/>
            <p:nvPr/>
          </p:nvSpPr>
          <p:spPr>
            <a:xfrm>
              <a:off x="2580443" y="3029479"/>
              <a:ext cx="142040" cy="1464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75C6620-6A62-4352-A7CD-05582E841C81}"/>
                </a:ext>
              </a:extLst>
            </p:cNvPr>
            <p:cNvSpPr/>
            <p:nvPr/>
          </p:nvSpPr>
          <p:spPr>
            <a:xfrm>
              <a:off x="4260286" y="2340151"/>
              <a:ext cx="142040" cy="1464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F231B52-459F-4267-BB9F-A3C8684189E9}"/>
                </a:ext>
              </a:extLst>
            </p:cNvPr>
            <p:cNvSpPr/>
            <p:nvPr/>
          </p:nvSpPr>
          <p:spPr>
            <a:xfrm>
              <a:off x="5129519" y="2137171"/>
              <a:ext cx="142040" cy="1464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F75C5C-245A-44B3-BEDF-CAEB085D8FC1}"/>
                    </a:ext>
                  </a:extLst>
                </p:cNvPr>
                <p:cNvSpPr txBox="1"/>
                <p:nvPr/>
              </p:nvSpPr>
              <p:spPr>
                <a:xfrm>
                  <a:off x="1955558" y="2227509"/>
                  <a:ext cx="11127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F75C5C-245A-44B3-BEDF-CAEB085D8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558" y="2227509"/>
                  <a:ext cx="1112714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E975ACB-B28B-4FDC-BA72-A161A9D75421}"/>
                    </a:ext>
                  </a:extLst>
                </p:cNvPr>
                <p:cNvSpPr txBox="1"/>
                <p:nvPr/>
              </p:nvSpPr>
              <p:spPr>
                <a:xfrm>
                  <a:off x="3095720" y="3292866"/>
                  <a:ext cx="813743" cy="347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E975ACB-B28B-4FDC-BA72-A161A9D75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720" y="3292866"/>
                  <a:ext cx="813743" cy="347788"/>
                </a:xfrm>
                <a:prstGeom prst="rect">
                  <a:avLst/>
                </a:prstGeom>
                <a:blipFill>
                  <a:blip r:embed="rId4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878D404-9718-4F62-B46A-AED97A15EFCA}"/>
                </a:ext>
              </a:extLst>
            </p:cNvPr>
            <p:cNvSpPr/>
            <p:nvPr/>
          </p:nvSpPr>
          <p:spPr>
            <a:xfrm>
              <a:off x="1970843" y="2317072"/>
              <a:ext cx="1296140" cy="1305017"/>
            </a:xfrm>
            <a:custGeom>
              <a:avLst/>
              <a:gdLst>
                <a:gd name="connsiteX0" fmla="*/ 0 w 1296140"/>
                <a:gd name="connsiteY0" fmla="*/ 1305017 h 1305017"/>
                <a:gd name="connsiteX1" fmla="*/ 150920 w 1296140"/>
                <a:gd name="connsiteY1" fmla="*/ 905522 h 1305017"/>
                <a:gd name="connsiteX2" fmla="*/ 630314 w 1296140"/>
                <a:gd name="connsiteY2" fmla="*/ 346229 h 1305017"/>
                <a:gd name="connsiteX3" fmla="*/ 1296140 w 1296140"/>
                <a:gd name="connsiteY3" fmla="*/ 0 h 130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6140" h="1305017">
                  <a:moveTo>
                    <a:pt x="0" y="1305017"/>
                  </a:moveTo>
                  <a:cubicBezTo>
                    <a:pt x="22934" y="1185168"/>
                    <a:pt x="45868" y="1065320"/>
                    <a:pt x="150920" y="905522"/>
                  </a:cubicBezTo>
                  <a:cubicBezTo>
                    <a:pt x="255972" y="745724"/>
                    <a:pt x="439444" y="497149"/>
                    <a:pt x="630314" y="346229"/>
                  </a:cubicBezTo>
                  <a:cubicBezTo>
                    <a:pt x="821184" y="195309"/>
                    <a:pt x="1174812" y="60664"/>
                    <a:pt x="1296140" y="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3E1E62C-C463-41C4-B4EA-56E2CE5DC89D}"/>
                </a:ext>
              </a:extLst>
            </p:cNvPr>
            <p:cNvSpPr/>
            <p:nvPr/>
          </p:nvSpPr>
          <p:spPr>
            <a:xfrm>
              <a:off x="2025420" y="2566063"/>
              <a:ext cx="641533" cy="1030363"/>
            </a:xfrm>
            <a:custGeom>
              <a:avLst/>
              <a:gdLst>
                <a:gd name="connsiteX0" fmla="*/ 0 w 1254710"/>
                <a:gd name="connsiteY0" fmla="*/ 1260629 h 1260629"/>
                <a:gd name="connsiteX1" fmla="*/ 44388 w 1254710"/>
                <a:gd name="connsiteY1" fmla="*/ 1065321 h 1260629"/>
                <a:gd name="connsiteX2" fmla="*/ 186431 w 1254710"/>
                <a:gd name="connsiteY2" fmla="*/ 772357 h 1260629"/>
                <a:gd name="connsiteX3" fmla="*/ 408373 w 1254710"/>
                <a:gd name="connsiteY3" fmla="*/ 488272 h 1260629"/>
                <a:gd name="connsiteX4" fmla="*/ 701336 w 1254710"/>
                <a:gd name="connsiteY4" fmla="*/ 239697 h 1260629"/>
                <a:gd name="connsiteX5" fmla="*/ 941033 w 1254710"/>
                <a:gd name="connsiteY5" fmla="*/ 115410 h 1260629"/>
                <a:gd name="connsiteX6" fmla="*/ 1233996 w 1254710"/>
                <a:gd name="connsiteY6" fmla="*/ 26633 h 1260629"/>
                <a:gd name="connsiteX7" fmla="*/ 1207363 w 1254710"/>
                <a:gd name="connsiteY7" fmla="*/ 0 h 126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4710" h="1260629">
                  <a:moveTo>
                    <a:pt x="0" y="1260629"/>
                  </a:moveTo>
                  <a:cubicBezTo>
                    <a:pt x="6658" y="1203664"/>
                    <a:pt x="13316" y="1146700"/>
                    <a:pt x="44388" y="1065321"/>
                  </a:cubicBezTo>
                  <a:cubicBezTo>
                    <a:pt x="75460" y="983942"/>
                    <a:pt x="125767" y="868532"/>
                    <a:pt x="186431" y="772357"/>
                  </a:cubicBezTo>
                  <a:cubicBezTo>
                    <a:pt x="247095" y="676182"/>
                    <a:pt x="322556" y="577049"/>
                    <a:pt x="408373" y="488272"/>
                  </a:cubicBezTo>
                  <a:cubicBezTo>
                    <a:pt x="494191" y="399495"/>
                    <a:pt x="612559" y="301841"/>
                    <a:pt x="701336" y="239697"/>
                  </a:cubicBezTo>
                  <a:cubicBezTo>
                    <a:pt x="790113" y="177553"/>
                    <a:pt x="852256" y="150921"/>
                    <a:pt x="941033" y="115410"/>
                  </a:cubicBezTo>
                  <a:cubicBezTo>
                    <a:pt x="1029810" y="79899"/>
                    <a:pt x="1189608" y="45868"/>
                    <a:pt x="1233996" y="26633"/>
                  </a:cubicBezTo>
                  <a:cubicBezTo>
                    <a:pt x="1278384" y="7398"/>
                    <a:pt x="1242873" y="3699"/>
                    <a:pt x="120736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EA184842-6808-49F5-AA67-BD4520F46616}"/>
                </a:ext>
              </a:extLst>
            </p:cNvPr>
            <p:cNvSpPr/>
            <p:nvPr/>
          </p:nvSpPr>
          <p:spPr>
            <a:xfrm>
              <a:off x="2597552" y="2698318"/>
              <a:ext cx="118278" cy="315555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84AA178-9196-461F-A105-4888296030EC}"/>
                </a:ext>
              </a:extLst>
            </p:cNvPr>
            <p:cNvSpPr/>
            <p:nvPr/>
          </p:nvSpPr>
          <p:spPr>
            <a:xfrm>
              <a:off x="2691157" y="2698318"/>
              <a:ext cx="1619701" cy="385694"/>
            </a:xfrm>
            <a:custGeom>
              <a:avLst/>
              <a:gdLst>
                <a:gd name="connsiteX0" fmla="*/ 0 w 1254710"/>
                <a:gd name="connsiteY0" fmla="*/ 1260629 h 1260629"/>
                <a:gd name="connsiteX1" fmla="*/ 44388 w 1254710"/>
                <a:gd name="connsiteY1" fmla="*/ 1065321 h 1260629"/>
                <a:gd name="connsiteX2" fmla="*/ 186431 w 1254710"/>
                <a:gd name="connsiteY2" fmla="*/ 772357 h 1260629"/>
                <a:gd name="connsiteX3" fmla="*/ 408373 w 1254710"/>
                <a:gd name="connsiteY3" fmla="*/ 488272 h 1260629"/>
                <a:gd name="connsiteX4" fmla="*/ 701336 w 1254710"/>
                <a:gd name="connsiteY4" fmla="*/ 239697 h 1260629"/>
                <a:gd name="connsiteX5" fmla="*/ 941033 w 1254710"/>
                <a:gd name="connsiteY5" fmla="*/ 115410 h 1260629"/>
                <a:gd name="connsiteX6" fmla="*/ 1233996 w 1254710"/>
                <a:gd name="connsiteY6" fmla="*/ 26633 h 1260629"/>
                <a:gd name="connsiteX7" fmla="*/ 1207363 w 1254710"/>
                <a:gd name="connsiteY7" fmla="*/ 0 h 126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4710" h="1260629">
                  <a:moveTo>
                    <a:pt x="0" y="1260629"/>
                  </a:moveTo>
                  <a:cubicBezTo>
                    <a:pt x="6658" y="1203664"/>
                    <a:pt x="13316" y="1146700"/>
                    <a:pt x="44388" y="1065321"/>
                  </a:cubicBezTo>
                  <a:cubicBezTo>
                    <a:pt x="75460" y="983942"/>
                    <a:pt x="125767" y="868532"/>
                    <a:pt x="186431" y="772357"/>
                  </a:cubicBezTo>
                  <a:cubicBezTo>
                    <a:pt x="247095" y="676182"/>
                    <a:pt x="322556" y="577049"/>
                    <a:pt x="408373" y="488272"/>
                  </a:cubicBezTo>
                  <a:cubicBezTo>
                    <a:pt x="494191" y="399495"/>
                    <a:pt x="612559" y="301841"/>
                    <a:pt x="701336" y="239697"/>
                  </a:cubicBezTo>
                  <a:cubicBezTo>
                    <a:pt x="790113" y="177553"/>
                    <a:pt x="852256" y="150921"/>
                    <a:pt x="941033" y="115410"/>
                  </a:cubicBezTo>
                  <a:cubicBezTo>
                    <a:pt x="1029810" y="79899"/>
                    <a:pt x="1189608" y="45868"/>
                    <a:pt x="1233996" y="26633"/>
                  </a:cubicBezTo>
                  <a:cubicBezTo>
                    <a:pt x="1278384" y="7398"/>
                    <a:pt x="1242873" y="3699"/>
                    <a:pt x="120736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28E2E6-5071-48E3-BDFC-027810C36503}"/>
                </a:ext>
              </a:extLst>
            </p:cNvPr>
            <p:cNvSpPr/>
            <p:nvPr/>
          </p:nvSpPr>
          <p:spPr>
            <a:xfrm>
              <a:off x="4373689" y="1791803"/>
              <a:ext cx="1435320" cy="586091"/>
            </a:xfrm>
            <a:custGeom>
              <a:avLst/>
              <a:gdLst>
                <a:gd name="connsiteX0" fmla="*/ 0 w 1254710"/>
                <a:gd name="connsiteY0" fmla="*/ 1260629 h 1260629"/>
                <a:gd name="connsiteX1" fmla="*/ 44388 w 1254710"/>
                <a:gd name="connsiteY1" fmla="*/ 1065321 h 1260629"/>
                <a:gd name="connsiteX2" fmla="*/ 186431 w 1254710"/>
                <a:gd name="connsiteY2" fmla="*/ 772357 h 1260629"/>
                <a:gd name="connsiteX3" fmla="*/ 408373 w 1254710"/>
                <a:gd name="connsiteY3" fmla="*/ 488272 h 1260629"/>
                <a:gd name="connsiteX4" fmla="*/ 701336 w 1254710"/>
                <a:gd name="connsiteY4" fmla="*/ 239697 h 1260629"/>
                <a:gd name="connsiteX5" fmla="*/ 941033 w 1254710"/>
                <a:gd name="connsiteY5" fmla="*/ 115410 h 1260629"/>
                <a:gd name="connsiteX6" fmla="*/ 1233996 w 1254710"/>
                <a:gd name="connsiteY6" fmla="*/ 26633 h 1260629"/>
                <a:gd name="connsiteX7" fmla="*/ 1207363 w 1254710"/>
                <a:gd name="connsiteY7" fmla="*/ 0 h 126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4710" h="1260629">
                  <a:moveTo>
                    <a:pt x="0" y="1260629"/>
                  </a:moveTo>
                  <a:cubicBezTo>
                    <a:pt x="6658" y="1203664"/>
                    <a:pt x="13316" y="1146700"/>
                    <a:pt x="44388" y="1065321"/>
                  </a:cubicBezTo>
                  <a:cubicBezTo>
                    <a:pt x="75460" y="983942"/>
                    <a:pt x="125767" y="868532"/>
                    <a:pt x="186431" y="772357"/>
                  </a:cubicBezTo>
                  <a:cubicBezTo>
                    <a:pt x="247095" y="676182"/>
                    <a:pt x="322556" y="577049"/>
                    <a:pt x="408373" y="488272"/>
                  </a:cubicBezTo>
                  <a:cubicBezTo>
                    <a:pt x="494191" y="399495"/>
                    <a:pt x="612559" y="301841"/>
                    <a:pt x="701336" y="239697"/>
                  </a:cubicBezTo>
                  <a:cubicBezTo>
                    <a:pt x="790113" y="177553"/>
                    <a:pt x="852256" y="150921"/>
                    <a:pt x="941033" y="115410"/>
                  </a:cubicBezTo>
                  <a:cubicBezTo>
                    <a:pt x="1029810" y="79899"/>
                    <a:pt x="1189608" y="45868"/>
                    <a:pt x="1233996" y="26633"/>
                  </a:cubicBezTo>
                  <a:cubicBezTo>
                    <a:pt x="1278384" y="7398"/>
                    <a:pt x="1242873" y="3699"/>
                    <a:pt x="120736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1C9CF0-F6AF-4D6C-BCC9-7C1937B32731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72" y="4638675"/>
              <a:ext cx="56097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EA8CDEE9-1D79-4D33-A922-BBBF87A302AC}"/>
                </a:ext>
              </a:extLst>
            </p:cNvPr>
            <p:cNvSpPr/>
            <p:nvPr/>
          </p:nvSpPr>
          <p:spPr>
            <a:xfrm rot="10800000">
              <a:off x="4255529" y="2486632"/>
              <a:ext cx="138883" cy="153435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FD5F66C-B82C-44DC-8A4C-6BA2AE1BBBD5}"/>
                    </a:ext>
                  </a:extLst>
                </p:cNvPr>
                <p:cNvSpPr txBox="1"/>
                <p:nvPr/>
              </p:nvSpPr>
              <p:spPr>
                <a:xfrm>
                  <a:off x="2314413" y="2937907"/>
                  <a:ext cx="11127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FD5F66C-B82C-44DC-8A4C-6BA2AE1BB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413" y="2937907"/>
                  <a:ext cx="111271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CB33C74-10C3-4BCA-8F44-F3B04EE45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1477893"/>
              <a:ext cx="0" cy="3284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426143F-044B-48F3-90C8-B07AA533790C}"/>
                    </a:ext>
                  </a:extLst>
                </p:cNvPr>
                <p:cNvSpPr txBox="1"/>
                <p:nvPr/>
              </p:nvSpPr>
              <p:spPr>
                <a:xfrm>
                  <a:off x="1107017" y="1402760"/>
                  <a:ext cx="19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426143F-044B-48F3-90C8-B07AA5337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017" y="1402760"/>
                  <a:ext cx="1915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032" r="-29032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31D36FF-0467-4D79-8004-E208D00435AB}"/>
                    </a:ext>
                  </a:extLst>
                </p:cNvPr>
                <p:cNvSpPr txBox="1"/>
                <p:nvPr/>
              </p:nvSpPr>
              <p:spPr>
                <a:xfrm>
                  <a:off x="3106794" y="4660581"/>
                  <a:ext cx="276806" cy="255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31D36FF-0467-4D79-8004-E208D0043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94" y="4660581"/>
                  <a:ext cx="276806" cy="255455"/>
                </a:xfrm>
                <a:prstGeom prst="rect">
                  <a:avLst/>
                </a:prstGeom>
                <a:blipFill>
                  <a:blip r:embed="rId7"/>
                  <a:stretch>
                    <a:fillRect l="-11111" r="-4444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B466279-2292-4310-AFE2-80BB5DA2378C}"/>
                    </a:ext>
                  </a:extLst>
                </p:cNvPr>
                <p:cNvSpPr/>
                <p:nvPr/>
              </p:nvSpPr>
              <p:spPr>
                <a:xfrm>
                  <a:off x="4509471" y="4628830"/>
                  <a:ext cx="461473" cy="348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B466279-2292-4310-AFE2-80BB5DA237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471" y="4628830"/>
                  <a:ext cx="461473" cy="3483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B5ACB51-71C6-4DA2-8BCF-67C63601A8D7}"/>
                    </a:ext>
                  </a:extLst>
                </p:cNvPr>
                <p:cNvSpPr/>
                <p:nvPr/>
              </p:nvSpPr>
              <p:spPr>
                <a:xfrm>
                  <a:off x="5266646" y="4627547"/>
                  <a:ext cx="461473" cy="3495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B5ACB51-71C6-4DA2-8BCF-67C63601A8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646" y="4627547"/>
                  <a:ext cx="461473" cy="34958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D320B4-41C0-48CD-8250-BAE328409835}"/>
                </a:ext>
              </a:extLst>
            </p:cNvPr>
            <p:cNvCxnSpPr>
              <a:cxnSpLocks/>
            </p:cNvCxnSpPr>
            <p:nvPr/>
          </p:nvCxnSpPr>
          <p:spPr>
            <a:xfrm>
              <a:off x="2646592" y="3179973"/>
              <a:ext cx="0" cy="145870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003A11E-B137-4C47-A3E3-DCE0D039F561}"/>
                    </a:ext>
                  </a:extLst>
                </p:cNvPr>
                <p:cNvSpPr/>
                <p:nvPr/>
              </p:nvSpPr>
              <p:spPr>
                <a:xfrm>
                  <a:off x="2399080" y="4567622"/>
                  <a:ext cx="464358" cy="3904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003A11E-B137-4C47-A3E3-DCE0D039F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080" y="4567622"/>
                  <a:ext cx="464358" cy="390492"/>
                </a:xfrm>
                <a:prstGeom prst="rect">
                  <a:avLst/>
                </a:prstGeom>
                <a:blipFill>
                  <a:blip r:embed="rId10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row: Down 78">
              <a:extLst>
                <a:ext uri="{FF2B5EF4-FFF2-40B4-BE49-F238E27FC236}">
                  <a16:creationId xmlns:a16="http://schemas.microsoft.com/office/drawing/2014/main" id="{C610261B-2C0E-4DB8-B897-0756A3DDA32C}"/>
                </a:ext>
              </a:extLst>
            </p:cNvPr>
            <p:cNvSpPr/>
            <p:nvPr/>
          </p:nvSpPr>
          <p:spPr>
            <a:xfrm>
              <a:off x="5128770" y="2006032"/>
              <a:ext cx="142039" cy="119391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F253BC4-C888-4B52-AF4C-74A10D152776}"/>
                </a:ext>
              </a:extLst>
            </p:cNvPr>
            <p:cNvCxnSpPr>
              <a:cxnSpLocks/>
            </p:cNvCxnSpPr>
            <p:nvPr/>
          </p:nvCxnSpPr>
          <p:spPr>
            <a:xfrm>
              <a:off x="5194457" y="2227509"/>
              <a:ext cx="0" cy="24330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C1BF68-D427-4C68-8A2F-8A0CCFF762B3}"/>
                </a:ext>
              </a:extLst>
            </p:cNvPr>
            <p:cNvCxnSpPr>
              <a:cxnSpLocks/>
            </p:cNvCxnSpPr>
            <p:nvPr/>
          </p:nvCxnSpPr>
          <p:spPr>
            <a:xfrm>
              <a:off x="4629460" y="1895848"/>
              <a:ext cx="0" cy="275395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3EB9964-7FFD-4391-BA87-37D4EC070DAA}"/>
                </a:ext>
              </a:extLst>
            </p:cNvPr>
            <p:cNvCxnSpPr>
              <a:cxnSpLocks/>
            </p:cNvCxnSpPr>
            <p:nvPr/>
          </p:nvCxnSpPr>
          <p:spPr>
            <a:xfrm>
              <a:off x="5427127" y="2486632"/>
              <a:ext cx="0" cy="215204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2A033AD-411C-46ED-A1C1-F04907007B35}"/>
                    </a:ext>
                  </a:extLst>
                </p:cNvPr>
                <p:cNvSpPr/>
                <p:nvPr/>
              </p:nvSpPr>
              <p:spPr>
                <a:xfrm>
                  <a:off x="4132633" y="4619290"/>
                  <a:ext cx="464358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2A033AD-411C-46ED-A1C1-F04907007B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633" y="4619290"/>
                  <a:ext cx="464358" cy="3907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6BFA84-2DF8-46A0-BC4F-6D8B0BEE038D}"/>
                    </a:ext>
                  </a:extLst>
                </p:cNvPr>
                <p:cNvSpPr/>
                <p:nvPr/>
              </p:nvSpPr>
              <p:spPr>
                <a:xfrm>
                  <a:off x="4969713" y="4596923"/>
                  <a:ext cx="464358" cy="3920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6BFA84-2DF8-46A0-BC4F-6D8B0BEE0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713" y="4596923"/>
                  <a:ext cx="464358" cy="3920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CD8155-2FBA-42C3-AD21-D71F9BFF1670}"/>
              </a:ext>
            </a:extLst>
          </p:cNvPr>
          <p:cNvGrpSpPr/>
          <p:nvPr/>
        </p:nvGrpSpPr>
        <p:grpSpPr>
          <a:xfrm>
            <a:off x="7697996" y="1170783"/>
            <a:ext cx="3057422" cy="1748039"/>
            <a:chOff x="809625" y="1552575"/>
            <a:chExt cx="7032859" cy="45890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B07786E-559A-49A2-B2FC-E5D276FCB986}"/>
                    </a:ext>
                  </a:extLst>
                </p:cNvPr>
                <p:cNvSpPr txBox="1"/>
                <p:nvPr/>
              </p:nvSpPr>
              <p:spPr>
                <a:xfrm>
                  <a:off x="4465054" y="2979002"/>
                  <a:ext cx="870503" cy="1211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it-IT" sz="1200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B07786E-559A-49A2-B2FC-E5D276FCB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054" y="2979002"/>
                  <a:ext cx="870503" cy="1211997"/>
                </a:xfrm>
                <a:prstGeom prst="rect">
                  <a:avLst/>
                </a:prstGeom>
                <a:blipFill>
                  <a:blip r:embed="rId13"/>
                  <a:stretch>
                    <a:fillRect l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C0E1F4B0-F331-4D58-B329-CEC82472C30C}"/>
                    </a:ext>
                  </a:extLst>
                </p:cNvPr>
                <p:cNvSpPr txBox="1"/>
                <p:nvPr/>
              </p:nvSpPr>
              <p:spPr>
                <a:xfrm>
                  <a:off x="2962988" y="4439087"/>
                  <a:ext cx="667997" cy="4847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C0E1F4B0-F331-4D58-B329-CEC82472C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988" y="4439087"/>
                  <a:ext cx="667997" cy="484799"/>
                </a:xfrm>
                <a:prstGeom prst="rect">
                  <a:avLst/>
                </a:prstGeom>
                <a:blipFill>
                  <a:blip r:embed="rId14"/>
                  <a:stretch>
                    <a:fillRect l="-12500" r="-4167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3651ABF-92BB-422B-80B9-E445AB6C61C8}"/>
                </a:ext>
              </a:extLst>
            </p:cNvPr>
            <p:cNvGrpSpPr/>
            <p:nvPr/>
          </p:nvGrpSpPr>
          <p:grpSpPr>
            <a:xfrm>
              <a:off x="809625" y="2359150"/>
              <a:ext cx="6791324" cy="3187449"/>
              <a:chOff x="1652888" y="1685925"/>
              <a:chExt cx="4633612" cy="2365524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A578A63-C4E6-4344-8624-25A0EFE49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2888" y="4019550"/>
                <a:ext cx="46336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A7288DF-EFE3-4528-B7AD-668B73E93979}"/>
                  </a:ext>
                </a:extLst>
              </p:cNvPr>
              <p:cNvSpPr/>
              <p:nvPr/>
            </p:nvSpPr>
            <p:spPr>
              <a:xfrm>
                <a:off x="2582289" y="3125853"/>
                <a:ext cx="142040" cy="14648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Multiplication Sign 118">
                <a:extLst>
                  <a:ext uri="{FF2B5EF4-FFF2-40B4-BE49-F238E27FC236}">
                    <a16:creationId xmlns:a16="http://schemas.microsoft.com/office/drawing/2014/main" id="{40CEF540-107D-4B34-A884-B3C62A04FBF0}"/>
                  </a:ext>
                </a:extLst>
              </p:cNvPr>
              <p:cNvSpPr/>
              <p:nvPr/>
            </p:nvSpPr>
            <p:spPr>
              <a:xfrm>
                <a:off x="4133941" y="2574651"/>
                <a:ext cx="248112" cy="292962"/>
              </a:xfrm>
              <a:prstGeom prst="mathMultiply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70379D0-402B-4FAF-9E79-0ECC98839BCC}"/>
                  </a:ext>
                </a:extLst>
              </p:cNvPr>
              <p:cNvSpPr/>
              <p:nvPr/>
            </p:nvSpPr>
            <p:spPr>
              <a:xfrm>
                <a:off x="2629082" y="1685925"/>
                <a:ext cx="3009718" cy="1543599"/>
              </a:xfrm>
              <a:custGeom>
                <a:avLst/>
                <a:gdLst>
                  <a:gd name="connsiteX0" fmla="*/ 0 w 1254710"/>
                  <a:gd name="connsiteY0" fmla="*/ 1260629 h 1260629"/>
                  <a:gd name="connsiteX1" fmla="*/ 44388 w 1254710"/>
                  <a:gd name="connsiteY1" fmla="*/ 1065321 h 1260629"/>
                  <a:gd name="connsiteX2" fmla="*/ 186431 w 1254710"/>
                  <a:gd name="connsiteY2" fmla="*/ 772357 h 1260629"/>
                  <a:gd name="connsiteX3" fmla="*/ 408373 w 1254710"/>
                  <a:gd name="connsiteY3" fmla="*/ 488272 h 1260629"/>
                  <a:gd name="connsiteX4" fmla="*/ 701336 w 1254710"/>
                  <a:gd name="connsiteY4" fmla="*/ 239697 h 1260629"/>
                  <a:gd name="connsiteX5" fmla="*/ 941033 w 1254710"/>
                  <a:gd name="connsiteY5" fmla="*/ 115410 h 1260629"/>
                  <a:gd name="connsiteX6" fmla="*/ 1233996 w 1254710"/>
                  <a:gd name="connsiteY6" fmla="*/ 26633 h 1260629"/>
                  <a:gd name="connsiteX7" fmla="*/ 1207363 w 1254710"/>
                  <a:gd name="connsiteY7" fmla="*/ 0 h 126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4710" h="1260629">
                    <a:moveTo>
                      <a:pt x="0" y="1260629"/>
                    </a:moveTo>
                    <a:cubicBezTo>
                      <a:pt x="6658" y="1203664"/>
                      <a:pt x="13316" y="1146700"/>
                      <a:pt x="44388" y="1065321"/>
                    </a:cubicBezTo>
                    <a:cubicBezTo>
                      <a:pt x="75460" y="983942"/>
                      <a:pt x="125767" y="868532"/>
                      <a:pt x="186431" y="772357"/>
                    </a:cubicBezTo>
                    <a:cubicBezTo>
                      <a:pt x="247095" y="676182"/>
                      <a:pt x="322556" y="577049"/>
                      <a:pt x="408373" y="488272"/>
                    </a:cubicBezTo>
                    <a:cubicBezTo>
                      <a:pt x="494191" y="399495"/>
                      <a:pt x="612559" y="301841"/>
                      <a:pt x="701336" y="239697"/>
                    </a:cubicBezTo>
                    <a:cubicBezTo>
                      <a:pt x="790113" y="177553"/>
                      <a:pt x="852256" y="150921"/>
                      <a:pt x="941033" y="115410"/>
                    </a:cubicBezTo>
                    <a:cubicBezTo>
                      <a:pt x="1029810" y="79899"/>
                      <a:pt x="1189608" y="45868"/>
                      <a:pt x="1233996" y="26633"/>
                    </a:cubicBezTo>
                    <a:cubicBezTo>
                      <a:pt x="1278384" y="7398"/>
                      <a:pt x="1242873" y="3699"/>
                      <a:pt x="1207363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Multiplication Sign 120">
                <a:extLst>
                  <a:ext uri="{FF2B5EF4-FFF2-40B4-BE49-F238E27FC236}">
                    <a16:creationId xmlns:a16="http://schemas.microsoft.com/office/drawing/2014/main" id="{D1DB4B37-B1F8-474C-82AA-ED93B58064A9}"/>
                  </a:ext>
                </a:extLst>
              </p:cNvPr>
              <p:cNvSpPr/>
              <p:nvPr/>
            </p:nvSpPr>
            <p:spPr>
              <a:xfrm>
                <a:off x="3796678" y="2006417"/>
                <a:ext cx="248112" cy="292962"/>
              </a:xfrm>
              <a:prstGeom prst="mathMultiply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FEC2461-43C5-4AE8-ABA9-D7BC7F3F4F4B}"/>
                  </a:ext>
                </a:extLst>
              </p:cNvPr>
              <p:cNvCxnSpPr>
                <a:cxnSpLocks/>
                <a:stCxn id="121" idx="2"/>
                <a:endCxn id="119" idx="0"/>
              </p:cNvCxnSpPr>
              <p:nvPr/>
            </p:nvCxnSpPr>
            <p:spPr>
              <a:xfrm>
                <a:off x="3985200" y="2229017"/>
                <a:ext cx="208331" cy="41599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Multiplication Sign 122">
                <a:extLst>
                  <a:ext uri="{FF2B5EF4-FFF2-40B4-BE49-F238E27FC236}">
                    <a16:creationId xmlns:a16="http://schemas.microsoft.com/office/drawing/2014/main" id="{FA6C3B4C-7C02-4AE1-A647-31C42A9A2E86}"/>
                  </a:ext>
                </a:extLst>
              </p:cNvPr>
              <p:cNvSpPr/>
              <p:nvPr/>
            </p:nvSpPr>
            <p:spPr>
              <a:xfrm>
                <a:off x="3390500" y="2199365"/>
                <a:ext cx="248112" cy="292962"/>
              </a:xfrm>
              <a:prstGeom prst="mathMultiply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Multiplication Sign 123">
                <a:extLst>
                  <a:ext uri="{FF2B5EF4-FFF2-40B4-BE49-F238E27FC236}">
                    <a16:creationId xmlns:a16="http://schemas.microsoft.com/office/drawing/2014/main" id="{646B5867-2F7B-4950-8229-7CCA4159E9BC}"/>
                  </a:ext>
                </a:extLst>
              </p:cNvPr>
              <p:cNvSpPr/>
              <p:nvPr/>
            </p:nvSpPr>
            <p:spPr>
              <a:xfrm>
                <a:off x="4192505" y="1842980"/>
                <a:ext cx="248112" cy="292962"/>
              </a:xfrm>
              <a:prstGeom prst="mathMultiply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7AD8F97-81B7-4422-AC9D-19C1F4425F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2809" y="2152898"/>
                <a:ext cx="7925" cy="189855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FFED3A2B-3867-4133-AC98-724800E1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3309" y="3187136"/>
                <a:ext cx="125950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1A27B73-A4F4-4D94-8788-3706EBAD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0324" y="2721132"/>
                <a:ext cx="1" cy="133031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A0061AB-41EA-40EF-BD5D-926811D491FA}"/>
                    </a:ext>
                  </a:extLst>
                </p:cNvPr>
                <p:cNvSpPr txBox="1"/>
                <p:nvPr/>
              </p:nvSpPr>
              <p:spPr>
                <a:xfrm>
                  <a:off x="4471932" y="5587820"/>
                  <a:ext cx="479500" cy="516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A0061AB-41EA-40EF-BD5D-926811D49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932" y="5587820"/>
                  <a:ext cx="479500" cy="516783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2941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EDA571E-1FA2-4A93-A675-2D72BEAC14DD}"/>
                    </a:ext>
                  </a:extLst>
                </p:cNvPr>
                <p:cNvSpPr txBox="1"/>
                <p:nvPr/>
              </p:nvSpPr>
              <p:spPr>
                <a:xfrm>
                  <a:off x="3964240" y="5546598"/>
                  <a:ext cx="482596" cy="5950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EDA571E-1FA2-4A93-A675-2D72BEAC14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240" y="5546598"/>
                  <a:ext cx="482596" cy="595058"/>
                </a:xfrm>
                <a:prstGeom prst="rect">
                  <a:avLst/>
                </a:prstGeom>
                <a:blipFill>
                  <a:blip r:embed="rId16"/>
                  <a:stretch>
                    <a:fillRect l="-11765" t="-2703" r="-11765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72B70444-7EDB-40BC-BD9C-EFF84B9B8507}"/>
                    </a:ext>
                  </a:extLst>
                </p:cNvPr>
                <p:cNvSpPr/>
                <p:nvPr/>
              </p:nvSpPr>
              <p:spPr>
                <a:xfrm>
                  <a:off x="4627841" y="3683179"/>
                  <a:ext cx="1731859" cy="7591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it-IT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it-IT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72B70444-7EDB-40BC-BD9C-EFF84B9B8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7841" y="3683179"/>
                  <a:ext cx="1731859" cy="759182"/>
                </a:xfrm>
                <a:prstGeom prst="rect">
                  <a:avLst/>
                </a:prstGeom>
                <a:blipFill>
                  <a:blip r:embed="rId1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1239DB6-1B5C-4A00-AE26-891B934EA59D}"/>
                    </a:ext>
                  </a:extLst>
                </p:cNvPr>
                <p:cNvSpPr txBox="1"/>
                <p:nvPr/>
              </p:nvSpPr>
              <p:spPr>
                <a:xfrm>
                  <a:off x="5714752" y="1623321"/>
                  <a:ext cx="2127732" cy="5950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1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it-IT" sz="1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sz="1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1239DB6-1B5C-4A00-AE26-891B934EA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752" y="1623321"/>
                  <a:ext cx="2127732" cy="595058"/>
                </a:xfrm>
                <a:prstGeom prst="rect">
                  <a:avLst/>
                </a:prstGeom>
                <a:blipFill>
                  <a:blip r:embed="rId18"/>
                  <a:stretch>
                    <a:fillRect l="-5298" r="-5298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5A126324-2DCC-4045-BC6E-A9A4F3B800EE}"/>
                    </a:ext>
                  </a:extLst>
                </p:cNvPr>
                <p:cNvSpPr/>
                <p:nvPr/>
              </p:nvSpPr>
              <p:spPr>
                <a:xfrm>
                  <a:off x="955395" y="4381972"/>
                  <a:ext cx="2346760" cy="837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it-IT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5A126324-2DCC-4045-BC6E-A9A4F3B80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95" y="4381972"/>
                  <a:ext cx="2346760" cy="837457"/>
                </a:xfrm>
                <a:prstGeom prst="rect">
                  <a:avLst/>
                </a:prstGeom>
                <a:blipFill>
                  <a:blip r:embed="rId19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28DF27E-20A0-4935-8781-CF86E8D63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94" y="1552575"/>
              <a:ext cx="0" cy="423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19C122A5-4577-4519-AEC3-367A808B4E22}"/>
              </a:ext>
            </a:extLst>
          </p:cNvPr>
          <p:cNvSpPr/>
          <p:nvPr/>
        </p:nvSpPr>
        <p:spPr>
          <a:xfrm>
            <a:off x="7439025" y="962025"/>
            <a:ext cx="3657596" cy="20802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DA0A5D7-1FB1-4B56-8642-2A5D71CFB8B0}"/>
              </a:ext>
            </a:extLst>
          </p:cNvPr>
          <p:cNvSpPr txBox="1"/>
          <p:nvPr/>
        </p:nvSpPr>
        <p:spPr>
          <a:xfrm>
            <a:off x="8065373" y="3484713"/>
            <a:ext cx="258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KINEMATIC FITTING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E23AD17-D7B8-4D8B-BF52-F78AC8025915}"/>
              </a:ext>
            </a:extLst>
          </p:cNvPr>
          <p:cNvSpPr txBox="1"/>
          <p:nvPr/>
        </p:nvSpPr>
        <p:spPr>
          <a:xfrm>
            <a:off x="7691434" y="3993098"/>
            <a:ext cx="330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STANDARD KALMAN FILTER</a:t>
            </a:r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2CB70A6-E50F-4EA1-B9A2-0E78B6C31448}"/>
              </a:ext>
            </a:extLst>
          </p:cNvPr>
          <p:cNvSpPr/>
          <p:nvPr/>
        </p:nvSpPr>
        <p:spPr>
          <a:xfrm>
            <a:off x="4283833" y="2045252"/>
            <a:ext cx="1027672" cy="107692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8D93E11-6A26-4C4F-BB60-7843B7E556F4}"/>
              </a:ext>
            </a:extLst>
          </p:cNvPr>
          <p:cNvCxnSpPr>
            <a:stCxn id="130" idx="4"/>
          </p:cNvCxnSpPr>
          <p:nvPr/>
        </p:nvCxnSpPr>
        <p:spPr>
          <a:xfrm flipV="1">
            <a:off x="4797669" y="3042313"/>
            <a:ext cx="2641356" cy="798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2B1B078-0706-4B66-B43F-C8CC2D747F25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4797669" y="970135"/>
            <a:ext cx="2663429" cy="10751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0EE24A2-DD0F-4B6A-9BD2-B7D64BD410A0}"/>
              </a:ext>
            </a:extLst>
          </p:cNvPr>
          <p:cNvSpPr/>
          <p:nvPr/>
        </p:nvSpPr>
        <p:spPr>
          <a:xfrm>
            <a:off x="7964092" y="4657026"/>
            <a:ext cx="278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OUR KALMAN FILTER™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57B72A6-34C9-4D07-95D3-A905CFF246BF}"/>
                  </a:ext>
                </a:extLst>
              </p:cNvPr>
              <p:cNvSpPr txBox="1"/>
              <p:nvPr/>
            </p:nvSpPr>
            <p:spPr>
              <a:xfrm>
                <a:off x="9214125" y="3775507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57B72A6-34C9-4D07-95D3-A905CFF24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25" y="3775507"/>
                <a:ext cx="230832" cy="276999"/>
              </a:xfrm>
              <a:prstGeom prst="rect">
                <a:avLst/>
              </a:prstGeom>
              <a:blipFill>
                <a:blip r:embed="rId20"/>
                <a:stretch>
                  <a:fillRect l="-21622" r="-216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33A2681-BB23-4CBA-9EF4-7CEABBF96FB9}"/>
                  </a:ext>
                </a:extLst>
              </p:cNvPr>
              <p:cNvSpPr txBox="1"/>
              <p:nvPr/>
            </p:nvSpPr>
            <p:spPr>
              <a:xfrm>
                <a:off x="9214125" y="4385574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33A2681-BB23-4CBA-9EF4-7CEABBF9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25" y="4385574"/>
                <a:ext cx="230832" cy="276999"/>
              </a:xfrm>
              <a:prstGeom prst="rect">
                <a:avLst/>
              </a:prstGeom>
              <a:blipFill>
                <a:blip r:embed="rId2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EB82B82-D560-4BFA-8F9C-8413FDAC1266}"/>
                  </a:ext>
                </a:extLst>
              </p:cNvPr>
              <p:cNvSpPr txBox="1"/>
              <p:nvPr/>
            </p:nvSpPr>
            <p:spPr>
              <a:xfrm>
                <a:off x="6087572" y="5147564"/>
                <a:ext cx="1665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EB82B82-D560-4BFA-8F9C-8413FDAC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72" y="5147564"/>
                <a:ext cx="166520" cy="246221"/>
              </a:xfrm>
              <a:prstGeom prst="rect">
                <a:avLst/>
              </a:prstGeom>
              <a:blipFill>
                <a:blip r:embed="rId22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48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9429-3C5E-47EE-B581-50D04226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941" y="3203619"/>
            <a:ext cx="9198117" cy="450762"/>
          </a:xfrm>
        </p:spPr>
        <p:txBody>
          <a:bodyPr/>
          <a:lstStyle/>
          <a:p>
            <a:pPr algn="ctr"/>
            <a:r>
              <a:rPr lang="it-IT" sz="3600" dirty="0"/>
              <a:t>Toy monte carlo study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8F2CC-8B22-4A9C-828D-BD8CDE79492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342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 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282FC-8567-4440-A923-07093A196DE4}"/>
                  </a:ext>
                </a:extLst>
              </p:cNvPr>
              <p:cNvSpPr/>
              <p:nvPr/>
            </p:nvSpPr>
            <p:spPr>
              <a:xfrm>
                <a:off x="962487" y="1720840"/>
                <a:ext cx="10724225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We constructed a Toy Monte Carlo study as a sanity check for our current Kalman filter™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study will eventually develop in multiple steps: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3"/>
                    </a:solidFill>
                  </a:rPr>
                  <a:t>a perfect helix model with fixed step length </a:t>
                </a:r>
                <a:r>
                  <a:rPr lang="en-US" dirty="0"/>
                  <a:t>to check the a priori model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3"/>
                    </a:solidFill>
                  </a:rPr>
                  <a:t>a perfect helix model with randomized step length </a:t>
                </a:r>
                <a:r>
                  <a:rPr lang="en-US" dirty="0"/>
                  <a:t>(but no smearing)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Add </a:t>
                </a:r>
                <a:r>
                  <a:rPr lang="en-US" dirty="0">
                    <a:solidFill>
                      <a:schemeClr val="accent3"/>
                    </a:solidFill>
                  </a:rPr>
                  <a:t>Gaussian error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(1D at a time, then 2D at a time, then fully 3D) to validate covariance and calibrate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3"/>
                    </a:solidFill>
                  </a:rPr>
                  <a:t>Cauchy smearing instead </a:t>
                </a:r>
                <a:r>
                  <a:rPr lang="en-US" dirty="0"/>
                  <a:t>to test sensitivity to noise model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Simulate </a:t>
                </a:r>
                <a:r>
                  <a:rPr lang="en-US" dirty="0">
                    <a:solidFill>
                      <a:schemeClr val="accent3"/>
                    </a:solidFill>
                  </a:rPr>
                  <a:t>Energy Loss</a:t>
                </a:r>
                <a:r>
                  <a:rPr lang="en-US" dirty="0"/>
                  <a:t> etc..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current presentation will cover the </a:t>
                </a:r>
                <a:r>
                  <a:rPr lang="en-US" dirty="0">
                    <a:solidFill>
                      <a:schemeClr val="accent3"/>
                    </a:solidFill>
                  </a:rPr>
                  <a:t>first two steps in the study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282FC-8567-4440-A923-07093A196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7" y="1720840"/>
                <a:ext cx="10724225" cy="3416320"/>
              </a:xfrm>
              <a:prstGeom prst="rect">
                <a:avLst/>
              </a:prstGeom>
              <a:blipFill>
                <a:blip r:embed="rId2"/>
                <a:stretch>
                  <a:fillRect l="-398"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3E79E54-54C3-4718-9E9F-F09B62F8243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72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401789" y="1583636"/>
                <a:ext cx="4997251" cy="2092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We applied </a:t>
                </a:r>
                <a:r>
                  <a:rPr lang="it-IT" dirty="0">
                    <a:solidFill>
                      <a:schemeClr val="accent3"/>
                    </a:solidFill>
                  </a:rPr>
                  <a:t>our Kalman Filter™ to ideal measurements following perfectly an helix </a:t>
                </a:r>
                <a:r>
                  <a:rPr lang="it-IT" dirty="0"/>
                  <a:t>with initial coordinates: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1/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</m:m>
                    <m:r>
                      <a:rPr lang="it-IT" i="1">
                        <a:latin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</m:m>
                    <m:r>
                      <a:rPr lang="it-IT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0.014 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it-IT" i="1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−0.05 </m:t>
                              </m:r>
                              <m:r>
                                <m:rPr>
                                  <m:sty m:val="p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/>
                  <a:t> and the free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it-IT" dirty="0"/>
                  <a:t> and the step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=0.04 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9" y="1583636"/>
                <a:ext cx="4997251" cy="2092817"/>
              </a:xfrm>
              <a:prstGeom prst="rect">
                <a:avLst/>
              </a:prstGeom>
              <a:blipFill>
                <a:blip r:embed="rId2"/>
                <a:stretch>
                  <a:fillRect l="-854" t="-17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395" y="969012"/>
            <a:ext cx="6343843" cy="4919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DB249-4C4B-4237-988D-B6FB83F5B606}"/>
                  </a:ext>
                </a:extLst>
              </p:cNvPr>
              <p:cNvSpPr txBox="1"/>
              <p:nvPr/>
            </p:nvSpPr>
            <p:spPr>
              <a:xfrm>
                <a:off x="758924" y="4261483"/>
                <a:ext cx="4191000" cy="122225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accent3"/>
                    </a:solidFill>
                  </a:rPr>
                  <a:t>Note:</a:t>
                </a:r>
                <a:r>
                  <a:rPr lang="it-IT" dirty="0"/>
                  <a:t> even though we have unsmeared idealized measurement for this first study we kept the ‘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dirty="0"/>
                  <a:t> (noise) matrix’ unmodified with uncertainties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DB249-4C4B-4237-988D-B6FB83F5B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24" y="4261483"/>
                <a:ext cx="4191000" cy="1222258"/>
              </a:xfrm>
              <a:prstGeom prst="rect">
                <a:avLst/>
              </a:prstGeom>
              <a:blipFill>
                <a:blip r:embed="rId4"/>
                <a:stretch>
                  <a:fillRect l="-1163" t="-2488" b="-4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4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626334" y="938330"/>
                <a:ext cx="111267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describing the evolution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estimate of the measured quantities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/>
                  <a:t> for the perfect helix. Note that the TPC points have on the x coordinate the measured value, while for the estimates we use the estimated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/>
                  <a:t> from the kinematic fitting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dirty="0"/>
                  <a:t>)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4" y="938330"/>
                <a:ext cx="11126727" cy="830997"/>
              </a:xfrm>
              <a:prstGeom prst="rect">
                <a:avLst/>
              </a:prstGeom>
              <a:blipFill>
                <a:blip r:embed="rId2"/>
                <a:stretch>
                  <a:fillRect l="-219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886" y="1744709"/>
            <a:ext cx="5227811" cy="4054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8" y="1743995"/>
            <a:ext cx="5227811" cy="40544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/>
              <p:nvPr/>
            </p:nvSpPr>
            <p:spPr>
              <a:xfrm>
                <a:off x="8269724" y="5801341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724" y="5801341"/>
                <a:ext cx="3205493" cy="318677"/>
              </a:xfrm>
              <a:prstGeom prst="rect">
                <a:avLst/>
              </a:prstGeom>
              <a:blipFill>
                <a:blip r:embed="rId5"/>
                <a:stretch>
                  <a:fillRect l="-2857" t="-19231" r="-2667" b="-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2B552DF-93EF-4723-8D54-559A691CEF00}"/>
              </a:ext>
            </a:extLst>
          </p:cNvPr>
          <p:cNvSpPr txBox="1"/>
          <p:nvPr/>
        </p:nvSpPr>
        <p:spPr>
          <a:xfrm>
            <a:off x="140762" y="5704520"/>
            <a:ext cx="40005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Note:</a:t>
            </a:r>
            <a:r>
              <a:rPr lang="it-IT" sz="1600" dirty="0"/>
              <a:t> the ‘TPC Cluster measured values’ are from a Toy MC, so the red error bars are the dummy values from the R matrix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5027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266313" y="912641"/>
                <a:ext cx="11659367" cy="653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now </a:t>
                </a:r>
                <a:r>
                  <a:rPr lang="en-US" dirty="0">
                    <a:solidFill>
                      <a:schemeClr val="accent3"/>
                    </a:solidFill>
                  </a:rPr>
                  <a:t>replot the results from the previous slide, all identical except replacing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coordinate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/>
                  <a:t>. The plots show that the </a:t>
                </a:r>
                <a:r>
                  <a:rPr lang="en-US" dirty="0">
                    <a:solidFill>
                      <a:schemeClr val="accent3"/>
                    </a:solidFill>
                  </a:rPr>
                  <a:t>predicted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components coincide with the measured ones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3" y="912641"/>
                <a:ext cx="11659367" cy="653962"/>
              </a:xfrm>
              <a:prstGeom prst="rect">
                <a:avLst/>
              </a:prstGeom>
              <a:blipFill>
                <a:blip r:embed="rId2"/>
                <a:stretch>
                  <a:fillRect l="-366" t="-3738" r="-837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886" y="1744709"/>
            <a:ext cx="5227811" cy="4054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8" y="1743995"/>
            <a:ext cx="5227811" cy="40544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3D549-A199-4655-9C14-975996999435}"/>
              </a:ext>
            </a:extLst>
          </p:cNvPr>
          <p:cNvSpPr txBox="1"/>
          <p:nvPr/>
        </p:nvSpPr>
        <p:spPr>
          <a:xfrm>
            <a:off x="9055477" y="4860392"/>
            <a:ext cx="3057605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Note:</a:t>
            </a:r>
            <a:r>
              <a:rPr lang="it-IT" sz="1600" dirty="0"/>
              <a:t> this is </a:t>
            </a:r>
            <a:r>
              <a:rPr lang="it-IT" sz="1600" dirty="0">
                <a:solidFill>
                  <a:schemeClr val="accent3"/>
                </a:solidFill>
              </a:rPr>
              <a:t>not</a:t>
            </a:r>
            <a:r>
              <a:rPr lang="it-IT" sz="1600" dirty="0"/>
              <a:t> </a:t>
            </a:r>
            <a:r>
              <a:rPr lang="it-IT" sz="1600" dirty="0">
                <a:solidFill>
                  <a:schemeClr val="accent3"/>
                </a:solidFill>
              </a:rPr>
              <a:t>the same as using the standard Kalman</a:t>
            </a:r>
            <a:r>
              <a:rPr lang="it-IT" sz="1600" dirty="0"/>
              <a:t> </a:t>
            </a:r>
            <a:r>
              <a:rPr lang="it-IT" sz="1600" dirty="0">
                <a:solidFill>
                  <a:schemeClr val="accent3"/>
                </a:solidFill>
              </a:rPr>
              <a:t>filter</a:t>
            </a:r>
            <a:r>
              <a:rPr lang="it-IT" sz="1600" dirty="0"/>
              <a:t> since y and z have been estimated using the x from kinematic fitting, as in the previous slide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27499" y="5908993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99" y="5908993"/>
                <a:ext cx="3205493" cy="318677"/>
              </a:xfrm>
              <a:prstGeom prst="rect">
                <a:avLst/>
              </a:prstGeom>
              <a:blipFill>
                <a:blip r:embed="rId5"/>
                <a:stretch>
                  <a:fillRect l="-2662" t="-18868" r="-247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1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Outline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646093" y="1731139"/>
            <a:ext cx="111267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This presentation will cover a fairly complete description of our current Kalman Filter based reconstruction algorithm together with some early findings from a Toy Monte Carlo study developed to study the performance of said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The presentation will be divided into </a:t>
            </a:r>
            <a:r>
              <a:rPr lang="it-IT" sz="2000" dirty="0">
                <a:solidFill>
                  <a:schemeClr val="accent3"/>
                </a:solidFill>
              </a:rPr>
              <a:t>4 main sections</a:t>
            </a:r>
            <a:r>
              <a:rPr lang="it-IT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Description of what </a:t>
            </a:r>
            <a:r>
              <a:rPr lang="en-US" sz="2000" dirty="0">
                <a:solidFill>
                  <a:schemeClr val="accent3"/>
                </a:solidFill>
              </a:rPr>
              <a:t>Kinematic Fitting </a:t>
            </a:r>
            <a:r>
              <a:rPr lang="en-US" sz="2000" dirty="0"/>
              <a:t>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Description of what a </a:t>
            </a:r>
            <a:r>
              <a:rPr lang="en-US" sz="2000" dirty="0">
                <a:solidFill>
                  <a:schemeClr val="accent3"/>
                </a:solidFill>
              </a:rPr>
              <a:t>Kalman Filter </a:t>
            </a:r>
            <a:r>
              <a:rPr lang="en-US" sz="2000" dirty="0"/>
              <a:t>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Description of </a:t>
            </a:r>
            <a:r>
              <a:rPr lang="en-US" sz="2000" dirty="0">
                <a:solidFill>
                  <a:schemeClr val="accent3"/>
                </a:solidFill>
              </a:rPr>
              <a:t>our own algorithm (</a:t>
            </a:r>
            <a:r>
              <a:rPr lang="en-US" sz="2000" dirty="0">
                <a:solidFill>
                  <a:schemeClr val="accent3"/>
                </a:solidFill>
                <a:ea typeface="Times New Roman" panose="02020603050405020304" pitchFamily="18" charset="0"/>
              </a:rPr>
              <a:t>T. Junk, DUNE-Doc-13933 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https://docs.dunescience.org/cgi-bin/private/ShowDocument?docid=13933</a:t>
            </a:r>
            <a:r>
              <a:rPr lang="en-US" sz="2000" dirty="0">
                <a:solidFill>
                  <a:schemeClr val="accent3"/>
                </a:solidFill>
              </a:rPr>
              <a:t>)</a:t>
            </a:r>
            <a:r>
              <a:rPr lang="en-US" sz="2000" dirty="0"/>
              <a:t>, which is a convolution of a Kalman Filter and a Kinematic Fitting algorithm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Early findings from my </a:t>
            </a:r>
            <a:r>
              <a:rPr lang="en-US" sz="2000" dirty="0">
                <a:solidFill>
                  <a:schemeClr val="accent3"/>
                </a:solidFill>
              </a:rPr>
              <a:t>Toy Monte Carlo study</a:t>
            </a:r>
          </a:p>
        </p:txBody>
      </p:sp>
    </p:spTree>
    <p:extLst>
      <p:ext uri="{BB962C8B-B14F-4D97-AF65-F5344CB8AC3E}">
        <p14:creationId xmlns:p14="http://schemas.microsoft.com/office/powerpoint/2010/main" val="1836081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UNDERSTANDING STEP DEtermination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20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B9F571-5E3E-4711-9E45-15118AE07762}"/>
                  </a:ext>
                </a:extLst>
              </p:cNvPr>
              <p:cNvSpPr/>
              <p:nvPr/>
            </p:nvSpPr>
            <p:spPr>
              <a:xfrm>
                <a:off x="532636" y="1481803"/>
                <a:ext cx="11126727" cy="1517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With the current sigma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) </a:t>
                </a:r>
                <a:r>
                  <a:rPr lang="it-IT" dirty="0">
                    <a:solidFill>
                      <a:schemeClr val="accent3"/>
                    </a:solidFill>
                  </a:rPr>
                  <a:t>the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is large enough that the evolution of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is essentially decoupled from the evolution of the free parameter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This gives us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≃</m:t>
                    </m:r>
                    <m:sSubSup>
                      <m:sSubSup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≃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it-IT" dirty="0"/>
                  <a:t> and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that is updated completely disregarding the measured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it-IT" dirty="0"/>
                  <a:t> values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A way to see this is to </a:t>
                </a:r>
                <a:r>
                  <a:rPr lang="it-IT" dirty="0">
                    <a:solidFill>
                      <a:schemeClr val="accent3"/>
                    </a:solidFill>
                  </a:rPr>
                  <a:t>divide the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update formula into two parts</a:t>
                </a:r>
                <a:r>
                  <a:rPr lang="it-IT" dirty="0"/>
                  <a:t>: one that depends on the evolution of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free parameter, and one 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: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B9F571-5E3E-4711-9E45-15118AE07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481803"/>
                <a:ext cx="11126727" cy="1517467"/>
              </a:xfrm>
              <a:prstGeom prst="rect">
                <a:avLst/>
              </a:prstGeom>
              <a:blipFill>
                <a:blip r:embed="rId2"/>
                <a:stretch>
                  <a:fillRect l="-329" t="-2008" r="-493" b="-5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/>
              <p:nvPr/>
            </p:nvSpPr>
            <p:spPr>
              <a:xfrm>
                <a:off x="950191" y="3216834"/>
                <a:ext cx="10144444" cy="1239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</m:d>
                        </m:num>
                        <m:den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91" y="3216834"/>
                <a:ext cx="10144444" cy="1239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6DBEF3-4AD9-4090-8555-CE8077EFA2F3}"/>
                  </a:ext>
                </a:extLst>
              </p:cNvPr>
              <p:cNvSpPr/>
              <p:nvPr/>
            </p:nvSpPr>
            <p:spPr>
              <a:xfrm>
                <a:off x="602240" y="4674161"/>
                <a:ext cx="10987518" cy="1222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With the current sigma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completely dominates</a:t>
                </a:r>
                <a:r>
                  <a:rPr lang="it-IT" dirty="0"/>
                  <a:t>, being often 2 or 3 orders of magnitude larger than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/>
                  <a:t>: this gives us fairly predictions for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 very close to the measured values, but completely wrong ones for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, becuase the fit can never recover from a bad initial estimate for the free parameter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6DBEF3-4AD9-4090-8555-CE8077EFA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40" y="4674161"/>
                <a:ext cx="10987518" cy="1222258"/>
              </a:xfrm>
              <a:prstGeom prst="rect">
                <a:avLst/>
              </a:prstGeom>
              <a:blipFill>
                <a:blip r:embed="rId4"/>
                <a:stretch>
                  <a:fillRect l="-388" t="-3000" r="-83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39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Toy monte carlo: UNDERSTANDING STEP DEtermination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21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/>
              <p:nvPr/>
            </p:nvSpPr>
            <p:spPr>
              <a:xfrm>
                <a:off x="285594" y="931455"/>
                <a:ext cx="11620805" cy="850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In order for the x parameter to have more weight in the update of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dirty="0"/>
                  <a:t>, changed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from 1cm to 4cm,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The fit initially concentrates on fixing the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/>
                  <a:t> prediction until that becomes accurate, and then it focuses on yz, reaching similar levels of precision by the end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4" y="931455"/>
                <a:ext cx="11620805" cy="850426"/>
              </a:xfrm>
              <a:prstGeom prst="rect">
                <a:avLst/>
              </a:prstGeom>
              <a:blipFill>
                <a:blip r:embed="rId2"/>
                <a:stretch>
                  <a:fillRect l="-210" t="-2158" b="-8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63312F8-3F77-4122-A1E0-11B91F559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885" y="1746378"/>
            <a:ext cx="5227811" cy="4054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70BF1A-DD42-4FBF-B767-955917F4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1" y="1750277"/>
            <a:ext cx="5227808" cy="40544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0E249A-0073-4DEE-95BE-5C6C81906DD5}"/>
                  </a:ext>
                </a:extLst>
              </p:cNvPr>
              <p:cNvSpPr txBox="1"/>
              <p:nvPr/>
            </p:nvSpPr>
            <p:spPr>
              <a:xfrm>
                <a:off x="8269724" y="5801341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0E249A-0073-4DEE-95BE-5C6C8190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724" y="5801341"/>
                <a:ext cx="3205493" cy="318677"/>
              </a:xfrm>
              <a:prstGeom prst="rect">
                <a:avLst/>
              </a:prstGeom>
              <a:blipFill>
                <a:blip r:embed="rId5"/>
                <a:stretch>
                  <a:fillRect l="-2857" t="-19231" r="-2667" b="-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325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Toy monte carlo: UNDERSTANDING STEP DEtermination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22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/>
              <p:nvPr/>
            </p:nvSpPr>
            <p:spPr>
              <a:xfrm>
                <a:off x="961885" y="1043743"/>
                <a:ext cx="11620805" cy="611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We now test an extreme case were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1600" dirty="0"/>
                  <a:t> is very large: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is changed from 1cm to 1000cm,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it-IT" sz="1600" b="0" dirty="0">
                  <a:solidFill>
                    <a:schemeClr val="accent3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This becomes very close to be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it-IT" sz="1600" dirty="0"/>
                  <a:t>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85" y="1043743"/>
                <a:ext cx="11620805" cy="611065"/>
              </a:xfrm>
              <a:prstGeom prst="rect">
                <a:avLst/>
              </a:prstGeom>
              <a:blipFill>
                <a:blip r:embed="rId2"/>
                <a:stretch>
                  <a:fillRect l="-210" t="-3000"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63312F8-3F77-4122-A1E0-11B91F559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885" y="1746378"/>
            <a:ext cx="5227810" cy="4054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70BF1A-DD42-4FBF-B767-955917F4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1" y="1750277"/>
            <a:ext cx="5227808" cy="40544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0E249A-0073-4DEE-95BE-5C6C81906DD5}"/>
                  </a:ext>
                </a:extLst>
              </p:cNvPr>
              <p:cNvSpPr txBox="1"/>
              <p:nvPr/>
            </p:nvSpPr>
            <p:spPr>
              <a:xfrm>
                <a:off x="7845839" y="5835703"/>
                <a:ext cx="3590214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,1000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0E249A-0073-4DEE-95BE-5C6C8190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39" y="5835703"/>
                <a:ext cx="3590214" cy="318677"/>
              </a:xfrm>
              <a:prstGeom prst="rect">
                <a:avLst/>
              </a:prstGeom>
              <a:blipFill>
                <a:blip r:embed="rId5"/>
                <a:stretch>
                  <a:fillRect l="-2377" t="-18868" r="-2207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797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Toy monte carlo: UNDERSTANDING STEP DEtermination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23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/>
              <p:nvPr/>
            </p:nvSpPr>
            <p:spPr>
              <a:xfrm>
                <a:off x="430433" y="864000"/>
                <a:ext cx="11620805" cy="850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We try applying a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standard Kalman Filter</a:t>
                </a:r>
                <a:r>
                  <a:rPr lang="it-IT" sz="1600" dirty="0"/>
                  <a:t> to our Toy Monte Carlo, such that it is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identical to our Kalman Filter™ but it avoids the kinematic fitting algorithm completely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We get essentially the same result as in the last slide: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very large is equivalent to a standard Kalman Filter</a:t>
                </a:r>
                <a:r>
                  <a:rPr lang="it-IT" sz="1600" dirty="0"/>
                  <a:t>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3" y="864000"/>
                <a:ext cx="11620805" cy="850426"/>
              </a:xfrm>
              <a:prstGeom prst="rect">
                <a:avLst/>
              </a:prstGeom>
              <a:blipFill>
                <a:blip r:embed="rId2"/>
                <a:stretch>
                  <a:fillRect l="-210" t="-2158" b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63312F8-3F77-4122-A1E0-11B91F559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885" y="1746378"/>
            <a:ext cx="5227810" cy="4054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70BF1A-DD42-4FBF-B767-955917F4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1" y="1750277"/>
            <a:ext cx="5227807" cy="40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1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Randomized x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20918" y="1488533"/>
                <a:ext cx="4641632" cy="2337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Now we try applying our Kalman Filter to </a:t>
                </a:r>
                <a:r>
                  <a:rPr lang="it-IT" dirty="0">
                    <a:solidFill>
                      <a:schemeClr val="accent3"/>
                    </a:solidFill>
                  </a:rPr>
                  <a:t>ideal measurements following perfectly an helix </a:t>
                </a:r>
                <a:r>
                  <a:rPr lang="it-IT" dirty="0"/>
                  <a:t>with initial coordinates: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1/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</m:m>
                    <m:r>
                      <a:rPr lang="it-IT" i="1">
                        <a:latin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</m:m>
                    <m:r>
                      <a:rPr lang="it-IT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0.014 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it-IT" i="1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−0.05 </m:t>
                              </m:r>
                              <m:r>
                                <m:rPr>
                                  <m:sty m:val="p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/>
                  <a:t> and the free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it-IT" dirty="0"/>
                  <a:t> but with a </a:t>
                </a:r>
                <a:r>
                  <a:rPr lang="it-IT" dirty="0">
                    <a:solidFill>
                      <a:schemeClr val="accent3"/>
                    </a:solidFill>
                  </a:rPr>
                  <a:t>randomized step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uniformely distributed between 0.02cm and 0.06cm. </a:t>
                </a:r>
                <a:endParaRPr lang="it-IT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18" y="1488533"/>
                <a:ext cx="4641632" cy="2337884"/>
              </a:xfrm>
              <a:prstGeom prst="rect">
                <a:avLst/>
              </a:prstGeom>
              <a:blipFill>
                <a:blip r:embed="rId2"/>
                <a:stretch>
                  <a:fillRect l="-787" t="-130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24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7888" y="1343477"/>
            <a:ext cx="6053194" cy="4694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DD402-2936-4898-9F72-88CBCB12E659}"/>
              </a:ext>
            </a:extLst>
          </p:cNvPr>
          <p:cNvSpPr txBox="1"/>
          <p:nvPr/>
        </p:nvSpPr>
        <p:spPr>
          <a:xfrm>
            <a:off x="927660" y="4169138"/>
            <a:ext cx="401864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Note: </a:t>
            </a:r>
            <a:r>
              <a:rPr lang="it-IT" dirty="0"/>
              <a:t>the step progression is randomized, but we are still following a perfect helix i.e. No smearing on the xyz coordinates is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20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626334" y="938330"/>
                <a:ext cx="111267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describing the evolution of the estimate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measured quantities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/>
                  <a:t> for the perfect helix. Note that the the TPC points have on the x coordinate the measured value, while for the estimates we use the estimated x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dirty="0"/>
                  <a:t>)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4" y="938330"/>
                <a:ext cx="11126727" cy="830997"/>
              </a:xfrm>
              <a:prstGeom prst="rect">
                <a:avLst/>
              </a:prstGeom>
              <a:blipFill>
                <a:blip r:embed="rId2"/>
                <a:stretch>
                  <a:fillRect l="-219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25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1AEAF0-E132-4D82-A6B4-931350D57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11" y="1743995"/>
            <a:ext cx="5227811" cy="4054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711537-CEF3-442F-B143-C254A3256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3586" y="1743995"/>
            <a:ext cx="5227810" cy="40544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C2FCB8-B915-450E-AFC8-1142B4E82E43}"/>
                  </a:ext>
                </a:extLst>
              </p:cNvPr>
              <p:cNvSpPr txBox="1"/>
              <p:nvPr/>
            </p:nvSpPr>
            <p:spPr>
              <a:xfrm>
                <a:off x="8269724" y="5801341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C2FCB8-B915-450E-AFC8-1142B4E82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724" y="5801341"/>
                <a:ext cx="3205493" cy="318677"/>
              </a:xfrm>
              <a:prstGeom prst="rect">
                <a:avLst/>
              </a:prstGeom>
              <a:blipFill>
                <a:blip r:embed="rId5"/>
                <a:stretch>
                  <a:fillRect l="-2857" t="-19231" r="-2667" b="-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624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Reapplying the fit with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m:rPr>
                        <m:sty m:val="p"/>
                      </m:rPr>
                      <a:rPr lang="it-IT" sz="1600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sz="1600" dirty="0"/>
                  <a:t> we see that the 3D predictions are more in line with the Monte Carlo truth, past the first few steps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  <a:blipFill>
                <a:blip r:embed="rId2"/>
                <a:stretch>
                  <a:fillRect l="-219"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26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CA356-B8BB-4FA4-AF5B-DF8663493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48" y="1680759"/>
            <a:ext cx="5491430" cy="4258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F374B7-6A8F-45D4-8300-AC0939912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5254" y="1680758"/>
            <a:ext cx="5491429" cy="42588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20B7B8-22BC-45BC-8E0A-6663493CFAC5}"/>
              </a:ext>
            </a:extLst>
          </p:cNvPr>
          <p:cNvSpPr txBox="1"/>
          <p:nvPr/>
        </p:nvSpPr>
        <p:spPr>
          <a:xfrm>
            <a:off x="10529337" y="3440870"/>
            <a:ext cx="1662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3"/>
                </a:solidFill>
              </a:rPr>
              <a:t>FILTER PROPAGATION DIRECTION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FCFC41-98A5-4223-81F7-F42458B0F2D7}"/>
              </a:ext>
            </a:extLst>
          </p:cNvPr>
          <p:cNvSpPr/>
          <p:nvPr/>
        </p:nvSpPr>
        <p:spPr>
          <a:xfrm>
            <a:off x="10996684" y="2996987"/>
            <a:ext cx="727968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22DA01-3FEF-45F4-9808-A8A37A7B5100}"/>
                  </a:ext>
                </a:extLst>
              </p:cNvPr>
              <p:cNvSpPr txBox="1"/>
              <p:nvPr/>
            </p:nvSpPr>
            <p:spPr>
              <a:xfrm>
                <a:off x="1610316" y="592167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22DA01-3FEF-45F4-9808-A8A37A7B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16" y="5921679"/>
                <a:ext cx="3205493" cy="318677"/>
              </a:xfrm>
              <a:prstGeom prst="rect">
                <a:avLst/>
              </a:prstGeom>
              <a:blipFill>
                <a:blip r:embed="rId5"/>
                <a:stretch>
                  <a:fillRect l="-2662" t="-18868" r="-247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3D15DE-35C1-4BEE-A834-D7A04CD58824}"/>
                  </a:ext>
                </a:extLst>
              </p:cNvPr>
              <p:cNvSpPr txBox="1"/>
              <p:nvPr/>
            </p:nvSpPr>
            <p:spPr>
              <a:xfrm>
                <a:off x="6648223" y="5939642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3D15DE-35C1-4BEE-A834-D7A04CD58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223" y="5939642"/>
                <a:ext cx="3205493" cy="318677"/>
              </a:xfrm>
              <a:prstGeom prst="rect">
                <a:avLst/>
              </a:prstGeom>
              <a:blipFill>
                <a:blip r:embed="rId6"/>
                <a:stretch>
                  <a:fillRect l="-2857" t="-18868" r="-2667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250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Reapplying the fit with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m:rPr>
                        <m:sty m:val="p"/>
                      </m:rPr>
                      <a:rPr lang="it-IT" sz="1600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sz="1600" dirty="0"/>
                  <a:t> we see that the 3D predictions are more in line with the Monte Carlo truth, past the first few steps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  <a:blipFill>
                <a:blip r:embed="rId2"/>
                <a:stretch>
                  <a:fillRect l="-219"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27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CA356-B8BB-4FA4-AF5B-DF8663493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48" y="1680759"/>
            <a:ext cx="5491429" cy="4258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F374B7-6A8F-45D4-8300-AC0939912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5254" y="1680758"/>
            <a:ext cx="5491429" cy="42588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20B7B8-22BC-45BC-8E0A-6663493CFAC5}"/>
              </a:ext>
            </a:extLst>
          </p:cNvPr>
          <p:cNvSpPr txBox="1"/>
          <p:nvPr/>
        </p:nvSpPr>
        <p:spPr>
          <a:xfrm>
            <a:off x="10529337" y="3440870"/>
            <a:ext cx="1662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3"/>
                </a:solidFill>
              </a:rPr>
              <a:t>FILTER PROPAGATION DIRECTION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FCFC41-98A5-4223-81F7-F42458B0F2D7}"/>
              </a:ext>
            </a:extLst>
          </p:cNvPr>
          <p:cNvSpPr/>
          <p:nvPr/>
        </p:nvSpPr>
        <p:spPr>
          <a:xfrm>
            <a:off x="10996684" y="2996987"/>
            <a:ext cx="727968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8FCE07-837F-4DDD-9B3C-B010BC0A66BE}"/>
                  </a:ext>
                </a:extLst>
              </p:cNvPr>
              <p:cNvSpPr txBox="1"/>
              <p:nvPr/>
            </p:nvSpPr>
            <p:spPr>
              <a:xfrm>
                <a:off x="1610316" y="592167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8FCE07-837F-4DDD-9B3C-B010BC0A6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16" y="5921679"/>
                <a:ext cx="3205493" cy="318677"/>
              </a:xfrm>
              <a:prstGeom prst="rect">
                <a:avLst/>
              </a:prstGeom>
              <a:blipFill>
                <a:blip r:embed="rId5"/>
                <a:stretch>
                  <a:fillRect l="-2662" t="-18868" r="-247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A1BF6-CCA0-4F9B-A252-E34EA00B99C0}"/>
                  </a:ext>
                </a:extLst>
              </p:cNvPr>
              <p:cNvSpPr txBox="1"/>
              <p:nvPr/>
            </p:nvSpPr>
            <p:spPr>
              <a:xfrm>
                <a:off x="6648223" y="5939642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A1BF6-CCA0-4F9B-A252-E34EA00B9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223" y="5939642"/>
                <a:ext cx="3205493" cy="318677"/>
              </a:xfrm>
              <a:prstGeom prst="rect">
                <a:avLst/>
              </a:prstGeom>
              <a:blipFill>
                <a:blip r:embed="rId6"/>
                <a:stretch>
                  <a:fillRect l="-2857" t="-18868" r="-2667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94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step: testing the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5" y="933808"/>
                <a:ext cx="11126727" cy="658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sz="1600" dirty="0"/>
                  <a:t> are essentially weights,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only their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should matter</a:t>
                </a:r>
                <a:r>
                  <a:rPr lang="it-IT" sz="1600" dirty="0"/>
                  <a:t>. To test this we try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,8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which has the same ratio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933808"/>
                <a:ext cx="11126727" cy="658898"/>
              </a:xfrm>
              <a:prstGeom prst="rect">
                <a:avLst/>
              </a:prstGeom>
              <a:blipFill>
                <a:blip r:embed="rId2"/>
                <a:stretch>
                  <a:fillRect l="-21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28</a:t>
            </a:fld>
            <a:endParaRPr lang="it-IT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C352F1-F9F8-4113-8051-0F481F4A8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27" y="1613957"/>
            <a:ext cx="5491429" cy="4258884"/>
          </a:xfrm>
          <a:prstGeom prst="rect">
            <a:avLst/>
          </a:prstGeom>
        </p:spPr>
      </p:pic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3280C02C-2694-4ACC-BC9E-1292521F5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94" y="1592706"/>
            <a:ext cx="5491429" cy="4258884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D0B04DE-6120-48D4-AB6E-EDE62946E61B}"/>
              </a:ext>
            </a:extLst>
          </p:cNvPr>
          <p:cNvSpPr/>
          <p:nvPr/>
        </p:nvSpPr>
        <p:spPr>
          <a:xfrm>
            <a:off x="10996684" y="2996987"/>
            <a:ext cx="727968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A6F0F4-217C-40E7-8F7D-DD86CC0A2FF5}"/>
              </a:ext>
            </a:extLst>
          </p:cNvPr>
          <p:cNvSpPr txBox="1"/>
          <p:nvPr/>
        </p:nvSpPr>
        <p:spPr>
          <a:xfrm>
            <a:off x="10529337" y="3440870"/>
            <a:ext cx="1662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3"/>
                </a:solidFill>
              </a:rPr>
              <a:t>FILTER PROPAGATION DIRECTION</a:t>
            </a:r>
            <a:endParaRPr lang="en-US" sz="14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4268F6-0248-44E8-BEE4-A96AC76F849B}"/>
                  </a:ext>
                </a:extLst>
              </p:cNvPr>
              <p:cNvSpPr txBox="1"/>
              <p:nvPr/>
            </p:nvSpPr>
            <p:spPr>
              <a:xfrm>
                <a:off x="6875826" y="5921680"/>
                <a:ext cx="302916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4268F6-0248-44E8-BEE4-A96AC76F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826" y="5921680"/>
                <a:ext cx="3029163" cy="318677"/>
              </a:xfrm>
              <a:prstGeom prst="rect">
                <a:avLst/>
              </a:prstGeom>
              <a:blipFill>
                <a:blip r:embed="rId4"/>
                <a:stretch>
                  <a:fillRect l="-3018" t="-18868" r="-2616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8DC2C2-FD71-4EF1-8312-A51E2E121001}"/>
                  </a:ext>
                </a:extLst>
              </p:cNvPr>
              <p:cNvSpPr txBox="1"/>
              <p:nvPr/>
            </p:nvSpPr>
            <p:spPr>
              <a:xfrm>
                <a:off x="1692994" y="5921680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8DC2C2-FD71-4EF1-8312-A51E2E12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994" y="5921680"/>
                <a:ext cx="3205493" cy="318677"/>
              </a:xfrm>
              <a:prstGeom prst="rect">
                <a:avLst/>
              </a:prstGeom>
              <a:blipFill>
                <a:blip r:embed="rId5"/>
                <a:stretch>
                  <a:fillRect l="-2852" t="-18868" r="-247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42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step: testing the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5" y="933808"/>
                <a:ext cx="11126727" cy="658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sz="1600" dirty="0"/>
                  <a:t> are essentially weights,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only their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should matter</a:t>
                </a:r>
                <a:r>
                  <a:rPr lang="it-IT" sz="1600" dirty="0"/>
                  <a:t>. To test this we try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,8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which has the same ratio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933808"/>
                <a:ext cx="11126727" cy="658898"/>
              </a:xfrm>
              <a:prstGeom prst="rect">
                <a:avLst/>
              </a:prstGeom>
              <a:blipFill>
                <a:blip r:embed="rId2"/>
                <a:stretch>
                  <a:fillRect l="-21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29</a:t>
            </a:fld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D7545B-CDF4-4150-B3B6-1DD6AF8B5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27" y="1628437"/>
            <a:ext cx="5491429" cy="4258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4271B1-E5B7-42FE-AFAA-90A9530A9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4694" y="1592706"/>
            <a:ext cx="5491429" cy="425888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475751-BBDB-4C25-B888-0BDC054843F4}"/>
              </a:ext>
            </a:extLst>
          </p:cNvPr>
          <p:cNvSpPr/>
          <p:nvPr/>
        </p:nvSpPr>
        <p:spPr>
          <a:xfrm>
            <a:off x="10996684" y="2996987"/>
            <a:ext cx="727968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2DE3A-75CF-4B9F-BAB6-629CB95A8A87}"/>
              </a:ext>
            </a:extLst>
          </p:cNvPr>
          <p:cNvSpPr txBox="1"/>
          <p:nvPr/>
        </p:nvSpPr>
        <p:spPr>
          <a:xfrm>
            <a:off x="10529337" y="3440870"/>
            <a:ext cx="1662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3"/>
                </a:solidFill>
              </a:rPr>
              <a:t>FILTER PROPAGATION DIRECTION</a:t>
            </a:r>
            <a:endParaRPr lang="en-US" sz="14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7E5A37-9474-4DB1-8A21-F2ED3A6273AD}"/>
                  </a:ext>
                </a:extLst>
              </p:cNvPr>
              <p:cNvSpPr txBox="1"/>
              <p:nvPr/>
            </p:nvSpPr>
            <p:spPr>
              <a:xfrm>
                <a:off x="1692994" y="5921680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7E5A37-9474-4DB1-8A21-F2ED3A62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994" y="5921680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8868" r="-247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A8EB6C-B4D6-4380-A037-F5EBAFC14E27}"/>
                  </a:ext>
                </a:extLst>
              </p:cNvPr>
              <p:cNvSpPr txBox="1"/>
              <p:nvPr/>
            </p:nvSpPr>
            <p:spPr>
              <a:xfrm>
                <a:off x="6875826" y="5921680"/>
                <a:ext cx="302916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A8EB6C-B4D6-4380-A037-F5EBAFC14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826" y="5921680"/>
                <a:ext cx="3029163" cy="318677"/>
              </a:xfrm>
              <a:prstGeom prst="rect">
                <a:avLst/>
              </a:prstGeom>
              <a:blipFill>
                <a:blip r:embed="rId5"/>
                <a:stretch>
                  <a:fillRect l="-3018" t="-18868" r="-2616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9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9429-3C5E-47EE-B581-50D04226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941" y="3203619"/>
            <a:ext cx="9198117" cy="450762"/>
          </a:xfrm>
        </p:spPr>
        <p:txBody>
          <a:bodyPr/>
          <a:lstStyle/>
          <a:p>
            <a:pPr algn="ctr"/>
            <a:r>
              <a:rPr lang="it-IT" sz="3600" dirty="0"/>
              <a:t>Kinematic fitting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8F2CC-8B22-4A9C-828D-BD8CDE79492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749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011967"/>
                <a:ext cx="1112672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comparing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reconstructed tansverse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sz="1600" dirty="0"/>
                  <a:t> and the 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reconstructed total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from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our Kalman filter algorithm™</a:t>
                </a:r>
                <a:r>
                  <a:rPr lang="it-IT" sz="1600" dirty="0"/>
                  <a:t> to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MC truth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011967"/>
                <a:ext cx="11126727" cy="584775"/>
              </a:xfrm>
              <a:prstGeom prst="rect">
                <a:avLst/>
              </a:prstGeom>
              <a:blipFill>
                <a:blip r:embed="rId2"/>
                <a:stretch>
                  <a:fillRect l="-21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30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B986A-29D7-4D1D-9CF1-9C03796A9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341" y="1658887"/>
            <a:ext cx="5846330" cy="4534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6D6C2B-FA42-4813-B69B-89498192B628}"/>
              </a:ext>
            </a:extLst>
          </p:cNvPr>
          <p:cNvCxnSpPr>
            <a:cxnSpLocks/>
          </p:cNvCxnSpPr>
          <p:nvPr/>
        </p:nvCxnSpPr>
        <p:spPr>
          <a:xfrm flipH="1" flipV="1">
            <a:off x="7403286" y="5839402"/>
            <a:ext cx="35359" cy="3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A1A5A01-6049-4FFD-830F-F3D0E6584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0281" y="1658887"/>
            <a:ext cx="5846330" cy="45341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E51D62A-CCF6-4A92-8C23-4D547465A63C}"/>
              </a:ext>
            </a:extLst>
          </p:cNvPr>
          <p:cNvSpPr txBox="1"/>
          <p:nvPr/>
        </p:nvSpPr>
        <p:spPr>
          <a:xfrm>
            <a:off x="4856309" y="6193015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FORWARD FIT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3139B2B-8158-49E5-858F-AA1E1D0CBADD}"/>
              </a:ext>
            </a:extLst>
          </p:cNvPr>
          <p:cNvSpPr/>
          <p:nvPr/>
        </p:nvSpPr>
        <p:spPr>
          <a:xfrm>
            <a:off x="6650298" y="6193015"/>
            <a:ext cx="518726" cy="36933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044F6F-36E7-4941-9790-E47BBE757EC3}"/>
                  </a:ext>
                </a:extLst>
              </p:cNvPr>
              <p:cNvSpPr txBox="1"/>
              <p:nvPr/>
            </p:nvSpPr>
            <p:spPr>
              <a:xfrm>
                <a:off x="740168" y="6126085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044F6F-36E7-4941-9790-E47BBE757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68" y="6126085"/>
                <a:ext cx="3205493" cy="318677"/>
              </a:xfrm>
              <a:prstGeom prst="rect">
                <a:avLst/>
              </a:prstGeom>
              <a:blipFill>
                <a:blip r:embed="rId5"/>
                <a:stretch>
                  <a:fillRect l="-2662" t="-19231" r="-2471" b="-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0ED6B7B-6883-490F-84A3-C9AEE8A762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7639" r="7991" b="6026"/>
          <a:stretch/>
        </p:blipFill>
        <p:spPr>
          <a:xfrm>
            <a:off x="9021039" y="2828925"/>
            <a:ext cx="3077824" cy="2274938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42F67E02-76A3-4FE5-AD3D-4BA944D1D8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t="7361" r="7776" b="6026"/>
          <a:stretch/>
        </p:blipFill>
        <p:spPr>
          <a:xfrm>
            <a:off x="2818150" y="2829717"/>
            <a:ext cx="3077824" cy="227414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DC10531-9B13-45E3-B273-3F579893EA05}"/>
              </a:ext>
            </a:extLst>
          </p:cNvPr>
          <p:cNvSpPr/>
          <p:nvPr/>
        </p:nvSpPr>
        <p:spPr>
          <a:xfrm>
            <a:off x="3494671" y="5368512"/>
            <a:ext cx="1628775" cy="18352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FCFF0E-C23B-453D-AC7F-3230E8BD1FCC}"/>
              </a:ext>
            </a:extLst>
          </p:cNvPr>
          <p:cNvCxnSpPr>
            <a:stCxn id="15" idx="2"/>
          </p:cNvCxnSpPr>
          <p:nvPr/>
        </p:nvCxnSpPr>
        <p:spPr>
          <a:xfrm flipH="1" flipV="1">
            <a:off x="3124200" y="5010150"/>
            <a:ext cx="370471" cy="450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1E15F4-7C8A-43EF-A108-8DD5089B3009}"/>
              </a:ext>
            </a:extLst>
          </p:cNvPr>
          <p:cNvCxnSpPr>
            <a:cxnSpLocks/>
          </p:cNvCxnSpPr>
          <p:nvPr/>
        </p:nvCxnSpPr>
        <p:spPr>
          <a:xfrm flipV="1">
            <a:off x="5123446" y="5011126"/>
            <a:ext cx="674362" cy="44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187B401-22D4-4EA5-AB80-088A5266A325}"/>
              </a:ext>
            </a:extLst>
          </p:cNvPr>
          <p:cNvSpPr/>
          <p:nvPr/>
        </p:nvSpPr>
        <p:spPr>
          <a:xfrm>
            <a:off x="9697938" y="5366431"/>
            <a:ext cx="1628775" cy="18352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DD3F35-5241-4809-9B88-DD6C0348E2CA}"/>
              </a:ext>
            </a:extLst>
          </p:cNvPr>
          <p:cNvCxnSpPr>
            <a:cxnSpLocks/>
          </p:cNvCxnSpPr>
          <p:nvPr/>
        </p:nvCxnSpPr>
        <p:spPr>
          <a:xfrm flipV="1">
            <a:off x="11322182" y="5014289"/>
            <a:ext cx="674362" cy="44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99B1CC-D059-49A4-92AA-13C3CF8845A8}"/>
              </a:ext>
            </a:extLst>
          </p:cNvPr>
          <p:cNvCxnSpPr/>
          <p:nvPr/>
        </p:nvCxnSpPr>
        <p:spPr>
          <a:xfrm flipH="1" flipV="1">
            <a:off x="9322749" y="5021246"/>
            <a:ext cx="370471" cy="450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51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Applying a very small r a standard KALMAN FILTER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31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FITTER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/>
              <p:nvPr/>
            </p:nvSpPr>
            <p:spPr>
              <a:xfrm>
                <a:off x="549168" y="905324"/>
                <a:ext cx="11093658" cy="628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We try applying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a standard Kalman Filter </a:t>
                </a:r>
                <a:r>
                  <a:rPr lang="it-IT" sz="1600" dirty="0"/>
                  <a:t>to our Toy Monte Carlo,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substituting the values in the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cm , where before we had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cm</a:t>
                </a:r>
                <a:r>
                  <a:rPr lang="it-IT" sz="1600" dirty="0">
                    <a:solidFill>
                      <a:schemeClr val="tx1"/>
                    </a:solidFill>
                  </a:rPr>
                  <a:t>: with such a small R the Kalman filter follows the measurements almost exactly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68" y="905324"/>
                <a:ext cx="11093658" cy="628570"/>
              </a:xfrm>
              <a:prstGeom prst="rect">
                <a:avLst/>
              </a:prstGeom>
              <a:blipFill>
                <a:blip r:embed="rId2"/>
                <a:stretch>
                  <a:fillRect l="-220" t="-2913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63312F8-3F77-4122-A1E0-11B91F559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886" y="1746378"/>
            <a:ext cx="5227808" cy="4054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70BF1A-DD42-4FBF-B767-955917F4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1" y="1750277"/>
            <a:ext cx="5227807" cy="40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5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Applying a very small r to our KALMAN FILTER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32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FITTER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/>
              <p:nvPr/>
            </p:nvSpPr>
            <p:spPr>
              <a:xfrm>
                <a:off x="549168" y="905324"/>
                <a:ext cx="11093658" cy="874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We try applying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our Kalman Filter™  </a:t>
                </a:r>
                <a:r>
                  <a:rPr lang="it-IT" sz="1600" dirty="0"/>
                  <a:t>to our Toy Monte Carlo, but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substituting the values in the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cm , where before we had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cm</a:t>
                </a:r>
                <a:r>
                  <a:rPr lang="it-IT" sz="1600" dirty="0">
                    <a:solidFill>
                      <a:schemeClr val="tx1"/>
                    </a:solidFill>
                  </a:rPr>
                  <a:t>: with such a small R the Kalman filter should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converge with the measurement very quickly </a:t>
                </a:r>
                <a:r>
                  <a:rPr lang="it-IT" sz="1600" dirty="0">
                    <a:solidFill>
                      <a:schemeClr val="tx1"/>
                    </a:solidFill>
                  </a:rPr>
                  <a:t>(this happens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immediately with a Standard Kalman filter</a:t>
                </a:r>
                <a:r>
                  <a:rPr lang="it-IT" sz="1600" dirty="0"/>
                  <a:t>, as you can see in the previous slide</a:t>
                </a:r>
                <a:r>
                  <a:rPr lang="it-IT" sz="1600" dirty="0">
                    <a:solidFill>
                      <a:schemeClr val="tx1"/>
                    </a:solidFill>
                  </a:rPr>
                  <a:t>)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68" y="905324"/>
                <a:ext cx="11093658" cy="874791"/>
              </a:xfrm>
              <a:prstGeom prst="rect">
                <a:avLst/>
              </a:prstGeom>
              <a:blipFill>
                <a:blip r:embed="rId2"/>
                <a:stretch>
                  <a:fillRect l="-220" t="-2098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63312F8-3F77-4122-A1E0-11B91F559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885" y="1746378"/>
            <a:ext cx="5227810" cy="4054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70BF1A-DD42-4FBF-B767-955917F4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1" y="1750277"/>
            <a:ext cx="5227807" cy="40544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74A2D3-9ED9-43C1-BE1C-191D8D99B411}"/>
                  </a:ext>
                </a:extLst>
              </p:cNvPr>
              <p:cNvSpPr txBox="1"/>
              <p:nvPr/>
            </p:nvSpPr>
            <p:spPr>
              <a:xfrm>
                <a:off x="1147075" y="5918903"/>
                <a:ext cx="3199081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dirty="0">
                    <a:solidFill>
                      <a:schemeClr val="accent1"/>
                    </a:solidFill>
                  </a:rPr>
                  <a:t>KF™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74A2D3-9ED9-43C1-BE1C-191D8D99B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75" y="5918903"/>
                <a:ext cx="3199081" cy="318677"/>
              </a:xfrm>
              <a:prstGeom prst="rect">
                <a:avLst/>
              </a:prstGeom>
              <a:blipFill>
                <a:blip r:embed="rId5"/>
                <a:stretch>
                  <a:fillRect l="-4381" t="-19231" r="-952" b="-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429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SUMMARY AND FUTURE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282FC-8567-4440-A923-07093A196DE4}"/>
                  </a:ext>
                </a:extLst>
              </p:cNvPr>
              <p:cNvSpPr/>
              <p:nvPr/>
            </p:nvSpPr>
            <p:spPr>
              <a:xfrm>
                <a:off x="886287" y="1320016"/>
                <a:ext cx="10724225" cy="5185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The Kalman Filter now in use is convoluted with Kinematic Fitting</a:t>
                </a:r>
                <a:r>
                  <a:rPr lang="it-IT" dirty="0"/>
                  <a:t> which determines the evolution of the free parameter, minimizing the distance between the measured value and the a priori prediction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3"/>
                    </a:solidFill>
                  </a:rPr>
                  <a:t>The Kinematic Fitting is regulated by two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whose ratio determines weather the fit is dominated by corrections related to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dirty="0"/>
                  <a:t> or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measurements and predictions </a:t>
                </a: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With the previous values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Kalman Fit disregarded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measurements in the update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Increasing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:r>
                  <a:rPr lang="en-US" dirty="0">
                    <a:solidFill>
                      <a:schemeClr val="accent3"/>
                    </a:solidFill>
                  </a:rPr>
                  <a:t>bringing the ratio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the fit better takes into account the x measurements and </a:t>
                </a:r>
                <a:r>
                  <a:rPr lang="en-US" dirty="0">
                    <a:solidFill>
                      <a:schemeClr val="accent3"/>
                    </a:solidFill>
                  </a:rPr>
                  <a:t>follows the Monte Carlo truth more closely</a:t>
                </a:r>
              </a:p>
              <a:p>
                <a:pPr lvl="1"/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3"/>
                    </a:solidFill>
                  </a:rPr>
                  <a:t>Future steps: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Weights with  a larger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ratio (i.e. following the x measurement more closely) should maybe be used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A smeared helix Toy Monte Carlo needs to be investigated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Other options for the free parameter need to be studied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282FC-8567-4440-A923-07093A196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87" y="1320016"/>
                <a:ext cx="10724225" cy="5185779"/>
              </a:xfrm>
              <a:prstGeom prst="rect">
                <a:avLst/>
              </a:prstGeom>
              <a:blipFill>
                <a:blip r:embed="rId2"/>
                <a:stretch>
                  <a:fillRect l="-341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3E79E54-54C3-4718-9E9F-F09B62F8243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790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9429-3C5E-47EE-B581-50D04226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941" y="3203619"/>
            <a:ext cx="9198117" cy="450762"/>
          </a:xfrm>
        </p:spPr>
        <p:txBody>
          <a:bodyPr/>
          <a:lstStyle/>
          <a:p>
            <a:pPr algn="ctr"/>
            <a:r>
              <a:rPr lang="it-IT" sz="3600" dirty="0"/>
              <a:t>BACKUP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8F2CC-8B22-4A9C-828D-BD8CDE79492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it-IT" smtClean="0"/>
              <a:pPr rtl="0"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9059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35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118989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apply a Kalman filter to the </a:t>
            </a:r>
            <a:r>
              <a:rPr lang="it-IT" dirty="0">
                <a:solidFill>
                  <a:schemeClr val="accent3"/>
                </a:solidFill>
              </a:rPr>
              <a:t>motion of a charged particle in the magnetic field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DBBB2-BD30-42A9-85AB-C6648309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063" y="1898815"/>
            <a:ext cx="4831665" cy="3840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6DA16-440F-44E3-B824-178934F95F7F}"/>
                  </a:ext>
                </a:extLst>
              </p:cNvPr>
              <p:cNvSpPr txBox="1"/>
              <p:nvPr/>
            </p:nvSpPr>
            <p:spPr>
              <a:xfrm>
                <a:off x="1590030" y="1951344"/>
                <a:ext cx="3051413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func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6DA16-440F-44E3-B824-178934F9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30" y="1951344"/>
                <a:ext cx="3051413" cy="982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4E487B-82CC-4CB2-9C4B-1E26C8184C15}"/>
              </a:ext>
            </a:extLst>
          </p:cNvPr>
          <p:cNvSpPr txBox="1"/>
          <p:nvPr/>
        </p:nvSpPr>
        <p:spPr>
          <a:xfrm>
            <a:off x="1590030" y="3032791"/>
            <a:ext cx="3573286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TRACK PARAMETERS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ACC41-C9F7-4B6E-A0E4-4C9520AF1976}"/>
              </a:ext>
            </a:extLst>
          </p:cNvPr>
          <p:cNvSpPr txBox="1"/>
          <p:nvPr/>
        </p:nvSpPr>
        <p:spPr>
          <a:xfrm>
            <a:off x="755772" y="4009980"/>
            <a:ext cx="4651899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We apply the Kalman filter to track candidates, consisting of groups of TPC clusters, which are identified and put together during the reconstruction process. </a:t>
            </a:r>
            <a:r>
              <a:rPr lang="it-IT" dirty="0">
                <a:solidFill>
                  <a:schemeClr val="accent3"/>
                </a:solidFill>
              </a:rPr>
              <a:t>Each step of the Kalman filter algorithm is identified by one of these TPC clusters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5E9F-1B67-4CCE-9328-8D6BB37BEA72}"/>
              </a:ext>
            </a:extLst>
          </p:cNvPr>
          <p:cNvSpPr/>
          <p:nvPr/>
        </p:nvSpPr>
        <p:spPr>
          <a:xfrm>
            <a:off x="9032569" y="4887143"/>
            <a:ext cx="2293128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T. Junk, DUNE-Doc-13933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43CBB-63BD-4184-937E-6B6DEAFDC667}"/>
              </a:ext>
            </a:extLst>
          </p:cNvPr>
          <p:cNvSpPr/>
          <p:nvPr/>
        </p:nvSpPr>
        <p:spPr>
          <a:xfrm>
            <a:off x="6306105" y="5764306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https://docs.dunescience.org/cgi-bin/private/ShowDocument?docid=13933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786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FILTER: coordinate system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36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52026" y="1031024"/>
            <a:ext cx="11126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Note that in our coordinate sytem</a:t>
            </a:r>
            <a:r>
              <a:rPr lang="it-IT" dirty="0">
                <a:solidFill>
                  <a:schemeClr val="accent3"/>
                </a:solidFill>
              </a:rPr>
              <a:t> z is the flux direction, y is the vertical direction and x is the drift direction </a:t>
            </a:r>
            <a:r>
              <a:rPr lang="it-IT" dirty="0"/>
              <a:t>(i.e. the magnetic field direction)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D31813-62A7-478C-81DC-6457114EAC56}"/>
              </a:ext>
            </a:extLst>
          </p:cNvPr>
          <p:cNvGrpSpPr/>
          <p:nvPr/>
        </p:nvGrpSpPr>
        <p:grpSpPr>
          <a:xfrm>
            <a:off x="2244570" y="1677355"/>
            <a:ext cx="7242329" cy="4508526"/>
            <a:chOff x="3197071" y="2131279"/>
            <a:chExt cx="5797858" cy="3722458"/>
          </a:xfrm>
        </p:grpSpPr>
        <p:pic>
          <p:nvPicPr>
            <p:cNvPr id="11" name="Picture 1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3945F34B-490B-4E7A-B034-5F25CD5CD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9"/>
            <a:stretch/>
          </p:blipFill>
          <p:spPr>
            <a:xfrm>
              <a:off x="3197071" y="2320149"/>
              <a:ext cx="5797858" cy="3533588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7F10D4-4825-4FE2-83E0-0C499F7B9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3331" y="2803619"/>
              <a:ext cx="540461" cy="19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0AB4E21-F98A-4981-AD77-81D264AC9035}"/>
                </a:ext>
              </a:extLst>
            </p:cNvPr>
            <p:cNvCxnSpPr/>
            <p:nvPr/>
          </p:nvCxnSpPr>
          <p:spPr>
            <a:xfrm flipV="1">
              <a:off x="6953791" y="2301443"/>
              <a:ext cx="0" cy="502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1DD04F-767F-445A-9F09-865AD40380A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791" y="2803619"/>
              <a:ext cx="569249" cy="7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2F9A8E-1E05-47D2-9856-D1789C41450D}"/>
                </a:ext>
              </a:extLst>
            </p:cNvPr>
            <p:cNvSpPr txBox="1"/>
            <p:nvPr/>
          </p:nvSpPr>
          <p:spPr>
            <a:xfrm>
              <a:off x="6958780" y="2131279"/>
              <a:ext cx="18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chemeClr val="accent1"/>
                  </a:solidFill>
                </a:rPr>
                <a:t>y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65F895-BDCC-4268-9BA0-5FBC32CE61E3}"/>
                </a:ext>
              </a:extLst>
            </p:cNvPr>
            <p:cNvSpPr txBox="1"/>
            <p:nvPr/>
          </p:nvSpPr>
          <p:spPr>
            <a:xfrm>
              <a:off x="6291331" y="2655854"/>
              <a:ext cx="18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chemeClr val="accent1"/>
                  </a:solidFill>
                </a:rPr>
                <a:t>z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1839B1-E6E9-46E9-BB08-403094AF41D2}"/>
                </a:ext>
              </a:extLst>
            </p:cNvPr>
            <p:cNvSpPr txBox="1"/>
            <p:nvPr/>
          </p:nvSpPr>
          <p:spPr>
            <a:xfrm>
              <a:off x="7336616" y="2454185"/>
              <a:ext cx="18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>
                  <a:solidFill>
                    <a:schemeClr val="accent1"/>
                  </a:solidFill>
                </a:rPr>
                <a:t>x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642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initial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010921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Before the Kalman filter algorithm can be applied, we need an </a:t>
                </a:r>
                <a:r>
                  <a:rPr lang="it-IT" dirty="0">
                    <a:solidFill>
                      <a:schemeClr val="accent3"/>
                    </a:solidFill>
                  </a:rPr>
                  <a:t>initial estimate </a:t>
                </a:r>
                <a:r>
                  <a:rPr lang="it-IT" dirty="0"/>
                  <a:t>for the </a:t>
                </a:r>
                <a:r>
                  <a:rPr lang="it-IT" dirty="0">
                    <a:solidFill>
                      <a:schemeClr val="accent3"/>
                    </a:solidFill>
                  </a:rPr>
                  <a:t>state vector</a:t>
                </a:r>
                <a:r>
                  <a:rPr lang="it-IT" dirty="0"/>
                  <a:t>, which in our case  includes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and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/>
                  <a:t> and the </a:t>
                </a:r>
                <a:r>
                  <a:rPr lang="it-IT" dirty="0">
                    <a:solidFill>
                      <a:schemeClr val="accent3"/>
                    </a:solidFill>
                  </a:rPr>
                  <a:t>covariance matrix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010921"/>
                <a:ext cx="11126727" cy="646331"/>
              </a:xfrm>
              <a:prstGeom prst="rect">
                <a:avLst/>
              </a:prstGeom>
              <a:blipFill>
                <a:blip r:embed="rId2"/>
                <a:stretch>
                  <a:fillRect l="-329" t="-23585" r="-1424" b="-10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3C413-CEE6-4CF6-95EE-3D6F280A7583}"/>
                  </a:ext>
                </a:extLst>
              </p:cNvPr>
              <p:cNvSpPr txBox="1"/>
              <p:nvPr/>
            </p:nvSpPr>
            <p:spPr>
              <a:xfrm>
                <a:off x="4669961" y="2210919"/>
                <a:ext cx="4681025" cy="251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sz="1600" i="1">
                          <a:latin typeface="Cambria Math" panose="02040503050406030204" pitchFamily="18" charset="0"/>
                        </a:rPr>
                        <m:t>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3C413-CEE6-4CF6-95EE-3D6F280A7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61" y="2210919"/>
                <a:ext cx="4681025" cy="251223"/>
              </a:xfrm>
              <a:prstGeom prst="rect">
                <a:avLst/>
              </a:prstGeom>
              <a:blipFill>
                <a:blip r:embed="rId3"/>
                <a:stretch>
                  <a:fillRect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44EEF-E43E-4CF4-BBD9-74554ECFD9C3}"/>
                  </a:ext>
                </a:extLst>
              </p:cNvPr>
              <p:cNvSpPr txBox="1"/>
              <p:nvPr/>
            </p:nvSpPr>
            <p:spPr>
              <a:xfrm>
                <a:off x="4669961" y="2811492"/>
                <a:ext cx="3110531" cy="1168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44EEF-E43E-4CF4-BBD9-74554ECF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61" y="2811492"/>
                <a:ext cx="3110531" cy="1168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3ED181B-C9B0-4375-81D1-37B879C15E8C}"/>
              </a:ext>
            </a:extLst>
          </p:cNvPr>
          <p:cNvSpPr/>
          <p:nvPr/>
        </p:nvSpPr>
        <p:spPr>
          <a:xfrm>
            <a:off x="2041865" y="1944210"/>
            <a:ext cx="8238478" cy="24058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2BB94-4D3C-4BEB-A7CA-8E2CC0054895}"/>
              </a:ext>
            </a:extLst>
          </p:cNvPr>
          <p:cNvSpPr txBox="1"/>
          <p:nvPr/>
        </p:nvSpPr>
        <p:spPr>
          <a:xfrm>
            <a:off x="2232888" y="2192389"/>
            <a:ext cx="177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STATE VECTOR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C49E8-981E-4B30-8EF0-89F1140B0C56}"/>
              </a:ext>
            </a:extLst>
          </p:cNvPr>
          <p:cNvSpPr txBox="1"/>
          <p:nvPr/>
        </p:nvSpPr>
        <p:spPr>
          <a:xfrm>
            <a:off x="2295032" y="3117675"/>
            <a:ext cx="177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COVARIANCE MATRIX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AFF7864F-E8AE-45C5-A0D9-001E27459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37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41D2AB-31B0-4548-909B-BD71CCB8A71C}"/>
              </a:ext>
            </a:extLst>
          </p:cNvPr>
          <p:cNvSpPr/>
          <p:nvPr/>
        </p:nvSpPr>
        <p:spPr>
          <a:xfrm>
            <a:off x="532636" y="4526644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The estimated quantities from the state vector can be used to estimate the particle’s momentum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26C80D-B8C6-4CD4-B7D8-22DA5167E0E8}"/>
                  </a:ext>
                </a:extLst>
              </p:cNvPr>
              <p:cNvSpPr/>
              <p:nvPr/>
            </p:nvSpPr>
            <p:spPr>
              <a:xfrm>
                <a:off x="2699120" y="5136751"/>
                <a:ext cx="1724126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26C80D-B8C6-4CD4-B7D8-22DA5167E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20" y="5136751"/>
                <a:ext cx="1724126" cy="1117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9B43B-A7A3-409F-BE1C-7BF7F9273EFF}"/>
                  </a:ext>
                </a:extLst>
              </p:cNvPr>
              <p:cNvSpPr/>
              <p:nvPr/>
            </p:nvSpPr>
            <p:spPr>
              <a:xfrm>
                <a:off x="5996274" y="5478416"/>
                <a:ext cx="3454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GeV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=0.3×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9B43B-A7A3-409F-BE1C-7BF7F9273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74" y="5478416"/>
                <a:ext cx="3454279" cy="369332"/>
              </a:xfrm>
              <a:prstGeom prst="rect">
                <a:avLst/>
              </a:prstGeom>
              <a:blipFill>
                <a:blip r:embed="rId6"/>
                <a:stretch>
                  <a:fillRect t="-116667" b="-18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1FB6FB6-0A07-4EB4-8E0B-9C8B2FAEB865}"/>
              </a:ext>
            </a:extLst>
          </p:cNvPr>
          <p:cNvSpPr/>
          <p:nvPr/>
        </p:nvSpPr>
        <p:spPr>
          <a:xfrm>
            <a:off x="2610342" y="5072562"/>
            <a:ext cx="2059619" cy="12554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0A3AE-0C4C-446D-BDEC-7560E0236F77}"/>
              </a:ext>
            </a:extLst>
          </p:cNvPr>
          <p:cNvSpPr/>
          <p:nvPr/>
        </p:nvSpPr>
        <p:spPr>
          <a:xfrm>
            <a:off x="5996274" y="5478415"/>
            <a:ext cx="3354712" cy="3693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01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KALMAN FILTER APPLICATION: prediction AND MEASUREMENT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38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476387" y="1290325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From the equation of motion we obtain the </a:t>
                </a:r>
                <a:r>
                  <a:rPr lang="it-IT" dirty="0">
                    <a:solidFill>
                      <a:schemeClr val="accent3"/>
                    </a:solidFill>
                  </a:rPr>
                  <a:t>prediction function for our state vector</a:t>
                </a:r>
                <a:r>
                  <a:rPr lang="it-IT" dirty="0"/>
                  <a:t>. Note that the drift direction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is used as our free parameter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7" y="1290325"/>
                <a:ext cx="11126727" cy="646331"/>
              </a:xfrm>
              <a:prstGeom prst="rect">
                <a:avLst/>
              </a:prstGeom>
              <a:blipFill>
                <a:blip r:embed="rId2"/>
                <a:stretch>
                  <a:fillRect l="-329" t="-5660" r="-2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467872-3572-4491-9E3C-A80B6205F784}"/>
                  </a:ext>
                </a:extLst>
              </p:cNvPr>
              <p:cNvSpPr txBox="1"/>
              <p:nvPr/>
            </p:nvSpPr>
            <p:spPr>
              <a:xfrm>
                <a:off x="1539679" y="2011215"/>
                <a:ext cx="5824351" cy="1655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num>
                            <m:den>
                              <m:eqArr>
                                <m:eqArr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dx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eqArr>
                                <m:eqArr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dx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×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dx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e>
                                  </m:func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467872-3572-4491-9E3C-A80B6205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679" y="2011215"/>
                <a:ext cx="5824351" cy="1655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2F8C2-80FD-4B2A-A2B0-5EE8D72EF213}"/>
                  </a:ext>
                </a:extLst>
              </p:cNvPr>
              <p:cNvSpPr/>
              <p:nvPr/>
            </p:nvSpPr>
            <p:spPr>
              <a:xfrm>
                <a:off x="476387" y="4096261"/>
                <a:ext cx="110260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dirty="0">
                    <a:solidFill>
                      <a:schemeClr val="accent3"/>
                    </a:solidFill>
                  </a:rPr>
                  <a:t>only measured quantities in our case are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, and are set at the center of the TPC cluster correspondent to the present step.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2F8C2-80FD-4B2A-A2B0-5EE8D72EF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7" y="4096261"/>
                <a:ext cx="11026090" cy="646331"/>
              </a:xfrm>
              <a:prstGeom prst="rect">
                <a:avLst/>
              </a:prstGeom>
              <a:blipFill>
                <a:blip r:embed="rId4"/>
                <a:stretch>
                  <a:fillRect l="-332" t="-5660" r="-16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54FC86-A91C-45C2-AB91-D365A60A7407}"/>
                  </a:ext>
                </a:extLst>
              </p:cNvPr>
              <p:cNvSpPr/>
              <p:nvPr/>
            </p:nvSpPr>
            <p:spPr>
              <a:xfrm>
                <a:off x="5343742" y="4936500"/>
                <a:ext cx="1304140" cy="735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54FC86-A91C-45C2-AB91-D365A60A7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42" y="4936500"/>
                <a:ext cx="1304140" cy="7350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89AEED-B3B8-48A7-B3C3-EB1162E3DDE0}"/>
              </a:ext>
            </a:extLst>
          </p:cNvPr>
          <p:cNvSpPr txBox="1"/>
          <p:nvPr/>
        </p:nvSpPr>
        <p:spPr>
          <a:xfrm>
            <a:off x="8282866" y="2300074"/>
            <a:ext cx="282309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Note: </a:t>
            </a:r>
            <a:r>
              <a:rPr lang="it-IT" dirty="0"/>
              <a:t>the prediction model does not account for dE/dx energy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5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KALMAN FILTER APPLICATION: COVARIANCE MATRIX PREDICTION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39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24919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First step to make the prediction for the covariance matrix is to calculate the </a:t>
            </a:r>
            <a:r>
              <a:rPr lang="it-IT" dirty="0">
                <a:solidFill>
                  <a:schemeClr val="accent3"/>
                </a:solidFill>
              </a:rPr>
              <a:t>Jacobian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48E30F-0F66-446F-8D61-64376101C413}"/>
                  </a:ext>
                </a:extLst>
              </p:cNvPr>
              <p:cNvSpPr txBox="1"/>
              <p:nvPr/>
            </p:nvSpPr>
            <p:spPr>
              <a:xfrm>
                <a:off x="1068108" y="1859871"/>
                <a:ext cx="9789282" cy="145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cot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ot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ot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  <m:func>
                                          <m:func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𝜙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p>
                                            </m:sSubSup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(−1−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cot</m:t>
                                            </m:r>
                                          </m:e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(−1−</m:t>
                                        </m:r>
                                        <m:func>
                                          <m:func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>
                                                    <a:latin typeface="Cambria Math" panose="02040503050406030204" pitchFamily="18" charset="0"/>
                                                  </a:rPr>
                                                  <m:t>cot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p>
                                            </m:sSubSup>
                                          </m:e>
                                        </m:func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(−1−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cot</m:t>
                                            </m:r>
                                          </m:e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48E30F-0F66-446F-8D61-64376101C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08" y="1859871"/>
                <a:ext cx="9789282" cy="1455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1DD4408-A9B2-4B5D-A1CE-F4CE0DCD3381}"/>
              </a:ext>
            </a:extLst>
          </p:cNvPr>
          <p:cNvSpPr/>
          <p:nvPr/>
        </p:nvSpPr>
        <p:spPr>
          <a:xfrm>
            <a:off x="532635" y="3762783"/>
            <a:ext cx="4554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>
                <a:solidFill>
                  <a:schemeClr val="accent3"/>
                </a:solidFill>
              </a:rPr>
              <a:t>step uncertainty matrix </a:t>
            </a:r>
            <a:r>
              <a:rPr lang="it-IT" dirty="0"/>
              <a:t>is also needed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0A0B3B-2874-4BEC-B3AC-7F3DD7795B0E}"/>
                  </a:ext>
                </a:extLst>
              </p:cNvPr>
              <p:cNvSpPr/>
              <p:nvPr/>
            </p:nvSpPr>
            <p:spPr>
              <a:xfrm>
                <a:off x="988208" y="4417177"/>
                <a:ext cx="3290829" cy="1407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0A0B3B-2874-4BEC-B3AC-7F3DD7795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08" y="4417177"/>
                <a:ext cx="3290829" cy="1407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8AD57A6-5351-4249-83FA-343B2802ABC7}"/>
              </a:ext>
            </a:extLst>
          </p:cNvPr>
          <p:cNvSpPr/>
          <p:nvPr/>
        </p:nvSpPr>
        <p:spPr>
          <a:xfrm>
            <a:off x="7397844" y="4459017"/>
            <a:ext cx="2613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The prediction is then: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2BE7A6-D138-4C9C-AD9B-74D1636E79B7}"/>
                  </a:ext>
                </a:extLst>
              </p:cNvPr>
              <p:cNvSpPr txBox="1"/>
              <p:nvPr/>
            </p:nvSpPr>
            <p:spPr>
              <a:xfrm>
                <a:off x="7440567" y="5020321"/>
                <a:ext cx="2436244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2BE7A6-D138-4C9C-AD9B-74D1636E7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567" y="5020321"/>
                <a:ext cx="2436244" cy="288092"/>
              </a:xfrm>
              <a:prstGeom prst="rect">
                <a:avLst/>
              </a:prstGeom>
              <a:blipFill>
                <a:blip r:embed="rId4"/>
                <a:stretch>
                  <a:fillRect l="-1754" r="-2757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543D640-D74B-4547-8FA7-5C1036647E43}"/>
              </a:ext>
            </a:extLst>
          </p:cNvPr>
          <p:cNvSpPr/>
          <p:nvPr/>
        </p:nvSpPr>
        <p:spPr>
          <a:xfrm>
            <a:off x="6968971" y="4267045"/>
            <a:ext cx="3471169" cy="14556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Kinematic fitting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680655" y="1874728"/>
                <a:ext cx="10830689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accent3"/>
                    </a:solidFill>
                  </a:rPr>
                  <a:t>Kinematic fitting </a:t>
                </a:r>
                <a:r>
                  <a:rPr lang="it-IT" sz="2000" dirty="0"/>
                  <a:t>is an algorithm that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updates a measurement within error in the presence of a model constraint</a:t>
                </a:r>
                <a:r>
                  <a:rPr lang="it-IT" sz="2000" dirty="0">
                    <a:solidFill>
                      <a:schemeClr val="accent3"/>
                    </a:solidFill>
                  </a:rPr>
                  <a:t>.</a:t>
                </a:r>
              </a:p>
              <a:p>
                <a:endParaRPr lang="it-IT" sz="2000" dirty="0">
                  <a:solidFill>
                    <a:schemeClr val="accent3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An example of this sort of fit can be found in </a:t>
                </a:r>
                <a:r>
                  <a:rPr lang="en-US" sz="2000" dirty="0"/>
                  <a:t> </a:t>
                </a:r>
                <a:r>
                  <a:rPr lang="en-US" sz="2000" dirty="0">
                    <a:hlinkClick r:id="rId2"/>
                  </a:rPr>
                  <a:t>https://inspirehep.net/literature/1780811</a:t>
                </a:r>
                <a:r>
                  <a:rPr lang="en-US" sz="2000" dirty="0"/>
                  <a:t> where  kinematic fitting has been used in the context of neutrino-induced charged-current (CC)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production on carbon, to improve the neutral pion momentum reconstruction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more insights you can consult: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hlinkClick r:id="rId3"/>
                  </a:rPr>
                  <a:t>https://www.phys.ufl.edu/~avery/fitting/kinfit_talk1.pdf</a:t>
                </a:r>
                <a:endParaRPr lang="en-US" sz="2000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hlinkClick r:id="rId4"/>
                  </a:rPr>
                  <a:t>http://www-hermes.desy.de/notes/pub/TALK/yaschenk.ColloqGlasgow.pdf</a:t>
                </a:r>
                <a:r>
                  <a:rPr lang="en-US" sz="2000" dirty="0"/>
                  <a:t> </a:t>
                </a:r>
                <a:endParaRPr lang="it-IT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55" y="1874728"/>
                <a:ext cx="10830689" cy="3170099"/>
              </a:xfrm>
              <a:prstGeom prst="rect">
                <a:avLst/>
              </a:prstGeom>
              <a:blipFill>
                <a:blip r:embed="rId5"/>
                <a:stretch>
                  <a:fillRect l="-507" t="-1154" r="-11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99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Evaluate the residual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17289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now evaluate the </a:t>
            </a:r>
            <a:r>
              <a:rPr lang="it-IT" dirty="0">
                <a:solidFill>
                  <a:schemeClr val="accent3"/>
                </a:solidFill>
              </a:rPr>
              <a:t>residual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and </a:t>
            </a:r>
            <a:r>
              <a:rPr lang="it-IT" dirty="0">
                <a:solidFill>
                  <a:schemeClr val="accent3"/>
                </a:solidFill>
              </a:rPr>
              <a:t>Kalman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B97CE-115D-4D94-8D41-DD7AB8898F75}"/>
                  </a:ext>
                </a:extLst>
              </p:cNvPr>
              <p:cNvSpPr txBox="1"/>
              <p:nvPr/>
            </p:nvSpPr>
            <p:spPr>
              <a:xfrm>
                <a:off x="2083676" y="2306907"/>
                <a:ext cx="3382392" cy="630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B97CE-115D-4D94-8D41-DD7AB889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76" y="2306907"/>
                <a:ext cx="3382392" cy="630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1572-9F94-474F-8EC4-0721A383B4EB}"/>
                  </a:ext>
                </a:extLst>
              </p:cNvPr>
              <p:cNvSpPr txBox="1"/>
              <p:nvPr/>
            </p:nvSpPr>
            <p:spPr>
              <a:xfrm>
                <a:off x="1967547" y="4284644"/>
                <a:ext cx="2673616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1572-9F94-474F-8EC4-0721A383B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47" y="4284644"/>
                <a:ext cx="2673616" cy="280846"/>
              </a:xfrm>
              <a:prstGeom prst="rect">
                <a:avLst/>
              </a:prstGeom>
              <a:blipFill>
                <a:blip r:embed="rId3"/>
                <a:stretch>
                  <a:fillRect l="-1598" r="-45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ADDB0-C803-42C2-9DD8-CA2937FD758A}"/>
                  </a:ext>
                </a:extLst>
              </p:cNvPr>
              <p:cNvSpPr txBox="1"/>
              <p:nvPr/>
            </p:nvSpPr>
            <p:spPr>
              <a:xfrm>
                <a:off x="7885693" y="3631971"/>
                <a:ext cx="2273699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ADDB0-C803-42C2-9DD8-CA2937FD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93" y="3631971"/>
                <a:ext cx="2273699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C666D3-C789-4FAD-9945-0ED01DA30C0A}"/>
                  </a:ext>
                </a:extLst>
              </p:cNvPr>
              <p:cNvSpPr/>
              <p:nvPr/>
            </p:nvSpPr>
            <p:spPr>
              <a:xfrm>
                <a:off x="7966608" y="2353823"/>
                <a:ext cx="1828800" cy="741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C666D3-C789-4FAD-9945-0ED01DA30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608" y="2353823"/>
                <a:ext cx="1828800" cy="741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CC20B7E-B0D3-4BDE-AF6E-BA753635927C}"/>
              </a:ext>
            </a:extLst>
          </p:cNvPr>
          <p:cNvSpPr/>
          <p:nvPr/>
        </p:nvSpPr>
        <p:spPr>
          <a:xfrm>
            <a:off x="1710814" y="2093805"/>
            <a:ext cx="4128116" cy="10564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5582E-A189-41C2-A85B-A19DA93274C7}"/>
              </a:ext>
            </a:extLst>
          </p:cNvPr>
          <p:cNvSpPr/>
          <p:nvPr/>
        </p:nvSpPr>
        <p:spPr>
          <a:xfrm>
            <a:off x="1710814" y="3896846"/>
            <a:ext cx="3187083" cy="10564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16D08-67E2-4418-99DC-1BCE0BB88F7C}"/>
              </a:ext>
            </a:extLst>
          </p:cNvPr>
          <p:cNvSpPr txBox="1"/>
          <p:nvPr/>
        </p:nvSpPr>
        <p:spPr>
          <a:xfrm>
            <a:off x="1647951" y="3536747"/>
            <a:ext cx="205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KALMAN GAIN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AE7027-3E81-47ED-BF24-474696A2FC2B}"/>
              </a:ext>
            </a:extLst>
          </p:cNvPr>
          <p:cNvSpPr txBox="1"/>
          <p:nvPr/>
        </p:nvSpPr>
        <p:spPr>
          <a:xfrm>
            <a:off x="1695300" y="1733706"/>
            <a:ext cx="205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RESIDUAL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31CEA-43DC-4B55-8F15-4F3C397BB9E7}"/>
              </a:ext>
            </a:extLst>
          </p:cNvPr>
          <p:cNvSpPr txBox="1"/>
          <p:nvPr/>
        </p:nvSpPr>
        <p:spPr>
          <a:xfrm>
            <a:off x="7615941" y="1865020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With: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24A1C9-8950-4D5B-868B-DAD259C01616}"/>
              </a:ext>
            </a:extLst>
          </p:cNvPr>
          <p:cNvSpPr/>
          <p:nvPr/>
        </p:nvSpPr>
        <p:spPr>
          <a:xfrm>
            <a:off x="7324626" y="2207147"/>
            <a:ext cx="3513909" cy="259314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446718-53B7-4ACB-9174-C457933CE2D7}"/>
              </a:ext>
            </a:extLst>
          </p:cNvPr>
          <p:cNvSpPr txBox="1"/>
          <p:nvPr/>
        </p:nvSpPr>
        <p:spPr>
          <a:xfrm>
            <a:off x="7885693" y="4177403"/>
            <a:ext cx="2192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5"/>
                </a:solidFill>
              </a:rPr>
              <a:t>CONVERSION MATRIX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6CC37-092A-47E0-90B3-BFFAA9E5F66B}"/>
              </a:ext>
            </a:extLst>
          </p:cNvPr>
          <p:cNvSpPr txBox="1"/>
          <p:nvPr/>
        </p:nvSpPr>
        <p:spPr>
          <a:xfrm>
            <a:off x="7475240" y="3087647"/>
            <a:ext cx="3854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5"/>
                </a:solidFill>
              </a:rPr>
              <a:t>MEASUREMENT NOISE COVARIANCE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D5B64-6E76-4241-AB5A-08A34DBF32C3}"/>
              </a:ext>
            </a:extLst>
          </p:cNvPr>
          <p:cNvSpPr txBox="1"/>
          <p:nvPr/>
        </p:nvSpPr>
        <p:spPr>
          <a:xfrm>
            <a:off x="718007" y="5389944"/>
            <a:ext cx="107559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Note: </a:t>
            </a:r>
            <a:r>
              <a:rPr lang="it-IT" dirty="0"/>
              <a:t>The uncertainties in R are fixed, before the Kalman filter is applied, as external parameters: R is not updated.</a:t>
            </a:r>
            <a:endParaRPr lang="en-US" dirty="0"/>
          </a:p>
        </p:txBody>
      </p:sp>
      <p:sp>
        <p:nvSpPr>
          <p:cNvPr id="23" name="Segnaposto numero diapositiva 5">
            <a:extLst>
              <a:ext uri="{FF2B5EF4-FFF2-40B4-BE49-F238E27FC236}">
                <a16:creationId xmlns:a16="http://schemas.microsoft.com/office/drawing/2014/main" id="{C6234240-EB83-4686-B953-E6ABAF2BB37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1290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PREDICTION 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509644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are now finally able to </a:t>
            </a:r>
            <a:r>
              <a:rPr lang="it-IT" dirty="0">
                <a:solidFill>
                  <a:schemeClr val="accent3"/>
                </a:solidFill>
              </a:rPr>
              <a:t>update our estimates </a:t>
            </a:r>
            <a:r>
              <a:rPr lang="it-IT" dirty="0"/>
              <a:t>using both the a priori prediction and the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636DD-006C-45FF-AACE-CD96413FD3EF}"/>
                  </a:ext>
                </a:extLst>
              </p:cNvPr>
              <p:cNvSpPr txBox="1"/>
              <p:nvPr/>
            </p:nvSpPr>
            <p:spPr>
              <a:xfrm>
                <a:off x="6058725" y="2984728"/>
                <a:ext cx="2219967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636DD-006C-45FF-AACE-CD96413FD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25" y="2984728"/>
                <a:ext cx="2219967" cy="374077"/>
              </a:xfrm>
              <a:prstGeom prst="rect">
                <a:avLst/>
              </a:prstGeom>
              <a:blipFill>
                <a:blip r:embed="rId2"/>
                <a:stretch>
                  <a:fillRect l="-1374" t="-14754" r="-10714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92F43-2BB0-4AF9-8AFB-EE3F605FF8E4}"/>
                  </a:ext>
                </a:extLst>
              </p:cNvPr>
              <p:cNvSpPr txBox="1"/>
              <p:nvPr/>
            </p:nvSpPr>
            <p:spPr>
              <a:xfrm>
                <a:off x="6058725" y="3808959"/>
                <a:ext cx="2725426" cy="651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92F43-2BB0-4AF9-8AFB-EE3F605F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25" y="3808959"/>
                <a:ext cx="2725426" cy="651076"/>
              </a:xfrm>
              <a:prstGeom prst="rect">
                <a:avLst/>
              </a:prstGeom>
              <a:blipFill>
                <a:blip r:embed="rId3"/>
                <a:stretch>
                  <a:fillRect l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913A7D-D1AC-4D31-AE86-BE7573859EA8}"/>
              </a:ext>
            </a:extLst>
          </p:cNvPr>
          <p:cNvSpPr/>
          <p:nvPr/>
        </p:nvSpPr>
        <p:spPr>
          <a:xfrm>
            <a:off x="2681057" y="2556989"/>
            <a:ext cx="6551721" cy="22993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0A891-F3E6-4A52-9BFC-FDF92328C5C4}"/>
              </a:ext>
            </a:extLst>
          </p:cNvPr>
          <p:cNvSpPr txBox="1"/>
          <p:nvPr/>
        </p:nvSpPr>
        <p:spPr>
          <a:xfrm>
            <a:off x="2879041" y="2984729"/>
            <a:ext cx="2521258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STATE VECTOR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F0A8C-EDB4-410F-8241-B66F088D2035}"/>
              </a:ext>
            </a:extLst>
          </p:cNvPr>
          <p:cNvSpPr txBox="1"/>
          <p:nvPr/>
        </p:nvSpPr>
        <p:spPr>
          <a:xfrm>
            <a:off x="2879041" y="3808960"/>
            <a:ext cx="287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COVARIANCE MATRIX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403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936374"/>
                <a:ext cx="11126727" cy="686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describing the evolution of the estimate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non measured quantities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b="0" dirty="0">
                    <a:solidFill>
                      <a:schemeClr val="accent3"/>
                    </a:solidFill>
                  </a:rPr>
                  <a:t> for the perfect helix</a:t>
                </a:r>
                <a:endParaRPr lang="it-IT" sz="16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936374"/>
                <a:ext cx="11126727" cy="686213"/>
              </a:xfrm>
              <a:prstGeom prst="rect">
                <a:avLst/>
              </a:prstGeom>
              <a:blipFill>
                <a:blip r:embed="rId2"/>
                <a:stretch>
                  <a:fillRect l="-219" r="-493" b="-1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09991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42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66F0C-1CFC-4398-973F-20CD775ED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1" y="1622587"/>
            <a:ext cx="4045033" cy="3137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D1E1F-BDE0-4D1D-A015-9B1CC556E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0855" y="1622587"/>
            <a:ext cx="4090287" cy="3172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BD3268-0578-465F-B770-72E0C886B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1143" y="1622586"/>
            <a:ext cx="4045033" cy="313713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BFF739-3E75-4DD6-AAE2-210C23CCA20A}"/>
              </a:ext>
            </a:extLst>
          </p:cNvPr>
          <p:cNvSpPr/>
          <p:nvPr/>
        </p:nvSpPr>
        <p:spPr>
          <a:xfrm>
            <a:off x="5346860" y="5296361"/>
            <a:ext cx="1420427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54529-6697-4B05-9C3E-7D87964DA20D}"/>
              </a:ext>
            </a:extLst>
          </p:cNvPr>
          <p:cNvSpPr txBox="1"/>
          <p:nvPr/>
        </p:nvSpPr>
        <p:spPr>
          <a:xfrm>
            <a:off x="4185794" y="5845388"/>
            <a:ext cx="404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FILTER PROPAGATION DIRECTION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4202352B-70BC-4D85-9E17-121D23F61E6E}"/>
              </a:ext>
            </a:extLst>
          </p:cNvPr>
          <p:cNvSpPr txBox="1">
            <a:spLocks/>
          </p:cNvSpPr>
          <p:nvPr/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rtl="0">
              <a:defRPr lang="it-IT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9B51A1E-902D-48AF-9020-955120F399B6}" type="slidenum">
              <a:rPr lang="it-IT" smtClean="0"/>
              <a:pPr>
                <a:spcAft>
                  <a:spcPts val="600"/>
                </a:spcAft>
              </a:pPr>
              <a:t>42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A9A14C-7C60-46E2-8701-9DB6AAA28A2D}"/>
                  </a:ext>
                </a:extLst>
              </p:cNvPr>
              <p:cNvSpPr txBox="1"/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A9A14C-7C60-46E2-8701-9DB6AAA2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blipFill>
                <a:blip r:embed="rId6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11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011967"/>
                <a:ext cx="1112672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comparing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reconstructed tansverse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sz="1600" dirty="0"/>
                  <a:t> and the 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reconstructed total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from the Kalman fitter algorithm to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MC truth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011967"/>
                <a:ext cx="11126727" cy="584775"/>
              </a:xfrm>
              <a:prstGeom prst="rect">
                <a:avLst/>
              </a:prstGeom>
              <a:blipFill>
                <a:blip r:embed="rId2"/>
                <a:stretch>
                  <a:fillRect l="-21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43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B986A-29D7-4D1D-9CF1-9C03796A9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341" y="1658887"/>
            <a:ext cx="5846330" cy="453412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6D6C2B-FA42-4813-B69B-89498192B628}"/>
              </a:ext>
            </a:extLst>
          </p:cNvPr>
          <p:cNvCxnSpPr>
            <a:cxnSpLocks/>
          </p:cNvCxnSpPr>
          <p:nvPr/>
        </p:nvCxnSpPr>
        <p:spPr>
          <a:xfrm flipH="1" flipV="1">
            <a:off x="7403286" y="5839402"/>
            <a:ext cx="35359" cy="3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A1A5A01-6049-4FFD-830F-F3D0E6584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0281" y="1658887"/>
            <a:ext cx="5846331" cy="45341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E51D62A-CCF6-4A92-8C23-4D547465A63C}"/>
              </a:ext>
            </a:extLst>
          </p:cNvPr>
          <p:cNvSpPr txBox="1"/>
          <p:nvPr/>
        </p:nvSpPr>
        <p:spPr>
          <a:xfrm>
            <a:off x="4856309" y="6193015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FORWARD FIT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3139B2B-8158-49E5-858F-AA1E1D0CBADD}"/>
              </a:ext>
            </a:extLst>
          </p:cNvPr>
          <p:cNvSpPr/>
          <p:nvPr/>
        </p:nvSpPr>
        <p:spPr>
          <a:xfrm>
            <a:off x="6650298" y="6193015"/>
            <a:ext cx="518726" cy="36933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4859B4-A7A9-4403-8D5B-2B9E3CB7EE67}"/>
                  </a:ext>
                </a:extLst>
              </p:cNvPr>
              <p:cNvSpPr txBox="1"/>
              <p:nvPr/>
            </p:nvSpPr>
            <p:spPr>
              <a:xfrm>
                <a:off x="882752" y="6177115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4859B4-A7A9-4403-8D5B-2B9E3CB7E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52" y="6177115"/>
                <a:ext cx="2533835" cy="318677"/>
              </a:xfrm>
              <a:prstGeom prst="rect">
                <a:avLst/>
              </a:prstGeom>
              <a:blipFill>
                <a:blip r:embed="rId5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274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936374"/>
                <a:ext cx="11126727" cy="686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describing the evolution of the estimate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non measured quantities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b="0" dirty="0">
                    <a:solidFill>
                      <a:schemeClr val="accent3"/>
                    </a:solidFill>
                  </a:rPr>
                  <a:t> for the perfect helix</a:t>
                </a:r>
                <a:endParaRPr lang="it-IT" sz="16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936374"/>
                <a:ext cx="11126727" cy="686213"/>
              </a:xfrm>
              <a:prstGeom prst="rect">
                <a:avLst/>
              </a:prstGeom>
              <a:blipFill>
                <a:blip r:embed="rId2"/>
                <a:stretch>
                  <a:fillRect l="-219" r="-493" b="-1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09991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44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66F0C-1CFC-4398-973F-20CD775ED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622587"/>
            <a:ext cx="4045031" cy="3137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D1E1F-BDE0-4D1D-A015-9B1CC556E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0855" y="1622587"/>
            <a:ext cx="4090286" cy="3172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BD3268-0578-465F-B770-72E0C886B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1143" y="1622586"/>
            <a:ext cx="4045033" cy="313712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BFF739-3E75-4DD6-AAE2-210C23CCA20A}"/>
              </a:ext>
            </a:extLst>
          </p:cNvPr>
          <p:cNvSpPr/>
          <p:nvPr/>
        </p:nvSpPr>
        <p:spPr>
          <a:xfrm>
            <a:off x="5346860" y="5296361"/>
            <a:ext cx="1420427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54529-6697-4B05-9C3E-7D87964DA20D}"/>
              </a:ext>
            </a:extLst>
          </p:cNvPr>
          <p:cNvSpPr txBox="1"/>
          <p:nvPr/>
        </p:nvSpPr>
        <p:spPr>
          <a:xfrm>
            <a:off x="4185794" y="5845388"/>
            <a:ext cx="404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FILTER PROPAGATION DIRECTION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4202352B-70BC-4D85-9E17-121D23F61E6E}"/>
              </a:ext>
            </a:extLst>
          </p:cNvPr>
          <p:cNvSpPr txBox="1">
            <a:spLocks/>
          </p:cNvSpPr>
          <p:nvPr/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rtl="0">
              <a:defRPr lang="it-IT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9B51A1E-902D-48AF-9020-955120F399B6}" type="slidenum">
              <a:rPr lang="it-IT" smtClean="0"/>
              <a:pPr>
                <a:spcAft>
                  <a:spcPts val="600"/>
                </a:spcAft>
              </a:pPr>
              <a:t>44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E9E0D6-B582-4530-A973-BA170D9ACB15}"/>
                  </a:ext>
                </a:extLst>
              </p:cNvPr>
              <p:cNvSpPr txBox="1"/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E9E0D6-B582-4530-A973-BA170D9AC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blipFill>
                <a:blip r:embed="rId6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542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UNDERSTANDING STEP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Reapplying the fit with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m:rPr>
                        <m:sty m:val="p"/>
                      </m:rPr>
                      <a:rPr lang="it-IT" sz="1600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sz="1600" dirty="0"/>
                  <a:t> we see that the 3D predictions are more in line with the Montecarlo truth, past the first few steps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  <a:blipFill>
                <a:blip r:embed="rId2"/>
                <a:stretch>
                  <a:fillRect l="-219"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45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CA356-B8BB-4FA4-AF5B-DF8663493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48" y="1680759"/>
            <a:ext cx="5491430" cy="425888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F0457B-C77C-4548-92C3-841EE5E5110A}"/>
              </a:ext>
            </a:extLst>
          </p:cNvPr>
          <p:cNvSpPr/>
          <p:nvPr/>
        </p:nvSpPr>
        <p:spPr>
          <a:xfrm rot="10800000">
            <a:off x="10996684" y="2996987"/>
            <a:ext cx="727968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300F8-064B-43D8-9DD4-A02EEB0F2419}"/>
              </a:ext>
            </a:extLst>
          </p:cNvPr>
          <p:cNvSpPr txBox="1"/>
          <p:nvPr/>
        </p:nvSpPr>
        <p:spPr>
          <a:xfrm>
            <a:off x="10529337" y="3440870"/>
            <a:ext cx="1662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3"/>
                </a:solidFill>
              </a:rPr>
              <a:t>FITTER PROPAGATION DIRECTION</a:t>
            </a:r>
            <a:endParaRPr lang="en-US" sz="14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654685-E667-40F0-9B9A-56DEC00F5781}"/>
                  </a:ext>
                </a:extLst>
              </p:cNvPr>
              <p:cNvSpPr txBox="1"/>
              <p:nvPr/>
            </p:nvSpPr>
            <p:spPr>
              <a:xfrm>
                <a:off x="2152181" y="5774728"/>
                <a:ext cx="212176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654685-E667-40F0-9B9A-56DEC00F5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181" y="5774728"/>
                <a:ext cx="2121763" cy="298928"/>
              </a:xfrm>
              <a:prstGeom prst="rect">
                <a:avLst/>
              </a:prstGeom>
              <a:blipFill>
                <a:blip r:embed="rId4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6F374B7-6A8F-45D4-8300-AC0939912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5254" y="1680758"/>
            <a:ext cx="5491430" cy="4258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EDA12F-4F6D-4D5D-A71B-9DC77A1C1426}"/>
                  </a:ext>
                </a:extLst>
              </p:cNvPr>
              <p:cNvSpPr txBox="1"/>
              <p:nvPr/>
            </p:nvSpPr>
            <p:spPr>
              <a:xfrm>
                <a:off x="7190088" y="5783941"/>
                <a:ext cx="212176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EDA12F-4F6D-4D5D-A71B-9DC77A1C1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088" y="5783941"/>
                <a:ext cx="2121763" cy="298928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32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UNDERSTANDING STEP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Reapplying the fit with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m:rPr>
                        <m:sty m:val="p"/>
                      </m:rPr>
                      <a:rPr lang="it-IT" sz="1600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sz="1600" dirty="0"/>
                  <a:t> we see that the 3D predictions are more in line with the Montecarlo truth, past the first few steps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  <a:blipFill>
                <a:blip r:embed="rId2"/>
                <a:stretch>
                  <a:fillRect l="-219"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46</a:t>
            </a:fld>
            <a:endParaRPr lang="it-IT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F0457B-C77C-4548-92C3-841EE5E5110A}"/>
              </a:ext>
            </a:extLst>
          </p:cNvPr>
          <p:cNvSpPr/>
          <p:nvPr/>
        </p:nvSpPr>
        <p:spPr>
          <a:xfrm rot="10800000">
            <a:off x="10996684" y="2996987"/>
            <a:ext cx="727968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DBAABE-188D-4586-9206-DFCD9D30F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999" y="1680758"/>
            <a:ext cx="5491429" cy="4258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3A065E-8223-42EC-A45B-3B443367C132}"/>
                  </a:ext>
                </a:extLst>
              </p:cNvPr>
              <p:cNvSpPr txBox="1"/>
              <p:nvPr/>
            </p:nvSpPr>
            <p:spPr>
              <a:xfrm>
                <a:off x="1838097" y="5774728"/>
                <a:ext cx="212176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3A065E-8223-42EC-A45B-3B443367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097" y="5774728"/>
                <a:ext cx="2121763" cy="298928"/>
              </a:xfrm>
              <a:prstGeom prst="rect">
                <a:avLst/>
              </a:prstGeom>
              <a:blipFill>
                <a:blip r:embed="rId4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760514F-A278-49FF-8EBA-494B4A680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5254" y="1680758"/>
            <a:ext cx="5491429" cy="42588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72A529-6DF6-4BBC-B7E2-1B1595DA3C3F}"/>
              </a:ext>
            </a:extLst>
          </p:cNvPr>
          <p:cNvSpPr txBox="1"/>
          <p:nvPr/>
        </p:nvSpPr>
        <p:spPr>
          <a:xfrm>
            <a:off x="10529337" y="3440870"/>
            <a:ext cx="1662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3"/>
                </a:solidFill>
              </a:rPr>
              <a:t>FITTER PROPAGATION DIRECTION</a:t>
            </a:r>
            <a:endParaRPr lang="en-US" sz="14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DC2000-52DA-49FE-915E-D649EC7E5DB0}"/>
                  </a:ext>
                </a:extLst>
              </p:cNvPr>
              <p:cNvSpPr txBox="1"/>
              <p:nvPr/>
            </p:nvSpPr>
            <p:spPr>
              <a:xfrm>
                <a:off x="7190088" y="5783941"/>
                <a:ext cx="2121763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DC2000-52DA-49FE-915E-D649EC7E5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088" y="5783941"/>
                <a:ext cx="2121763" cy="298928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76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UNDERSTANDING STEP DEtermination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011967"/>
            <a:ext cx="111267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The momentum reconstruction performance remains roughly the same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47</a:t>
            </a:fld>
            <a:endParaRPr lang="it-IT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1A5A01-6049-4FFD-830F-F3D0E658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048" y="1498488"/>
            <a:ext cx="5846331" cy="453412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ACD020F-1EDC-475C-A952-2585738C5E4D}"/>
              </a:ext>
            </a:extLst>
          </p:cNvPr>
          <p:cNvSpPr/>
          <p:nvPr/>
        </p:nvSpPr>
        <p:spPr>
          <a:xfrm>
            <a:off x="1429291" y="5455984"/>
            <a:ext cx="1089960" cy="787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2DD521D-A52F-46C1-B94F-FEFCEF6B9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5"/>
          <a:stretch/>
        </p:blipFill>
        <p:spPr>
          <a:xfrm>
            <a:off x="134731" y="2899636"/>
            <a:ext cx="3517267" cy="197971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65F59B-66DD-4921-8663-6EE3BFB54697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480245" y="4622478"/>
            <a:ext cx="949046" cy="87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593D9F-93E7-4913-A2E9-5AE80A53C1D7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2519251" y="4632810"/>
            <a:ext cx="743579" cy="86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5F840C-0020-4526-B3BF-53F44A7172CE}"/>
              </a:ext>
            </a:extLst>
          </p:cNvPr>
          <p:cNvSpPr txBox="1"/>
          <p:nvPr/>
        </p:nvSpPr>
        <p:spPr>
          <a:xfrm>
            <a:off x="5516552" y="6260096"/>
            <a:ext cx="204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BACKWARD FIT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C3E7DC8-1010-41B0-8ADB-0B3979EF0EC9}"/>
              </a:ext>
            </a:extLst>
          </p:cNvPr>
          <p:cNvSpPr/>
          <p:nvPr/>
        </p:nvSpPr>
        <p:spPr>
          <a:xfrm rot="10800000">
            <a:off x="4973651" y="6265843"/>
            <a:ext cx="518726" cy="36933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CF896B-391E-4A71-B6F2-FEB2F7EE9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669" y="1498488"/>
            <a:ext cx="5846330" cy="4534128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C403FB49-F2E9-4149-9963-8AD089D8AA87}"/>
              </a:ext>
            </a:extLst>
          </p:cNvPr>
          <p:cNvSpPr/>
          <p:nvPr/>
        </p:nvSpPr>
        <p:spPr>
          <a:xfrm>
            <a:off x="7171912" y="5282214"/>
            <a:ext cx="1089960" cy="1560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10126D-93D3-4B8E-A06F-FCB9230DD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26740" r="6921"/>
          <a:stretch/>
        </p:blipFill>
        <p:spPr>
          <a:xfrm>
            <a:off x="5947362" y="2755632"/>
            <a:ext cx="3183953" cy="2019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2DC6F2-970D-4F80-A0DA-DFFAB7D71A07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6222866" y="4526007"/>
            <a:ext cx="949046" cy="83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9D9522-9933-4EB3-9A9C-121EDCFD0F4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8261872" y="4536339"/>
            <a:ext cx="743579" cy="82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38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RESULTS FROM THE STANDARD KALMAN FILTER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48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FITTER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994F7B-0201-4ECD-A569-1B9126E9AA21}"/>
              </a:ext>
            </a:extLst>
          </p:cNvPr>
          <p:cNvSpPr/>
          <p:nvPr/>
        </p:nvSpPr>
        <p:spPr>
          <a:xfrm>
            <a:off x="285594" y="931455"/>
            <a:ext cx="116208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We try applying a </a:t>
            </a:r>
            <a:r>
              <a:rPr lang="it-IT" sz="1600" dirty="0">
                <a:solidFill>
                  <a:schemeClr val="accent3"/>
                </a:solidFill>
              </a:rPr>
              <a:t>standard Kalman Filter</a:t>
            </a:r>
            <a:r>
              <a:rPr lang="it-IT" sz="1600" dirty="0"/>
              <a:t> to our Toy Monte Carlo, such that it is </a:t>
            </a:r>
            <a:r>
              <a:rPr lang="it-IT" sz="1600" dirty="0">
                <a:solidFill>
                  <a:schemeClr val="accent3"/>
                </a:solidFill>
              </a:rPr>
              <a:t>identical to our Kalman Filter™ but it avoids the kinematic fitting algorithm completely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This means that </a:t>
            </a:r>
            <a:r>
              <a:rPr lang="it-IT" sz="1600" dirty="0">
                <a:solidFill>
                  <a:schemeClr val="accent3"/>
                </a:solidFill>
              </a:rPr>
              <a:t>our free parameter coincides with the measured value of x </a:t>
            </a:r>
            <a:r>
              <a:rPr lang="it-IT" sz="1600" dirty="0"/>
              <a:t>for the TPC cluster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3312F8-3F77-4122-A1E0-11B91F559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885" y="1746378"/>
            <a:ext cx="5227810" cy="4054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70BF1A-DD42-4FBF-B767-955917F4F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1" y="1750277"/>
            <a:ext cx="5227808" cy="40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7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Kinematic fitTING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75D1E58-AEB7-4E8C-977C-4670ED7BB995}"/>
              </a:ext>
            </a:extLst>
          </p:cNvPr>
          <p:cNvGrpSpPr/>
          <p:nvPr/>
        </p:nvGrpSpPr>
        <p:grpSpPr>
          <a:xfrm>
            <a:off x="767462" y="1707206"/>
            <a:ext cx="6791324" cy="4255892"/>
            <a:chOff x="809625" y="1552575"/>
            <a:chExt cx="6791324" cy="425589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701D96-AA14-4460-AF10-BB9DF10D22A1}"/>
                </a:ext>
              </a:extLst>
            </p:cNvPr>
            <p:cNvGrpSpPr/>
            <p:nvPr/>
          </p:nvGrpSpPr>
          <p:grpSpPr>
            <a:xfrm>
              <a:off x="809625" y="2367435"/>
              <a:ext cx="6791324" cy="3136180"/>
              <a:chOff x="1652888" y="1692074"/>
              <a:chExt cx="4633612" cy="2327476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13B3941-027A-499E-8D09-1F81361A8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2888" y="4019550"/>
                <a:ext cx="46336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Multiplication Sign 58">
                <a:extLst>
                  <a:ext uri="{FF2B5EF4-FFF2-40B4-BE49-F238E27FC236}">
                    <a16:creationId xmlns:a16="http://schemas.microsoft.com/office/drawing/2014/main" id="{AFD4DE41-9BB7-4099-91B7-471219789005}"/>
                  </a:ext>
                </a:extLst>
              </p:cNvPr>
              <p:cNvSpPr/>
              <p:nvPr/>
            </p:nvSpPr>
            <p:spPr>
              <a:xfrm>
                <a:off x="4324125" y="2206791"/>
                <a:ext cx="248112" cy="292962"/>
              </a:xfrm>
              <a:prstGeom prst="mathMultiply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656A682-3144-4F5E-830D-0E6E05191212}"/>
                  </a:ext>
                </a:extLst>
              </p:cNvPr>
              <p:cNvSpPr/>
              <p:nvPr/>
            </p:nvSpPr>
            <p:spPr>
              <a:xfrm>
                <a:off x="2615645" y="1692074"/>
                <a:ext cx="3009718" cy="1543599"/>
              </a:xfrm>
              <a:custGeom>
                <a:avLst/>
                <a:gdLst>
                  <a:gd name="connsiteX0" fmla="*/ 0 w 1254710"/>
                  <a:gd name="connsiteY0" fmla="*/ 1260629 h 1260629"/>
                  <a:gd name="connsiteX1" fmla="*/ 44388 w 1254710"/>
                  <a:gd name="connsiteY1" fmla="*/ 1065321 h 1260629"/>
                  <a:gd name="connsiteX2" fmla="*/ 186431 w 1254710"/>
                  <a:gd name="connsiteY2" fmla="*/ 772357 h 1260629"/>
                  <a:gd name="connsiteX3" fmla="*/ 408373 w 1254710"/>
                  <a:gd name="connsiteY3" fmla="*/ 488272 h 1260629"/>
                  <a:gd name="connsiteX4" fmla="*/ 701336 w 1254710"/>
                  <a:gd name="connsiteY4" fmla="*/ 239697 h 1260629"/>
                  <a:gd name="connsiteX5" fmla="*/ 941033 w 1254710"/>
                  <a:gd name="connsiteY5" fmla="*/ 115410 h 1260629"/>
                  <a:gd name="connsiteX6" fmla="*/ 1233996 w 1254710"/>
                  <a:gd name="connsiteY6" fmla="*/ 26633 h 1260629"/>
                  <a:gd name="connsiteX7" fmla="*/ 1207363 w 1254710"/>
                  <a:gd name="connsiteY7" fmla="*/ 0 h 126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4710" h="1260629">
                    <a:moveTo>
                      <a:pt x="0" y="1260629"/>
                    </a:moveTo>
                    <a:cubicBezTo>
                      <a:pt x="6658" y="1203664"/>
                      <a:pt x="13316" y="1146700"/>
                      <a:pt x="44388" y="1065321"/>
                    </a:cubicBezTo>
                    <a:cubicBezTo>
                      <a:pt x="75460" y="983942"/>
                      <a:pt x="125767" y="868532"/>
                      <a:pt x="186431" y="772357"/>
                    </a:cubicBezTo>
                    <a:cubicBezTo>
                      <a:pt x="247095" y="676182"/>
                      <a:pt x="322556" y="577049"/>
                      <a:pt x="408373" y="488272"/>
                    </a:cubicBezTo>
                    <a:cubicBezTo>
                      <a:pt x="494191" y="399495"/>
                      <a:pt x="612559" y="301841"/>
                      <a:pt x="701336" y="239697"/>
                    </a:cubicBezTo>
                    <a:cubicBezTo>
                      <a:pt x="790113" y="177553"/>
                      <a:pt x="852256" y="150921"/>
                      <a:pt x="941033" y="115410"/>
                    </a:cubicBezTo>
                    <a:cubicBezTo>
                      <a:pt x="1029810" y="79899"/>
                      <a:pt x="1189608" y="45868"/>
                      <a:pt x="1233996" y="26633"/>
                    </a:cubicBezTo>
                    <a:cubicBezTo>
                      <a:pt x="1278384" y="7398"/>
                      <a:pt x="1242873" y="3699"/>
                      <a:pt x="1207363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F9A32A5-351B-4998-8A03-71FEE7870D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0163" y="2339972"/>
                <a:ext cx="11288" cy="167957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A787CC1-A7C4-449A-B8EC-303923A21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682" y="2333285"/>
                <a:ext cx="0" cy="168626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8BDE93A-4D7B-4B5B-B99E-DA5E97B8DEBE}"/>
                    </a:ext>
                  </a:extLst>
                </p:cNvPr>
                <p:cNvSpPr txBox="1"/>
                <p:nvPr/>
              </p:nvSpPr>
              <p:spPr>
                <a:xfrm>
                  <a:off x="4724764" y="5513098"/>
                  <a:ext cx="311816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8BDE93A-4D7B-4B5B-B99E-DA5E97B8D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764" y="5513098"/>
                  <a:ext cx="311816" cy="281937"/>
                </a:xfrm>
                <a:prstGeom prst="rect">
                  <a:avLst/>
                </a:prstGeom>
                <a:blipFill>
                  <a:blip r:embed="rId2"/>
                  <a:stretch>
                    <a:fillRect l="-9804" t="-4348" r="-5882"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ADD4199-AFA6-47F4-8C4F-099F94A36C02}"/>
                    </a:ext>
                  </a:extLst>
                </p:cNvPr>
                <p:cNvSpPr txBox="1"/>
                <p:nvPr/>
              </p:nvSpPr>
              <p:spPr>
                <a:xfrm>
                  <a:off x="3332172" y="5523837"/>
                  <a:ext cx="315343" cy="2846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ADD4199-AFA6-47F4-8C4F-099F94A36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172" y="5523837"/>
                  <a:ext cx="315343" cy="284630"/>
                </a:xfrm>
                <a:prstGeom prst="rect">
                  <a:avLst/>
                </a:prstGeom>
                <a:blipFill>
                  <a:blip r:embed="rId3"/>
                  <a:stretch>
                    <a:fillRect l="-9804" t="-4348" r="-1372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B7016D0-F5F5-4B51-882E-40FDB4C37B75}"/>
                    </a:ext>
                  </a:extLst>
                </p:cNvPr>
                <p:cNvSpPr/>
                <p:nvPr/>
              </p:nvSpPr>
              <p:spPr>
                <a:xfrm>
                  <a:off x="4846603" y="3254166"/>
                  <a:ext cx="1034578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B7016D0-F5F5-4B51-882E-40FDB4C37B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603" y="3254166"/>
                  <a:ext cx="1034578" cy="374270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C214CC-8E5F-463E-A825-E23E58DC41A1}"/>
                    </a:ext>
                  </a:extLst>
                </p:cNvPr>
                <p:cNvSpPr txBox="1"/>
                <p:nvPr/>
              </p:nvSpPr>
              <p:spPr>
                <a:xfrm>
                  <a:off x="6222519" y="2109689"/>
                  <a:ext cx="191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C214CC-8E5F-463E-A825-E23E58DC4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519" y="2109689"/>
                  <a:ext cx="19107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1935" r="-41935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FC1A21E-7FDB-41F4-A9A7-1AC4A3CE8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94" y="1552575"/>
              <a:ext cx="0" cy="423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5F3EF47-C5E9-4C87-827D-646E6D909AD4}"/>
              </a:ext>
            </a:extLst>
          </p:cNvPr>
          <p:cNvCxnSpPr>
            <a:cxnSpLocks/>
          </p:cNvCxnSpPr>
          <p:nvPr/>
        </p:nvCxnSpPr>
        <p:spPr>
          <a:xfrm>
            <a:off x="2806202" y="3405356"/>
            <a:ext cx="4282180" cy="34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AF880B3-9FE2-4A97-9D6E-EB538C3771B3}"/>
              </a:ext>
            </a:extLst>
          </p:cNvPr>
          <p:cNvCxnSpPr>
            <a:cxnSpLocks/>
          </p:cNvCxnSpPr>
          <p:nvPr/>
        </p:nvCxnSpPr>
        <p:spPr>
          <a:xfrm flipV="1">
            <a:off x="4854900" y="2749569"/>
            <a:ext cx="0" cy="12910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EBBD42-07B1-4919-AC01-E68870AD999E}"/>
                  </a:ext>
                </a:extLst>
              </p:cNvPr>
              <p:cNvSpPr txBox="1"/>
              <p:nvPr/>
            </p:nvSpPr>
            <p:spPr>
              <a:xfrm>
                <a:off x="4953065" y="2747851"/>
                <a:ext cx="264240" cy="26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EBBD42-07B1-4919-AC01-E68870AD9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65" y="2747851"/>
                <a:ext cx="264240" cy="265650"/>
              </a:xfrm>
              <a:prstGeom prst="rect">
                <a:avLst/>
              </a:prstGeom>
              <a:blipFill>
                <a:blip r:embed="rId6"/>
                <a:stretch>
                  <a:fillRect l="-11628" r="-4651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EB9302A-8AF8-4907-B19A-7A7791DEA1B4}"/>
                  </a:ext>
                </a:extLst>
              </p:cNvPr>
              <p:cNvSpPr/>
              <p:nvPr/>
            </p:nvSpPr>
            <p:spPr>
              <a:xfrm>
                <a:off x="6747186" y="3339904"/>
                <a:ext cx="44287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EB9302A-8AF8-4907-B19A-7A7791DEA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186" y="3339904"/>
                <a:ext cx="44287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ectangle 130">
            <a:extLst>
              <a:ext uri="{FF2B5EF4-FFF2-40B4-BE49-F238E27FC236}">
                <a16:creationId xmlns:a16="http://schemas.microsoft.com/office/drawing/2014/main" id="{4C768485-76A3-4D33-B083-24951D7F6272}"/>
              </a:ext>
            </a:extLst>
          </p:cNvPr>
          <p:cNvSpPr/>
          <p:nvPr/>
        </p:nvSpPr>
        <p:spPr>
          <a:xfrm>
            <a:off x="2815801" y="2729348"/>
            <a:ext cx="4272581" cy="1291029"/>
          </a:xfrm>
          <a:prstGeom prst="rect">
            <a:avLst/>
          </a:prstGeom>
          <a:solidFill>
            <a:schemeClr val="accent5">
              <a:lumMod val="20000"/>
              <a:lumOff val="8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Multiplication Sign 133">
            <a:extLst>
              <a:ext uri="{FF2B5EF4-FFF2-40B4-BE49-F238E27FC236}">
                <a16:creationId xmlns:a16="http://schemas.microsoft.com/office/drawing/2014/main" id="{525B7E99-1DE8-4236-8D5A-4E5C0314D271}"/>
              </a:ext>
            </a:extLst>
          </p:cNvPr>
          <p:cNvSpPr/>
          <p:nvPr/>
        </p:nvSpPr>
        <p:spPr>
          <a:xfrm>
            <a:off x="3282120" y="3217158"/>
            <a:ext cx="363649" cy="394754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92D616A-3E61-40F4-A00F-8CB694B68E16}"/>
                  </a:ext>
                </a:extLst>
              </p:cNvPr>
              <p:cNvSpPr/>
              <p:nvPr/>
            </p:nvSpPr>
            <p:spPr>
              <a:xfrm>
                <a:off x="2770957" y="2860226"/>
                <a:ext cx="1038105" cy="376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it-IT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it-IT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92D616A-3E61-40F4-A00F-8CB694B68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57" y="2860226"/>
                <a:ext cx="1038105" cy="376963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53D73A5-576E-473F-9130-099384B2A05C}"/>
                  </a:ext>
                </a:extLst>
              </p:cNvPr>
              <p:cNvSpPr/>
              <p:nvPr/>
            </p:nvSpPr>
            <p:spPr>
              <a:xfrm>
                <a:off x="7748451" y="1751176"/>
                <a:ext cx="3952698" cy="405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/>
                  <a:t>A new value for the x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it-IT" b="0" dirty="0"/>
                  <a:t> is calculated as an alternative to the measured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/>
                  <a:t> is taken such that </a:t>
                </a:r>
                <a:r>
                  <a:rPr lang="en-US" dirty="0">
                    <a:solidFill>
                      <a:schemeClr val="accent3"/>
                    </a:solidFill>
                  </a:rPr>
                  <a:t>the weighted distance (in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) between the model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and the measurement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is minimal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limit case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is very large</a:t>
                </a:r>
                <a:r>
                  <a:rPr lang="en-US" dirty="0"/>
                  <a:t>, this is equivalent to using the measured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limit case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is very large</a:t>
                </a:r>
                <a:r>
                  <a:rPr lang="en-US" dirty="0"/>
                  <a:t>, this is equivalent to using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model </a:t>
                </a:r>
                <a:r>
                  <a:rPr lang="en-US" dirty="0">
                    <a:solidFill>
                      <a:schemeClr val="accent3"/>
                    </a:solidFill>
                  </a:rPr>
                  <a:t>(this is the case shown in the diagram)</a:t>
                </a:r>
              </a:p>
            </p:txBody>
          </p:sp>
        </mc:Choice>
        <mc:Fallback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53D73A5-576E-473F-9130-099384B2A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51" y="1751176"/>
                <a:ext cx="3952698" cy="4057521"/>
              </a:xfrm>
              <a:prstGeom prst="rect">
                <a:avLst/>
              </a:prstGeom>
              <a:blipFill>
                <a:blip r:embed="rId9"/>
                <a:stretch>
                  <a:fillRect l="-926" t="-450" b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3D55FF60-2B67-4B82-AE40-2297CA27454D}"/>
              </a:ext>
            </a:extLst>
          </p:cNvPr>
          <p:cNvSpPr/>
          <p:nvPr/>
        </p:nvSpPr>
        <p:spPr>
          <a:xfrm rot="21214468">
            <a:off x="6365306" y="2459155"/>
            <a:ext cx="653734" cy="1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CDBCB8-EDDE-4788-B53B-F202E9251AB3}"/>
                  </a:ext>
                </a:extLst>
              </p:cNvPr>
              <p:cNvSpPr txBox="1"/>
              <p:nvPr/>
            </p:nvSpPr>
            <p:spPr>
              <a:xfrm>
                <a:off x="7316299" y="5625621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CDBCB8-EDDE-4788-B53B-F202E9251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299" y="5625621"/>
                <a:ext cx="188128" cy="276999"/>
              </a:xfrm>
              <a:prstGeom prst="rect">
                <a:avLst/>
              </a:prstGeom>
              <a:blipFill>
                <a:blip r:embed="rId10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B1D596E-208D-4EF0-9DEF-DE21A2ABEDC1}"/>
                  </a:ext>
                </a:extLst>
              </p:cNvPr>
              <p:cNvSpPr txBox="1"/>
              <p:nvPr/>
            </p:nvSpPr>
            <p:spPr>
              <a:xfrm>
                <a:off x="652219" y="1725044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B1D596E-208D-4EF0-9DEF-DE21A2ABE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9" y="1725044"/>
                <a:ext cx="191526" cy="276999"/>
              </a:xfrm>
              <a:prstGeom prst="rect">
                <a:avLst/>
              </a:prstGeom>
              <a:blipFill>
                <a:blip r:embed="rId11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25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9429-3C5E-47EE-B581-50D04226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941" y="3203619"/>
            <a:ext cx="9198117" cy="450762"/>
          </a:xfrm>
        </p:spPr>
        <p:txBody>
          <a:bodyPr/>
          <a:lstStyle/>
          <a:p>
            <a:pPr algn="ctr"/>
            <a:r>
              <a:rPr lang="it-IT" sz="3600" dirty="0"/>
              <a:t>Kalman filter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8F2CC-8B22-4A9C-828D-BD8CDE79492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274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in general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646093" y="1520233"/>
            <a:ext cx="11126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Kalman filter </a:t>
            </a:r>
            <a:r>
              <a:rPr lang="en-US" dirty="0"/>
              <a:t>is an iterative algorithm which uses a system's physical laws of motion, known control inputs and multiple sequential measurements to form an estimate of the system's varying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each step of the iteration an </a:t>
            </a:r>
            <a:r>
              <a:rPr lang="en-US" dirty="0">
                <a:solidFill>
                  <a:schemeClr val="accent3"/>
                </a:solidFill>
              </a:rPr>
              <a:t>estimate of the state of the system is produced as a weighted average of the system's predicted state and of the new measurement</a:t>
            </a:r>
            <a:r>
              <a:rPr lang="en-US" dirty="0"/>
              <a:t>. The weights are calculated from the </a:t>
            </a:r>
            <a:r>
              <a:rPr lang="en-US" dirty="0">
                <a:solidFill>
                  <a:schemeClr val="accent3"/>
                </a:solidFill>
              </a:rPr>
              <a:t>covariance.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models for state transition and measurement can be written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/>
              <p:nvPr/>
            </p:nvSpPr>
            <p:spPr>
              <a:xfrm>
                <a:off x="6150081" y="3673254"/>
                <a:ext cx="1903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81" y="3673254"/>
                <a:ext cx="1903533" cy="276999"/>
              </a:xfrm>
              <a:prstGeom prst="rect">
                <a:avLst/>
              </a:prstGeom>
              <a:blipFill>
                <a:blip r:embed="rId2"/>
                <a:stretch>
                  <a:fillRect l="-1282"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B672A7-A5E2-450A-ADD3-8798C69D5FCD}"/>
                  </a:ext>
                </a:extLst>
              </p:cNvPr>
              <p:cNvSpPr/>
              <p:nvPr/>
            </p:nvSpPr>
            <p:spPr>
              <a:xfrm>
                <a:off x="515879" y="5254418"/>
                <a:ext cx="11093212" cy="941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function of the previous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, and the free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that provides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 that the measurement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the state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do not necessarily have the same number of components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B672A7-A5E2-450A-ADD3-8798C69D5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9" y="5254418"/>
                <a:ext cx="11093212" cy="941540"/>
              </a:xfrm>
              <a:prstGeom prst="rect">
                <a:avLst/>
              </a:prstGeom>
              <a:blipFill>
                <a:blip r:embed="rId3"/>
                <a:stretch>
                  <a:fillRect l="-385" t="-3896" b="-9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/>
              <p:nvPr/>
            </p:nvSpPr>
            <p:spPr>
              <a:xfrm>
                <a:off x="6150081" y="4142246"/>
                <a:ext cx="373692" cy="29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81" y="4142246"/>
                <a:ext cx="373692" cy="295209"/>
              </a:xfrm>
              <a:prstGeom prst="rect">
                <a:avLst/>
              </a:prstGeom>
              <a:blipFill>
                <a:blip r:embed="rId4"/>
                <a:stretch>
                  <a:fillRect l="-8197" t="-2083" r="-655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EB0FC06-49F1-4A1F-BE81-15C8C51FADAC}"/>
              </a:ext>
            </a:extLst>
          </p:cNvPr>
          <p:cNvSpPr/>
          <p:nvPr/>
        </p:nvSpPr>
        <p:spPr>
          <a:xfrm>
            <a:off x="3944478" y="3580013"/>
            <a:ext cx="4529956" cy="10919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5A34C-0339-4554-9CCB-1E4EBA1544DD}"/>
              </a:ext>
            </a:extLst>
          </p:cNvPr>
          <p:cNvSpPr txBox="1"/>
          <p:nvPr/>
        </p:nvSpPr>
        <p:spPr>
          <a:xfrm>
            <a:off x="4192128" y="3673254"/>
            <a:ext cx="1899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STATE VECTOR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CC671-F028-4F34-965B-FE81F8CACC43}"/>
              </a:ext>
            </a:extLst>
          </p:cNvPr>
          <p:cNvSpPr txBox="1"/>
          <p:nvPr/>
        </p:nvSpPr>
        <p:spPr>
          <a:xfrm>
            <a:off x="4192129" y="4043494"/>
            <a:ext cx="17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MEASUREMENT VECTOR</a:t>
            </a:r>
            <a:endParaRPr 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3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IN GENERAL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118989"/>
            <a:ext cx="11126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Make </a:t>
            </a:r>
            <a:r>
              <a:rPr lang="it-IT" dirty="0">
                <a:solidFill>
                  <a:schemeClr val="accent3"/>
                </a:solidFill>
              </a:rPr>
              <a:t>a priori predictions </a:t>
            </a:r>
            <a:r>
              <a:rPr lang="it-IT" dirty="0"/>
              <a:t>for the current step’s state and covariance matrix using the </a:t>
            </a:r>
            <a:r>
              <a:rPr lang="it-IT" dirty="0">
                <a:solidFill>
                  <a:schemeClr val="accent3"/>
                </a:solidFill>
              </a:rPr>
              <a:t>a posteriori best estimate of the previous step</a:t>
            </a:r>
            <a:r>
              <a:rPr lang="it-IT" dirty="0"/>
              <a:t> (i.e. updated using measurement)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/>
              <p:nvPr/>
            </p:nvSpPr>
            <p:spPr>
              <a:xfrm>
                <a:off x="5576653" y="2234883"/>
                <a:ext cx="1934440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3" y="2234883"/>
                <a:ext cx="1934440" cy="280526"/>
              </a:xfrm>
              <a:prstGeom prst="rect">
                <a:avLst/>
              </a:prstGeom>
              <a:blipFill>
                <a:blip r:embed="rId2"/>
                <a:stretch>
                  <a:fillRect l="-1262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/>
              <p:nvPr/>
            </p:nvSpPr>
            <p:spPr>
              <a:xfrm>
                <a:off x="5576653" y="2775762"/>
                <a:ext cx="2436243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3" y="2775762"/>
                <a:ext cx="2436243" cy="288797"/>
              </a:xfrm>
              <a:prstGeom prst="rect">
                <a:avLst/>
              </a:prstGeom>
              <a:blipFill>
                <a:blip r:embed="rId3"/>
                <a:stretch>
                  <a:fillRect l="-1754" r="-275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3751CA-47A6-4470-8F77-4960C7C9C681}"/>
                  </a:ext>
                </a:extLst>
              </p:cNvPr>
              <p:cNvSpPr txBox="1"/>
              <p:nvPr/>
            </p:nvSpPr>
            <p:spPr>
              <a:xfrm>
                <a:off x="3341829" y="3993761"/>
                <a:ext cx="2234824" cy="702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3751CA-47A6-4470-8F77-4960C7C9C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829" y="3993761"/>
                <a:ext cx="2234824" cy="702949"/>
              </a:xfrm>
              <a:prstGeom prst="rect">
                <a:avLst/>
              </a:prstGeom>
              <a:blipFill>
                <a:blip r:embed="rId4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677616-E20E-4BAB-A8EF-77213A264147}"/>
                  </a:ext>
                </a:extLst>
              </p:cNvPr>
              <p:cNvSpPr txBox="1"/>
              <p:nvPr/>
            </p:nvSpPr>
            <p:spPr>
              <a:xfrm>
                <a:off x="7477635" y="4206734"/>
                <a:ext cx="460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677616-E20E-4BAB-A8EF-77213A264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35" y="4206734"/>
                <a:ext cx="460704" cy="276999"/>
              </a:xfrm>
              <a:prstGeom prst="rect">
                <a:avLst/>
              </a:prstGeom>
              <a:blipFill>
                <a:blip r:embed="rId5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2D197A3-CB6B-4E8D-9B56-2A6A5FB0B58D}"/>
              </a:ext>
            </a:extLst>
          </p:cNvPr>
          <p:cNvSpPr txBox="1"/>
          <p:nvPr/>
        </p:nvSpPr>
        <p:spPr>
          <a:xfrm>
            <a:off x="3771221" y="4887139"/>
            <a:ext cx="1376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JACOBIAN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5B190E-F9B3-4CBE-B7CB-AC9D02C129C0}"/>
              </a:ext>
            </a:extLst>
          </p:cNvPr>
          <p:cNvSpPr/>
          <p:nvPr/>
        </p:nvSpPr>
        <p:spPr>
          <a:xfrm>
            <a:off x="6856989" y="4877092"/>
            <a:ext cx="1725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PROCESS NOISE COVARIANCE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8B0E0-A9A6-48DD-A0F0-0FE1AD32D6A1}"/>
              </a:ext>
            </a:extLst>
          </p:cNvPr>
          <p:cNvSpPr/>
          <p:nvPr/>
        </p:nvSpPr>
        <p:spPr>
          <a:xfrm>
            <a:off x="3341829" y="3898545"/>
            <a:ext cx="2234824" cy="8933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5C7348-3E05-4E33-872B-676A39E4AC0E}"/>
              </a:ext>
            </a:extLst>
          </p:cNvPr>
          <p:cNvSpPr/>
          <p:nvPr/>
        </p:nvSpPr>
        <p:spPr>
          <a:xfrm>
            <a:off x="7044742" y="3898545"/>
            <a:ext cx="1326491" cy="8933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7CF178-E732-4ABC-B8B3-421D907F36CA}"/>
              </a:ext>
            </a:extLst>
          </p:cNvPr>
          <p:cNvSpPr/>
          <p:nvPr/>
        </p:nvSpPr>
        <p:spPr>
          <a:xfrm>
            <a:off x="2682535" y="1974530"/>
            <a:ext cx="6400800" cy="14544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137C1-BC97-41A8-99E0-30329D63847D}"/>
              </a:ext>
            </a:extLst>
          </p:cNvPr>
          <p:cNvSpPr txBox="1"/>
          <p:nvPr/>
        </p:nvSpPr>
        <p:spPr>
          <a:xfrm>
            <a:off x="2953303" y="2205869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STATE VECTOR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D7A70-B828-4D3D-B436-4B3CA10A8951}"/>
              </a:ext>
            </a:extLst>
          </p:cNvPr>
          <p:cNvSpPr txBox="1"/>
          <p:nvPr/>
        </p:nvSpPr>
        <p:spPr>
          <a:xfrm>
            <a:off x="2953303" y="2757620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COVARIANCE MATRIX</a:t>
            </a:r>
            <a:endParaRPr lang="en-US" sz="1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763987-20B7-4839-AAF1-3696AB9AECC4}"/>
                  </a:ext>
                </a:extLst>
              </p:cNvPr>
              <p:cNvSpPr/>
              <p:nvPr/>
            </p:nvSpPr>
            <p:spPr>
              <a:xfrm>
                <a:off x="671672" y="5572974"/>
                <a:ext cx="10848654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chemeClr val="accent3"/>
                    </a:solidFill>
                  </a:rPr>
                  <a:t>Note: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/>
                  <a:t>In the first iteration step we use step 0 estimates for the state vector and the covariance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), which can be made very roughly </a:t>
                </a:r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763987-20B7-4839-AAF1-3696AB9AE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2" y="5572974"/>
                <a:ext cx="10848654" cy="646331"/>
              </a:xfrm>
              <a:prstGeom prst="rect">
                <a:avLst/>
              </a:prstGeom>
              <a:blipFill>
                <a:blip r:embed="rId6"/>
                <a:stretch>
                  <a:fillRect l="-44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89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IN GENERAL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431999" y="109332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dirty="0"/>
              <a:t>Calculate the </a:t>
            </a:r>
            <a:r>
              <a:rPr lang="it-IT" dirty="0">
                <a:solidFill>
                  <a:schemeClr val="accent3"/>
                </a:solidFill>
              </a:rPr>
              <a:t>measurement residual </a:t>
            </a:r>
            <a:r>
              <a:rPr lang="it-IT" dirty="0"/>
              <a:t>and the </a:t>
            </a:r>
            <a:r>
              <a:rPr lang="it-IT" dirty="0">
                <a:solidFill>
                  <a:schemeClr val="accent3"/>
                </a:solidFill>
              </a:rPr>
              <a:t>Kalman Gain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25B999-0624-4746-A216-1A5FE0D0CE2B}"/>
                  </a:ext>
                </a:extLst>
              </p:cNvPr>
              <p:cNvSpPr txBox="1"/>
              <p:nvPr/>
            </p:nvSpPr>
            <p:spPr>
              <a:xfrm>
                <a:off x="3356259" y="2056287"/>
                <a:ext cx="1807867" cy="29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25B999-0624-4746-A216-1A5FE0D0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59" y="2056287"/>
                <a:ext cx="1807867" cy="295209"/>
              </a:xfrm>
              <a:prstGeom prst="rect">
                <a:avLst/>
              </a:prstGeom>
              <a:blipFill>
                <a:blip r:embed="rId2"/>
                <a:stretch>
                  <a:fillRect l="-2703" r="-4392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64CEF0-355C-4028-BA1E-D97699633EEA}"/>
                  </a:ext>
                </a:extLst>
              </p:cNvPr>
              <p:cNvSpPr txBox="1"/>
              <p:nvPr/>
            </p:nvSpPr>
            <p:spPr>
              <a:xfrm>
                <a:off x="3356259" y="2527733"/>
                <a:ext cx="2792431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64CEF0-355C-4028-BA1E-D9769963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59" y="2527733"/>
                <a:ext cx="2792431" cy="280846"/>
              </a:xfrm>
              <a:prstGeom prst="rect">
                <a:avLst/>
              </a:prstGeom>
              <a:blipFill>
                <a:blip r:embed="rId3"/>
                <a:stretch>
                  <a:fillRect l="-1528" r="-43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4F231FD-D76D-457E-9806-215DAB051723}"/>
              </a:ext>
            </a:extLst>
          </p:cNvPr>
          <p:cNvSpPr/>
          <p:nvPr/>
        </p:nvSpPr>
        <p:spPr>
          <a:xfrm>
            <a:off x="532636" y="3612327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dirty="0">
                <a:solidFill>
                  <a:schemeClr val="accent3"/>
                </a:solidFill>
              </a:rPr>
              <a:t>Update the estimate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34542-401A-4E14-AFC4-26556E4373FF}"/>
                  </a:ext>
                </a:extLst>
              </p:cNvPr>
              <p:cNvSpPr txBox="1"/>
              <p:nvPr/>
            </p:nvSpPr>
            <p:spPr>
              <a:xfrm>
                <a:off x="3482639" y="4706046"/>
                <a:ext cx="1528624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34542-401A-4E14-AFC4-26556E43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39" y="4706046"/>
                <a:ext cx="1528624" cy="280526"/>
              </a:xfrm>
              <a:prstGeom prst="rect">
                <a:avLst/>
              </a:prstGeom>
              <a:blipFill>
                <a:blip r:embed="rId4"/>
                <a:stretch>
                  <a:fillRect l="-1594" t="-8696" r="-19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DAB996-1573-4359-935B-AFAEA8960EA8}"/>
                  </a:ext>
                </a:extLst>
              </p:cNvPr>
              <p:cNvSpPr txBox="1"/>
              <p:nvPr/>
            </p:nvSpPr>
            <p:spPr>
              <a:xfrm>
                <a:off x="3482639" y="5230565"/>
                <a:ext cx="1949573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DAB996-1573-4359-935B-AFAEA896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39" y="5230565"/>
                <a:ext cx="1949573" cy="280526"/>
              </a:xfrm>
              <a:prstGeom prst="rect">
                <a:avLst/>
              </a:prstGeom>
              <a:blipFill>
                <a:blip r:embed="rId5"/>
                <a:stretch>
                  <a:fillRect l="-218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BED644-1773-41A7-AE1D-11143A93299D}"/>
              </a:ext>
            </a:extLst>
          </p:cNvPr>
          <p:cNvSpPr/>
          <p:nvPr/>
        </p:nvSpPr>
        <p:spPr>
          <a:xfrm>
            <a:off x="770567" y="1824590"/>
            <a:ext cx="5892618" cy="14446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0ACD-75AB-41E2-AC5A-089C5D2816E1}"/>
              </a:ext>
            </a:extLst>
          </p:cNvPr>
          <p:cNvSpPr txBox="1"/>
          <p:nvPr/>
        </p:nvSpPr>
        <p:spPr>
          <a:xfrm>
            <a:off x="1003677" y="2092241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RESIDUAL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BA65E-D0C1-44C8-BCEC-F4CB0C9B61A5}"/>
              </a:ext>
            </a:extLst>
          </p:cNvPr>
          <p:cNvSpPr txBox="1"/>
          <p:nvPr/>
        </p:nvSpPr>
        <p:spPr>
          <a:xfrm>
            <a:off x="1017804" y="2590623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KALMAN GAIN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70106-EA8E-4105-85E8-D57E65348E0B}"/>
              </a:ext>
            </a:extLst>
          </p:cNvPr>
          <p:cNvSpPr/>
          <p:nvPr/>
        </p:nvSpPr>
        <p:spPr>
          <a:xfrm>
            <a:off x="770567" y="4409524"/>
            <a:ext cx="5150931" cy="14446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ECB89-EBAF-47B1-B350-6975E244D6DA}"/>
              </a:ext>
            </a:extLst>
          </p:cNvPr>
          <p:cNvSpPr txBox="1"/>
          <p:nvPr/>
        </p:nvSpPr>
        <p:spPr>
          <a:xfrm>
            <a:off x="1003677" y="4677032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STATE VECTOR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279E62-62AF-4022-A63D-F85C895F1C58}"/>
              </a:ext>
            </a:extLst>
          </p:cNvPr>
          <p:cNvSpPr txBox="1"/>
          <p:nvPr/>
        </p:nvSpPr>
        <p:spPr>
          <a:xfrm>
            <a:off x="950312" y="5201551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COVARIANCE MATRIX</a:t>
            </a:r>
            <a:endParaRPr lang="en-US" sz="16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6DC140-0FA7-448C-8B6C-98D55DB6045E}"/>
                  </a:ext>
                </a:extLst>
              </p:cNvPr>
              <p:cNvSpPr txBox="1"/>
              <p:nvPr/>
            </p:nvSpPr>
            <p:spPr>
              <a:xfrm>
                <a:off x="7761314" y="2011553"/>
                <a:ext cx="460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6DC140-0FA7-448C-8B6C-98D55DB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14" y="2011553"/>
                <a:ext cx="460704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3F40A0E6-35D0-4941-BEC7-AC1FCDD6370A}"/>
              </a:ext>
            </a:extLst>
          </p:cNvPr>
          <p:cNvSpPr/>
          <p:nvPr/>
        </p:nvSpPr>
        <p:spPr>
          <a:xfrm>
            <a:off x="7048538" y="2592723"/>
            <a:ext cx="21768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MEASUREMENT NOISE COVARIANCE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A9092E-BF52-4A0D-ABAA-59E4B5EF0935}"/>
              </a:ext>
            </a:extLst>
          </p:cNvPr>
          <p:cNvSpPr/>
          <p:nvPr/>
        </p:nvSpPr>
        <p:spPr>
          <a:xfrm>
            <a:off x="7544868" y="1869469"/>
            <a:ext cx="893597" cy="5851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85122D-59EB-4705-8B42-363003E574C5}"/>
                  </a:ext>
                </a:extLst>
              </p:cNvPr>
              <p:cNvSpPr/>
              <p:nvPr/>
            </p:nvSpPr>
            <p:spPr>
              <a:xfrm>
                <a:off x="9630116" y="1945376"/>
                <a:ext cx="8854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85122D-59EB-4705-8B42-363003E57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116" y="1945376"/>
                <a:ext cx="8854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BBD5C45-8F90-432D-9DE9-CCE551145DFE}"/>
              </a:ext>
            </a:extLst>
          </p:cNvPr>
          <p:cNvSpPr txBox="1"/>
          <p:nvPr/>
        </p:nvSpPr>
        <p:spPr>
          <a:xfrm>
            <a:off x="9423752" y="2592723"/>
            <a:ext cx="191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CONVERSION MATRIX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80DA52-BE9A-4577-8000-B3269BE3FE1B}"/>
              </a:ext>
            </a:extLst>
          </p:cNvPr>
          <p:cNvSpPr/>
          <p:nvPr/>
        </p:nvSpPr>
        <p:spPr>
          <a:xfrm>
            <a:off x="9591463" y="1869469"/>
            <a:ext cx="924137" cy="5851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28612-DF59-469B-8110-7D36CF0BFA3D}"/>
                  </a:ext>
                </a:extLst>
              </p:cNvPr>
              <p:cNvSpPr txBox="1"/>
              <p:nvPr/>
            </p:nvSpPr>
            <p:spPr>
              <a:xfrm>
                <a:off x="8669488" y="3584723"/>
                <a:ext cx="2806740" cy="22734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3"/>
                    </a:solidFill>
                  </a:rPr>
                  <a:t>Note:</a:t>
                </a:r>
                <a:r>
                  <a:rPr lang="it-IT" sz="1600" dirty="0"/>
                  <a:t> the conversion matrix is needed to make the dimensions of vectors and matrixes turn out right. For exemple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sz="1600" dirty="0"/>
                  <a:t> is a 2-D vector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1600" dirty="0"/>
                  <a:t> is 5-D, then H would be a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2×5</m:t>
                    </m:r>
                  </m:oMath>
                </a14:m>
                <a:r>
                  <a:rPr lang="en-US" sz="1600" dirty="0"/>
                  <a:t> matrix: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28612-DF59-469B-8110-7D36CF0BF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88" y="3584723"/>
                <a:ext cx="2806740" cy="2273443"/>
              </a:xfrm>
              <a:prstGeom prst="rect">
                <a:avLst/>
              </a:prstGeom>
              <a:blipFill>
                <a:blip r:embed="rId8"/>
                <a:stretch>
                  <a:fillRect l="-1085" t="-804" r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EAAC2D-F2AC-4EFF-B183-3CF5E64C50A8}"/>
                  </a:ext>
                </a:extLst>
              </p:cNvPr>
              <p:cNvSpPr txBox="1"/>
              <p:nvPr/>
            </p:nvSpPr>
            <p:spPr>
              <a:xfrm>
                <a:off x="6336084" y="4696133"/>
                <a:ext cx="1800894" cy="11569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3"/>
                    </a:solidFill>
                  </a:rPr>
                  <a:t>Note: </a:t>
                </a:r>
                <a:r>
                  <a:rPr lang="it-IT" sz="1600" dirty="0"/>
                  <a:t>in the case where R is a null matrix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EAAC2D-F2AC-4EFF-B183-3CF5E64C5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084" y="4696133"/>
                <a:ext cx="1800894" cy="1156983"/>
              </a:xfrm>
              <a:prstGeom prst="rect">
                <a:avLst/>
              </a:prstGeom>
              <a:blipFill>
                <a:blip r:embed="rId9"/>
                <a:stretch>
                  <a:fillRect l="-2703" t="-1579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0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openxmlformats.org/package/2006/metadata/core-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sharepoint/v3"/>
    <ds:schemaRef ds:uri="fb0879af-3eba-417a-a55a-ffe6dcd6ca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3444</Words>
  <Application>Microsoft Office PowerPoint</Application>
  <PresentationFormat>Widescreen</PresentationFormat>
  <Paragraphs>368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Corbel</vt:lpstr>
      <vt:lpstr>Times New Roman</vt:lpstr>
      <vt:lpstr>Wingdings</vt:lpstr>
      <vt:lpstr>Tema di Office</vt:lpstr>
      <vt:lpstr>UNDERSTANDING THE KALMAN FILTER: TESTING ON A TOY MONTE CARLO MODEL</vt:lpstr>
      <vt:lpstr>Outline</vt:lpstr>
      <vt:lpstr>Kinematic fitting</vt:lpstr>
      <vt:lpstr>Kinematic fitting</vt:lpstr>
      <vt:lpstr>Kinematic fitTING</vt:lpstr>
      <vt:lpstr>Kalman filter</vt:lpstr>
      <vt:lpstr>KALMAN FILTER in general</vt:lpstr>
      <vt:lpstr>KALMAN FILTER IN GENERAL</vt:lpstr>
      <vt:lpstr>KALMAN FILTER IN GENERAL</vt:lpstr>
      <vt:lpstr>KALMAN FILTER IN GENERAL</vt:lpstr>
      <vt:lpstr>Our reconstruction algorithm™</vt:lpstr>
      <vt:lpstr>Kinematic fitTING</vt:lpstr>
      <vt:lpstr>Kinematic fitTING</vt:lpstr>
      <vt:lpstr>Our KALMAN FILTER: visualization</vt:lpstr>
      <vt:lpstr>Toy monte carlo study</vt:lpstr>
      <vt:lpstr>TOY MONTE CARLO OUTLINE</vt:lpstr>
      <vt:lpstr>Toy monte carlo</vt:lpstr>
      <vt:lpstr>Toy monte carlo</vt:lpstr>
      <vt:lpstr>Toy monte carlo</vt:lpstr>
      <vt:lpstr>Toy monte carlo: UNDERSTANDING STEP DEtermination</vt:lpstr>
      <vt:lpstr>Toy monte carlo: UNDERSTANDING STEP DEtermination</vt:lpstr>
      <vt:lpstr>Toy monte carlo: UNDERSTANDING STEP DEtermination</vt:lpstr>
      <vt:lpstr>Toy monte carlo: UNDERSTANDING STEP DEtermination</vt:lpstr>
      <vt:lpstr>Randomized x step</vt:lpstr>
      <vt:lpstr>Randomized x step</vt:lpstr>
      <vt:lpstr>Randomized x step</vt:lpstr>
      <vt:lpstr>Randomized x step</vt:lpstr>
      <vt:lpstr>Randomized x step: testing the ratio</vt:lpstr>
      <vt:lpstr>Randomized x step: testing the ratio</vt:lpstr>
      <vt:lpstr>Randomized x step</vt:lpstr>
      <vt:lpstr>Applying a very small r a standard KALMAN FILTER</vt:lpstr>
      <vt:lpstr>Applying a very small r to our KALMAN FILTER</vt:lpstr>
      <vt:lpstr>SUMMARY AND FUTURE STEPS</vt:lpstr>
      <vt:lpstr>BACKUP</vt:lpstr>
      <vt:lpstr>KALMAN FILTER APPLICATION</vt:lpstr>
      <vt:lpstr>KALMAN FILTER: coordinate system</vt:lpstr>
      <vt:lpstr>KALMAN FILTER APPLICATION: initial estimates</vt:lpstr>
      <vt:lpstr>KALMAN FILTER APPLICATION: prediction AND MEASUREMENT</vt:lpstr>
      <vt:lpstr>KALMAN FILTER APPLICATION: COVARIANCE MATRIX PREDICTION</vt:lpstr>
      <vt:lpstr>KALMAN FILTER APPLICATION: Evaluate the residual</vt:lpstr>
      <vt:lpstr>KALMAN FILTER APPLICATION: PREDICTION UPDATE</vt:lpstr>
      <vt:lpstr>Toy monte carlo</vt:lpstr>
      <vt:lpstr>Toy monte carlo</vt:lpstr>
      <vt:lpstr>Randomized x step</vt:lpstr>
      <vt:lpstr>UNDERSTANDING STEP DEtermination</vt:lpstr>
      <vt:lpstr>UNDERSTANDING STEP DEtermination</vt:lpstr>
      <vt:lpstr>UNDERSTANDING STEP DEtermination</vt:lpstr>
      <vt:lpstr>RESULTS FROM THE STANDARD KALMAN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2020-11-30T18:02:19Z</dcterms:modified>
</cp:coreProperties>
</file>