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33"/>
  </p:notesMasterIdLst>
  <p:handoutMasterIdLst>
    <p:handoutMasterId r:id="rId34"/>
  </p:handoutMasterIdLst>
  <p:sldIdLst>
    <p:sldId id="310" r:id="rId4"/>
    <p:sldId id="411" r:id="rId5"/>
    <p:sldId id="450" r:id="rId6"/>
    <p:sldId id="611" r:id="rId7"/>
    <p:sldId id="586" r:id="rId8"/>
    <p:sldId id="593" r:id="rId9"/>
    <p:sldId id="579" r:id="rId10"/>
    <p:sldId id="580" r:id="rId11"/>
    <p:sldId id="583" r:id="rId12"/>
    <p:sldId id="590" r:id="rId13"/>
    <p:sldId id="570" r:id="rId14"/>
    <p:sldId id="594" r:id="rId15"/>
    <p:sldId id="584" r:id="rId16"/>
    <p:sldId id="589" r:id="rId17"/>
    <p:sldId id="585" r:id="rId18"/>
    <p:sldId id="597" r:id="rId19"/>
    <p:sldId id="598" r:id="rId20"/>
    <p:sldId id="587" r:id="rId21"/>
    <p:sldId id="592" r:id="rId22"/>
    <p:sldId id="599" r:id="rId23"/>
    <p:sldId id="595" r:id="rId24"/>
    <p:sldId id="608" r:id="rId25"/>
    <p:sldId id="609" r:id="rId26"/>
    <p:sldId id="600" r:id="rId27"/>
    <p:sldId id="605" r:id="rId28"/>
    <p:sldId id="606" r:id="rId29"/>
    <p:sldId id="602" r:id="rId30"/>
    <p:sldId id="607" r:id="rId31"/>
    <p:sldId id="578" r:id="rId3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FFFF"/>
    <a:srgbClr val="4DB152"/>
    <a:srgbClr val="E0EBF6"/>
    <a:srgbClr val="333399"/>
    <a:srgbClr val="5EE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26/01/2021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26/01/2021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0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0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fnal.gov/event/44562/contributions/200915/attachments/136745/170170/DUNE_ND_Meeting_28.10.20.pdf" TargetMode="External"/><Relationship Id="rId2" Type="http://schemas.openxmlformats.org/officeDocument/2006/relationships/hyperlink" Target="https://indico.fnal.gov/event/47020/contributions/204949/attachments/138880/174374/l2g_Presentation_Gen13_2021.pdf" TargetMode="Externa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 descr="Immagine che contiene interni, edificio, giallo, metallo&#10;&#10;Descrizione generata automaticamente">
            <a:extLst>
              <a:ext uri="{FF2B5EF4-FFF2-40B4-BE49-F238E27FC236}">
                <a16:creationId xmlns:a16="http://schemas.microsoft.com/office/drawing/2014/main" id="{E63C5246-3650-4D64-B842-401AA4C2B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2" r="39252"/>
          <a:stretch>
            <a:fillRect/>
          </a:stretch>
        </p:blipFill>
        <p:spPr/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8CA3E6AF-9360-4700-9F73-9738B24E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773" y="5052476"/>
            <a:ext cx="5986474" cy="7901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1"/>
                </a:solidFill>
              </a:rPr>
              <a:t>L2G :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contained and crossing muons and multiple muon events</a:t>
            </a:r>
            <a:endParaRPr lang="en-US" sz="2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107FD5F3-D3C7-4065-BC7E-341307D67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1949" y="4650538"/>
            <a:ext cx="2211524" cy="119203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it-IT" dirty="0"/>
              <a:t>Author:                    Federico Battisti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8F9D0A-6591-413D-BF47-95B442133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09" y="4650539"/>
            <a:ext cx="1192039" cy="11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Lar alone muons p vs theta 50% quantile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B313E-DA82-4BD4-884F-6BBF4984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62" y="1079720"/>
            <a:ext cx="6917714" cy="53650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C6C9D5-FCC9-496A-A4D4-A73C7D5CA498}"/>
                  </a:ext>
                </a:extLst>
              </p:cNvPr>
              <p:cNvSpPr txBox="1"/>
              <p:nvPr/>
            </p:nvSpPr>
            <p:spPr>
              <a:xfrm>
                <a:off x="7226686" y="1745546"/>
                <a:ext cx="4685343" cy="408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solidFill>
                      <a:schemeClr val="accent3"/>
                    </a:solidFill>
                  </a:rPr>
                  <a:t>LAr alone muons: </a:t>
                </a:r>
                <a:r>
                  <a:rPr lang="it-IT" sz="1600" dirty="0"/>
                  <a:t>sample of primary muons that are produced in interactions in the LAr, that are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fully contained in ArgonCube’s active volume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it-IT" sz="1600" dirty="0"/>
                  <a:t> axis is taken at 50% quantile of all neutrino parent energies  contained in the bin</a:t>
                </a:r>
                <a:endParaRPr lang="it-IT" sz="1600" dirty="0">
                  <a:solidFill>
                    <a:schemeClr val="accent3"/>
                  </a:solidFill>
                </a:endParaRPr>
              </a:p>
              <a:p>
                <a:endParaRPr lang="it-IT" sz="1600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Two very interesting features: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it-IT" sz="1600" dirty="0">
                    <a:solidFill>
                      <a:schemeClr val="accent3"/>
                    </a:solidFill>
                  </a:rPr>
                  <a:t>The average neutrino energy seems to be homogeneous no matter the angle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it-IT" sz="1600" dirty="0">
                    <a:solidFill>
                      <a:schemeClr val="accent3"/>
                    </a:solidFill>
                  </a:rPr>
                  <a:t>The neutrinos in the energy range of the first oscillation peak seem to dominate the sample overall despite the small muon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∼2.5 </m:t>
                    </m:r>
                    <m:r>
                      <m:rPr>
                        <m:sty m:val="p"/>
                      </m:rP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&lt;1</m:t>
                    </m:r>
                    <m:r>
                      <m:rPr>
                        <m:sty m:val="p"/>
                      </m:rP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(the energy transfer is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&gt;1.5 </m:t>
                    </m:r>
                    <m:r>
                      <m:rPr>
                        <m:sty m:val="p"/>
                      </m:rP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)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it-IT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C6C9D5-FCC9-496A-A4D4-A73C7D5CA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686" y="1745546"/>
                <a:ext cx="4685343" cy="4082464"/>
              </a:xfrm>
              <a:prstGeom prst="rect">
                <a:avLst/>
              </a:prstGeom>
              <a:blipFill>
                <a:blip r:embed="rId3"/>
                <a:stretch>
                  <a:fillRect l="-520" t="-448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2DE16E8D-5B72-471A-87CC-FB459605676A}"/>
              </a:ext>
            </a:extLst>
          </p:cNvPr>
          <p:cNvSpPr txBox="1">
            <a:spLocks/>
          </p:cNvSpPr>
          <p:nvPr/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rtl="0">
              <a:defRPr lang="it-IT"/>
            </a:defPPr>
            <a:lvl1pPr marL="0" algn="ctr" defTabSz="914400" rtl="0" eaLnBrk="1" latinLnBrk="0" hangingPunct="1">
              <a:defRPr sz="1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9B51A1E-902D-48AF-9020-955120F399B6}" type="slidenum">
              <a:rPr lang="it-IT" smtClean="0"/>
              <a:pPr>
                <a:spcAft>
                  <a:spcPts val="600"/>
                </a:spcAft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09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LAR alone NEUTRINO SPECTRUM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42F1C2-36E0-42E1-8C92-D33A4C94C216}"/>
                  </a:ext>
                </a:extLst>
              </p:cNvPr>
              <p:cNvSpPr txBox="1"/>
              <p:nvPr/>
            </p:nvSpPr>
            <p:spPr>
              <a:xfrm>
                <a:off x="698663" y="2009703"/>
                <a:ext cx="425935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As a reference we plot the neutrino flux energy spectrum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[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𝐺𝑒𝑉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spectrum VS the muon angle with the z axis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𝑑𝑒𝑔</m:t>
                        </m:r>
                      </m:e>
                    </m:d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for neutrinos producing muons contained only in LAr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The vast majority of neutrinos in the sample fall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∼0.5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r>
                  <a:rPr lang="it-IT" dirty="0"/>
                  <a:t> with angles over the entire spectrum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42F1C2-36E0-42E1-8C92-D33A4C94C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63" y="2009703"/>
                <a:ext cx="4259351" cy="3139321"/>
              </a:xfrm>
              <a:prstGeom prst="rect">
                <a:avLst/>
              </a:prstGeom>
              <a:blipFill>
                <a:blip r:embed="rId2"/>
                <a:stretch>
                  <a:fillRect l="-1003" t="-1165" r="-2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5E8D6C9-BBE3-442A-9B61-8626854C2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8014" y="959190"/>
            <a:ext cx="6756934" cy="524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LAR alone NEUTRINO SPECTRUM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42F1C2-36E0-42E1-8C92-D33A4C94C216}"/>
                  </a:ext>
                </a:extLst>
              </p:cNvPr>
              <p:cNvSpPr txBox="1"/>
              <p:nvPr/>
            </p:nvSpPr>
            <p:spPr>
              <a:xfrm>
                <a:off x="698663" y="1732703"/>
                <a:ext cx="425935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Here we plot the conditional probability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[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𝐺𝑒𝑉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VS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𝑑𝑒𝑔</m:t>
                        </m:r>
                      </m:e>
                    </m:d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for neutrinos producing muons contained only in Lar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The z axis is normalized such that the maxima for each column have 1 at their maxima (i.e. These are not proper PDF’s normalized to 1)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The conditional probabilities are very uniform throughout except at very forward angles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42F1C2-36E0-42E1-8C92-D33A4C94C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63" y="1732703"/>
                <a:ext cx="4259351" cy="3970318"/>
              </a:xfrm>
              <a:prstGeom prst="rect">
                <a:avLst/>
              </a:prstGeom>
              <a:blipFill>
                <a:blip r:embed="rId2"/>
                <a:stretch>
                  <a:fillRect l="-1003" t="-767" r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5E8D6C9-BBE3-442A-9B61-8626854C2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8014" y="959190"/>
            <a:ext cx="6756934" cy="524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2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LAR Alone muons neutrino energies quantiles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835A0-2FFA-471C-9CEB-DFC9D34E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88" y="1251129"/>
            <a:ext cx="3967886" cy="3077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FDBF0-FFE7-4F7C-8781-C2C0E1D7D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1075" y="1251131"/>
            <a:ext cx="3967886" cy="3077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AEBDDE-ACDD-4553-9721-0FF839FFB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8963" y="1251130"/>
            <a:ext cx="3967886" cy="30772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82621A2-4FC9-417E-9231-471B98D83884}"/>
                  </a:ext>
                </a:extLst>
              </p:cNvPr>
              <p:cNvSpPr/>
              <p:nvPr/>
            </p:nvSpPr>
            <p:spPr>
              <a:xfrm>
                <a:off x="363319" y="4485239"/>
                <a:ext cx="11544071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LAr alone: 25%, 50% and 75% parent neutrino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quantiles</a:t>
                </a:r>
                <a:r>
                  <a:rPr lang="it-IT" dirty="0"/>
                  <a:t> plotted as a function of muon initial momentum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sty m:val="p"/>
                      </m:rP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sty m:val="p"/>
                      </m:rP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deg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</a:t>
                </a:r>
                <a:r>
                  <a:rPr lang="it-IT" dirty="0"/>
                  <a:t>angle with the z axis.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This gives an idea of the </a:t>
                </a:r>
                <a:r>
                  <a:rPr lang="it-IT" dirty="0">
                    <a:solidFill>
                      <a:schemeClr val="accent3"/>
                    </a:solidFill>
                  </a:rPr>
                  <a:t>spread of the parent neutrino energy distribution </a:t>
                </a:r>
                <a:r>
                  <a:rPr lang="it-IT" dirty="0"/>
                  <a:t>in the phase space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As expected from the probability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</m: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it-IT" dirty="0"/>
                  <a:t> the </a:t>
                </a:r>
                <a:r>
                  <a:rPr lang="it-IT" dirty="0">
                    <a:solidFill>
                      <a:schemeClr val="accent3"/>
                    </a:solidFill>
                  </a:rPr>
                  <a:t>neutrino energy quantiles are uniform in the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phase space </a:t>
                </a:r>
                <a:r>
                  <a:rPr lang="it-IT" dirty="0"/>
                  <a:t>for all the quantiles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It is also noticable that that </a:t>
                </a:r>
                <a:r>
                  <a:rPr lang="it-IT" dirty="0">
                    <a:solidFill>
                      <a:schemeClr val="accent3"/>
                    </a:solidFill>
                  </a:rPr>
                  <a:t>neutrino energy spreads right around the first oscillation peak region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lit/>
                          </m:r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5&lt;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&lt;3.5</m:t>
                        </m:r>
                      </m:e>
                    </m:d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82621A2-4FC9-417E-9231-471B98D83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9" y="4485239"/>
                <a:ext cx="11544071" cy="1754326"/>
              </a:xfrm>
              <a:prstGeom prst="rect">
                <a:avLst/>
              </a:prstGeom>
              <a:blipFill>
                <a:blip r:embed="rId5"/>
                <a:stretch>
                  <a:fillRect l="-370" t="-2083" r="-53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99FA2625-072B-4A4E-B661-D0C5BC9138B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8181" y="6396378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474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Lar+tms muons p vs theta 50% quantile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B313E-DA82-4BD4-884F-6BBF4984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62" y="1079720"/>
            <a:ext cx="6917714" cy="53650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/>
              <p:nvPr/>
            </p:nvSpPr>
            <p:spPr>
              <a:xfrm>
                <a:off x="7242614" y="1223897"/>
                <a:ext cx="4530206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LAr+TMS: </a:t>
                </a:r>
                <a:r>
                  <a:rPr lang="it-IT" dirty="0"/>
                  <a:t>sample of primary muons whose trajectories have at least </a:t>
                </a:r>
                <a:r>
                  <a:rPr lang="it-IT" dirty="0">
                    <a:solidFill>
                      <a:schemeClr val="accent3"/>
                    </a:solidFill>
                  </a:rPr>
                  <a:t>one point in the LAr active volume, one outside the two detectors and one in ND-Gar’s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it-IT" dirty="0"/>
                  <a:t> axis is taken at 50% quantile of all neutrino parent energies  contained in the bin</a:t>
                </a:r>
                <a:r>
                  <a:rPr lang="it-IT" dirty="0">
                    <a:solidFill>
                      <a:schemeClr val="accent3"/>
                    </a:solidFill>
                  </a:rPr>
                  <a:t> </a:t>
                </a:r>
                <a:r>
                  <a:rPr lang="it-IT" dirty="0"/>
                  <a:t>(note the slightly different z scale)</a:t>
                </a:r>
                <a:endParaRPr lang="it-IT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The phase space region where most neutrinos at </a:t>
                </a:r>
                <a:r>
                  <a:rPr lang="it-IT" dirty="0">
                    <a:solidFill>
                      <a:schemeClr val="accent3"/>
                    </a:solidFill>
                  </a:rPr>
                  <a:t>first oscillation peak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∼2.4 </m:t>
                    </m:r>
                    <m:r>
                      <m:rPr>
                        <m:sty m:val="p"/>
                      </m:rP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) lie is at higher momenta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0.6&lt;</m:t>
                        </m:r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&lt;3</m:t>
                        </m:r>
                      </m:e>
                    </m:d>
                    <m:r>
                      <m:rPr>
                        <m:sty m:val="p"/>
                      </m:rP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/c  with low energy transfer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60</m:t>
                        </m:r>
                      </m:e>
                    </m:d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deg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angles,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Complementary phase space to </a:t>
                </a:r>
                <a:r>
                  <a:rPr lang="en-US" dirty="0" err="1"/>
                  <a:t>LAr</a:t>
                </a:r>
                <a:r>
                  <a:rPr lang="en-US" dirty="0"/>
                  <a:t> alone in terms of interaction energy transfer</a:t>
                </a:r>
                <a:endParaRPr lang="it-IT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614" y="1223897"/>
                <a:ext cx="4530206" cy="4801314"/>
              </a:xfrm>
              <a:prstGeom prst="rect">
                <a:avLst/>
              </a:prstGeom>
              <a:blipFill>
                <a:blip r:embed="rId3"/>
                <a:stretch>
                  <a:fillRect l="-808" t="-762" r="-1077" b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66BCD1B3-29F4-4818-9F09-45B78AF7E169}"/>
              </a:ext>
            </a:extLst>
          </p:cNvPr>
          <p:cNvSpPr txBox="1">
            <a:spLocks/>
          </p:cNvSpPr>
          <p:nvPr/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rtl="0">
              <a:defRPr lang="it-IT"/>
            </a:defPPr>
            <a:lvl1pPr marL="0" algn="ctr" defTabSz="914400" rtl="0" eaLnBrk="1" latinLnBrk="0" hangingPunct="1">
              <a:defRPr sz="1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9B51A1E-902D-48AF-9020-955120F399B6}" type="slidenum">
              <a:rPr lang="it-IT" smtClean="0"/>
              <a:pPr>
                <a:spcAft>
                  <a:spcPts val="600"/>
                </a:spcAft>
              </a:pPr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325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LAR+TMS muons neutrino energy quantiles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835A0-2FFA-471C-9CEB-DFC9D34E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11" y="1275627"/>
            <a:ext cx="3967886" cy="3077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FDBF0-FFE7-4F7C-8781-C2C0E1D7D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2198" y="1275627"/>
            <a:ext cx="3967886" cy="3077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AEBDDE-ACDD-4553-9721-0FF839FFB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0086" y="1275626"/>
            <a:ext cx="3967886" cy="3077298"/>
          </a:xfrm>
          <a:prstGeom prst="rect">
            <a:avLst/>
          </a:prstGeom>
        </p:spPr>
      </p:pic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3A0E21BB-5D2F-4D0F-BE3B-53A72AC61DF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15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48A25FF-D22B-4DF9-ACC1-C9A09E028973}"/>
                  </a:ext>
                </a:extLst>
              </p:cNvPr>
              <p:cNvSpPr/>
              <p:nvPr/>
            </p:nvSpPr>
            <p:spPr>
              <a:xfrm>
                <a:off x="569404" y="4753866"/>
                <a:ext cx="1142856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LAr+TMS: 25%, 50% and 75% parent neutrino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quantiles </a:t>
                </a:r>
                <a:r>
                  <a:rPr lang="it-IT" dirty="0"/>
                  <a:t>plotted as a function of muon initial momentum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</a:t>
                </a:r>
                <a:r>
                  <a:rPr lang="it-IT" dirty="0"/>
                  <a:t>angle with the z axis.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This gives an idea of the </a:t>
                </a:r>
                <a:r>
                  <a:rPr lang="it-IT" dirty="0">
                    <a:solidFill>
                      <a:schemeClr val="accent3"/>
                    </a:solidFill>
                  </a:rPr>
                  <a:t>spread of the parent neutrino energy distribution </a:t>
                </a:r>
                <a:r>
                  <a:rPr lang="it-IT" dirty="0"/>
                  <a:t>in the phase space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48A25FF-D22B-4DF9-ACC1-C9A09E028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04" y="4753866"/>
                <a:ext cx="11428568" cy="923330"/>
              </a:xfrm>
              <a:prstGeom prst="rect">
                <a:avLst/>
              </a:prstGeom>
              <a:blipFill>
                <a:blip r:embed="rId5"/>
                <a:stretch>
                  <a:fillRect l="-32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630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LAR+TMS muons neutrino energy quantiles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835A0-2FFA-471C-9CEB-DFC9D34E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11" y="1275627"/>
            <a:ext cx="3967886" cy="3077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FDBF0-FFE7-4F7C-8781-C2C0E1D7D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2198" y="1275627"/>
            <a:ext cx="3967886" cy="3077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AEBDDE-ACDD-4553-9721-0FF839FFB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0086" y="1275626"/>
            <a:ext cx="3967886" cy="30772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3A8AD5-5666-420A-A0B5-781CCC5E3C47}"/>
                  </a:ext>
                </a:extLst>
              </p:cNvPr>
              <p:cNvSpPr/>
              <p:nvPr/>
            </p:nvSpPr>
            <p:spPr>
              <a:xfrm>
                <a:off x="569404" y="4753866"/>
                <a:ext cx="1142856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LAr+TMS: 25%, 50% and 75% parent neutrino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quantiles </a:t>
                </a:r>
                <a:r>
                  <a:rPr lang="it-IT" dirty="0"/>
                  <a:t>plotted as a function of muon initial momentum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</a:t>
                </a:r>
                <a:r>
                  <a:rPr lang="it-IT" dirty="0"/>
                  <a:t>angle with the z axis.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This gives an idea of the </a:t>
                </a:r>
                <a:r>
                  <a:rPr lang="it-IT" dirty="0">
                    <a:solidFill>
                      <a:schemeClr val="accent3"/>
                    </a:solidFill>
                  </a:rPr>
                  <a:t>spread of the parent neutrino energy distribution </a:t>
                </a:r>
                <a:r>
                  <a:rPr lang="it-IT" dirty="0"/>
                  <a:t>in the phase space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The first </a:t>
                </a:r>
                <a:r>
                  <a:rPr lang="it-IT" dirty="0">
                    <a:solidFill>
                      <a:schemeClr val="accent3"/>
                    </a:solidFill>
                  </a:rPr>
                  <a:t>oscillation peak energy region </a:t>
                </a:r>
                <a:r>
                  <a:rPr lang="it-IT" dirty="0">
                    <a:solidFill>
                      <a:schemeClr val="tx1"/>
                    </a:solidFill>
                  </a:rPr>
                  <a:t>spreads roughly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&lt;2.5</m:t>
                        </m:r>
                      </m:e>
                    </m:d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deg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3A8AD5-5666-420A-A0B5-781CCC5E3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04" y="4753866"/>
                <a:ext cx="11428568" cy="1200329"/>
              </a:xfrm>
              <a:prstGeom prst="rect">
                <a:avLst/>
              </a:prstGeom>
              <a:blipFill>
                <a:blip r:embed="rId5"/>
                <a:stretch>
                  <a:fillRect l="-32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3A0E21BB-5D2F-4D0F-BE3B-53A72AC61DF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16</a:t>
            </a:fld>
            <a:endParaRPr lang="it-I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625875-D820-4C07-8D51-9C3CEC0AEBEE}"/>
              </a:ext>
            </a:extLst>
          </p:cNvPr>
          <p:cNvSpPr/>
          <p:nvPr/>
        </p:nvSpPr>
        <p:spPr>
          <a:xfrm>
            <a:off x="949911" y="3080552"/>
            <a:ext cx="577048" cy="1068718"/>
          </a:xfrm>
          <a:prstGeom prst="ellipse">
            <a:avLst/>
          </a:prstGeom>
          <a:noFill/>
          <a:ln w="381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4BCE07-3FB9-4322-ABD5-9521F4750E6F}"/>
              </a:ext>
            </a:extLst>
          </p:cNvPr>
          <p:cNvSpPr/>
          <p:nvPr/>
        </p:nvSpPr>
        <p:spPr>
          <a:xfrm>
            <a:off x="4832666" y="3080552"/>
            <a:ext cx="577048" cy="1068718"/>
          </a:xfrm>
          <a:prstGeom prst="ellipse">
            <a:avLst/>
          </a:prstGeom>
          <a:noFill/>
          <a:ln w="381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B511FA-1D60-4254-A62E-1E135DA66C87}"/>
              </a:ext>
            </a:extLst>
          </p:cNvPr>
          <p:cNvSpPr/>
          <p:nvPr/>
        </p:nvSpPr>
        <p:spPr>
          <a:xfrm>
            <a:off x="8725889" y="3080552"/>
            <a:ext cx="577048" cy="1068718"/>
          </a:xfrm>
          <a:prstGeom prst="ellipse">
            <a:avLst/>
          </a:prstGeom>
          <a:noFill/>
          <a:ln w="381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0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Events with MULTIple MUONs in lar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17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D7785-F979-42BE-8952-35A84E623F14}"/>
              </a:ext>
            </a:extLst>
          </p:cNvPr>
          <p:cNvSpPr/>
          <p:nvPr/>
        </p:nvSpPr>
        <p:spPr>
          <a:xfrm>
            <a:off x="822838" y="1843950"/>
            <a:ext cx="1054632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Events producing </a:t>
            </a:r>
            <a:r>
              <a:rPr lang="it-IT" sz="2000" dirty="0">
                <a:solidFill>
                  <a:schemeClr val="accent3"/>
                </a:solidFill>
              </a:rPr>
              <a:t>multiple muons in the LAr chamber </a:t>
            </a:r>
            <a:r>
              <a:rPr lang="it-IT" sz="2000" dirty="0">
                <a:solidFill>
                  <a:schemeClr val="tx1"/>
                </a:solidFill>
              </a:rPr>
              <a:t>could cause problems in the reconstruction, especially in cases where the trajectories are very </a:t>
            </a:r>
            <a:r>
              <a:rPr lang="it-IT" sz="2000" dirty="0">
                <a:solidFill>
                  <a:schemeClr val="accent3"/>
                </a:solidFill>
              </a:rPr>
              <a:t>close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To study this topology we use </a:t>
            </a:r>
            <a:r>
              <a:rPr lang="it-IT" sz="2000" dirty="0">
                <a:solidFill>
                  <a:schemeClr val="accent3"/>
                </a:solidFill>
              </a:rPr>
              <a:t>MC truth data</a:t>
            </a:r>
            <a:r>
              <a:rPr lang="it-IT" sz="2000" dirty="0"/>
              <a:t> and we consider </a:t>
            </a:r>
            <a:r>
              <a:rPr lang="it-IT" sz="2000" dirty="0">
                <a:solidFill>
                  <a:schemeClr val="accent3"/>
                </a:solidFill>
              </a:rPr>
              <a:t>all events producing one or more muon or anti-muon tracks in the LAr</a:t>
            </a:r>
            <a:r>
              <a:rPr lang="it-IT" sz="2000" dirty="0"/>
              <a:t> irresgardless if they stop in it or not.</a:t>
            </a:r>
            <a:endParaRPr lang="it-IT" sz="2000" dirty="0">
              <a:solidFill>
                <a:schemeClr val="tx1"/>
              </a:solidFill>
            </a:endParaRPr>
          </a:p>
          <a:p>
            <a:endParaRPr lang="it-IT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To set a baseline for this events sample we start by analyzing a </a:t>
            </a:r>
            <a:r>
              <a:rPr lang="it-IT" sz="2000" dirty="0">
                <a:solidFill>
                  <a:schemeClr val="accent3"/>
                </a:solidFill>
              </a:rPr>
              <a:t>single-interaction simulation </a:t>
            </a:r>
            <a:r>
              <a:rPr lang="it-IT" sz="2000" dirty="0">
                <a:solidFill>
                  <a:schemeClr val="tx1"/>
                </a:solidFill>
              </a:rPr>
              <a:t>(i.e. the same one used for the previous analysis) and we than repeat out analysis for a </a:t>
            </a:r>
            <a:r>
              <a:rPr lang="it-IT" sz="2000" dirty="0">
                <a:solidFill>
                  <a:schemeClr val="accent3"/>
                </a:solidFill>
              </a:rPr>
              <a:t>single-spill sample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9666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 fontScale="90000"/>
          </a:bodyPr>
          <a:lstStyle/>
          <a:p>
            <a:pPr rtl="0"/>
            <a:r>
              <a:rPr lang="it-IT" dirty="0"/>
              <a:t>Single interaction: NUMBER OF MUONS in lar fiducial volume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B313E-DA82-4BD4-884F-6BBF4984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62" y="1079720"/>
            <a:ext cx="6917714" cy="53650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/>
              <p:nvPr/>
            </p:nvSpPr>
            <p:spPr>
              <a:xfrm>
                <a:off x="7332545" y="1638581"/>
                <a:ext cx="4166206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Number of </a:t>
                </a:r>
                <a:r>
                  <a:rPr lang="it-IT" dirty="0">
                    <a:solidFill>
                      <a:schemeClr val="accent3"/>
                    </a:solidFill>
                  </a:rPr>
                  <a:t>negative and positive muons having at least one MC trajectory point inside the LAr </a:t>
                </a:r>
                <a:r>
                  <a:rPr lang="it-IT" dirty="0"/>
                  <a:t>volume per muon producing event (The histogram is </a:t>
                </a:r>
                <a:r>
                  <a:rPr lang="it-IT" dirty="0">
                    <a:solidFill>
                      <a:schemeClr val="accent3"/>
                    </a:solidFill>
                  </a:rPr>
                  <a:t>normalized to 1</a:t>
                </a:r>
                <a:r>
                  <a:rPr lang="it-IT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Active LAr fiducial volume: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−357.35&lt;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&lt;357.35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it-IT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127.275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127.275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1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it-IT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411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920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1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We can see that while the vast majority of the events produce a single muon trajectory in the LAr roughly </a:t>
                </a:r>
                <a:r>
                  <a:rPr lang="it-IT" dirty="0">
                    <a:solidFill>
                      <a:schemeClr val="accent3"/>
                    </a:solidFill>
                  </a:rPr>
                  <a:t>25% of the events produce two or more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545" y="1638581"/>
                <a:ext cx="4166206" cy="4247317"/>
              </a:xfrm>
              <a:prstGeom prst="rect">
                <a:avLst/>
              </a:prstGeom>
              <a:blipFill>
                <a:blip r:embed="rId3"/>
                <a:stretch>
                  <a:fillRect l="-1025" t="-861" r="-1757" b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A30F5662-D700-4593-B19D-F398AE5B988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123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Single interaction: time-space spread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B313E-DA82-4BD4-884F-6BBF4984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62" y="1079720"/>
            <a:ext cx="6917714" cy="53650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/>
              <p:nvPr/>
            </p:nvSpPr>
            <p:spPr>
              <a:xfrm>
                <a:off x="7606614" y="2107131"/>
                <a:ext cx="3898846" cy="2920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Distance spread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dirty="0"/>
                  <a:t> and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</m:d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</a:t>
                </a:r>
                <a:r>
                  <a:rPr lang="it-IT" dirty="0"/>
                  <a:t>(calculated in the XY plane) between muons from double muon events </a:t>
                </a:r>
                <a:r>
                  <a:rPr lang="it-IT" dirty="0">
                    <a:solidFill>
                      <a:schemeClr val="accent3"/>
                    </a:solidFill>
                  </a:rPr>
                  <a:t>(N=2) </a:t>
                </a:r>
                <a:r>
                  <a:rPr lang="it-IT" dirty="0"/>
                  <a:t>at the exiting point of the LAr active volume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920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it-IT" dirty="0"/>
                  <a:t>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We plot the values assigned to the first MC trajectory point for the muon after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=920.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5 </m:t>
                    </m:r>
                    <m:r>
                      <m:rPr>
                        <m:sty m:val="p"/>
                      </m:rPr>
                      <a:rPr lang="it-IT" i="1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endParaRPr lang="it-IT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614" y="2107131"/>
                <a:ext cx="3898846" cy="2920736"/>
              </a:xfrm>
              <a:prstGeom prst="rect">
                <a:avLst/>
              </a:prstGeom>
              <a:blipFill>
                <a:blip r:embed="rId3"/>
                <a:stretch>
                  <a:fillRect l="-1095" t="-1253" r="-2034" b="-2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A30F5662-D700-4593-B19D-F398AE5B988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24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Lar to gar sample: L2G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D7785-F979-42BE-8952-35A84E623F14}"/>
              </a:ext>
            </a:extLst>
          </p:cNvPr>
          <p:cNvSpPr/>
          <p:nvPr/>
        </p:nvSpPr>
        <p:spPr>
          <a:xfrm>
            <a:off x="533994" y="1449926"/>
            <a:ext cx="50728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DB152"/>
                </a:solidFill>
              </a:rPr>
              <a:t>L2G: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/>
              <a:t>interface that takes outgoing </a:t>
            </a:r>
            <a:r>
              <a:rPr lang="en-US" sz="1600" dirty="0" err="1"/>
              <a:t>LAr</a:t>
            </a:r>
            <a:r>
              <a:rPr lang="en-US" sz="1600" dirty="0"/>
              <a:t> particles and feeds them to </a:t>
            </a:r>
            <a:r>
              <a:rPr lang="en-US" sz="1600" dirty="0" err="1"/>
              <a:t>edep</a:t>
            </a:r>
            <a:r>
              <a:rPr lang="en-US" sz="1600" dirty="0"/>
              <a:t>-sim with any TMS detector could simplify the sample simulation/reconstruction and standardize the procedure between detector designs (ND-</a:t>
            </a:r>
            <a:r>
              <a:rPr lang="en-US" sz="1600" dirty="0" err="1"/>
              <a:t>GAr</a:t>
            </a:r>
            <a:r>
              <a:rPr lang="en-US" sz="1600" dirty="0"/>
              <a:t>/TMS).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Progressed in our analysis of the </a:t>
            </a:r>
            <a:r>
              <a:rPr lang="en-US" sz="1600" dirty="0" err="1"/>
              <a:t>LAr</a:t>
            </a:r>
            <a:r>
              <a:rPr lang="en-US" sz="1600" dirty="0"/>
              <a:t> interacting sample produced by </a:t>
            </a:r>
            <a:r>
              <a:rPr lang="en-US" sz="1600" dirty="0" err="1">
                <a:solidFill>
                  <a:srgbClr val="92D050"/>
                </a:solidFill>
              </a:rPr>
              <a:t>Eldwan</a:t>
            </a:r>
            <a:r>
              <a:rPr lang="en-US" sz="1600" dirty="0"/>
              <a:t>, focusing on differences between the </a:t>
            </a:r>
            <a:r>
              <a:rPr lang="en-US" sz="1600" dirty="0">
                <a:solidFill>
                  <a:schemeClr val="accent1"/>
                </a:solidFill>
              </a:rPr>
              <a:t>muons contained in the Liquid Argon</a:t>
            </a:r>
            <a:r>
              <a:rPr lang="en-US" sz="1600" dirty="0"/>
              <a:t> and the ones </a:t>
            </a:r>
            <a:r>
              <a:rPr lang="en-US" sz="1600" dirty="0">
                <a:solidFill>
                  <a:schemeClr val="accent1"/>
                </a:solidFill>
              </a:rPr>
              <a:t>produced in </a:t>
            </a:r>
            <a:r>
              <a:rPr lang="en-US" sz="1600" dirty="0" err="1">
                <a:solidFill>
                  <a:schemeClr val="accent1"/>
                </a:solidFill>
              </a:rPr>
              <a:t>LAr</a:t>
            </a:r>
            <a:r>
              <a:rPr lang="en-US" sz="1600" dirty="0">
                <a:solidFill>
                  <a:schemeClr val="accent1"/>
                </a:solidFill>
              </a:rPr>
              <a:t> that reach ND </a:t>
            </a:r>
            <a:r>
              <a:rPr lang="en-US" sz="1600" dirty="0" err="1">
                <a:solidFill>
                  <a:schemeClr val="accent1"/>
                </a:solidFill>
              </a:rPr>
              <a:t>GAr</a:t>
            </a:r>
            <a:r>
              <a:rPr lang="en-US" sz="1600" dirty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also started </a:t>
            </a:r>
            <a:r>
              <a:rPr lang="en-US" sz="1600" dirty="0" err="1"/>
              <a:t>analysing</a:t>
            </a:r>
            <a:r>
              <a:rPr lang="en-US" sz="1600" dirty="0"/>
              <a:t> events where </a:t>
            </a:r>
            <a:r>
              <a:rPr lang="en-US" sz="1600" dirty="0">
                <a:solidFill>
                  <a:schemeClr val="accent1"/>
                </a:solidFill>
              </a:rPr>
              <a:t>multiple muons traversing the Liquid Argon </a:t>
            </a:r>
            <a:r>
              <a:rPr lang="en-US" sz="1600" dirty="0"/>
              <a:t>are produced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see previous analysis results see: </a:t>
            </a:r>
            <a:r>
              <a:rPr lang="en-US" sz="1600" dirty="0">
                <a:hlinkClick r:id="rId2"/>
              </a:rPr>
              <a:t>https://indico.fnal.gov/event/47020/contributions/204949/attachments/138880/174374/l2g_Presentation_Gen13_2021.pdf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0CC03B-7B94-4C1E-B106-528CFDA44D99}"/>
              </a:ext>
            </a:extLst>
          </p:cNvPr>
          <p:cNvSpPr/>
          <p:nvPr/>
        </p:nvSpPr>
        <p:spPr>
          <a:xfrm>
            <a:off x="6600875" y="5649990"/>
            <a:ext cx="4772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https://indico.fnal.gov/event/44562/contributions/200915/attachments/136745/170170/DUNE_ND_Meeting_28.10.20.pdf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6DA43-F718-4518-8A46-AA090CD8B121}"/>
              </a:ext>
            </a:extLst>
          </p:cNvPr>
          <p:cNvSpPr txBox="1"/>
          <p:nvPr/>
        </p:nvSpPr>
        <p:spPr>
          <a:xfrm>
            <a:off x="8036761" y="1559748"/>
            <a:ext cx="1597979" cy="70788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Simulated LAr sample  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33925-E010-425A-A2DB-419ECB845C8B}"/>
              </a:ext>
            </a:extLst>
          </p:cNvPr>
          <p:cNvSpPr txBox="1"/>
          <p:nvPr/>
        </p:nvSpPr>
        <p:spPr>
          <a:xfrm>
            <a:off x="8036761" y="2929590"/>
            <a:ext cx="1597979" cy="400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00B050"/>
                </a:solidFill>
              </a:rPr>
              <a:t>L2G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EDA962-4331-46B8-89AB-D34012E520B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835751" y="2267634"/>
            <a:ext cx="0" cy="661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E3ED05-75D5-47EF-9037-34C69629676D}"/>
              </a:ext>
            </a:extLst>
          </p:cNvPr>
          <p:cNvSpPr txBox="1"/>
          <p:nvPr/>
        </p:nvSpPr>
        <p:spPr>
          <a:xfrm>
            <a:off x="6944809" y="3791601"/>
            <a:ext cx="1597979" cy="4001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FFC000"/>
                </a:solidFill>
              </a:rPr>
              <a:t>SSRI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9305E-840C-463D-A181-2B8002F0883D}"/>
              </a:ext>
            </a:extLst>
          </p:cNvPr>
          <p:cNvSpPr txBox="1"/>
          <p:nvPr/>
        </p:nvSpPr>
        <p:spPr>
          <a:xfrm>
            <a:off x="9128712" y="3791488"/>
            <a:ext cx="1597979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ND-GAr lite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D8876-153B-4AE1-BDD0-BB96C912137B}"/>
              </a:ext>
            </a:extLst>
          </p:cNvPr>
          <p:cNvSpPr txBox="1"/>
          <p:nvPr/>
        </p:nvSpPr>
        <p:spPr>
          <a:xfrm>
            <a:off x="9128712" y="4787979"/>
            <a:ext cx="1597979" cy="400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7030A0"/>
                </a:solidFill>
              </a:rPr>
              <a:t>ND-GAr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7AD409-F68F-403F-B760-E117B52B780E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8835751" y="3329700"/>
            <a:ext cx="1091951" cy="461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90EF32-2F94-49B4-B01F-292DCD5CC4B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9927702" y="4191598"/>
            <a:ext cx="0" cy="596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7B4909-DFDE-49C9-A21A-483EB787C8FF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7743799" y="3329700"/>
            <a:ext cx="1091952" cy="461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6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Single interaction: time-space spread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B313E-DA82-4BD4-884F-6BBF4984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62" y="1079720"/>
            <a:ext cx="6917713" cy="53650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/>
              <p:nvPr/>
            </p:nvSpPr>
            <p:spPr>
              <a:xfrm>
                <a:off x="7597735" y="1915580"/>
                <a:ext cx="393435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Conditional probability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</a:t>
                </a:r>
                <a:r>
                  <a:rPr lang="it-IT" dirty="0"/>
                  <a:t>for muons from double muon events </a:t>
                </a:r>
                <a:r>
                  <a:rPr lang="it-IT" dirty="0">
                    <a:solidFill>
                      <a:schemeClr val="accent3"/>
                    </a:solidFill>
                  </a:rPr>
                  <a:t>(N=2) </a:t>
                </a:r>
                <a:r>
                  <a:rPr lang="it-IT" dirty="0"/>
                  <a:t>at the exiting point of the LAr active volume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920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.5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 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The z axis is normalized such that the maxima for each column have 1 at their maxima (i.e. These are not proper PDF’s normalized to 1)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We plot the values assigned to the first MC trajectory point for the muon after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=920.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5 </m:t>
                    </m:r>
                    <m:r>
                      <m:rPr>
                        <m:sty m:val="p"/>
                      </m:rPr>
                      <a:rPr lang="it-IT" i="1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endParaRPr lang="it-IT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735" y="1915580"/>
                <a:ext cx="3934358" cy="3693319"/>
              </a:xfrm>
              <a:prstGeom prst="rect">
                <a:avLst/>
              </a:prstGeom>
              <a:blipFill>
                <a:blip r:embed="rId3"/>
                <a:stretch>
                  <a:fillRect l="-929" t="-825" r="-2322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A30F5662-D700-4593-B19D-F398AE5B988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1192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Single interaction: Number of muons in lar quantiles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835A0-2FFA-471C-9CEB-DFC9D34E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577" y="1098074"/>
            <a:ext cx="3967886" cy="3077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FDBF0-FFE7-4F7C-8781-C2C0E1D7D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5464" y="1098074"/>
            <a:ext cx="3967885" cy="3077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AEBDDE-ACDD-4553-9721-0FF839FFB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3352" y="1098073"/>
            <a:ext cx="3967885" cy="30772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3A8AD5-5666-420A-A0B5-781CCC5E3C47}"/>
                  </a:ext>
                </a:extLst>
              </p:cNvPr>
              <p:cNvSpPr/>
              <p:nvPr/>
            </p:nvSpPr>
            <p:spPr>
              <a:xfrm>
                <a:off x="536727" y="4409445"/>
                <a:ext cx="1142856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Here we plot the </a:t>
                </a:r>
                <a:r>
                  <a:rPr lang="it-IT" dirty="0">
                    <a:solidFill>
                      <a:schemeClr val="accent3"/>
                    </a:solidFill>
                  </a:rPr>
                  <a:t>25%, 50 % and 75% quantiles</a:t>
                </a:r>
                <a:r>
                  <a:rPr lang="it-IT" dirty="0">
                    <a:solidFill>
                      <a:schemeClr val="tx1"/>
                    </a:solidFill>
                  </a:rPr>
                  <a:t> for the </a:t>
                </a:r>
                <a:r>
                  <a:rPr lang="it-IT" dirty="0">
                    <a:solidFill>
                      <a:schemeClr val="accent3"/>
                    </a:solidFill>
                  </a:rPr>
                  <a:t>number of muons having a trajectory point in LAr</a:t>
                </a:r>
                <a:r>
                  <a:rPr lang="it-IT" dirty="0">
                    <a:solidFill>
                      <a:schemeClr val="tx1"/>
                    </a:solidFill>
                  </a:rPr>
                  <a:t> in the phase space of muon momentum and angle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at vertex (note that the procedure with which these plots have been made is </a:t>
                </a:r>
                <a:r>
                  <a:rPr lang="en-US" dirty="0"/>
                  <a:t>is analogous to the one in slide 8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en-US" dirty="0"/>
                  <a:t> quantile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The number of muons distribution seem to be overall very uniform in the phase space, slight increases in the edge regions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3A8AD5-5666-420A-A0B5-781CCC5E3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27" y="4409445"/>
                <a:ext cx="11428568" cy="1477328"/>
              </a:xfrm>
              <a:prstGeom prst="rect">
                <a:avLst/>
              </a:prstGeom>
              <a:blipFill>
                <a:blip r:embed="rId5"/>
                <a:stretch>
                  <a:fillRect l="-320" t="-2058" r="-480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3A0E21BB-5D2F-4D0F-BE3B-53A72AC61DF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031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 fontScale="90000"/>
          </a:bodyPr>
          <a:lstStyle/>
          <a:p>
            <a:pPr rtl="0"/>
            <a:r>
              <a:rPr lang="it-IT" dirty="0"/>
              <a:t>Single interaction: N of muons in lar quantiles; close muons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835A0-2FFA-471C-9CEB-DFC9D34E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577" y="1098074"/>
            <a:ext cx="3967885" cy="3077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FDBF0-FFE7-4F7C-8781-C2C0E1D7D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5464" y="1098074"/>
            <a:ext cx="3967885" cy="3077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AEBDDE-ACDD-4553-9721-0FF839FFB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3352" y="1098073"/>
            <a:ext cx="3967885" cy="30772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3A8AD5-5666-420A-A0B5-781CCC5E3C47}"/>
                  </a:ext>
                </a:extLst>
              </p:cNvPr>
              <p:cNvSpPr/>
              <p:nvPr/>
            </p:nvSpPr>
            <p:spPr>
              <a:xfrm>
                <a:off x="483461" y="4658020"/>
                <a:ext cx="1142856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Here we plot the </a:t>
                </a:r>
                <a:r>
                  <a:rPr lang="it-IT" dirty="0">
                    <a:solidFill>
                      <a:schemeClr val="accent3"/>
                    </a:solidFill>
                  </a:rPr>
                  <a:t>25%, 50 % and 75% quantiles</a:t>
                </a:r>
                <a:r>
                  <a:rPr lang="it-IT" dirty="0">
                    <a:solidFill>
                      <a:schemeClr val="tx1"/>
                    </a:solidFill>
                  </a:rPr>
                  <a:t> for all those events which have at least a couple of close exiting muons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&lt;5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100cm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Here we see that a big number of events do not pass the selection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3A8AD5-5666-420A-A0B5-781CCC5E3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61" y="4658020"/>
                <a:ext cx="11428568" cy="923330"/>
              </a:xfrm>
              <a:prstGeom prst="rect">
                <a:avLst/>
              </a:prstGeom>
              <a:blipFill>
                <a:blip r:embed="rId5"/>
                <a:stretch>
                  <a:fillRect l="-320" t="-3289" r="-32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3A0E21BB-5D2F-4D0F-BE3B-53A72AC61DF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325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Single spill simulation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23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1FD7785-F979-42BE-8952-35A84E623F14}"/>
                  </a:ext>
                </a:extLst>
              </p:cNvPr>
              <p:cNvSpPr/>
              <p:nvPr/>
            </p:nvSpPr>
            <p:spPr>
              <a:xfrm>
                <a:off x="684813" y="4903044"/>
                <a:ext cx="10403396" cy="926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For the single spill analysis we use a sample containing MC truth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it-IT" dirty="0"/>
                  <a:t>single spills produced by </a:t>
                </a:r>
                <a:r>
                  <a:rPr lang="it-IT" dirty="0">
                    <a:solidFill>
                      <a:srgbClr val="00B050"/>
                    </a:solidFill>
                  </a:rPr>
                  <a:t>Eldwan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Spills are generated simply by using the </a:t>
                </a:r>
                <a:r>
                  <a:rPr lang="en-US" dirty="0" err="1"/>
                  <a:t>OverlayGENIE</a:t>
                </a:r>
                <a:r>
                  <a:rPr lang="en-US" dirty="0"/>
                  <a:t> package with the parameters: </a:t>
                </a:r>
                <a:r>
                  <a:rPr lang="en-US" dirty="0">
                    <a:solidFill>
                      <a:schemeClr val="accent3"/>
                    </a:solidFill>
                  </a:rPr>
                  <a:t>Poisson distribution </a:t>
                </a:r>
                <a:r>
                  <a:rPr lang="en-US" dirty="0"/>
                  <a:t>around </a:t>
                </a:r>
                <a:r>
                  <a:rPr lang="en-US" dirty="0">
                    <a:solidFill>
                      <a:schemeClr val="accent3"/>
                    </a:solidFill>
                  </a:rPr>
                  <a:t>10 events/spill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3"/>
                    </a:solidFill>
                  </a:rPr>
                  <a:t>10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spill </a:t>
                </a:r>
                <a:r>
                  <a:rPr lang="en-US" dirty="0"/>
                  <a:t>using single GENIE events</a:t>
                </a:r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1FD7785-F979-42BE-8952-35A84E623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13" y="4903044"/>
                <a:ext cx="10403396" cy="926407"/>
              </a:xfrm>
              <a:prstGeom prst="rect">
                <a:avLst/>
              </a:prstGeom>
              <a:blipFill>
                <a:blip r:embed="rId2"/>
                <a:stretch>
                  <a:fillRect l="-351" t="-263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9E44244D-4076-4887-859B-4F02691C6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81" y="1028549"/>
            <a:ext cx="7009629" cy="349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19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Single spill: NUMBER OF MUONS in lar fiducial volume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B313E-DA82-4BD4-884F-6BBF4984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62" y="1079720"/>
            <a:ext cx="6917714" cy="53650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/>
              <p:nvPr/>
            </p:nvSpPr>
            <p:spPr>
              <a:xfrm>
                <a:off x="7181624" y="1638581"/>
                <a:ext cx="4166206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Number of </a:t>
                </a:r>
                <a:r>
                  <a:rPr lang="it-IT" dirty="0">
                    <a:solidFill>
                      <a:schemeClr val="accent3"/>
                    </a:solidFill>
                  </a:rPr>
                  <a:t>negative and positive muons having at least one MC trajectory point inside the LAr </a:t>
                </a:r>
                <a:r>
                  <a:rPr lang="it-IT" dirty="0"/>
                  <a:t>volume per muon producing event (The histogram is </a:t>
                </a:r>
                <a:r>
                  <a:rPr lang="it-IT" dirty="0">
                    <a:solidFill>
                      <a:schemeClr val="accent3"/>
                    </a:solidFill>
                  </a:rPr>
                  <a:t>normalized to 1 </a:t>
                </a:r>
                <a:r>
                  <a:rPr lang="it-IT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Active LAr fiducial volume: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−357.35&lt;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&lt;357.35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it-IT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127.275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127.275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1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it-IT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411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.5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920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1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The </a:t>
                </a:r>
                <a:r>
                  <a:rPr lang="it-IT" dirty="0">
                    <a:solidFill>
                      <a:schemeClr val="accent3"/>
                    </a:solidFill>
                  </a:rPr>
                  <a:t>multiplicity is now much higher </a:t>
                </a:r>
                <a:r>
                  <a:rPr lang="it-IT" dirty="0"/>
                  <a:t>with the vast majority of events producing two or more muons in the LAr</a:t>
                </a:r>
                <a:endParaRPr lang="it-IT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624" y="1638581"/>
                <a:ext cx="4166206" cy="4247317"/>
              </a:xfrm>
              <a:prstGeom prst="rect">
                <a:avLst/>
              </a:prstGeom>
              <a:blipFill>
                <a:blip r:embed="rId3"/>
                <a:stretch>
                  <a:fillRect l="-877" t="-861" r="-1754" b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A30F5662-D700-4593-B19D-F398AE5B988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8659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Single spill: time-space spread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835A0-2FFA-471C-9CEB-DFC9D34E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577" y="1098074"/>
            <a:ext cx="3967885" cy="3077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FDBF0-FFE7-4F7C-8781-C2C0E1D7D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5464" y="1098074"/>
            <a:ext cx="3967884" cy="3077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AEBDDE-ACDD-4553-9721-0FF839FFB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3352" y="1098073"/>
            <a:ext cx="3967884" cy="3077297"/>
          </a:xfrm>
          <a:prstGeom prst="rect">
            <a:avLst/>
          </a:prstGeom>
        </p:spPr>
      </p:pic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3A0E21BB-5D2F-4D0F-BE3B-53A72AC61DF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25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D5236D-B33B-42ED-A5B9-CF60D4698EC6}"/>
                  </a:ext>
                </a:extLst>
              </p:cNvPr>
              <p:cNvSpPr/>
              <p:nvPr/>
            </p:nvSpPr>
            <p:spPr>
              <a:xfrm>
                <a:off x="431998" y="4409445"/>
                <a:ext cx="11410813" cy="15357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Distance spread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dirty="0"/>
                  <a:t> and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</m:d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</a:t>
                </a:r>
                <a:r>
                  <a:rPr lang="it-IT" dirty="0"/>
                  <a:t>(calculated in the XY plane) between muons from multiple muon events </a:t>
                </a:r>
                <a:r>
                  <a:rPr lang="it-IT" dirty="0">
                    <a:solidFill>
                      <a:schemeClr val="accent3"/>
                    </a:solidFill>
                  </a:rPr>
                  <a:t>(N=2,3,4 chosen as a starting point) </a:t>
                </a:r>
                <a:r>
                  <a:rPr lang="it-IT" dirty="0"/>
                  <a:t>at the exiting point of the LAr active volume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920.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1">
                        <a:latin typeface="Cambria Math" panose="02040503050406030204" pitchFamily="18" charset="0"/>
                      </a:rPr>
                      <m:t>cm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it-IT" dirty="0"/>
                  <a:t> All dinstance combinations are plotted.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We plot the values assigned to the first MC trajectory point for the muon after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=920.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5 </m:t>
                    </m:r>
                    <m:r>
                      <m:rPr>
                        <m:sty m:val="p"/>
                      </m:rPr>
                      <a:rPr lang="it-IT" i="1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endParaRPr lang="it-IT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D5236D-B33B-42ED-A5B9-CF60D4698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8" y="4409445"/>
                <a:ext cx="11410813" cy="1535741"/>
              </a:xfrm>
              <a:prstGeom prst="rect">
                <a:avLst/>
              </a:prstGeom>
              <a:blipFill>
                <a:blip r:embed="rId5"/>
                <a:stretch>
                  <a:fillRect l="-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140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Single spill: time-space spread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835A0-2FFA-471C-9CEB-DFC9D34E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577" y="1098074"/>
            <a:ext cx="3967884" cy="3077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FDBF0-FFE7-4F7C-8781-C2C0E1D7D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5464" y="1098074"/>
            <a:ext cx="3967884" cy="3077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AEBDDE-ACDD-4553-9721-0FF839FFB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3352" y="1098073"/>
            <a:ext cx="3967884" cy="3077296"/>
          </a:xfrm>
          <a:prstGeom prst="rect">
            <a:avLst/>
          </a:prstGeom>
        </p:spPr>
      </p:pic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3A0E21BB-5D2F-4D0F-BE3B-53A72AC61DF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26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D5236D-B33B-42ED-A5B9-CF60D4698EC6}"/>
                  </a:ext>
                </a:extLst>
              </p:cNvPr>
              <p:cNvSpPr/>
              <p:nvPr/>
            </p:nvSpPr>
            <p:spPr>
              <a:xfrm>
                <a:off x="431998" y="4409445"/>
                <a:ext cx="11410813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Conditional probability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it-IT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</a:t>
                </a:r>
                <a:r>
                  <a:rPr lang="it-IT" dirty="0"/>
                  <a:t>for muons from multiple muon events </a:t>
                </a:r>
                <a:r>
                  <a:rPr lang="it-IT" dirty="0">
                    <a:solidFill>
                      <a:schemeClr val="accent3"/>
                    </a:solidFill>
                  </a:rPr>
                  <a:t>(N=2,3,4) </a:t>
                </a:r>
                <a:r>
                  <a:rPr lang="it-IT" dirty="0"/>
                  <a:t>at the exiting point of the LAr active volume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=920.5 </m:t>
                    </m:r>
                    <m:r>
                      <m:rPr>
                        <m:sty m:val="p"/>
                      </m:rPr>
                      <a:rPr lang="it-IT" i="1">
                        <a:latin typeface="Cambria Math" panose="02040503050406030204" pitchFamily="18" charset="0"/>
                      </a:rPr>
                      <m:t>cm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it-IT" dirty="0"/>
                  <a:t> All dinstance combinations are plotted.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The z axis is normalized such that the maxima for each column have 1 at their maxima (i.e. These are not proper PDF’s normalized to 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We plot the values assigned to the first MC trajectory point for the muon after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=920.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5 </m:t>
                    </m:r>
                    <m:r>
                      <m:rPr>
                        <m:sty m:val="p"/>
                      </m:rPr>
                      <a:rPr lang="it-IT" i="1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endParaRPr lang="it-IT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D5236D-B33B-42ED-A5B9-CF60D4698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8" y="4409445"/>
                <a:ext cx="11410813" cy="1754326"/>
              </a:xfrm>
              <a:prstGeom prst="rect">
                <a:avLst/>
              </a:prstGeom>
              <a:blipFill>
                <a:blip r:embed="rId5"/>
                <a:stretch>
                  <a:fillRect l="-374" t="-1736" r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259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SINGLE SPILL: Number of muons in lar quantiles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835A0-2FFA-471C-9CEB-DFC9D34E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577" y="1098074"/>
            <a:ext cx="3967885" cy="3077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FDBF0-FFE7-4F7C-8781-C2C0E1D7D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5464" y="1098074"/>
            <a:ext cx="3967885" cy="3077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AEBDDE-ACDD-4553-9721-0FF839FFB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3352" y="1098073"/>
            <a:ext cx="3967885" cy="30772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3A8AD5-5666-420A-A0B5-781CCC5E3C47}"/>
                  </a:ext>
                </a:extLst>
              </p:cNvPr>
              <p:cNvSpPr/>
              <p:nvPr/>
            </p:nvSpPr>
            <p:spPr>
              <a:xfrm>
                <a:off x="483461" y="4409443"/>
                <a:ext cx="1142856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Here we plot the </a:t>
                </a:r>
                <a:r>
                  <a:rPr lang="it-IT" dirty="0">
                    <a:solidFill>
                      <a:schemeClr val="accent3"/>
                    </a:solidFill>
                  </a:rPr>
                  <a:t>25%, 50 % and 75% quantiles</a:t>
                </a:r>
                <a:r>
                  <a:rPr lang="it-IT" dirty="0">
                    <a:solidFill>
                      <a:schemeClr val="tx1"/>
                    </a:solidFill>
                  </a:rPr>
                  <a:t> for the number of muons having a trajectory point in Lar in the phase space of muon momentum and angle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at vertex (note that the procedure with which these plots have been made is </a:t>
                </a:r>
                <a:r>
                  <a:rPr lang="en-US" dirty="0"/>
                  <a:t>is analogous to the one in slide 8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en-US" dirty="0"/>
                  <a:t> quantile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The number of muons distribution seem to be even more </a:t>
                </a:r>
                <a:r>
                  <a:rPr lang="it-IT" dirty="0">
                    <a:solidFill>
                      <a:schemeClr val="accent3"/>
                    </a:solidFill>
                  </a:rPr>
                  <a:t>uniform in the single-spill sample</a:t>
                </a:r>
                <a:r>
                  <a:rPr lang="it-IT" dirty="0"/>
                  <a:t>, but with higher multiplicities, as it is expected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Note that on average we have </a:t>
                </a:r>
                <a:r>
                  <a:rPr lang="en-US" dirty="0"/>
                  <a:t>on average 10 events/spill across all phase space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3A8AD5-5666-420A-A0B5-781CCC5E3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61" y="4409443"/>
                <a:ext cx="11428568" cy="1754326"/>
              </a:xfrm>
              <a:prstGeom prst="rect">
                <a:avLst/>
              </a:prstGeom>
              <a:blipFill>
                <a:blip r:embed="rId5"/>
                <a:stretch>
                  <a:fillRect l="-320" t="-1736" r="-480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3A0E21BB-5D2F-4D0F-BE3B-53A72AC61DF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5754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1619238" cy="450762"/>
          </a:xfrm>
          <a:prstGeom prst="rect">
            <a:avLst/>
          </a:prstGeom>
        </p:spPr>
        <p:txBody>
          <a:bodyPr rtlCol="0" anchor="ctr">
            <a:normAutofit fontScale="90000"/>
          </a:bodyPr>
          <a:lstStyle/>
          <a:p>
            <a:pPr rtl="0"/>
            <a:r>
              <a:rPr lang="it-IT" dirty="0"/>
              <a:t>SINGLE SPILL: N of muons in lar quantiles; events with close muons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835A0-2FFA-471C-9CEB-DFC9D34E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577" y="1098074"/>
            <a:ext cx="3967885" cy="3077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FDBF0-FFE7-4F7C-8781-C2C0E1D7D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5464" y="1098074"/>
            <a:ext cx="3967884" cy="3077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AEBDDE-ACDD-4553-9721-0FF839FFB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3352" y="1098073"/>
            <a:ext cx="3967884" cy="3077297"/>
          </a:xfrm>
          <a:prstGeom prst="rect">
            <a:avLst/>
          </a:prstGeom>
        </p:spPr>
      </p:pic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3A0E21BB-5D2F-4D0F-BE3B-53A72AC61DF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28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15B2385-D8D3-497B-B8C4-A2F38BEAABD7}"/>
                  </a:ext>
                </a:extLst>
              </p:cNvPr>
              <p:cNvSpPr/>
              <p:nvPr/>
            </p:nvSpPr>
            <p:spPr>
              <a:xfrm>
                <a:off x="431999" y="4666898"/>
                <a:ext cx="1142856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Here we plot the </a:t>
                </a:r>
                <a:r>
                  <a:rPr lang="it-IT" dirty="0">
                    <a:solidFill>
                      <a:schemeClr val="accent3"/>
                    </a:solidFill>
                  </a:rPr>
                  <a:t>25%, 50 % and 75% quantiles</a:t>
                </a:r>
                <a:r>
                  <a:rPr lang="it-IT" dirty="0">
                    <a:solidFill>
                      <a:schemeClr val="tx1"/>
                    </a:solidFill>
                  </a:rPr>
                  <a:t> for all those events which have at least a couple of close exiting muons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&lt;5000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00cm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cut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&lt;5000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r>
                  <a:rPr lang="en-US" dirty="0"/>
                  <a:t> is chosen somewhat arbitrarily at the moment but should depend on the timing precision of </a:t>
                </a:r>
                <a:r>
                  <a:rPr lang="en-US" dirty="0" err="1"/>
                  <a:t>LAr</a:t>
                </a:r>
                <a:r>
                  <a:rPr lang="en-US" dirty="0"/>
                  <a:t> and TMS: we might need to check different scenarios after this talk.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Here we see that most events do have at least a couple of close muons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15B2385-D8D3-497B-B8C4-A2F38BEAA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9" y="4666898"/>
                <a:ext cx="11428568" cy="1477328"/>
              </a:xfrm>
              <a:prstGeom prst="rect">
                <a:avLst/>
              </a:prstGeom>
              <a:blipFill>
                <a:blip r:embed="rId5"/>
                <a:stretch>
                  <a:fillRect l="-373" t="-2479" r="-267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330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Summary and future steps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29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1FD7785-F979-42BE-8952-35A84E623F14}"/>
                  </a:ext>
                </a:extLst>
              </p:cNvPr>
              <p:cNvSpPr/>
              <p:nvPr/>
            </p:nvSpPr>
            <p:spPr>
              <a:xfrm>
                <a:off x="468256" y="982790"/>
                <a:ext cx="11255487" cy="5355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We analyzed the </a:t>
                </a:r>
                <a:r>
                  <a:rPr lang="it-IT" dirty="0">
                    <a:solidFill>
                      <a:schemeClr val="accent3"/>
                    </a:solidFill>
                  </a:rPr>
                  <a:t>LAr+GAr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chemeClr val="accent3"/>
                    </a:solidFill>
                  </a:rPr>
                  <a:t>and LAr alone muon samples’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distribution and relative parent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spread </a:t>
                </a:r>
                <a:r>
                  <a:rPr lang="it-IT" dirty="0"/>
                  <a:t>and found that: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it-IT" dirty="0">
                    <a:solidFill>
                      <a:schemeClr val="accent3"/>
                    </a:solidFill>
                  </a:rPr>
                  <a:t>LAr+GAr muons </a:t>
                </a:r>
                <a:r>
                  <a:rPr lang="it-IT" dirty="0">
                    <a:solidFill>
                      <a:schemeClr val="tx1"/>
                    </a:solidFill>
                  </a:rPr>
                  <a:t>have larger initial momenta and smaller angles with average parent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that grows with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/>
                  <a:t>; the first </a:t>
                </a:r>
                <a:r>
                  <a:rPr lang="it-IT" dirty="0">
                    <a:solidFill>
                      <a:schemeClr val="accent3"/>
                    </a:solidFill>
                  </a:rPr>
                  <a:t>oscillation peak energy region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∼2.5</m:t>
                    </m:r>
                    <m:r>
                      <m:rPr>
                        <m:sty m:val="p"/>
                      </m:rP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) </a:t>
                </a:r>
                <a:r>
                  <a:rPr lang="it-IT" dirty="0"/>
                  <a:t>spreads roughly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&lt;2.5</m:t>
                        </m:r>
                      </m:e>
                    </m:d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deg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it-IT" dirty="0">
                    <a:solidFill>
                      <a:schemeClr val="accent3"/>
                    </a:solidFill>
                  </a:rPr>
                  <a:t>LAr alone </a:t>
                </a:r>
                <a:r>
                  <a:rPr lang="it-IT" dirty="0">
                    <a:solidFill>
                      <a:schemeClr val="tx1"/>
                    </a:solidFill>
                  </a:rPr>
                  <a:t>have smaller initial momenta and larger angles, with </a:t>
                </a:r>
                <a:r>
                  <a:rPr lang="it-IT" dirty="0">
                    <a:solidFill>
                      <a:schemeClr val="accent3"/>
                    </a:solidFill>
                  </a:rPr>
                  <a:t>neutrinos in the first oscillation peak region dominating the sample</a:t>
                </a:r>
                <a:r>
                  <a:rPr lang="it-IT" dirty="0">
                    <a:solidFill>
                      <a:schemeClr val="tx1"/>
                    </a:solidFill>
                  </a:rPr>
                  <a:t> overall</a:t>
                </a: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We then looked at</a:t>
                </a:r>
                <a:r>
                  <a:rPr lang="it-IT" dirty="0">
                    <a:solidFill>
                      <a:schemeClr val="tx1"/>
                    </a:solidFill>
                  </a:rPr>
                  <a:t> events producing </a:t>
                </a:r>
                <a:r>
                  <a:rPr lang="it-IT" dirty="0">
                    <a:solidFill>
                      <a:schemeClr val="accent3"/>
                    </a:solidFill>
                  </a:rPr>
                  <a:t>muon trajectories in the Liquid Argon </a:t>
                </a:r>
                <a:r>
                  <a:rPr lang="it-IT" dirty="0"/>
                  <a:t>in terms of </a:t>
                </a:r>
                <a:r>
                  <a:rPr lang="it-IT" dirty="0">
                    <a:solidFill>
                      <a:schemeClr val="accent3"/>
                    </a:solidFill>
                  </a:rPr>
                  <a:t>muon multiplicity</a:t>
                </a:r>
                <a:r>
                  <a:rPr lang="it-IT" dirty="0"/>
                  <a:t>,</a:t>
                </a:r>
                <a:r>
                  <a:rPr lang="it-IT" dirty="0">
                    <a:solidFill>
                      <a:schemeClr val="accent3"/>
                    </a:solidFill>
                  </a:rPr>
                  <a:t> space-time distance spread for exiting muons </a:t>
                </a:r>
                <a:r>
                  <a:rPr lang="it-IT" dirty="0"/>
                  <a:t>and</a:t>
                </a:r>
                <a:r>
                  <a:rPr lang="it-IT" dirty="0">
                    <a:solidFill>
                      <a:schemeClr val="accent3"/>
                    </a:solidFill>
                  </a:rPr>
                  <a:t> number of muons quantiles </a:t>
                </a:r>
                <a:r>
                  <a:rPr lang="it-IT" dirty="0"/>
                  <a:t>both for the all sample and specifically for </a:t>
                </a:r>
                <a:r>
                  <a:rPr lang="it-IT" dirty="0">
                    <a:solidFill>
                      <a:schemeClr val="accent3"/>
                    </a:solidFill>
                  </a:rPr>
                  <a:t>events producing close exiting muons.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This analysis has been performed first over a </a:t>
                </a:r>
                <a:r>
                  <a:rPr lang="it-IT" dirty="0">
                    <a:solidFill>
                      <a:schemeClr val="accent3"/>
                    </a:solidFill>
                  </a:rPr>
                  <a:t>single interaction sample</a:t>
                </a:r>
                <a:r>
                  <a:rPr lang="it-IT" dirty="0"/>
                  <a:t>, to set a baseline and then on a more realistic </a:t>
                </a:r>
                <a:r>
                  <a:rPr lang="it-IT" dirty="0">
                    <a:solidFill>
                      <a:schemeClr val="accent3"/>
                    </a:solidFill>
                  </a:rPr>
                  <a:t>single spill sample 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Immidiate </a:t>
                </a:r>
                <a:r>
                  <a:rPr lang="it-IT" dirty="0">
                    <a:solidFill>
                      <a:schemeClr val="accent3"/>
                    </a:solidFill>
                  </a:rPr>
                  <a:t>next steps: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Study </a:t>
                </a:r>
                <a:r>
                  <a:rPr lang="it-IT" dirty="0">
                    <a:solidFill>
                      <a:schemeClr val="accent3"/>
                    </a:solidFill>
                  </a:rPr>
                  <a:t>detector reconstruction performances</a:t>
                </a:r>
                <a:r>
                  <a:rPr lang="it-IT" dirty="0">
                    <a:solidFill>
                      <a:schemeClr val="tx1"/>
                    </a:solidFill>
                  </a:rPr>
                  <a:t> (so far only considered MC truth)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Reconstruction seem to be </a:t>
                </a:r>
                <a:r>
                  <a:rPr lang="it-IT" dirty="0">
                    <a:solidFill>
                      <a:schemeClr val="accent3"/>
                    </a:solidFill>
                  </a:rPr>
                  <a:t>very slow in single spill samples, around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24 </m:t>
                    </m:r>
                    <m:r>
                      <m:rPr>
                        <m:sty m:val="p"/>
                      </m:rP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ev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, </a:t>
                </a:r>
                <a:r>
                  <a:rPr lang="it-IT" dirty="0"/>
                  <a:t>which might indicate difficulties with multimuon events: need to investigate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Check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/>
                  <a:t> at DUNE-PRISM off-axis angles</a:t>
                </a:r>
                <a:endParaRPr lang="it-IT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1FD7785-F979-42BE-8952-35A84E623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56" y="982790"/>
                <a:ext cx="11255487" cy="5355312"/>
              </a:xfrm>
              <a:prstGeom prst="rect">
                <a:avLst/>
              </a:prstGeom>
              <a:blipFill>
                <a:blip r:embed="rId2"/>
                <a:stretch>
                  <a:fillRect l="-379" t="-569" r="-54" b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86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Generated sample: neutrino interactions in lar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B47BBE-53C1-4A0E-83C3-F3A2E3C2ED84}"/>
              </a:ext>
            </a:extLst>
          </p:cNvPr>
          <p:cNvSpPr/>
          <p:nvPr/>
        </p:nvSpPr>
        <p:spPr>
          <a:xfrm>
            <a:off x="401060" y="1029712"/>
            <a:ext cx="590834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 generated with </a:t>
            </a:r>
            <a:r>
              <a:rPr lang="en-US" sz="1600" dirty="0">
                <a:solidFill>
                  <a:schemeClr val="accent3"/>
                </a:solidFill>
              </a:rPr>
              <a:t>GENIE v2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accent3"/>
                </a:solidFill>
              </a:rPr>
              <a:t>Gsimple</a:t>
            </a:r>
            <a:r>
              <a:rPr lang="en-US" sz="1600" dirty="0">
                <a:solidFill>
                  <a:schemeClr val="accent3"/>
                </a:solidFill>
              </a:rPr>
              <a:t> flux </a:t>
            </a:r>
            <a:r>
              <a:rPr lang="en-US" sz="1600" dirty="0"/>
              <a:t>in ND-Hall (from </a:t>
            </a:r>
            <a:r>
              <a:rPr lang="en-US" sz="1600" dirty="0" err="1">
                <a:solidFill>
                  <a:srgbClr val="92D050"/>
                </a:solidFill>
              </a:rPr>
              <a:t>Tanaz</a:t>
            </a:r>
            <a:r>
              <a:rPr lang="en-US" sz="16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3"/>
                </a:solidFill>
              </a:rPr>
              <a:t>1M  single interaction </a:t>
            </a:r>
            <a:r>
              <a:rPr lang="en-US" sz="1600" dirty="0"/>
              <a:t>events in </a:t>
            </a:r>
            <a:r>
              <a:rPr lang="en-US" sz="1600" dirty="0">
                <a:solidFill>
                  <a:schemeClr val="accent3"/>
                </a:solidFill>
              </a:rPr>
              <a:t>ND-</a:t>
            </a:r>
            <a:r>
              <a:rPr lang="en-US" sz="1600" dirty="0" err="1">
                <a:solidFill>
                  <a:schemeClr val="accent3"/>
                </a:solidFill>
              </a:rPr>
              <a:t>LAr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(</a:t>
            </a:r>
            <a:r>
              <a:rPr lang="en-US" sz="1600" dirty="0" err="1"/>
              <a:t>volArgonCubeActive</a:t>
            </a:r>
            <a:r>
              <a:rPr lang="en-US" sz="1600" dirty="0"/>
              <a:t>)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Geometry used: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Baseline </a:t>
            </a:r>
            <a:r>
              <a:rPr lang="en-US" sz="1600" dirty="0">
                <a:solidFill>
                  <a:schemeClr val="accent3"/>
                </a:solidFill>
              </a:rPr>
              <a:t>ND-</a:t>
            </a:r>
            <a:r>
              <a:rPr lang="en-US" sz="1600" dirty="0" err="1">
                <a:solidFill>
                  <a:schemeClr val="accent3"/>
                </a:solidFill>
              </a:rPr>
              <a:t>LAr</a:t>
            </a:r>
            <a:r>
              <a:rPr lang="en-US" sz="1600" dirty="0">
                <a:solidFill>
                  <a:schemeClr val="accent3"/>
                </a:solidFill>
              </a:rPr>
              <a:t> from </a:t>
            </a:r>
            <a:r>
              <a:rPr lang="en-US" sz="1600" dirty="0" err="1">
                <a:solidFill>
                  <a:schemeClr val="accent3"/>
                </a:solidFill>
              </a:rPr>
              <a:t>dunendggd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/>
              <a:t>(apparently some  updates are needed but not pushed yet...)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3"/>
                </a:solidFill>
              </a:rPr>
              <a:t>ND-</a:t>
            </a:r>
            <a:r>
              <a:rPr lang="en-US" sz="1600" dirty="0" err="1">
                <a:solidFill>
                  <a:schemeClr val="accent3"/>
                </a:solidFill>
              </a:rPr>
              <a:t>GAr</a:t>
            </a:r>
            <a:r>
              <a:rPr lang="en-US" sz="1600" dirty="0">
                <a:solidFill>
                  <a:schemeClr val="accent3"/>
                </a:solidFill>
              </a:rPr>
              <a:t>-Lite detector with SPY magnet </a:t>
            </a:r>
            <a:r>
              <a:rPr lang="en-US" sz="1600" dirty="0"/>
              <a:t>(not the latest one acting as PV)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/>
              <a:t>5 Scintillator planes (Minerva-like) of 6mx5mx4cm at (-240, -150, 0, 150, 240) //Not Optimized yet!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/>
              <a:t>Segmented with triangular shapes strips in X/Y (2 cm triangle base)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/>
              <a:t>Includes a </a:t>
            </a:r>
            <a:r>
              <a:rPr lang="en-US" sz="1600" dirty="0">
                <a:solidFill>
                  <a:schemeClr val="accent3"/>
                </a:solidFill>
              </a:rPr>
              <a:t>muon detector </a:t>
            </a:r>
            <a:r>
              <a:rPr lang="en-US" sz="1600" dirty="0"/>
              <a:t>(3 planes of Sc of 2 cm around the magnet yoke of the ND-</a:t>
            </a:r>
            <a:r>
              <a:rPr lang="en-US" sz="1600" dirty="0" err="1"/>
              <a:t>GAr</a:t>
            </a:r>
            <a:r>
              <a:rPr lang="en-US" sz="1600" dirty="0"/>
              <a:t>) with 2x7.5cm iron for mu/pi separation over 500 MeV/c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Coordinate sytem:</a:t>
            </a:r>
            <a:r>
              <a:rPr lang="it-IT" sz="1600" dirty="0">
                <a:solidFill>
                  <a:schemeClr val="accent3"/>
                </a:solidFill>
              </a:rPr>
              <a:t> z roughly the flux direction, y is the vertical direction and x is the drift direction </a:t>
            </a:r>
            <a:r>
              <a:rPr lang="it-IT" sz="1600" dirty="0"/>
              <a:t>(i.e. the magnetic field direction)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8D7479F-8E2B-4333-80FD-EEBD39C788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B27572D-1E7D-4BB4-A4EB-BCD619BDB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41" y="1040214"/>
            <a:ext cx="5519068" cy="491092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14A95A1-6F0F-43EE-85E2-B8F7D17868DA}"/>
              </a:ext>
            </a:extLst>
          </p:cNvPr>
          <p:cNvGrpSpPr/>
          <p:nvPr/>
        </p:nvGrpSpPr>
        <p:grpSpPr>
          <a:xfrm>
            <a:off x="7822377" y="1182495"/>
            <a:ext cx="2440808" cy="4887341"/>
            <a:chOff x="5753277" y="-1301127"/>
            <a:chExt cx="2440808" cy="488734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F90585-9E91-4455-A372-D5FBD766A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4392" y="-1116461"/>
              <a:ext cx="1" cy="3069550"/>
            </a:xfrm>
            <a:prstGeom prst="straightConnector1">
              <a:avLst/>
            </a:prstGeom>
            <a:ln w="38100">
              <a:solidFill>
                <a:srgbClr val="66FF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1AE502-DE1B-4656-BD2C-E64DA874E52D}"/>
                </a:ext>
              </a:extLst>
            </p:cNvPr>
            <p:cNvSpPr txBox="1"/>
            <p:nvPr/>
          </p:nvSpPr>
          <p:spPr>
            <a:xfrm>
              <a:off x="7155672" y="1858626"/>
              <a:ext cx="239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2">
                      <a:lumMod val="50000"/>
                    </a:schemeClr>
                  </a:solidFill>
                </a:rPr>
                <a:t>z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F0A71E-5ACA-4D79-B44A-BD0C3FC7780C}"/>
                </a:ext>
              </a:extLst>
            </p:cNvPr>
            <p:cNvSpPr txBox="1"/>
            <p:nvPr/>
          </p:nvSpPr>
          <p:spPr>
            <a:xfrm>
              <a:off x="5753277" y="3216882"/>
              <a:ext cx="239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135671-55D2-4914-AFA2-D647B1135F53}"/>
                </a:ext>
              </a:extLst>
            </p:cNvPr>
            <p:cNvSpPr txBox="1"/>
            <p:nvPr/>
          </p:nvSpPr>
          <p:spPr>
            <a:xfrm>
              <a:off x="7954392" y="-1301127"/>
              <a:ext cx="239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rgbClr val="66FF66"/>
                  </a:solidFill>
                </a:rPr>
                <a:t>y</a:t>
              </a:r>
              <a:endParaRPr lang="en-US" dirty="0">
                <a:solidFill>
                  <a:srgbClr val="66FF66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E32A571-18C2-4061-AA20-B07B86FE680B}"/>
              </a:ext>
            </a:extLst>
          </p:cNvPr>
          <p:cNvSpPr/>
          <p:nvPr/>
        </p:nvSpPr>
        <p:spPr>
          <a:xfrm>
            <a:off x="9526343" y="4650437"/>
            <a:ext cx="239693" cy="69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260634-9207-425E-A2E5-E85AB746A7CB}"/>
              </a:ext>
            </a:extLst>
          </p:cNvPr>
          <p:cNvSpPr/>
          <p:nvPr/>
        </p:nvSpPr>
        <p:spPr>
          <a:xfrm>
            <a:off x="9403740" y="4735863"/>
            <a:ext cx="239693" cy="69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FE1D61-4321-40BB-8855-E17430091453}"/>
              </a:ext>
            </a:extLst>
          </p:cNvPr>
          <p:cNvCxnSpPr>
            <a:cxnSpLocks/>
          </p:cNvCxnSpPr>
          <p:nvPr/>
        </p:nvCxnSpPr>
        <p:spPr>
          <a:xfrm flipH="1">
            <a:off x="7696939" y="4436710"/>
            <a:ext cx="2326553" cy="14491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F555A60-EF8C-460A-AE8D-0D284F5BF6D8}"/>
              </a:ext>
            </a:extLst>
          </p:cNvPr>
          <p:cNvSpPr/>
          <p:nvPr/>
        </p:nvSpPr>
        <p:spPr>
          <a:xfrm>
            <a:off x="6535386" y="4204125"/>
            <a:ext cx="363982" cy="161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F7AA4D-8D1B-433B-8332-B7FECBA6636F}"/>
              </a:ext>
            </a:extLst>
          </p:cNvPr>
          <p:cNvCxnSpPr>
            <a:cxnSpLocks/>
          </p:cNvCxnSpPr>
          <p:nvPr/>
        </p:nvCxnSpPr>
        <p:spPr>
          <a:xfrm flipH="1" flipV="1">
            <a:off x="9321554" y="4422602"/>
            <a:ext cx="701938" cy="3015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2F1BD22-ADBF-45B4-92AC-42E9D61DAF53}"/>
              </a:ext>
            </a:extLst>
          </p:cNvPr>
          <p:cNvSpPr/>
          <p:nvPr/>
        </p:nvSpPr>
        <p:spPr>
          <a:xfrm>
            <a:off x="9942990" y="1040214"/>
            <a:ext cx="452758" cy="142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Lar fiducial volume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6F99DB8-1FF1-4A47-A6F9-DAC946FD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" y="1020957"/>
            <a:ext cx="5197609" cy="4031011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495B56B-5E48-4336-82F7-04D7E4651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239" y="1020956"/>
            <a:ext cx="5197609" cy="40310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8BD009C-ADC2-4140-BCA3-A1E3EABDD3B9}"/>
                  </a:ext>
                </a:extLst>
              </p:cNvPr>
              <p:cNvSpPr/>
              <p:nvPr/>
            </p:nvSpPr>
            <p:spPr>
              <a:xfrm>
                <a:off x="865067" y="5208923"/>
                <a:ext cx="1029416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Here we plot all the primary muon production vertexes which are all contained in the Active LAr fiducial volume: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−357.35&lt;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&lt;357.35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1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it-IT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−127.275&lt;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&lt;127.275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1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it-IT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411.5&lt;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&lt;920.5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1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8BD009C-ADC2-4140-BCA3-A1E3EABDD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7" y="5208923"/>
                <a:ext cx="10294164" cy="923330"/>
              </a:xfrm>
              <a:prstGeom prst="rect">
                <a:avLst/>
              </a:prstGeom>
              <a:blipFill>
                <a:blip r:embed="rId4"/>
                <a:stretch>
                  <a:fillRect l="-414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22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All PRIMARY muons AT GENERATOR LEVEL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B313E-DA82-4BD4-884F-6BBF4984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62" y="1079720"/>
            <a:ext cx="6917715" cy="53650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/>
              <p:nvPr/>
            </p:nvSpPr>
            <p:spPr>
              <a:xfrm>
                <a:off x="7694348" y="2469578"/>
                <a:ext cx="39354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Theoretical truth: Sample of </a:t>
                </a:r>
                <a:r>
                  <a:rPr lang="it-IT" dirty="0">
                    <a:solidFill>
                      <a:schemeClr val="accent3"/>
                    </a:solidFill>
                  </a:rPr>
                  <a:t>all primary muons at generator level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We plot the initial muon angle </a:t>
                </a:r>
                <a:r>
                  <a:rPr lang="it-IT" dirty="0">
                    <a:solidFill>
                      <a:schemeClr val="accent3"/>
                    </a:solidFill>
                  </a:rPr>
                  <a:t>at primary vertex</a:t>
                </a:r>
                <a:r>
                  <a:rPr lang="it-IT" dirty="0"/>
                  <a:t> with the z axis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sty m:val="p"/>
                      </m:rP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deg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dirty="0"/>
                  <a:t> VS the muon momentum module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sty m:val="p"/>
                      </m:rP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t-IT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348" y="2469578"/>
                <a:ext cx="3935400" cy="2585323"/>
              </a:xfrm>
              <a:prstGeom prst="rect">
                <a:avLst/>
              </a:prstGeom>
              <a:blipFill>
                <a:blip r:embed="rId3"/>
                <a:stretch>
                  <a:fillRect l="-929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1965902-630A-4867-98C3-E8D39CD291DF}"/>
              </a:ext>
            </a:extLst>
          </p:cNvPr>
          <p:cNvSpPr/>
          <p:nvPr/>
        </p:nvSpPr>
        <p:spPr>
          <a:xfrm>
            <a:off x="1180730" y="1079720"/>
            <a:ext cx="5415379" cy="450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LAR alone muons p vs theta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B313E-DA82-4BD4-884F-6BBF4984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62" y="1079720"/>
            <a:ext cx="6917715" cy="53650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/>
              <p:nvPr/>
            </p:nvSpPr>
            <p:spPr>
              <a:xfrm>
                <a:off x="7285973" y="1557838"/>
                <a:ext cx="425935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LAr alone muons: </a:t>
                </a:r>
                <a:r>
                  <a:rPr lang="it-IT" dirty="0"/>
                  <a:t>sample of primary muons that are produced in interactions in the LAr, that are </a:t>
                </a:r>
                <a:r>
                  <a:rPr lang="it-IT" dirty="0">
                    <a:solidFill>
                      <a:schemeClr val="accent3"/>
                    </a:solidFill>
                  </a:rPr>
                  <a:t>fully contained in ArgonCube’s active volume</a:t>
                </a:r>
              </a:p>
              <a:p>
                <a:endParaRPr lang="it-IT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The momentum spectrum is quite limited, having </a:t>
                </a:r>
                <a:r>
                  <a:rPr lang="it-IT" dirty="0">
                    <a:solidFill>
                      <a:schemeClr val="accent3"/>
                    </a:solidFill>
                  </a:rPr>
                  <a:t>very few contained muons with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&gt;1.5</m:t>
                    </m:r>
                    <m:r>
                      <m:rPr>
                        <m:sty m:val="p"/>
                      </m:rP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/>
                  <a:t> while the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/>
                  <a:t>’s are relatively high peaking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it-IT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Note that this sample </a:t>
                </a:r>
                <a:r>
                  <a:rPr lang="it-IT" dirty="0">
                    <a:solidFill>
                      <a:schemeClr val="accent3"/>
                    </a:solidFill>
                  </a:rPr>
                  <a:t>represents roughly 20% of all the primaries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73" y="1557838"/>
                <a:ext cx="4259351" cy="3970318"/>
              </a:xfrm>
              <a:prstGeom prst="rect">
                <a:avLst/>
              </a:prstGeom>
              <a:blipFill>
                <a:blip r:embed="rId3"/>
                <a:stretch>
                  <a:fillRect l="-858" t="-922" r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F3FF8C40-D8D9-4106-B724-9A9AF6F3C5B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85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LAR alone muons p vs theta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B313E-DA82-4BD4-884F-6BBF4984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62" y="1079720"/>
            <a:ext cx="6917715" cy="53650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/>
              <p:nvPr/>
            </p:nvSpPr>
            <p:spPr>
              <a:xfrm>
                <a:off x="7285973" y="1593349"/>
                <a:ext cx="425935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LAr alone muons: </a:t>
                </a:r>
                <a:r>
                  <a:rPr lang="it-IT" dirty="0"/>
                  <a:t>sample of primary muons that are produced in interactions in the LAr, that are </a:t>
                </a:r>
                <a:r>
                  <a:rPr lang="it-IT" dirty="0">
                    <a:solidFill>
                      <a:schemeClr val="accent3"/>
                    </a:solidFill>
                  </a:rPr>
                  <a:t>fully contained in ArgonCube’s active volume</a:t>
                </a:r>
              </a:p>
              <a:p>
                <a:endParaRPr lang="it-IT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The momentum spectrum is quite limited, having </a:t>
                </a:r>
                <a:r>
                  <a:rPr lang="it-IT" dirty="0">
                    <a:solidFill>
                      <a:schemeClr val="accent3"/>
                    </a:solidFill>
                  </a:rPr>
                  <a:t>very few contained muons with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&gt;1</m:t>
                    </m:r>
                    <m:r>
                      <m:rPr>
                        <m:sty m:val="p"/>
                      </m:rP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/>
                  <a:t> while the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/>
                  <a:t>’s are relatively high peaking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it-IT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Note that this sample is </a:t>
                </a:r>
                <a:r>
                  <a:rPr lang="it-IT" dirty="0">
                    <a:solidFill>
                      <a:schemeClr val="accent3"/>
                    </a:solidFill>
                  </a:rPr>
                  <a:t>represents roughly 20% of all the primaries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73" y="1593349"/>
                <a:ext cx="4259351" cy="3970318"/>
              </a:xfrm>
              <a:prstGeom prst="rect">
                <a:avLst/>
              </a:prstGeom>
              <a:blipFill>
                <a:blip r:embed="rId3"/>
                <a:stretch>
                  <a:fillRect l="-858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F3FF8C40-D8D9-4106-B724-9A9AF6F3C5B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49E2B3-7A3A-4CDF-9A4D-93D638647594}"/>
              </a:ext>
            </a:extLst>
          </p:cNvPr>
          <p:cNvSpPr/>
          <p:nvPr/>
        </p:nvSpPr>
        <p:spPr>
          <a:xfrm rot="1272220">
            <a:off x="2328858" y="4659573"/>
            <a:ext cx="360680" cy="1299409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786B75-562E-495B-99A5-2FD408F9B4FF}"/>
              </a:ext>
            </a:extLst>
          </p:cNvPr>
          <p:cNvSpPr txBox="1"/>
          <p:nvPr/>
        </p:nvSpPr>
        <p:spPr>
          <a:xfrm>
            <a:off x="2509198" y="3088442"/>
            <a:ext cx="3785070" cy="116955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 clear slope can be noticed in the graph due to the </a:t>
            </a:r>
            <a:r>
              <a:rPr lang="it-IT" sz="1400" dirty="0">
                <a:solidFill>
                  <a:srgbClr val="FFC000"/>
                </a:solidFill>
              </a:rPr>
              <a:t>cubic shape of the LAr detector</a:t>
            </a:r>
            <a:r>
              <a:rPr lang="it-IT" sz="1400" dirty="0"/>
              <a:t>: a more forward going muon (i.e. Smaller theta) will traverse less material and lose less energy, making it less likely for it to be stopped in the LAr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867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LAR+tms muons p vs theta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B313E-DA82-4BD4-884F-6BBF4984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62" y="1079720"/>
            <a:ext cx="6917715" cy="53650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/>
              <p:nvPr/>
            </p:nvSpPr>
            <p:spPr>
              <a:xfrm>
                <a:off x="7495113" y="2234651"/>
                <a:ext cx="39748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LAR+TMS muons: </a:t>
                </a:r>
                <a:r>
                  <a:rPr lang="it-IT" dirty="0"/>
                  <a:t>sample of primary muons whose trajectories have at least </a:t>
                </a:r>
                <a:r>
                  <a:rPr lang="it-IT" dirty="0">
                    <a:solidFill>
                      <a:schemeClr val="accent3"/>
                    </a:solidFill>
                  </a:rPr>
                  <a:t>one point in the LAr active volume, one outside the two detectors and one in ND-GAr’s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Most muons in the sample are </a:t>
                </a:r>
                <a:r>
                  <a:rPr lang="it-IT" dirty="0">
                    <a:solidFill>
                      <a:schemeClr val="accent3"/>
                    </a:solidFill>
                  </a:rPr>
                  <a:t>forward oriented </a:t>
                </a:r>
                <a:r>
                  <a:rPr lang="it-IT" dirty="0"/>
                  <a:t>(i.e. low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/>
                  <a:t>) and have relatively </a:t>
                </a:r>
                <a:r>
                  <a:rPr lang="it-IT" dirty="0">
                    <a:solidFill>
                      <a:schemeClr val="accent3"/>
                    </a:solidFill>
                  </a:rPr>
                  <a:t>high momenta </a:t>
                </a:r>
                <a:r>
                  <a:rPr lang="it-IT" dirty="0"/>
                  <a:t>peaking between 1GeV/c and 3GeV/c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3AE79-FAC2-4BFF-BC77-F2C20AE8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113" y="2234651"/>
                <a:ext cx="3974837" cy="2862322"/>
              </a:xfrm>
              <a:prstGeom prst="rect">
                <a:avLst/>
              </a:prstGeom>
              <a:blipFill>
                <a:blip r:embed="rId3"/>
                <a:stretch>
                  <a:fillRect l="-1074" t="-1279" r="-2147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FC8E4236-2239-4393-B91B-299272EE2C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38750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9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Neutrino energy distribution quantiles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10623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6CE841-0FDB-4F91-B2BD-FB2B4F6A2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081" y="1487556"/>
            <a:ext cx="3828888" cy="2969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B969EB-8B29-4A80-B816-7539B4923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3168" y="960501"/>
            <a:ext cx="2594034" cy="20118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351A7B-5718-457A-B86A-C3C5A0BB6883}"/>
              </a:ext>
            </a:extLst>
          </p:cNvPr>
          <p:cNvSpPr/>
          <p:nvPr/>
        </p:nvSpPr>
        <p:spPr>
          <a:xfrm>
            <a:off x="1731146" y="3710866"/>
            <a:ext cx="5326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34046F-CB7D-43BE-9852-F097638C86A1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1731146" y="1162975"/>
            <a:ext cx="3620335" cy="2570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A06EF2-7F0D-4EFF-A14B-67BA9131E07D}"/>
              </a:ext>
            </a:extLst>
          </p:cNvPr>
          <p:cNvCxnSpPr>
            <a:cxnSpLocks/>
          </p:cNvCxnSpPr>
          <p:nvPr/>
        </p:nvCxnSpPr>
        <p:spPr>
          <a:xfrm flipH="1">
            <a:off x="1731147" y="2769833"/>
            <a:ext cx="3622088" cy="986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A60E479-66A4-4E1C-976F-B84527CAA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3646" y="3263209"/>
            <a:ext cx="2594032" cy="2011804"/>
          </a:xfrm>
          <a:prstGeom prst="rect">
            <a:avLst/>
          </a:prstGeom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9300E9C2-8C76-472E-A7D2-986DB4A8BEB4}"/>
              </a:ext>
            </a:extLst>
          </p:cNvPr>
          <p:cNvSpPr/>
          <p:nvPr/>
        </p:nvSpPr>
        <p:spPr>
          <a:xfrm rot="1990147">
            <a:off x="8672619" y="3139770"/>
            <a:ext cx="291289" cy="58477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68FCA-6A76-4492-BAE1-52434DF0A8D7}"/>
              </a:ext>
            </a:extLst>
          </p:cNvPr>
          <p:cNvSpPr txBox="1"/>
          <p:nvPr/>
        </p:nvSpPr>
        <p:spPr>
          <a:xfrm>
            <a:off x="772879" y="4712061"/>
            <a:ext cx="36220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Select bin by bin and look at the energy spectrum of the neutrinos producing the primary muons</a:t>
            </a:r>
            <a:endParaRPr lang="en-US" sz="1600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16578EF-1F11-4814-B133-AAA33D60B577}"/>
              </a:ext>
            </a:extLst>
          </p:cNvPr>
          <p:cNvSpPr/>
          <p:nvPr/>
        </p:nvSpPr>
        <p:spPr>
          <a:xfrm rot="16200000">
            <a:off x="8013565" y="1733426"/>
            <a:ext cx="291289" cy="58477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EA15F-082A-4E30-BE5B-34CFFEDD1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1597" y="425599"/>
            <a:ext cx="3502757" cy="271656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181B66-3532-46E7-B3E8-452A39D5330A}"/>
              </a:ext>
            </a:extLst>
          </p:cNvPr>
          <p:cNvCxnSpPr>
            <a:cxnSpLocks/>
          </p:cNvCxnSpPr>
          <p:nvPr/>
        </p:nvCxnSpPr>
        <p:spPr>
          <a:xfrm>
            <a:off x="9084596" y="2365901"/>
            <a:ext cx="0" cy="52822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1298FC-1A04-4900-BDCA-CDC882E636ED}"/>
              </a:ext>
            </a:extLst>
          </p:cNvPr>
          <p:cNvCxnSpPr>
            <a:cxnSpLocks/>
          </p:cNvCxnSpPr>
          <p:nvPr/>
        </p:nvCxnSpPr>
        <p:spPr>
          <a:xfrm>
            <a:off x="9148751" y="1837681"/>
            <a:ext cx="0" cy="105644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3ED162-560A-4F45-B551-BD43A8D82445}"/>
              </a:ext>
            </a:extLst>
          </p:cNvPr>
          <p:cNvCxnSpPr>
            <a:cxnSpLocks/>
          </p:cNvCxnSpPr>
          <p:nvPr/>
        </p:nvCxnSpPr>
        <p:spPr>
          <a:xfrm>
            <a:off x="9222319" y="1309461"/>
            <a:ext cx="0" cy="15846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B55399-2C01-40A8-B2F6-C3EAA3185ED6}"/>
              </a:ext>
            </a:extLst>
          </p:cNvPr>
          <p:cNvCxnSpPr>
            <a:cxnSpLocks/>
          </p:cNvCxnSpPr>
          <p:nvPr/>
        </p:nvCxnSpPr>
        <p:spPr>
          <a:xfrm flipH="1">
            <a:off x="8818265" y="1309461"/>
            <a:ext cx="40405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C64A2A-650D-439C-B4E9-2680B7B94F72}"/>
              </a:ext>
            </a:extLst>
          </p:cNvPr>
          <p:cNvCxnSpPr>
            <a:cxnSpLocks/>
          </p:cNvCxnSpPr>
          <p:nvPr/>
        </p:nvCxnSpPr>
        <p:spPr>
          <a:xfrm flipH="1">
            <a:off x="8811632" y="1834726"/>
            <a:ext cx="337119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515737-8C72-4AA8-B849-D6A6D6429282}"/>
              </a:ext>
            </a:extLst>
          </p:cNvPr>
          <p:cNvCxnSpPr>
            <a:cxnSpLocks/>
          </p:cNvCxnSpPr>
          <p:nvPr/>
        </p:nvCxnSpPr>
        <p:spPr>
          <a:xfrm flipH="1">
            <a:off x="8800221" y="2348145"/>
            <a:ext cx="284375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5A2D089-48DA-4604-84AE-023D916E82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8268" y="3847699"/>
            <a:ext cx="2398989" cy="18605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76EFC25-696D-427E-9A07-A6BADD6348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33783" y="4218847"/>
            <a:ext cx="2398989" cy="186053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BCB7FD3-BF10-4E16-B272-1D169D9E6F31}"/>
              </a:ext>
            </a:extLst>
          </p:cNvPr>
          <p:cNvSpPr txBox="1"/>
          <p:nvPr/>
        </p:nvSpPr>
        <p:spPr>
          <a:xfrm>
            <a:off x="7815055" y="2126059"/>
            <a:ext cx="66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CDF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DBE134-5DF2-4886-B670-CE30FBAE9EC9}"/>
              </a:ext>
            </a:extLst>
          </p:cNvPr>
          <p:cNvSpPr txBox="1"/>
          <p:nvPr/>
        </p:nvSpPr>
        <p:spPr>
          <a:xfrm>
            <a:off x="9172734" y="3193041"/>
            <a:ext cx="1824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25%, 50% and 75% quantiles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9033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purl.org/dc/dcmitype/"/>
    <ds:schemaRef ds:uri="fb0879af-3eba-417a-a55a-ffe6dcd6ca77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6dc4bcd6-49db-4c07-9060-8acfc67cef9f"/>
    <ds:schemaRef ds:uri="http://schemas.openxmlformats.org/package/2006/metadata/core-properties"/>
    <ds:schemaRef ds:uri="http://purl.org/dc/terms/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2591</Words>
  <Application>Microsoft Office PowerPoint</Application>
  <PresentationFormat>Widescreen</PresentationFormat>
  <Paragraphs>189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Corbel</vt:lpstr>
      <vt:lpstr>Times New Roman</vt:lpstr>
      <vt:lpstr>Wingdings</vt:lpstr>
      <vt:lpstr>Tema di Office</vt:lpstr>
      <vt:lpstr>L2G : contained and crossing muons and multiple muon events</vt:lpstr>
      <vt:lpstr>Lar to gar sample: L2G</vt:lpstr>
      <vt:lpstr>Generated sample: neutrino interactions in lar</vt:lpstr>
      <vt:lpstr>Lar fiducial volume</vt:lpstr>
      <vt:lpstr>All PRIMARY muons AT GENERATOR LEVEL</vt:lpstr>
      <vt:lpstr>LAR alone muons p vs theta</vt:lpstr>
      <vt:lpstr>LAR alone muons p vs theta</vt:lpstr>
      <vt:lpstr>LAR+tms muons p vs theta</vt:lpstr>
      <vt:lpstr>Neutrino energy distribution quantiles</vt:lpstr>
      <vt:lpstr>Lar alone muons p vs theta 50% quantile</vt:lpstr>
      <vt:lpstr>LAR alone NEUTRINO SPECTRUM</vt:lpstr>
      <vt:lpstr>LAR alone NEUTRINO SPECTRUM</vt:lpstr>
      <vt:lpstr>LAR Alone muons neutrino energies quantiles</vt:lpstr>
      <vt:lpstr>Lar+tms muons p vs theta 50% quantile</vt:lpstr>
      <vt:lpstr>LAR+TMS muons neutrino energy quantiles</vt:lpstr>
      <vt:lpstr>LAR+TMS muons neutrino energy quantiles</vt:lpstr>
      <vt:lpstr>Events with MULTIple MUONs in lar</vt:lpstr>
      <vt:lpstr>Single interaction: NUMBER OF MUONS in lar fiducial volume</vt:lpstr>
      <vt:lpstr>Single interaction: time-space spread</vt:lpstr>
      <vt:lpstr>Single interaction: time-space spread</vt:lpstr>
      <vt:lpstr>Single interaction: Number of muons in lar quantiles</vt:lpstr>
      <vt:lpstr>Single interaction: N of muons in lar quantiles; close muons</vt:lpstr>
      <vt:lpstr>Single spill simulation</vt:lpstr>
      <vt:lpstr>Single spill: NUMBER OF MUONS in lar fiducial volume</vt:lpstr>
      <vt:lpstr>Single spill: time-space spread</vt:lpstr>
      <vt:lpstr>Single spill: time-space spread</vt:lpstr>
      <vt:lpstr>SINGLE SPILL: Number of muons in lar quantiles</vt:lpstr>
      <vt:lpstr>SINGLE SPILL: N of muons in lar quantiles; events with close muons</vt:lpstr>
      <vt:lpstr>Summary and 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2020-03-03T11:01:07Z</dcterms:created>
  <dcterms:modified xsi:type="dcterms:W3CDTF">2021-01-27T17:54:56Z</dcterms:modified>
</cp:coreProperties>
</file>