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43"/>
  </p:notesMasterIdLst>
  <p:handoutMasterIdLst>
    <p:handoutMasterId r:id="rId44"/>
  </p:handoutMasterIdLst>
  <p:sldIdLst>
    <p:sldId id="310" r:id="rId4"/>
    <p:sldId id="414" r:id="rId5"/>
    <p:sldId id="412" r:id="rId6"/>
    <p:sldId id="411" r:id="rId7"/>
    <p:sldId id="416" r:id="rId8"/>
    <p:sldId id="391" r:id="rId9"/>
    <p:sldId id="398" r:id="rId10"/>
    <p:sldId id="399" r:id="rId11"/>
    <p:sldId id="400" r:id="rId12"/>
    <p:sldId id="406" r:id="rId13"/>
    <p:sldId id="401" r:id="rId14"/>
    <p:sldId id="402" r:id="rId15"/>
    <p:sldId id="403" r:id="rId16"/>
    <p:sldId id="404" r:id="rId17"/>
    <p:sldId id="405" r:id="rId18"/>
    <p:sldId id="407" r:id="rId19"/>
    <p:sldId id="408" r:id="rId20"/>
    <p:sldId id="419" r:id="rId21"/>
    <p:sldId id="409" r:id="rId22"/>
    <p:sldId id="420" r:id="rId23"/>
    <p:sldId id="410" r:id="rId24"/>
    <p:sldId id="421" r:id="rId25"/>
    <p:sldId id="418" r:id="rId26"/>
    <p:sldId id="422" r:id="rId27"/>
    <p:sldId id="417" r:id="rId28"/>
    <p:sldId id="423"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B152"/>
    <a:srgbClr val="E0EBF6"/>
    <a:srgbClr val="00FFFF"/>
    <a:srgbClr val="333399"/>
    <a:srgbClr val="5EE3FE"/>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6" d="100"/>
          <a:sy n="86" d="100"/>
        </p:scale>
        <p:origin x="562"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4DDF42-EA81-4D58-9E48-71D338B26FAC}" type="datetime1">
              <a:rPr lang="it-IT" smtClean="0"/>
              <a:t>15/11/2020</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CAD0-C8D4-46EE-8714-3DAE081602B2}" type="datetime1">
              <a:rPr lang="it-IT" smtClean="0"/>
              <a:pPr/>
              <a:t>15/11/2020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dirty="0"/>
              <a:t>Fare clic per modificare lo stile del sottotitolo dello schema</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100">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5" name="Sottotito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piè di pa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it-IT" dirty="0"/>
              <a:t>Aggiungere un piè di pagina</a:t>
            </a:r>
          </a:p>
        </p:txBody>
      </p:sp>
      <p:sp>
        <p:nvSpPr>
          <p:cNvPr id="3" name="Segnaposto numero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2">
    <p:bg>
      <p:bgPr>
        <a:solidFill>
          <a:schemeClr val="bg1"/>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3">
    <p:bg>
      <p:bgPr>
        <a:solidFill>
          <a:schemeClr val="bg1"/>
        </a:solidFill>
        <a:effectLst/>
      </p:bgPr>
    </p:bg>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contenuto 1">
    <p:spTree>
      <p:nvGrpSpPr>
        <p:cNvPr id="1" name=""/>
        <p:cNvGrpSpPr/>
        <p:nvPr/>
      </p:nvGrpSpPr>
      <p:grpSpPr>
        <a:xfrm>
          <a:off x="0" y="0"/>
          <a:ext cx="0" cy="0"/>
          <a:chOff x="0" y="0"/>
          <a:chExt cx="0" cy="0"/>
        </a:xfrm>
      </p:grpSpPr>
      <p:sp>
        <p:nvSpPr>
          <p:cNvPr id="8" name="Segnaposto immagin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nchor="b" anchorCtr="0"/>
          <a:lstStyle>
            <a:lvl1pPr algn="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contenuto 2">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
        <p:nvSpPr>
          <p:cNvPr id="9" name="Segnaposto immagin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6" name="Titolo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it-IT"/>
              <a:t>Fare clic per modificare lo stile del titolo dello schema</a:t>
            </a:r>
            <a:endParaRPr lang="it-IT" dirty="0"/>
          </a:p>
        </p:txBody>
      </p:sp>
      <p:sp>
        <p:nvSpPr>
          <p:cNvPr id="11" name="Sottotito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it-IT"/>
              <a:t>Fare clic per modificare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dirty="0"/>
              <a:t>Immettere la didascalia</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2" name="Segnaposto numero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i ringraziame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it-IT" dirty="0"/>
              <a:t>Grazie</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Segnaposto tes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it-IT" dirty="0"/>
              <a:t>Nome completo</a:t>
            </a:r>
          </a:p>
        </p:txBody>
      </p:sp>
      <p:sp>
        <p:nvSpPr>
          <p:cNvPr id="12" name="Segnaposto tes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Numero di telefono</a:t>
            </a:r>
          </a:p>
        </p:txBody>
      </p:sp>
      <p:sp>
        <p:nvSpPr>
          <p:cNvPr id="13" name="Segnaposto tes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Indirizzo di posta elettronica o </a:t>
            </a:r>
            <a:r>
              <a:rPr lang="it-IT" dirty="0" err="1"/>
              <a:t>handle</a:t>
            </a:r>
            <a:r>
              <a:rPr lang="it-IT" dirty="0"/>
              <a:t> di social media</a:t>
            </a:r>
          </a:p>
        </p:txBody>
      </p:sp>
      <p:sp>
        <p:nvSpPr>
          <p:cNvPr id="14" name="Segnaposto tes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Sito Web della società</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sz="2800">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2F208ED-79A0-4B2C-A5EE-9D27466BCA3F}"/>
              </a:ext>
            </a:extLst>
          </p:cNvPr>
          <p:cNvSpPr/>
          <p:nvPr userDrawn="1"/>
        </p:nvSpPr>
        <p:spPr>
          <a:xfrm>
            <a:off x="11632223" y="6356350"/>
            <a:ext cx="559777"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a:extLst>
              <a:ext uri="{FF2B5EF4-FFF2-40B4-BE49-F238E27FC236}">
                <a16:creationId xmlns:a16="http://schemas.microsoft.com/office/drawing/2014/main" id="{090F41A2-6535-4CA6-81E4-026A5B56D9D7}"/>
              </a:ext>
            </a:extLst>
          </p:cNvPr>
          <p:cNvSpPr>
            <a:spLocks noGrp="1"/>
          </p:cNvSpPr>
          <p:nvPr>
            <p:ph type="title"/>
          </p:nvPr>
        </p:nvSpPr>
        <p:spPr>
          <a:xfrm>
            <a:off x="431999" y="413238"/>
            <a:ext cx="9198117" cy="450762"/>
          </a:xfrm>
          <a:prstGeom prst="rect">
            <a:avLst/>
          </a:prstGeom>
        </p:spPr>
        <p:txBody>
          <a:bodyPr vert="horz" lIns="0" tIns="0" rIns="0" bIns="0" rtlCol="0" anchor="ctr">
            <a:noAutofit/>
          </a:bodyPr>
          <a:lstStyle/>
          <a:p>
            <a:pPr rtl="0"/>
            <a:r>
              <a:rPr lang="it-IT" dirty="0"/>
              <a:t>Fare clic per modificare il titolo della pagina</a:t>
            </a:r>
          </a:p>
        </p:txBody>
      </p:sp>
      <p:sp>
        <p:nvSpPr>
          <p:cNvPr id="3" name="Segnaposto tes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it-IT" dirty="0"/>
              <a:t>Aggiungere un piè di pagina</a:t>
            </a:r>
          </a:p>
        </p:txBody>
      </p:sp>
      <p:sp>
        <p:nvSpPr>
          <p:cNvPr id="6" name="Segnaposto numero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772820"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it-IT" smtClean="0"/>
              <a:pPr rtl="0"/>
              <a:t>‹#›</a:t>
            </a:fld>
            <a:endParaRPr lang="it-IT" dirty="0"/>
          </a:p>
        </p:txBody>
      </p:sp>
      <p:sp>
        <p:nvSpPr>
          <p:cNvPr id="4" name="Casella di testo 3">
            <a:extLst>
              <a:ext uri="{FF2B5EF4-FFF2-40B4-BE49-F238E27FC236}">
                <a16:creationId xmlns:a16="http://schemas.microsoft.com/office/drawing/2014/main" id="{34FDC6F9-37F9-4E25-AECA-D307B8421C73}"/>
              </a:ext>
            </a:extLst>
          </p:cNvPr>
          <p:cNvSpPr txBox="1"/>
          <p:nvPr userDrawn="1"/>
        </p:nvSpPr>
        <p:spPr>
          <a:xfrm>
            <a:off x="9893884" y="6346108"/>
            <a:ext cx="1662546" cy="404658"/>
          </a:xfrm>
          <a:prstGeom prst="rect">
            <a:avLst/>
          </a:prstGeom>
          <a:noFill/>
        </p:spPr>
        <p:txBody>
          <a:bodyPr wrap="square" lIns="0" tIns="36000" rIns="0" bIns="0" rtlCol="0">
            <a:spAutoFit/>
          </a:bodyPr>
          <a:lstStyle/>
          <a:p>
            <a:pPr algn="r" rtl="0">
              <a:lnSpc>
                <a:spcPts val="1400"/>
              </a:lnSpc>
            </a:pPr>
            <a:r>
              <a:rPr lang="it-IT" sz="1600" b="1" spc="-100" dirty="0">
                <a:solidFill>
                  <a:schemeClr val="tx1">
                    <a:lumMod val="50000"/>
                    <a:lumOff val="50000"/>
                  </a:schemeClr>
                </a:solidFill>
                <a:latin typeface="Corbel" panose="020B0503020204020204" pitchFamily="34" charset="0"/>
              </a:rPr>
              <a:t>FEDERICO</a:t>
            </a:r>
            <a:br>
              <a:rPr lang="it-IT" sz="1600" b="1" spc="-100" baseline="0" dirty="0">
                <a:solidFill>
                  <a:schemeClr val="tx1">
                    <a:lumMod val="50000"/>
                    <a:lumOff val="50000"/>
                  </a:schemeClr>
                </a:solidFill>
                <a:latin typeface="Corbel" panose="020B0503020204020204" pitchFamily="34" charset="0"/>
              </a:rPr>
            </a:br>
            <a:r>
              <a:rPr lang="it-IT" sz="1600" b="1" spc="-100" dirty="0">
                <a:solidFill>
                  <a:schemeClr val="accent1"/>
                </a:solidFill>
                <a:latin typeface="Corbel" panose="020B0503020204020204" pitchFamily="34" charset="0"/>
              </a:rPr>
              <a:t> BATTISTI</a:t>
            </a:r>
            <a:endParaRPr lang="it-IT" sz="1600" b="1" spc="-100" dirty="0">
              <a:solidFill>
                <a:schemeClr val="tx1"/>
              </a:solidFill>
              <a:latin typeface="Corbel" panose="020B0503020204020204" pitchFamily="34" charset="0"/>
            </a:endParaRPr>
          </a:p>
        </p:txBody>
      </p:sp>
      <p:sp>
        <p:nvSpPr>
          <p:cNvPr id="8" name="Rettangolo 7">
            <a:extLst>
              <a:ext uri="{FF2B5EF4-FFF2-40B4-BE49-F238E27FC236}">
                <a16:creationId xmlns:a16="http://schemas.microsoft.com/office/drawing/2014/main" id="{6B322F68-670D-45A0-A54F-7E70BCEAED3F}"/>
              </a:ext>
            </a:extLst>
          </p:cNvPr>
          <p:cNvSpPr/>
          <p:nvPr userDrawn="1"/>
        </p:nvSpPr>
        <p:spPr>
          <a:xfrm>
            <a:off x="0" y="6812281"/>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E69B5F15-353A-4344-8D61-F4E25AA9FB6C}"/>
              </a:ext>
            </a:extLst>
          </p:cNvPr>
          <p:cNvSpPr/>
          <p:nvPr userDrawn="1"/>
        </p:nvSpPr>
        <p:spPr>
          <a:xfrm>
            <a:off x="0" y="0"/>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2FA0C0AA-FCE8-4A7F-928A-54C96BBA9053}"/>
              </a:ext>
            </a:extLst>
          </p:cNvPr>
          <p:cNvSpPr/>
          <p:nvPr userDrawn="1"/>
        </p:nvSpPr>
        <p:spPr>
          <a:xfrm rot="5400000">
            <a:off x="-3398842" y="3426923"/>
            <a:ext cx="6826157"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accent6"/>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0.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dcvs.fnal.gov/redmine/projects/dune-neardet-design/wiki/Run_edep-sim_samples_through_GArSoft"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9.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9.xml"/><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6.png"/><Relationship Id="rId1" Type="http://schemas.openxmlformats.org/officeDocument/2006/relationships/slideLayout" Target="../slideLayouts/slideLayout9.xml"/><Relationship Id="rId4" Type="http://schemas.openxmlformats.org/officeDocument/2006/relationships/image" Target="../media/image88.png"/></Relationships>
</file>

<file path=ppt/slides/_rels/slide3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79.png"/><Relationship Id="rId1" Type="http://schemas.openxmlformats.org/officeDocument/2006/relationships/slideLayout" Target="../slideLayouts/slideLayout9.xml"/><Relationship Id="rId4" Type="http://schemas.openxmlformats.org/officeDocument/2006/relationships/image" Target="../media/image90.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9.xml"/><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95.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9.xml"/><Relationship Id="rId4" Type="http://schemas.openxmlformats.org/officeDocument/2006/relationships/image" Target="../media/image98.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99.png"/><Relationship Id="rId1" Type="http://schemas.openxmlformats.org/officeDocument/2006/relationships/slideLayout" Target="../slideLayouts/slideLayout9.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99.png"/><Relationship Id="rId1" Type="http://schemas.openxmlformats.org/officeDocument/2006/relationships/slideLayout" Target="../slideLayouts/slideLayout9.xml"/><Relationship Id="rId6" Type="http://schemas.openxmlformats.org/officeDocument/2006/relationships/image" Target="../media/image102.png"/><Relationship Id="rId5" Type="http://schemas.openxmlformats.org/officeDocument/2006/relationships/image" Target="../media/image104.png"/><Relationship Id="rId4" Type="http://schemas.openxmlformats.org/officeDocument/2006/relationships/image" Target="../media/image103.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9.xml"/><Relationship Id="rId5" Type="http://schemas.openxmlformats.org/officeDocument/2006/relationships/image" Target="../media/image106.png"/><Relationship Id="rId4" Type="http://schemas.openxmlformats.org/officeDocument/2006/relationships/image" Target="../media/image105.png"/></Relationships>
</file>

<file path=ppt/slides/_rels/slide4.xml.rels><?xml version="1.0" encoding="UTF-8" standalone="yes"?>
<Relationships xmlns="http://schemas.openxmlformats.org/package/2006/relationships"><Relationship Id="rId3" Type="http://schemas.openxmlformats.org/officeDocument/2006/relationships/hyperlink" Target="https://indico.fnal.gov/event/44562/contributions/200915/attachments/136745/170170/DUNE_ND_Meeting_28.10.20.pdf"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docs.dunescience.org/cgi-bin/private/ShowDocument?docid=13933" TargetMode="External"/><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10.png"/></Relationships>
</file>

<file path=ppt/slides/_rels/slide7.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9.png"/><Relationship Id="rId2" Type="http://schemas.openxmlformats.org/officeDocument/2006/relationships/image" Target="../media/image410.png"/><Relationship Id="rId1" Type="http://schemas.openxmlformats.org/officeDocument/2006/relationships/slideLayout" Target="../slideLayouts/slideLayout9.xml"/><Relationship Id="rId6" Type="http://schemas.openxmlformats.org/officeDocument/2006/relationships/image" Target="../media/image80.png"/><Relationship Id="rId5" Type="http://schemas.openxmlformats.org/officeDocument/2006/relationships/image" Target="../media/image73.png"/><Relationship Id="rId4" Type="http://schemas.openxmlformats.org/officeDocument/2006/relationships/image" Target="../media/image6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hyperlink" Target="https://docs.dunescience.org/cgi-bin/private/ShowDocument?docid=139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Immagine che contiene interni, edificio, giallo, metallo&#10;&#10;Descrizione generata automaticamente">
            <a:extLst>
              <a:ext uri="{FF2B5EF4-FFF2-40B4-BE49-F238E27FC236}">
                <a16:creationId xmlns:a16="http://schemas.microsoft.com/office/drawing/2014/main" id="{E63C5246-3650-4D64-B842-401AA4C2BF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252" r="39252"/>
          <a:stretch>
            <a:fillRect/>
          </a:stretch>
        </p:blipFill>
        <p:spPr/>
      </p:pic>
      <p:sp>
        <p:nvSpPr>
          <p:cNvPr id="3" name="Titolo 2">
            <a:extLst>
              <a:ext uri="{FF2B5EF4-FFF2-40B4-BE49-F238E27FC236}">
                <a16:creationId xmlns:a16="http://schemas.microsoft.com/office/drawing/2014/main" id="{8CA3E6AF-9360-4700-9F73-9738B24E7EB2}"/>
              </a:ext>
            </a:extLst>
          </p:cNvPr>
          <p:cNvSpPr>
            <a:spLocks noGrp="1"/>
          </p:cNvSpPr>
          <p:nvPr>
            <p:ph type="ctrTitle"/>
          </p:nvPr>
        </p:nvSpPr>
        <p:spPr>
          <a:xfrm>
            <a:off x="184932" y="4650538"/>
            <a:ext cx="7124315" cy="790101"/>
          </a:xfrm>
        </p:spPr>
        <p:txBody>
          <a:bodyPr/>
          <a:lstStyle/>
          <a:p>
            <a:pPr>
              <a:lnSpc>
                <a:spcPct val="100000"/>
              </a:lnSpc>
            </a:pPr>
            <a:r>
              <a:rPr lang="en-US" sz="2800" dirty="0">
                <a:solidFill>
                  <a:schemeClr val="accent1"/>
                </a:solidFill>
              </a:rPr>
              <a:t>LAR TO GAR AND TRACK RECONSTRUCTION:</a:t>
            </a:r>
            <a:br>
              <a:rPr lang="en-US" sz="2800" dirty="0">
                <a:solidFill>
                  <a:schemeClr val="accent1"/>
                </a:solidFill>
              </a:rPr>
            </a:br>
            <a:r>
              <a:rPr lang="en-US" sz="2800" dirty="0">
                <a:solidFill>
                  <a:schemeClr val="accent6">
                    <a:lumMod val="50000"/>
                  </a:schemeClr>
                </a:solidFill>
              </a:rPr>
              <a:t>FUTURE PLANS AND CURRENT STATUS</a:t>
            </a:r>
            <a:endParaRPr lang="en-US" sz="2800" b="0" dirty="0">
              <a:solidFill>
                <a:schemeClr val="accent6">
                  <a:lumMod val="50000"/>
                </a:schemeClr>
              </a:solidFill>
            </a:endParaRPr>
          </a:p>
        </p:txBody>
      </p:sp>
      <p:sp>
        <p:nvSpPr>
          <p:cNvPr id="4" name="Sottotitolo 3">
            <a:extLst>
              <a:ext uri="{FF2B5EF4-FFF2-40B4-BE49-F238E27FC236}">
                <a16:creationId xmlns:a16="http://schemas.microsoft.com/office/drawing/2014/main" id="{107FD5F3-D3C7-4065-BC7E-341307D67C99}"/>
              </a:ext>
            </a:extLst>
          </p:cNvPr>
          <p:cNvSpPr>
            <a:spLocks noGrp="1"/>
          </p:cNvSpPr>
          <p:nvPr>
            <p:ph type="subTitle" idx="1"/>
          </p:nvPr>
        </p:nvSpPr>
        <p:spPr>
          <a:xfrm>
            <a:off x="8751949" y="4650538"/>
            <a:ext cx="2211524" cy="1192039"/>
          </a:xfrm>
          <a:solidFill>
            <a:schemeClr val="accent1">
              <a:lumMod val="40000"/>
              <a:lumOff val="60000"/>
            </a:schemeClr>
          </a:solidFill>
        </p:spPr>
        <p:txBody>
          <a:bodyPr/>
          <a:lstStyle/>
          <a:p>
            <a:r>
              <a:rPr lang="it-IT" dirty="0"/>
              <a:t>Presents:                    Federico Battisti</a:t>
            </a:r>
          </a:p>
        </p:txBody>
      </p:sp>
      <p:pic>
        <p:nvPicPr>
          <p:cNvPr id="2" name="Picture 1">
            <a:extLst>
              <a:ext uri="{FF2B5EF4-FFF2-40B4-BE49-F238E27FC236}">
                <a16:creationId xmlns:a16="http://schemas.microsoft.com/office/drawing/2014/main" id="{6B8F9D0A-6591-413D-BF47-95B4421337DF}"/>
              </a:ext>
            </a:extLst>
          </p:cNvPr>
          <p:cNvPicPr>
            <a:picLocks noChangeAspect="1"/>
          </p:cNvPicPr>
          <p:nvPr/>
        </p:nvPicPr>
        <p:blipFill>
          <a:blip r:embed="rId3"/>
          <a:stretch>
            <a:fillRect/>
          </a:stretch>
        </p:blipFill>
        <p:spPr>
          <a:xfrm>
            <a:off x="7559909" y="4650539"/>
            <a:ext cx="1192039" cy="1192039"/>
          </a:xfrm>
          <a:prstGeom prst="rect">
            <a:avLst/>
          </a:prstGeom>
        </p:spPr>
      </p:pic>
    </p:spTree>
    <p:extLst>
      <p:ext uri="{BB962C8B-B14F-4D97-AF65-F5344CB8AC3E}">
        <p14:creationId xmlns:p14="http://schemas.microsoft.com/office/powerpoint/2010/main" val="149086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 APPLICATION: initial estimates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0921"/>
                <a:ext cx="11126727" cy="646331"/>
              </a:xfrm>
              <a:prstGeom prst="rect">
                <a:avLst/>
              </a:prstGeom>
            </p:spPr>
            <p:txBody>
              <a:bodyPr wrap="square">
                <a:spAutoFit/>
              </a:bodyPr>
              <a:lstStyle/>
              <a:p>
                <a:pPr marL="342900" indent="-342900">
                  <a:buFont typeface="Arial" panose="020B0604020202020204" pitchFamily="34" charset="0"/>
                  <a:buChar char="•"/>
                </a:pPr>
                <a:r>
                  <a:rPr lang="it-IT" dirty="0"/>
                  <a:t>Before the Kalman filter algorithm can be applied, we need an </a:t>
                </a:r>
                <a:r>
                  <a:rPr lang="it-IT" dirty="0">
                    <a:solidFill>
                      <a:schemeClr val="accent3"/>
                    </a:solidFill>
                  </a:rPr>
                  <a:t>initial estimate </a:t>
                </a:r>
                <a:r>
                  <a:rPr lang="it-IT" dirty="0"/>
                  <a:t>for the </a:t>
                </a:r>
                <a:r>
                  <a:rPr lang="it-IT" dirty="0">
                    <a:solidFill>
                      <a:schemeClr val="accent3"/>
                    </a:solidFill>
                  </a:rPr>
                  <a:t>state vector</a:t>
                </a:r>
                <a:r>
                  <a:rPr lang="it-IT" dirty="0"/>
                  <a:t>, which in our case  includes </a:t>
                </a:r>
                <a14:m>
                  <m:oMath xmlns:m="http://schemas.openxmlformats.org/officeDocument/2006/math">
                    <m:r>
                      <a:rPr lang="it-IT" i="1">
                        <a:latin typeface="Cambria Math" panose="02040503050406030204" pitchFamily="18" charset="0"/>
                      </a:rPr>
                      <m:t>𝑦</m:t>
                    </m:r>
                    <m:r>
                      <a:rPr lang="it-IT" i="1">
                        <a:latin typeface="Cambria Math" panose="02040503050406030204" pitchFamily="18" charset="0"/>
                      </a:rPr>
                      <m:t>,</m:t>
                    </m:r>
                    <m:r>
                      <a:rPr lang="it-IT" i="1">
                        <a:latin typeface="Cambria Math" panose="02040503050406030204" pitchFamily="18" charset="0"/>
                      </a:rPr>
                      <m:t>𝑧</m:t>
                    </m:r>
                    <m:r>
                      <a:rPr lang="it-IT" i="1">
                        <a:latin typeface="Cambria Math" panose="02040503050406030204" pitchFamily="18" charset="0"/>
                      </a:rPr>
                      <m:t>,</m:t>
                    </m:r>
                    <m:f>
                      <m:fPr>
                        <m:type m:val="lin"/>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𝑟</m:t>
                        </m:r>
                      </m:den>
                    </m:f>
                    <m:r>
                      <a:rPr lang="it-IT" i="1">
                        <a:latin typeface="Cambria Math" panose="02040503050406030204" pitchFamily="18" charset="0"/>
                      </a:rPr>
                      <m:t>,</m:t>
                    </m:r>
                    <m:r>
                      <a:rPr lang="it-IT" i="1">
                        <a:latin typeface="Cambria Math" panose="02040503050406030204" pitchFamily="18" charset="0"/>
                      </a:rPr>
                      <m:t>𝜙</m:t>
                    </m:r>
                    <m:r>
                      <a:rPr lang="it-IT" i="1">
                        <a:latin typeface="Cambria Math" panose="02040503050406030204" pitchFamily="18" charset="0"/>
                      </a:rPr>
                      <m:t> </m:t>
                    </m:r>
                    <m:r>
                      <m:rPr>
                        <m:sty m:val="p"/>
                      </m:rPr>
                      <a:rPr lang="it-IT" i="1">
                        <a:latin typeface="Cambria Math" panose="02040503050406030204" pitchFamily="18" charset="0"/>
                      </a:rPr>
                      <m:t>and</m:t>
                    </m:r>
                    <m:r>
                      <a:rPr lang="it-IT" i="1">
                        <a:latin typeface="Cambria Math" panose="02040503050406030204" pitchFamily="18" charset="0"/>
                      </a:rPr>
                      <m:t> </m:t>
                    </m:r>
                    <m:r>
                      <a:rPr lang="it-IT" i="1">
                        <a:latin typeface="Cambria Math" panose="02040503050406030204" pitchFamily="18" charset="0"/>
                      </a:rPr>
                      <m:t>𝜆</m:t>
                    </m:r>
                  </m:oMath>
                </a14:m>
                <a:r>
                  <a:rPr lang="it-IT" dirty="0"/>
                  <a:t> and the </a:t>
                </a:r>
                <a:r>
                  <a:rPr lang="it-IT" dirty="0">
                    <a:solidFill>
                      <a:schemeClr val="accent3"/>
                    </a:solidFill>
                  </a:rPr>
                  <a:t>covariance matrix</a:t>
                </a:r>
                <a:endParaRPr lang="en-US" dirty="0">
                  <a:solidFill>
                    <a:schemeClr val="accent3"/>
                  </a:solidFill>
                </a:endParaRP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0921"/>
                <a:ext cx="11126727" cy="646331"/>
              </a:xfrm>
              <a:prstGeom prst="rect">
                <a:avLst/>
              </a:prstGeom>
              <a:blipFill>
                <a:blip r:embed="rId2"/>
                <a:stretch>
                  <a:fillRect l="-329" t="-23585" r="-1424" b="-10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43C413-CEE6-4CF6-95EE-3D6F280A7583}"/>
                  </a:ext>
                </a:extLst>
              </p:cNvPr>
              <p:cNvSpPr txBox="1"/>
              <p:nvPr/>
            </p:nvSpPr>
            <p:spPr>
              <a:xfrm>
                <a:off x="4669961" y="2210919"/>
                <a:ext cx="4681025" cy="251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up>
                          <m:r>
                            <a:rPr lang="it-IT" sz="1600" b="0" i="1" smtClean="0">
                              <a:latin typeface="Cambria Math" panose="02040503050406030204" pitchFamily="18" charset="0"/>
                            </a:rPr>
                            <m:t>𝑇</m:t>
                          </m:r>
                        </m:sup>
                      </m:sSubSup>
                      <m:r>
                        <a:rPr lang="it-IT" sz="1600" b="0" i="1" smtClean="0">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m:rPr>
                                    <m:brk m:alnAt="7"/>
                                  </m:rPr>
                                  <a:rPr lang="it-IT" sz="1600" b="0" i="1" smtClean="0">
                                    <a:latin typeface="Cambria Math" panose="02040503050406030204" pitchFamily="18" charset="0"/>
                                  </a:rPr>
                                  <m:t>𝑦</m:t>
                                </m:r>
                              </m:e>
                              <m:sub>
                                <m:r>
                                  <m:rPr>
                                    <m:brk m:alnAt="7"/>
                                  </m:rPr>
                                  <a:rPr lang="it-IT" sz="1600" b="0" i="1" smtClean="0">
                                    <a:latin typeface="Cambria Math" panose="02040503050406030204" pitchFamily="18" charset="0"/>
                                  </a:rPr>
                                  <m:t>0</m:t>
                                </m:r>
                              </m:sub>
                            </m:sSub>
                          </m:e>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𝑧</m:t>
                                </m:r>
                              </m:e>
                              <m:sub>
                                <m:r>
                                  <a:rPr lang="it-IT" sz="1600" b="0" i="1" smtClean="0">
                                    <a:latin typeface="Cambria Math" panose="02040503050406030204" pitchFamily="18" charset="0"/>
                                  </a:rPr>
                                  <m:t>0</m:t>
                                </m:r>
                              </m:sub>
                            </m:sSub>
                          </m:e>
                          <m:e>
                            <m:r>
                              <a:rPr lang="it-IT" sz="1600" b="0" i="1" smtClean="0">
                                <a:latin typeface="Cambria Math" panose="02040503050406030204" pitchFamily="18" charset="0"/>
                              </a:rPr>
                              <m:t>1/</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𝑟</m:t>
                                </m:r>
                              </m:e>
                              <m:sub>
                                <m:r>
                                  <a:rPr lang="it-IT" sz="1600" b="0" i="1" smtClean="0">
                                    <a:latin typeface="Cambria Math" panose="02040503050406030204" pitchFamily="18" charset="0"/>
                                  </a:rPr>
                                  <m:t>0</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𝜙</m:t>
                                </m:r>
                              </m:e>
                              <m:sub>
                                <m:r>
                                  <a:rPr lang="it-IT" sz="1600" b="0" i="1" smtClean="0">
                                    <a:latin typeface="Cambria Math" panose="02040503050406030204" pitchFamily="18" charset="0"/>
                                  </a:rPr>
                                  <m:t>0</m:t>
                                </m:r>
                              </m:sub>
                            </m:sSub>
                          </m:e>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𝜆</m:t>
                                </m:r>
                              </m:e>
                              <m:sub>
                                <m:r>
                                  <a:rPr lang="it-IT" sz="1600" b="0" i="1" smtClean="0">
                                    <a:latin typeface="Cambria Math" panose="02040503050406030204" pitchFamily="18" charset="0"/>
                                  </a:rPr>
                                  <m:t>0</m:t>
                                </m:r>
                              </m:sub>
                            </m:sSub>
                          </m:e>
                        </m:mr>
                      </m:m>
                      <m:r>
                        <a:rPr lang="it-IT" sz="1600" i="1">
                          <a:latin typeface="Cambria Math" panose="02040503050406030204" pitchFamily="18" charset="0"/>
                        </a:rPr>
                        <m:t>)</m:t>
                      </m:r>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3"/>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0.1</m:t>
                                </m:r>
                              </m:e>
                            </m:mr>
                          </m:m>
                          <m:r>
                            <a:rPr lang="it-IT" sz="1600" b="0" i="1" smtClean="0">
                              <a:latin typeface="Cambria Math" panose="02040503050406030204" pitchFamily="18" charset="0"/>
                            </a:rPr>
                            <m:t>    </m:t>
                          </m:r>
                          <m:m>
                            <m:mPr>
                              <m:mcs>
                                <m:mc>
                                  <m:mcPr>
                                    <m:count m:val="2"/>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e>
                                <m:r>
                                  <a:rPr lang="it-IT" sz="1600" b="0" i="1" smtClean="0">
                                    <a:latin typeface="Cambria Math" panose="02040503050406030204" pitchFamily="18" charset="0"/>
                                  </a:rPr>
                                  <m:t>0</m:t>
                                </m:r>
                              </m:e>
                            </m:mr>
                          </m:m>
                        </m:e>
                      </m:d>
                    </m:oMath>
                  </m:oMathPara>
                </a14:m>
                <a:endParaRPr lang="en-US" sz="1600" dirty="0"/>
              </a:p>
            </p:txBody>
          </p:sp>
        </mc:Choice>
        <mc:Fallback xmlns="">
          <p:sp>
            <p:nvSpPr>
              <p:cNvPr id="9" name="TextBox 8">
                <a:extLst>
                  <a:ext uri="{FF2B5EF4-FFF2-40B4-BE49-F238E27FC236}">
                    <a16:creationId xmlns:a16="http://schemas.microsoft.com/office/drawing/2014/main" id="{F943C413-CEE6-4CF6-95EE-3D6F280A7583}"/>
                  </a:ext>
                </a:extLst>
              </p:cNvPr>
              <p:cNvSpPr txBox="1">
                <a:spLocks noRot="1" noChangeAspect="1" noMove="1" noResize="1" noEditPoints="1" noAdjustHandles="1" noChangeArrowheads="1" noChangeShapeType="1" noTextEdit="1"/>
              </p:cNvSpPr>
              <p:nvPr/>
            </p:nvSpPr>
            <p:spPr>
              <a:xfrm>
                <a:off x="4669961" y="2210919"/>
                <a:ext cx="4681025" cy="251223"/>
              </a:xfrm>
              <a:prstGeom prst="rect">
                <a:avLst/>
              </a:prstGeom>
              <a:blipFill>
                <a:blip r:embed="rId3"/>
                <a:stretch>
                  <a:fillRect b="-34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F44EEF-E43E-4CF4-BBD9-74554ECFD9C3}"/>
                  </a:ext>
                </a:extLst>
              </p:cNvPr>
              <p:cNvSpPr txBox="1"/>
              <p:nvPr/>
            </p:nvSpPr>
            <p:spPr>
              <a:xfrm>
                <a:off x="4669961" y="2811492"/>
                <a:ext cx="3110531" cy="1168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3"/>
                                    <m:mcJc m:val="center"/>
                                  </m:mcPr>
                                </m:mc>
                              </m:mcs>
                              <m:ctrlPr>
                                <a:rPr lang="it-IT" sz="1600" b="0" i="1" smtClean="0">
                                  <a:latin typeface="Cambria Math" panose="02040503050406030204" pitchFamily="18" charset="0"/>
                                </a:rPr>
                              </m:ctrlPr>
                            </m:mPr>
                            <m:mr>
                              <m:e>
                                <m:sSup>
                                  <m:sSupPr>
                                    <m:ctrlPr>
                                      <a:rPr lang="it-IT" sz="1600" b="0" i="1" smtClean="0">
                                        <a:latin typeface="Cambria Math" panose="02040503050406030204" pitchFamily="18" charset="0"/>
                                      </a:rPr>
                                    </m:ctrlPr>
                                  </m:sSupPr>
                                  <m:e>
                                    <m:r>
                                      <m:rPr>
                                        <m:brk m:alnAt="7"/>
                                      </m:rPr>
                                      <a:rPr lang="it-IT" sz="1600" b="0" i="1" smtClean="0">
                                        <a:latin typeface="Cambria Math" panose="02040503050406030204" pitchFamily="18" charset="0"/>
                                      </a:rPr>
                                      <m:t>1</m:t>
                                    </m:r>
                                  </m:e>
                                  <m:sup>
                                    <m:r>
                                      <m:rPr>
                                        <m:brk m:alnAt="7"/>
                                      </m:rP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1</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mr>
                            <m:mr>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e>
                                <m:eqArr>
                                  <m:eqArrPr>
                                    <m:ctrlPr>
                                      <a:rPr lang="it-IT" sz="1600" b="0" i="1" smtClean="0">
                                        <a:latin typeface="Cambria Math" panose="02040503050406030204" pitchFamily="18" charset="0"/>
                                      </a:rPr>
                                    </m:ctrlPr>
                                  </m:eqArrPr>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mr>
                          </m:m>
                          <m:r>
                            <a:rPr lang="it-IT" sz="1600" b="0" i="1" smtClean="0">
                              <a:latin typeface="Cambria Math" panose="02040503050406030204" pitchFamily="18" charset="0"/>
                            </a:rPr>
                            <m:t>    </m:t>
                          </m:r>
                          <m:m>
                            <m:mPr>
                              <m:mcs>
                                <m:mc>
                                  <m:mcPr>
                                    <m:count m:val="1"/>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mr>
                            <m:mr>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qArr>
                              </m:e>
                            </m:mr>
                          </m:m>
                          <m:r>
                            <a:rPr lang="it-IT" sz="1600" b="0" i="1" smtClean="0">
                              <a:latin typeface="Cambria Math" panose="02040503050406030204" pitchFamily="18" charset="0"/>
                            </a:rPr>
                            <m:t>    </m:t>
                          </m:r>
                          <m:m>
                            <m:mPr>
                              <m:mcs>
                                <m:mc>
                                  <m:mcPr>
                                    <m:count m:val="1"/>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mr>
                            <m:mr>
                              <m:e>
                                <m:eqArr>
                                  <m:eqArrPr>
                                    <m:ctrlPr>
                                      <a:rPr lang="it-IT" sz="1600" i="1">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qArr>
                              </m:e>
                            </m:mr>
                          </m:m>
                        </m:e>
                      </m:d>
                    </m:oMath>
                  </m:oMathPara>
                </a14:m>
                <a:endParaRPr lang="en-US" sz="1600" dirty="0"/>
              </a:p>
            </p:txBody>
          </p:sp>
        </mc:Choice>
        <mc:Fallback xmlns="">
          <p:sp>
            <p:nvSpPr>
              <p:cNvPr id="10" name="TextBox 9">
                <a:extLst>
                  <a:ext uri="{FF2B5EF4-FFF2-40B4-BE49-F238E27FC236}">
                    <a16:creationId xmlns:a16="http://schemas.microsoft.com/office/drawing/2014/main" id="{A5F44EEF-E43E-4CF4-BBD9-74554ECFD9C3}"/>
                  </a:ext>
                </a:extLst>
              </p:cNvPr>
              <p:cNvSpPr txBox="1">
                <a:spLocks noRot="1" noChangeAspect="1" noMove="1" noResize="1" noEditPoints="1" noAdjustHandles="1" noChangeArrowheads="1" noChangeShapeType="1" noTextEdit="1"/>
              </p:cNvSpPr>
              <p:nvPr/>
            </p:nvSpPr>
            <p:spPr>
              <a:xfrm>
                <a:off x="4669961" y="2811492"/>
                <a:ext cx="3110531" cy="1168910"/>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3ED181B-C9B0-4375-81D1-37B879C15E8C}"/>
              </a:ext>
            </a:extLst>
          </p:cNvPr>
          <p:cNvSpPr/>
          <p:nvPr/>
        </p:nvSpPr>
        <p:spPr>
          <a:xfrm>
            <a:off x="2041865" y="1944210"/>
            <a:ext cx="8238478" cy="24058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42BB94-4D3C-4BEB-A7CA-8E2CC0054895}"/>
              </a:ext>
            </a:extLst>
          </p:cNvPr>
          <p:cNvSpPr txBox="1"/>
          <p:nvPr/>
        </p:nvSpPr>
        <p:spPr>
          <a:xfrm>
            <a:off x="2232888" y="2192389"/>
            <a:ext cx="1775534" cy="338554"/>
          </a:xfrm>
          <a:prstGeom prst="rect">
            <a:avLst/>
          </a:prstGeom>
          <a:noFill/>
        </p:spPr>
        <p:txBody>
          <a:bodyPr wrap="square" rtlCol="0">
            <a:spAutoFit/>
          </a:bodyPr>
          <a:lstStyle/>
          <a:p>
            <a:r>
              <a:rPr lang="it-IT" sz="1600" dirty="0">
                <a:solidFill>
                  <a:schemeClr val="accent1"/>
                </a:solidFill>
              </a:rPr>
              <a:t>STATE VECTOR</a:t>
            </a:r>
            <a:endParaRPr lang="en-US" sz="1600" dirty="0">
              <a:solidFill>
                <a:schemeClr val="accent1"/>
              </a:solidFill>
            </a:endParaRPr>
          </a:p>
        </p:txBody>
      </p:sp>
      <p:sp>
        <p:nvSpPr>
          <p:cNvPr id="13" name="TextBox 12">
            <a:extLst>
              <a:ext uri="{FF2B5EF4-FFF2-40B4-BE49-F238E27FC236}">
                <a16:creationId xmlns:a16="http://schemas.microsoft.com/office/drawing/2014/main" id="{7B6C49E8-981E-4B30-8EF0-89F1140B0C56}"/>
              </a:ext>
            </a:extLst>
          </p:cNvPr>
          <p:cNvSpPr txBox="1"/>
          <p:nvPr/>
        </p:nvSpPr>
        <p:spPr>
          <a:xfrm>
            <a:off x="2295032" y="3117675"/>
            <a:ext cx="1775534" cy="584775"/>
          </a:xfrm>
          <a:prstGeom prst="rect">
            <a:avLst/>
          </a:prstGeom>
          <a:noFill/>
        </p:spPr>
        <p:txBody>
          <a:bodyPr wrap="square" rtlCol="0">
            <a:spAutoFit/>
          </a:bodyPr>
          <a:lstStyle/>
          <a:p>
            <a:r>
              <a:rPr lang="it-IT" sz="1600" dirty="0">
                <a:solidFill>
                  <a:schemeClr val="accent1"/>
                </a:solidFill>
              </a:rPr>
              <a:t>COVARIANCE MATRIX</a:t>
            </a:r>
            <a:endParaRPr lang="en-US" sz="1600" dirty="0">
              <a:solidFill>
                <a:schemeClr val="accent1"/>
              </a:solidFill>
            </a:endParaRPr>
          </a:p>
        </p:txBody>
      </p:sp>
      <p:sp>
        <p:nvSpPr>
          <p:cNvPr id="14" name="Segnaposto numero diapositiva 5">
            <a:extLst>
              <a:ext uri="{FF2B5EF4-FFF2-40B4-BE49-F238E27FC236}">
                <a16:creationId xmlns:a16="http://schemas.microsoft.com/office/drawing/2014/main" id="{AFF7864F-E8AE-45C5-A0D9-001E27459EFC}"/>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10</a:t>
            </a:fld>
            <a:endParaRPr lang="it-IT"/>
          </a:p>
        </p:txBody>
      </p:sp>
      <p:sp>
        <p:nvSpPr>
          <p:cNvPr id="3" name="Rectangle 2">
            <a:extLst>
              <a:ext uri="{FF2B5EF4-FFF2-40B4-BE49-F238E27FC236}">
                <a16:creationId xmlns:a16="http://schemas.microsoft.com/office/drawing/2014/main" id="{2941D2AB-31B0-4548-909B-BD71CCB8A71C}"/>
              </a:ext>
            </a:extLst>
          </p:cNvPr>
          <p:cNvSpPr/>
          <p:nvPr/>
        </p:nvSpPr>
        <p:spPr>
          <a:xfrm>
            <a:off x="532636" y="4526644"/>
            <a:ext cx="11126727" cy="369332"/>
          </a:xfrm>
          <a:prstGeom prst="rect">
            <a:avLst/>
          </a:prstGeom>
        </p:spPr>
        <p:txBody>
          <a:bodyPr wrap="square">
            <a:spAutoFit/>
          </a:bodyPr>
          <a:lstStyle/>
          <a:p>
            <a:pPr marL="342900" indent="-342900">
              <a:buFont typeface="Arial" panose="020B0604020202020204" pitchFamily="34" charset="0"/>
              <a:buChar char="•"/>
            </a:pPr>
            <a:r>
              <a:rPr lang="it-IT" dirty="0"/>
              <a:t>The estimated quantities from the state vector can be used to estimate the particle’s momentum</a:t>
            </a:r>
            <a:endParaRPr lang="en-US" dirty="0">
              <a:solidFill>
                <a:schemeClr val="accent3"/>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826C80D-B8C6-4CD4-B7D8-22DA5167E0E8}"/>
                  </a:ext>
                </a:extLst>
              </p:cNvPr>
              <p:cNvSpPr/>
              <p:nvPr/>
            </p:nvSpPr>
            <p:spPr>
              <a:xfrm>
                <a:off x="2699120" y="5136751"/>
                <a:ext cx="1724126" cy="1117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it-IT" i="1">
                                  <a:latin typeface="Cambria Math" panose="02040503050406030204" pitchFamily="18" charset="0"/>
                                </a:rPr>
                              </m:ctrlPr>
                            </m:eqArrPr>
                            <m:e>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𝑥</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𝑇</m:t>
                                  </m:r>
                                </m:sub>
                              </m:sSub>
                              <m:func>
                                <m:funcPr>
                                  <m:ctrlPr>
                                    <a:rPr lang="it-IT" i="1">
                                      <a:latin typeface="Cambria Math" panose="02040503050406030204" pitchFamily="18" charset="0"/>
                                    </a:rPr>
                                  </m:ctrlPr>
                                </m:funcPr>
                                <m:fName>
                                  <m:r>
                                    <m:rPr>
                                      <m:sty m:val="p"/>
                                    </m:rPr>
                                    <a:rPr lang="it-IT">
                                      <a:latin typeface="Cambria Math" panose="02040503050406030204" pitchFamily="18" charset="0"/>
                                    </a:rPr>
                                    <m:t>tan</m:t>
                                  </m:r>
                                </m:fName>
                                <m:e>
                                  <m:r>
                                    <a:rPr lang="it-IT" i="1">
                                      <a:latin typeface="Cambria Math" panose="02040503050406030204" pitchFamily="18" charset="0"/>
                                    </a:rPr>
                                    <m:t>𝜆</m:t>
                                  </m:r>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𝑦</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𝑇</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𝜙</m:t>
                                  </m:r>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𝑧</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𝑇</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𝜙</m:t>
                                  </m:r>
                                </m:e>
                              </m:func>
                            </m:e>
                          </m:eqArr>
                        </m:e>
                      </m:d>
                    </m:oMath>
                  </m:oMathPara>
                </a14:m>
                <a:endParaRPr lang="en-US" dirty="0"/>
              </a:p>
            </p:txBody>
          </p:sp>
        </mc:Choice>
        <mc:Fallback xmlns="">
          <p:sp>
            <p:nvSpPr>
              <p:cNvPr id="4" name="Rectangle 3">
                <a:extLst>
                  <a:ext uri="{FF2B5EF4-FFF2-40B4-BE49-F238E27FC236}">
                    <a16:creationId xmlns:a16="http://schemas.microsoft.com/office/drawing/2014/main" id="{8826C80D-B8C6-4CD4-B7D8-22DA5167E0E8}"/>
                  </a:ext>
                </a:extLst>
              </p:cNvPr>
              <p:cNvSpPr>
                <a:spLocks noRot="1" noChangeAspect="1" noMove="1" noResize="1" noEditPoints="1" noAdjustHandles="1" noChangeArrowheads="1" noChangeShapeType="1" noTextEdit="1"/>
              </p:cNvSpPr>
              <p:nvPr/>
            </p:nvSpPr>
            <p:spPr>
              <a:xfrm>
                <a:off x="2699120" y="5136751"/>
                <a:ext cx="1724126" cy="1117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BC9B43B-A7A3-409F-BE1C-7BF7F9273EFF}"/>
                  </a:ext>
                </a:extLst>
              </p:cNvPr>
              <p:cNvSpPr/>
              <p:nvPr/>
            </p:nvSpPr>
            <p:spPr>
              <a:xfrm>
                <a:off x="5996274" y="5478416"/>
                <a:ext cx="34542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𝑇</m:t>
                          </m:r>
                        </m:sub>
                      </m:sSub>
                      <m:d>
                        <m:dPr>
                          <m:ctrlPr>
                            <a:rPr lang="it-IT" i="1">
                              <a:latin typeface="Cambria Math" panose="02040503050406030204" pitchFamily="18" charset="0"/>
                            </a:rPr>
                          </m:ctrlPr>
                        </m:dPr>
                        <m:e>
                          <m:f>
                            <m:fPr>
                              <m:type m:val="lin"/>
                              <m:ctrlPr>
                                <a:rPr lang="it-IT" i="1">
                                  <a:latin typeface="Cambria Math" panose="02040503050406030204" pitchFamily="18" charset="0"/>
                                </a:rPr>
                              </m:ctrlPr>
                            </m:fPr>
                            <m:num>
                              <m:r>
                                <m:rPr>
                                  <m:sty m:val="p"/>
                                </m:rPr>
                                <a:rPr lang="it-IT" i="1">
                                  <a:latin typeface="Cambria Math" panose="02040503050406030204" pitchFamily="18" charset="0"/>
                                </a:rPr>
                                <m:t>GeV</m:t>
                              </m:r>
                            </m:num>
                            <m:den>
                              <m:r>
                                <a:rPr lang="it-IT" i="1">
                                  <a:latin typeface="Cambria Math" panose="02040503050406030204" pitchFamily="18" charset="0"/>
                                </a:rPr>
                                <m:t>𝑐</m:t>
                              </m:r>
                            </m:den>
                          </m:f>
                        </m:e>
                      </m:d>
                      <m:r>
                        <a:rPr lang="it-IT" i="1">
                          <a:latin typeface="Cambria Math" panose="02040503050406030204" pitchFamily="18" charset="0"/>
                        </a:rPr>
                        <m:t>=0.3×</m:t>
                      </m:r>
                      <m:r>
                        <a:rPr lang="it-IT" i="1">
                          <a:latin typeface="Cambria Math" panose="02040503050406030204" pitchFamily="18" charset="0"/>
                        </a:rPr>
                        <m:t>𝐵</m:t>
                      </m:r>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r>
                        <a:rPr lang="it-IT" i="1">
                          <a:latin typeface="Cambria Math" panose="02040503050406030204" pitchFamily="18" charset="0"/>
                        </a:rPr>
                        <m:t>𝑟</m:t>
                      </m:r>
                      <m:r>
                        <a:rPr lang="it-IT" i="1">
                          <a:latin typeface="Cambria Math" panose="02040503050406030204" pitchFamily="18" charset="0"/>
                        </a:rPr>
                        <m:t>(</m:t>
                      </m:r>
                      <m:r>
                        <a:rPr lang="it-IT" i="1">
                          <a:latin typeface="Cambria Math" panose="02040503050406030204" pitchFamily="18" charset="0"/>
                        </a:rPr>
                        <m:t>𝑚</m:t>
                      </m:r>
                      <m:r>
                        <a:rPr lang="it-IT" i="1">
                          <a:latin typeface="Cambria Math" panose="02040503050406030204" pitchFamily="18" charset="0"/>
                        </a:rPr>
                        <m:t>)</m:t>
                      </m:r>
                    </m:oMath>
                  </m:oMathPara>
                </a14:m>
                <a:endParaRPr lang="en-US" dirty="0"/>
              </a:p>
            </p:txBody>
          </p:sp>
        </mc:Choice>
        <mc:Fallback xmlns="">
          <p:sp>
            <p:nvSpPr>
              <p:cNvPr id="5" name="Rectangle 4">
                <a:extLst>
                  <a:ext uri="{FF2B5EF4-FFF2-40B4-BE49-F238E27FC236}">
                    <a16:creationId xmlns:a16="http://schemas.microsoft.com/office/drawing/2014/main" id="{7BC9B43B-A7A3-409F-BE1C-7BF7F9273EFF}"/>
                  </a:ext>
                </a:extLst>
              </p:cNvPr>
              <p:cNvSpPr>
                <a:spLocks noRot="1" noChangeAspect="1" noMove="1" noResize="1" noEditPoints="1" noAdjustHandles="1" noChangeArrowheads="1" noChangeShapeType="1" noTextEdit="1"/>
              </p:cNvSpPr>
              <p:nvPr/>
            </p:nvSpPr>
            <p:spPr>
              <a:xfrm>
                <a:off x="5996274" y="5478416"/>
                <a:ext cx="3454279" cy="369332"/>
              </a:xfrm>
              <a:prstGeom prst="rect">
                <a:avLst/>
              </a:prstGeom>
              <a:blipFill>
                <a:blip r:embed="rId6"/>
                <a:stretch>
                  <a:fillRect t="-116667" b="-181667"/>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1FB6FB6-0A07-4EB4-8E0B-9C8B2FAEB865}"/>
              </a:ext>
            </a:extLst>
          </p:cNvPr>
          <p:cNvSpPr/>
          <p:nvPr/>
        </p:nvSpPr>
        <p:spPr>
          <a:xfrm>
            <a:off x="2610342" y="5072562"/>
            <a:ext cx="2059619" cy="12554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D0A3AE-0C4C-446D-BDEC-7560E0236F77}"/>
              </a:ext>
            </a:extLst>
          </p:cNvPr>
          <p:cNvSpPr/>
          <p:nvPr/>
        </p:nvSpPr>
        <p:spPr>
          <a:xfrm>
            <a:off x="5996274" y="5478415"/>
            <a:ext cx="3354712" cy="36933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50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fontScale="90000"/>
          </a:bodyPr>
          <a:lstStyle/>
          <a:p>
            <a:pPr rtl="0"/>
            <a:r>
              <a:rPr lang="it-IT" dirty="0"/>
              <a:t>KALMAN FILTER APPLICATION: prediction AND MEASUREMENT</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11</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476387" y="1290325"/>
            <a:ext cx="11126727" cy="369332"/>
          </a:xfrm>
          <a:prstGeom prst="rect">
            <a:avLst/>
          </a:prstGeom>
        </p:spPr>
        <p:txBody>
          <a:bodyPr wrap="square">
            <a:spAutoFit/>
          </a:bodyPr>
          <a:lstStyle/>
          <a:p>
            <a:pPr marL="342900" indent="-342900">
              <a:buFont typeface="Arial" panose="020B0604020202020204" pitchFamily="34" charset="0"/>
              <a:buChar char="•"/>
            </a:pPr>
            <a:r>
              <a:rPr lang="it-IT" dirty="0"/>
              <a:t>From the equation of motion we obtain the </a:t>
            </a:r>
            <a:r>
              <a:rPr lang="it-IT" dirty="0">
                <a:solidFill>
                  <a:schemeClr val="accent3"/>
                </a:solidFill>
              </a:rPr>
              <a:t>prediction function for our state vector</a:t>
            </a:r>
            <a:r>
              <a:rPr lang="it-IT" dirty="0"/>
              <a: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467872-3572-4491-9E3C-A80B6205F784}"/>
                  </a:ext>
                </a:extLst>
              </p:cNvPr>
              <p:cNvSpPr txBox="1"/>
              <p:nvPr/>
            </p:nvSpPr>
            <p:spPr>
              <a:xfrm>
                <a:off x="1539679" y="2011215"/>
                <a:ext cx="5898923" cy="17334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i="1">
                              <a:latin typeface="Cambria Math" panose="02040503050406030204" pitchFamily="18" charset="0"/>
                            </a:rPr>
                          </m:ctrlPr>
                        </m:dPr>
                        <m:e>
                          <m:f>
                            <m:fPr>
                              <m:type m:val="noBar"/>
                              <m:ctrlPr>
                                <a:rPr lang="it-IT" i="1">
                                  <a:latin typeface="Cambria Math" panose="02040503050406030204" pitchFamily="18" charset="0"/>
                                </a:rPr>
                              </m:ctrlPr>
                            </m:fPr>
                            <m:num>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num>
                            <m:den>
                              <m:eqArr>
                                <m:eqArrPr>
                                  <m:ctrlPr>
                                    <a:rPr lang="it-IT" i="1">
                                      <a:latin typeface="Cambria Math" panose="02040503050406030204" pitchFamily="18" charset="0"/>
                                    </a:rPr>
                                  </m:ctrlPr>
                                </m:eqArrPr>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r>
                                        <a:rPr lang="it-IT" i="1">
                                          <a:latin typeface="Cambria Math" panose="02040503050406030204" pitchFamily="18" charset="0"/>
                                        </a:rPr>
                                        <m:t>1/</m:t>
                                      </m:r>
                                      <m:acc>
                                        <m:accPr>
                                          <m:chr m:val="̂"/>
                                          <m:ctrlPr>
                                            <a:rPr lang="it-IT" i="1">
                                              <a:latin typeface="Cambria Math" panose="02040503050406030204" pitchFamily="18" charset="0"/>
                                            </a:rPr>
                                          </m:ctrlPr>
                                        </m:accPr>
                                        <m:e>
                                          <m:r>
                                            <a:rPr lang="it-IT" i="1">
                                              <a:latin typeface="Cambria Math" panose="02040503050406030204" pitchFamily="18" charset="0"/>
                                            </a:rPr>
                                            <m:t>𝑟</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qArr>
                            </m:den>
                          </m:f>
                        </m:e>
                      </m:d>
                      <m:r>
                        <a:rPr lang="it-IT" b="0" i="1" smtClean="0">
                          <a:latin typeface="Cambria Math" panose="02040503050406030204" pitchFamily="18" charset="0"/>
                        </a:rPr>
                        <m:t>=</m:t>
                      </m:r>
                      <m:d>
                        <m:dPr>
                          <m:ctrlPr>
                            <a:rPr lang="it-IT" i="1">
                              <a:latin typeface="Cambria Math" panose="02040503050406030204" pitchFamily="18" charset="0"/>
                            </a:rPr>
                          </m:ctrlPr>
                        </m:dPr>
                        <m:e>
                          <m:f>
                            <m:fPr>
                              <m:type m:val="noBar"/>
                              <m:ctrlPr>
                                <a:rPr lang="it-IT" i="1">
                                  <a:latin typeface="Cambria Math" panose="02040503050406030204" pitchFamily="18" charset="0"/>
                                </a:rPr>
                              </m:ctrlPr>
                            </m:fPr>
                            <m:num>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dx</m:t>
                                      </m:r>
                                    </m:e>
                                    <m:sub>
                                      <m:r>
                                        <m:rPr>
                                          <m:sty m:val="p"/>
                                        </m:rPr>
                                        <a:rPr lang="it-IT" b="0" i="0" smtClean="0">
                                          <a:latin typeface="Cambria Math" panose="02040503050406030204" pitchFamily="18" charset="0"/>
                                        </a:rPr>
                                        <m:t>k</m:t>
                                      </m:r>
                                    </m:sub>
                                  </m:sSub>
                                  <m:r>
                                    <a:rPr lang="it-IT" b="0" i="1" smtClean="0">
                                      <a:latin typeface="Cambria Math" panose="02040503050406030204" pitchFamily="18" charset="0"/>
                                    </a:rPr>
                                    <m:t>×</m:t>
                                  </m:r>
                                  <m:r>
                                    <m:rPr>
                                      <m:sty m:val="p"/>
                                    </m:rPr>
                                    <a:rPr lang="it-IT" b="0" i="0" smtClean="0">
                                      <a:latin typeface="Cambria Math" panose="02040503050406030204" pitchFamily="18" charset="0"/>
                                    </a:rPr>
                                    <m:t>cot</m:t>
                                  </m:r>
                                </m:fName>
                                <m:e>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 ×</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 </m:t>
                                      </m:r>
                                    </m:e>
                                  </m:func>
                                </m:e>
                              </m:func>
                            </m:num>
                            <m:den>
                              <m:eqArr>
                                <m:eqArrPr>
                                  <m:ctrlPr>
                                    <a:rPr lang="it-IT" i="1">
                                      <a:latin typeface="Cambria Math" panose="02040503050406030204" pitchFamily="18" charset="0"/>
                                    </a:rPr>
                                  </m:ctrlPr>
                                </m:eqArrPr>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m:t>
                                  </m:r>
                                  <m:func>
                                    <m:funcPr>
                                      <m:ctrlPr>
                                        <a:rPr lang="it-IT" i="1">
                                          <a:latin typeface="Cambria Math" panose="02040503050406030204" pitchFamily="18" charset="0"/>
                                        </a:rPr>
                                      </m:ctrlPr>
                                    </m:funcPr>
                                    <m:fName>
                                      <m:sSub>
                                        <m:sSubPr>
                                          <m:ctrlPr>
                                            <a:rPr lang="it-IT" i="1">
                                              <a:latin typeface="Cambria Math" panose="02040503050406030204" pitchFamily="18" charset="0"/>
                                            </a:rPr>
                                          </m:ctrlPr>
                                        </m:sSubPr>
                                        <m:e>
                                          <m:r>
                                            <m:rPr>
                                              <m:sty m:val="p"/>
                                            </m:rPr>
                                            <a:rPr lang="it-IT">
                                              <a:latin typeface="Cambria Math" panose="02040503050406030204" pitchFamily="18" charset="0"/>
                                            </a:rPr>
                                            <m:t>dx</m:t>
                                          </m:r>
                                        </m:e>
                                        <m:sub>
                                          <m:r>
                                            <m:rPr>
                                              <m:sty m:val="p"/>
                                            </m:rPr>
                                            <a:rPr lang="it-IT">
                                              <a:latin typeface="Cambria Math" panose="02040503050406030204" pitchFamily="18" charset="0"/>
                                            </a:rPr>
                                            <m:t>k</m:t>
                                          </m:r>
                                        </m:sub>
                                      </m:sSub>
                                      <m:r>
                                        <a:rPr lang="it-IT" i="1">
                                          <a:latin typeface="Cambria Math" panose="02040503050406030204" pitchFamily="18" charset="0"/>
                                        </a:rPr>
                                        <m:t>×</m:t>
                                      </m:r>
                                      <m:r>
                                        <m:rPr>
                                          <m:sty m:val="p"/>
                                        </m:rPr>
                                        <a:rPr lang="it-IT">
                                          <a:latin typeface="Cambria Math" panose="02040503050406030204" pitchFamily="18" charset="0"/>
                                        </a:rPr>
                                        <m:t>cot</m:t>
                                      </m:r>
                                    </m:fName>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Sub>
                                      <m:r>
                                        <a:rPr lang="it-IT" i="1">
                                          <a:latin typeface="Cambria Math" panose="02040503050406030204" pitchFamily="18" charset="0"/>
                                        </a:rPr>
                                        <m:t> ×</m:t>
                                      </m:r>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 </m:t>
                                          </m:r>
                                        </m:e>
                                      </m:func>
                                    </m:e>
                                  </m:func>
                                </m:e>
                                <m:e>
                                  <m:sSubSup>
                                    <m:sSubSupPr>
                                      <m:ctrlPr>
                                        <a:rPr lang="it-IT" i="1">
                                          <a:latin typeface="Cambria Math" panose="02040503050406030204" pitchFamily="18" charset="0"/>
                                        </a:rPr>
                                      </m:ctrlPr>
                                    </m:sSubSupPr>
                                    <m:e>
                                      <m:r>
                                        <a:rPr lang="it-IT" i="1">
                                          <a:latin typeface="Cambria Math" panose="02040503050406030204" pitchFamily="18" charset="0"/>
                                        </a:rPr>
                                        <m:t>1/</m:t>
                                      </m:r>
                                      <m:acc>
                                        <m:accPr>
                                          <m:chr m:val="̂"/>
                                          <m:ctrlPr>
                                            <a:rPr lang="it-IT" i="1">
                                              <a:latin typeface="Cambria Math" panose="02040503050406030204" pitchFamily="18" charset="0"/>
                                            </a:rPr>
                                          </m:ctrlPr>
                                        </m:accPr>
                                        <m:e>
                                          <m:r>
                                            <a:rPr lang="it-IT" i="1">
                                              <a:latin typeface="Cambria Math" panose="02040503050406030204" pitchFamily="18" charset="0"/>
                                            </a:rPr>
                                            <m:t>𝑟</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b="0" i="1" smtClean="0">
                                      <a:latin typeface="Cambria Math" panose="02040503050406030204" pitchFamily="18" charset="0"/>
                                    </a:rPr>
                                    <m:t>+</m:t>
                                  </m:r>
                                  <m:func>
                                    <m:funcPr>
                                      <m:ctrlPr>
                                        <a:rPr lang="it-IT" i="1">
                                          <a:latin typeface="Cambria Math" panose="02040503050406030204" pitchFamily="18" charset="0"/>
                                        </a:rPr>
                                      </m:ctrlPr>
                                    </m:funcPr>
                                    <m:fName>
                                      <m:sSub>
                                        <m:sSubPr>
                                          <m:ctrlPr>
                                            <a:rPr lang="it-IT" i="1">
                                              <a:latin typeface="Cambria Math" panose="02040503050406030204" pitchFamily="18" charset="0"/>
                                            </a:rPr>
                                          </m:ctrlPr>
                                        </m:sSubPr>
                                        <m:e>
                                          <m:r>
                                            <m:rPr>
                                              <m:sty m:val="p"/>
                                            </m:rPr>
                                            <a:rPr lang="it-IT">
                                              <a:latin typeface="Cambria Math" panose="02040503050406030204" pitchFamily="18" charset="0"/>
                                            </a:rPr>
                                            <m:t>dx</m:t>
                                          </m:r>
                                        </m:e>
                                        <m:sub>
                                          <m:r>
                                            <m:rPr>
                                              <m:sty m:val="p"/>
                                            </m:rPr>
                                            <a:rPr lang="it-IT">
                                              <a:latin typeface="Cambria Math" panose="02040503050406030204" pitchFamily="18" charset="0"/>
                                            </a:rPr>
                                            <m:t>k</m:t>
                                          </m:r>
                                        </m:sub>
                                      </m:sSub>
                                      <m:r>
                                        <a:rPr lang="it-IT" i="1">
                                          <a:latin typeface="Cambria Math" panose="02040503050406030204" pitchFamily="18" charset="0"/>
                                        </a:rPr>
                                        <m:t>×</m:t>
                                      </m:r>
                                      <m:r>
                                        <m:rPr>
                                          <m:sty m:val="p"/>
                                        </m:rPr>
                                        <a:rPr lang="it-IT">
                                          <a:latin typeface="Cambria Math" panose="02040503050406030204" pitchFamily="18" charset="0"/>
                                        </a:rPr>
                                        <m:t>cot</m:t>
                                      </m:r>
                                    </m:fName>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Sub>
                                      <m:r>
                                        <a:rPr lang="it-IT" i="1">
                                          <a:latin typeface="Cambria Math" panose="02040503050406030204" pitchFamily="18" charset="0"/>
                                        </a:rPr>
                                        <m:t> ×</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 </m:t>
                                          </m:r>
                                        </m:e>
                                      </m:func>
                                    </m:e>
                                  </m:func>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qArr>
                            </m:den>
                          </m:f>
                        </m:e>
                      </m:d>
                    </m:oMath>
                  </m:oMathPara>
                </a14:m>
                <a:endParaRPr lang="en-US" dirty="0"/>
              </a:p>
            </p:txBody>
          </p:sp>
        </mc:Choice>
        <mc:Fallback xmlns="">
          <p:sp>
            <p:nvSpPr>
              <p:cNvPr id="8" name="TextBox 7">
                <a:extLst>
                  <a:ext uri="{FF2B5EF4-FFF2-40B4-BE49-F238E27FC236}">
                    <a16:creationId xmlns:a16="http://schemas.microsoft.com/office/drawing/2014/main" id="{4D467872-3572-4491-9E3C-A80B6205F784}"/>
                  </a:ext>
                </a:extLst>
              </p:cNvPr>
              <p:cNvSpPr txBox="1">
                <a:spLocks noRot="1" noChangeAspect="1" noMove="1" noResize="1" noEditPoints="1" noAdjustHandles="1" noChangeArrowheads="1" noChangeShapeType="1" noTextEdit="1"/>
              </p:cNvSpPr>
              <p:nvPr/>
            </p:nvSpPr>
            <p:spPr>
              <a:xfrm>
                <a:off x="1539679" y="2011215"/>
                <a:ext cx="5898923" cy="17334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82F8C2-80FD-4B2A-A2B0-5EE8D72EF213}"/>
                  </a:ext>
                </a:extLst>
              </p:cNvPr>
              <p:cNvSpPr/>
              <p:nvPr/>
            </p:nvSpPr>
            <p:spPr>
              <a:xfrm>
                <a:off x="476387" y="4096261"/>
                <a:ext cx="11026090" cy="646331"/>
              </a:xfrm>
              <a:prstGeom prst="rect">
                <a:avLst/>
              </a:prstGeom>
            </p:spPr>
            <p:txBody>
              <a:bodyPr wrap="square">
                <a:spAutoFit/>
              </a:bodyPr>
              <a:lstStyle/>
              <a:p>
                <a:pPr marL="342900" indent="-342900">
                  <a:buFont typeface="Arial" panose="020B0604020202020204" pitchFamily="34" charset="0"/>
                  <a:buChar char="•"/>
                </a:pPr>
                <a:r>
                  <a:rPr lang="it-IT" dirty="0"/>
                  <a:t>The </a:t>
                </a:r>
                <a:r>
                  <a:rPr lang="it-IT" dirty="0">
                    <a:solidFill>
                      <a:schemeClr val="accent3"/>
                    </a:solidFill>
                  </a:rPr>
                  <a:t>only measured quantities in our case are </a:t>
                </a:r>
                <a14:m>
                  <m:oMath xmlns:m="http://schemas.openxmlformats.org/officeDocument/2006/math">
                    <m:r>
                      <a:rPr lang="it-IT" b="0" i="1" smtClean="0">
                        <a:solidFill>
                          <a:schemeClr val="accent3"/>
                        </a:solidFill>
                        <a:latin typeface="Cambria Math" panose="02040503050406030204" pitchFamily="18" charset="0"/>
                      </a:rPr>
                      <m:t>𝑦</m:t>
                    </m:r>
                  </m:oMath>
                </a14:m>
                <a:r>
                  <a:rPr lang="it-IT" dirty="0">
                    <a:solidFill>
                      <a:schemeClr val="accent3"/>
                    </a:solidFill>
                  </a:rPr>
                  <a:t> and </a:t>
                </a:r>
                <a14:m>
                  <m:oMath xmlns:m="http://schemas.openxmlformats.org/officeDocument/2006/math">
                    <m:r>
                      <a:rPr lang="it-IT" b="0" i="1" smtClean="0">
                        <a:solidFill>
                          <a:schemeClr val="accent3"/>
                        </a:solidFill>
                        <a:latin typeface="Cambria Math" panose="02040503050406030204" pitchFamily="18" charset="0"/>
                      </a:rPr>
                      <m:t>𝑧</m:t>
                    </m:r>
                  </m:oMath>
                </a14:m>
                <a:r>
                  <a:rPr lang="it-IT" dirty="0"/>
                  <a:t>, and are set at the center of the TPC cluster correspondent to the present step.</a:t>
                </a:r>
                <a:endParaRPr lang="en-US" dirty="0"/>
              </a:p>
            </p:txBody>
          </p:sp>
        </mc:Choice>
        <mc:Fallback xmlns="">
          <p:sp>
            <p:nvSpPr>
              <p:cNvPr id="3" name="Rectangle 2">
                <a:extLst>
                  <a:ext uri="{FF2B5EF4-FFF2-40B4-BE49-F238E27FC236}">
                    <a16:creationId xmlns:a16="http://schemas.microsoft.com/office/drawing/2014/main" id="{CA82F8C2-80FD-4B2A-A2B0-5EE8D72EF213}"/>
                  </a:ext>
                </a:extLst>
              </p:cNvPr>
              <p:cNvSpPr>
                <a:spLocks noRot="1" noChangeAspect="1" noMove="1" noResize="1" noEditPoints="1" noAdjustHandles="1" noChangeArrowheads="1" noChangeShapeType="1" noTextEdit="1"/>
              </p:cNvSpPr>
              <p:nvPr/>
            </p:nvSpPr>
            <p:spPr>
              <a:xfrm>
                <a:off x="476387" y="4096261"/>
                <a:ext cx="11026090" cy="646331"/>
              </a:xfrm>
              <a:prstGeom prst="rect">
                <a:avLst/>
              </a:prstGeom>
              <a:blipFill>
                <a:blip r:embed="rId3"/>
                <a:stretch>
                  <a:fillRect l="-332" t="-5660" r="-166"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754FC86-A91C-45C2-AB91-D365A60A7407}"/>
                  </a:ext>
                </a:extLst>
              </p:cNvPr>
              <p:cNvSpPr/>
              <p:nvPr/>
            </p:nvSpPr>
            <p:spPr>
              <a:xfrm>
                <a:off x="5343742" y="4936500"/>
                <a:ext cx="1291379" cy="735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i="1">
                          <a:latin typeface="Cambria Math" panose="02040503050406030204" pitchFamily="18" charset="0"/>
                        </a:rPr>
                        <m:t>=</m:t>
                      </m:r>
                      <m:d>
                        <m:dPr>
                          <m:ctrlPr>
                            <a:rPr lang="it-IT" i="1" smtClean="0">
                              <a:latin typeface="Cambria Math" panose="02040503050406030204" pitchFamily="18" charset="0"/>
                            </a:rPr>
                          </m:ctrlPr>
                        </m:dPr>
                        <m:e>
                          <m:f>
                            <m:fPr>
                              <m:type m:val="noBar"/>
                              <m:ctrlPr>
                                <a:rPr lang="it-IT" i="1" smtClean="0">
                                  <a:latin typeface="Cambria Math" panose="02040503050406030204" pitchFamily="18" charset="0"/>
                                </a:rPr>
                              </m:ctrlPr>
                            </m:fPr>
                            <m:num>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𝑧</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den>
                          </m:f>
                        </m:e>
                      </m:d>
                    </m:oMath>
                  </m:oMathPara>
                </a14:m>
                <a:endParaRPr lang="en-US" dirty="0"/>
              </a:p>
            </p:txBody>
          </p:sp>
        </mc:Choice>
        <mc:Fallback xmlns="">
          <p:sp>
            <p:nvSpPr>
              <p:cNvPr id="5" name="Rectangle 4">
                <a:extLst>
                  <a:ext uri="{FF2B5EF4-FFF2-40B4-BE49-F238E27FC236}">
                    <a16:creationId xmlns:a16="http://schemas.microsoft.com/office/drawing/2014/main" id="{C754FC86-A91C-45C2-AB91-D365A60A7407}"/>
                  </a:ext>
                </a:extLst>
              </p:cNvPr>
              <p:cNvSpPr>
                <a:spLocks noRot="1" noChangeAspect="1" noMove="1" noResize="1" noEditPoints="1" noAdjustHandles="1" noChangeArrowheads="1" noChangeShapeType="1" noTextEdit="1"/>
              </p:cNvSpPr>
              <p:nvPr/>
            </p:nvSpPr>
            <p:spPr>
              <a:xfrm>
                <a:off x="5343742" y="4936500"/>
                <a:ext cx="1291379" cy="73500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E89AEED-B3B8-48A7-B3C3-EB1162E3DDE0}"/>
              </a:ext>
            </a:extLst>
          </p:cNvPr>
          <p:cNvSpPr txBox="1"/>
          <p:nvPr/>
        </p:nvSpPr>
        <p:spPr>
          <a:xfrm>
            <a:off x="8282866" y="2300074"/>
            <a:ext cx="2823099" cy="923330"/>
          </a:xfrm>
          <a:prstGeom prst="rect">
            <a:avLst/>
          </a:prstGeom>
          <a:solidFill>
            <a:schemeClr val="accent2">
              <a:lumMod val="20000"/>
              <a:lumOff val="80000"/>
            </a:schemeClr>
          </a:solidFill>
        </p:spPr>
        <p:txBody>
          <a:bodyPr wrap="square" rtlCol="0">
            <a:spAutoFit/>
          </a:bodyPr>
          <a:lstStyle/>
          <a:p>
            <a:r>
              <a:rPr lang="it-IT" dirty="0">
                <a:solidFill>
                  <a:schemeClr val="accent1"/>
                </a:solidFill>
              </a:rPr>
              <a:t>Note: </a:t>
            </a:r>
            <a:r>
              <a:rPr lang="it-IT" dirty="0"/>
              <a:t>the prediction model does not account for dE/dx energy loss</a:t>
            </a:r>
            <a:endParaRPr lang="en-US" dirty="0"/>
          </a:p>
        </p:txBody>
      </p:sp>
    </p:spTree>
    <p:extLst>
      <p:ext uri="{BB962C8B-B14F-4D97-AF65-F5344CB8AC3E}">
        <p14:creationId xmlns:p14="http://schemas.microsoft.com/office/powerpoint/2010/main" val="71971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STEP DEtermination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12</a:t>
            </a:fld>
            <a:endParaRPr lang="it-IT"/>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249195"/>
                <a:ext cx="11126727" cy="646331"/>
              </a:xfrm>
              <a:prstGeom prst="rect">
                <a:avLst/>
              </a:prstGeom>
            </p:spPr>
            <p:txBody>
              <a:bodyPr wrap="square">
                <a:spAutoFit/>
              </a:bodyPr>
              <a:lstStyle/>
              <a:p>
                <a:pPr marL="342900" indent="-342900">
                  <a:buFont typeface="Arial" panose="020B0604020202020204" pitchFamily="34" charset="0"/>
                  <a:buChar char="•"/>
                </a:pPr>
                <a:r>
                  <a:rPr lang="it-IT" dirty="0">
                    <a:solidFill>
                      <a:schemeClr val="accent3"/>
                    </a:solidFill>
                  </a:rPr>
                  <a:t>Each algorithm step corresponds to a TPC cluster</a:t>
                </a:r>
                <a:r>
                  <a:rPr lang="it-IT" dirty="0"/>
                  <a:t>. The x coordinate is treated as independent and used to identify the step width </a:t>
                </a:r>
                <a14:m>
                  <m:oMath xmlns:m="http://schemas.openxmlformats.org/officeDocument/2006/math">
                    <m:r>
                      <a:rPr lang="it-IT" b="0" i="1" smtClean="0">
                        <a:latin typeface="Cambria Math" panose="02040503050406030204" pitchFamily="18" charset="0"/>
                      </a:rPr>
                      <m:t>𝑑𝑥</m:t>
                    </m:r>
                  </m:oMath>
                </a14:m>
                <a:r>
                  <a:rPr lang="it-IT" dirty="0"/>
                  <a:t>. The step width is determined for each algorithm step, so that it minimizes:</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249195"/>
                <a:ext cx="11126727" cy="646331"/>
              </a:xfrm>
              <a:prstGeom prst="rect">
                <a:avLst/>
              </a:prstGeom>
              <a:blipFill>
                <a:blip r:embed="rId2"/>
                <a:stretch>
                  <a:fillRect l="-32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13A228-969D-4E8C-9EA8-46A07F42D837}"/>
                  </a:ext>
                </a:extLst>
              </p:cNvPr>
              <p:cNvSpPr txBox="1"/>
              <p:nvPr/>
            </p:nvSpPr>
            <p:spPr>
              <a:xfrm>
                <a:off x="1306678" y="2233501"/>
                <a:ext cx="4900957" cy="704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𝑥</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e>
                                  </m:d>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𝑥</m:t>
                                      </m:r>
                                    </m:sub>
                                  </m:sSub>
                                </m:den>
                              </m:f>
                            </m:e>
                          </m:d>
                        </m:e>
                        <m:sup>
                          <m:r>
                            <a:rPr lang="it-IT" b="0" i="1" smtClean="0">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𝑦</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smtClean="0">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𝑦</m:t>
                                              </m:r>
                                            </m:e>
                                          </m:acc>
                                        </m:e>
                                        <m:sub>
                                          <m:r>
                                            <a:rPr lang="it-IT" i="1">
                                              <a:latin typeface="Cambria Math" panose="02040503050406030204" pitchFamily="18" charset="0"/>
                                            </a:rPr>
                                            <m:t>𝑘</m:t>
                                          </m:r>
                                        </m:sub>
                                        <m:sup>
                                          <m:r>
                                            <a:rPr lang="it-IT" b="0" i="1" smtClean="0">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sub>
                                  </m:sSub>
                                </m:den>
                              </m:f>
                            </m:e>
                          </m:d>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𝑧</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sub>
                                        <m:sup>
                                          <m:r>
                                            <a:rPr lang="it-IT" b="0" i="1" smtClean="0">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𝑧</m:t>
                                      </m:r>
                                    </m:sub>
                                  </m:sSub>
                                </m:den>
                              </m:f>
                            </m:e>
                          </m:d>
                        </m:e>
                        <m:sup>
                          <m:r>
                            <a:rPr lang="it-IT" i="1">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0113A228-969D-4E8C-9EA8-46A07F42D837}"/>
                  </a:ext>
                </a:extLst>
              </p:cNvPr>
              <p:cNvSpPr txBox="1">
                <a:spLocks noRot="1" noChangeAspect="1" noMove="1" noResize="1" noEditPoints="1" noAdjustHandles="1" noChangeArrowheads="1" noChangeShapeType="1" noTextEdit="1"/>
              </p:cNvSpPr>
              <p:nvPr/>
            </p:nvSpPr>
            <p:spPr>
              <a:xfrm>
                <a:off x="1306678" y="2233501"/>
                <a:ext cx="4900957" cy="7040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45D5C51-3FCF-4EA1-B7DE-F0CC227EA220}"/>
                  </a:ext>
                </a:extLst>
              </p:cNvPr>
              <p:cNvSpPr/>
              <p:nvPr/>
            </p:nvSpPr>
            <p:spPr>
              <a:xfrm>
                <a:off x="8119521" y="2112890"/>
                <a:ext cx="2566952" cy="945259"/>
              </a:xfrm>
              <a:prstGeom prst="rect">
                <a:avLst/>
              </a:prstGeom>
              <a:solidFill>
                <a:schemeClr val="accent3">
                  <a:lumMod val="20000"/>
                  <a:lumOff val="80000"/>
                </a:schemeClr>
              </a:solidFill>
            </p:spPr>
            <p:txBody>
              <a:bodyPr wrap="square">
                <a:spAutoFit/>
              </a:bodyPr>
              <a:lstStyle/>
              <a:p>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𝑥</m:t>
                        </m:r>
                      </m:sub>
                    </m:sSub>
                  </m:oMath>
                </a14:m>
                <a:r>
                  <a:rPr lang="en-US" dirty="0"/>
                  <a:t> 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i="1">
                            <a:latin typeface="Cambria Math" panose="02040503050406030204" pitchFamily="18" charset="0"/>
                          </a:rPr>
                          <m:t>𝑧</m:t>
                        </m:r>
                      </m:sub>
                    </m:sSub>
                  </m:oMath>
                </a14:m>
                <a:r>
                  <a:rPr lang="en-US" dirty="0"/>
                  <a:t> are the errors associated with the TPC Clusters</a:t>
                </a:r>
              </a:p>
            </p:txBody>
          </p:sp>
        </mc:Choice>
        <mc:Fallback xmlns="">
          <p:sp>
            <p:nvSpPr>
              <p:cNvPr id="9" name="Rectangle 8">
                <a:extLst>
                  <a:ext uri="{FF2B5EF4-FFF2-40B4-BE49-F238E27FC236}">
                    <a16:creationId xmlns:a16="http://schemas.microsoft.com/office/drawing/2014/main" id="{C45D5C51-3FCF-4EA1-B7DE-F0CC227EA220}"/>
                  </a:ext>
                </a:extLst>
              </p:cNvPr>
              <p:cNvSpPr>
                <a:spLocks noRot="1" noChangeAspect="1" noMove="1" noResize="1" noEditPoints="1" noAdjustHandles="1" noChangeArrowheads="1" noChangeShapeType="1" noTextEdit="1"/>
              </p:cNvSpPr>
              <p:nvPr/>
            </p:nvSpPr>
            <p:spPr>
              <a:xfrm>
                <a:off x="8119521" y="2112890"/>
                <a:ext cx="2566952" cy="945259"/>
              </a:xfrm>
              <a:prstGeom prst="rect">
                <a:avLst/>
              </a:prstGeom>
              <a:blipFill>
                <a:blip r:embed="rId4"/>
                <a:stretch>
                  <a:fillRect l="-2138" t="-3871" r="-2138" b="-967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EB9F571-5E3E-4711-9E45-15118AE07762}"/>
              </a:ext>
            </a:extLst>
          </p:cNvPr>
          <p:cNvSpPr/>
          <p:nvPr/>
        </p:nvSpPr>
        <p:spPr>
          <a:xfrm>
            <a:off x="532635" y="3512327"/>
            <a:ext cx="11126727" cy="369332"/>
          </a:xfrm>
          <a:prstGeom prst="rect">
            <a:avLst/>
          </a:prstGeom>
        </p:spPr>
        <p:txBody>
          <a:bodyPr wrap="square">
            <a:spAutoFit/>
          </a:bodyPr>
          <a:lstStyle/>
          <a:p>
            <a:pPr marL="342900" indent="-342900">
              <a:buFont typeface="Arial" panose="020B0604020202020204" pitchFamily="34" charset="0"/>
              <a:buChar char="•"/>
            </a:pPr>
            <a:r>
              <a:rPr lang="it-IT" dirty="0"/>
              <a:t>For each step we then have: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DDC151-DC1B-4BD9-818F-A1E367E45C03}"/>
                  </a:ext>
                </a:extLst>
              </p:cNvPr>
              <p:cNvSpPr txBox="1"/>
              <p:nvPr/>
            </p:nvSpPr>
            <p:spPr>
              <a:xfrm>
                <a:off x="2820924" y="4357773"/>
                <a:ext cx="8141138" cy="134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den>
                              </m:f>
                              <m:d>
                                <m:dPr>
                                  <m:ctrlPr>
                                    <a:rPr lang="it-IT" b="0" i="1" smtClean="0">
                                      <a:latin typeface="Cambria Math" panose="02040503050406030204" pitchFamily="18" charset="0"/>
                                    </a:rPr>
                                  </m:ctrlPr>
                                </m:dPr>
                                <m:e>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m:t>
                                      </m:r>
                                    </m:e>
                                  </m:func>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𝑧</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e>
                              </m:d>
                            </m:e>
                          </m:d>
                          <m:r>
                            <a:rPr lang="it-IT" b="0" i="1" smtClean="0">
                              <a:latin typeface="Cambria Math" panose="02040503050406030204" pitchFamily="18" charset="0"/>
                            </a:rPr>
                            <m:t>+</m:t>
                          </m:r>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𝑥</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𝑥</m:t>
                                  </m:r>
                                </m:sub>
                                <m:sup>
                                  <m:r>
                                    <a:rPr lang="it-IT" b="0" i="1" smtClean="0">
                                      <a:latin typeface="Cambria Math" panose="02040503050406030204" pitchFamily="18" charset="0"/>
                                    </a:rPr>
                                    <m:t>2</m:t>
                                  </m:r>
                                </m:sup>
                              </m:sSubSup>
                            </m:den>
                          </m:f>
                        </m:num>
                        <m:den>
                          <m:f>
                            <m:fPr>
                              <m:type m:val="skw"/>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cot</m:t>
                                      </m:r>
                                    </m:e>
                                    <m:sup>
                                      <m:r>
                                        <a:rPr lang="it-IT" b="0" i="1" smtClean="0">
                                          <a:latin typeface="Cambria Math" panose="02040503050406030204" pitchFamily="18" charset="0"/>
                                        </a:rPr>
                                        <m:t>2</m:t>
                                      </m:r>
                                    </m:sup>
                                  </m:sSup>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den>
                          </m:f>
                          <m:r>
                            <a:rPr lang="it-IT" b="0" i="1" smtClean="0">
                              <a:latin typeface="Cambria Math" panose="02040503050406030204" pitchFamily="18" charset="0"/>
                            </a:rPr>
                            <m:t>+</m:t>
                          </m:r>
                          <m:f>
                            <m:fPr>
                              <m:type m:val="skw"/>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𝑥</m:t>
                                  </m:r>
                                </m:sub>
                                <m:sup>
                                  <m:r>
                                    <a:rPr lang="it-IT" b="0" i="1" smtClean="0">
                                      <a:latin typeface="Cambria Math" panose="02040503050406030204" pitchFamily="18" charset="0"/>
                                    </a:rPr>
                                    <m:t>2</m:t>
                                  </m:r>
                                </m:sup>
                              </m:sSubSup>
                            </m:den>
                          </m:f>
                        </m:den>
                      </m:f>
                    </m:oMath>
                  </m:oMathPara>
                </a14:m>
                <a:endParaRPr lang="en-US" dirty="0"/>
              </a:p>
            </p:txBody>
          </p:sp>
        </mc:Choice>
        <mc:Fallback xmlns="">
          <p:sp>
            <p:nvSpPr>
              <p:cNvPr id="11" name="TextBox 10">
                <a:extLst>
                  <a:ext uri="{FF2B5EF4-FFF2-40B4-BE49-F238E27FC236}">
                    <a16:creationId xmlns:a16="http://schemas.microsoft.com/office/drawing/2014/main" id="{05DDC151-DC1B-4BD9-818F-A1E367E45C03}"/>
                  </a:ext>
                </a:extLst>
              </p:cNvPr>
              <p:cNvSpPr txBox="1">
                <a:spLocks noRot="1" noChangeAspect="1" noMove="1" noResize="1" noEditPoints="1" noAdjustHandles="1" noChangeArrowheads="1" noChangeShapeType="1" noTextEdit="1"/>
              </p:cNvSpPr>
              <p:nvPr/>
            </p:nvSpPr>
            <p:spPr>
              <a:xfrm>
                <a:off x="2820924" y="4357773"/>
                <a:ext cx="8141138" cy="1348703"/>
              </a:xfrm>
              <a:prstGeom prst="rect">
                <a:avLst/>
              </a:prstGeom>
              <a:blipFill>
                <a:blip r:embed="rId5"/>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610135A-AB96-4104-A9B3-AE0BD0C23CAA}"/>
              </a:ext>
            </a:extLst>
          </p:cNvPr>
          <p:cNvSpPr/>
          <p:nvPr/>
        </p:nvSpPr>
        <p:spPr>
          <a:xfrm>
            <a:off x="2719838" y="4136995"/>
            <a:ext cx="9052982" cy="19264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AAFF739-0621-47EC-BD71-261A644AC20A}"/>
              </a:ext>
            </a:extLst>
          </p:cNvPr>
          <p:cNvSpPr txBox="1"/>
          <p:nvPr/>
        </p:nvSpPr>
        <p:spPr>
          <a:xfrm>
            <a:off x="286143" y="4315392"/>
            <a:ext cx="2181594" cy="1569660"/>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despite being our free parameter, x is associated with an uncertainty; other options might be worth exploring</a:t>
            </a:r>
            <a:endParaRPr lang="en-US" sz="1600" dirty="0"/>
          </a:p>
        </p:txBody>
      </p:sp>
    </p:spTree>
    <p:extLst>
      <p:ext uri="{BB962C8B-B14F-4D97-AF65-F5344CB8AC3E}">
        <p14:creationId xmlns:p14="http://schemas.microsoft.com/office/powerpoint/2010/main" val="111094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fontScale="90000"/>
          </a:bodyPr>
          <a:lstStyle/>
          <a:p>
            <a:pPr rtl="0"/>
            <a:r>
              <a:rPr lang="it-IT" dirty="0"/>
              <a:t>KALMAN FILTER APPLICATION: COVARIANCE MATRIX PREDICTION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13</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249195"/>
            <a:ext cx="11126727" cy="369332"/>
          </a:xfrm>
          <a:prstGeom prst="rect">
            <a:avLst/>
          </a:prstGeom>
        </p:spPr>
        <p:txBody>
          <a:bodyPr wrap="square">
            <a:spAutoFit/>
          </a:bodyPr>
          <a:lstStyle/>
          <a:p>
            <a:pPr marL="342900" indent="-342900">
              <a:buFont typeface="Arial" panose="020B0604020202020204" pitchFamily="34" charset="0"/>
              <a:buChar char="•"/>
            </a:pPr>
            <a:r>
              <a:rPr lang="it-IT" dirty="0"/>
              <a:t>First step to make the prediction for the covariance matrix is to calculate the </a:t>
            </a:r>
            <a:r>
              <a:rPr lang="it-IT" dirty="0">
                <a:solidFill>
                  <a:schemeClr val="accent3"/>
                </a:solidFill>
              </a:rPr>
              <a:t>Jacobian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48E30F-0F66-446F-8D61-64376101C413}"/>
                  </a:ext>
                </a:extLst>
              </p:cNvPr>
              <p:cNvSpPr txBox="1"/>
              <p:nvPr/>
            </p:nvSpPr>
            <p:spPr>
              <a:xfrm>
                <a:off x="1068108" y="1859871"/>
                <a:ext cx="9789282" cy="1455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den>
                      </m:f>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m>
                            <m:mPr>
                              <m:mcs>
                                <m:mc>
                                  <m:mcPr>
                                    <m:count m:val="2"/>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1</m:t>
                                </m:r>
                              </m:e>
                              <m:e>
                                <m:r>
                                  <a:rPr lang="it-IT" b="0" i="1" smtClean="0">
                                    <a:latin typeface="Cambria Math" panose="02040503050406030204" pitchFamily="18" charset="0"/>
                                  </a:rPr>
                                  <m:t>0</m:t>
                                </m:r>
                              </m:e>
                            </m:mr>
                            <m:m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qArr>
                              </m:e>
                              <m:e>
                                <m:eqArr>
                                  <m:eqArrPr>
                                    <m:ctrlPr>
                                      <a:rPr lang="it-IT" b="0" i="1" smtClean="0">
                                        <a:latin typeface="Cambria Math" panose="02040503050406030204" pitchFamily="18" charset="0"/>
                                      </a:rPr>
                                    </m:ctrlPr>
                                  </m:eqArrPr>
                                  <m:e>
                                    <m:r>
                                      <a:rPr lang="it-IT" b="0" i="1" smtClean="0">
                                        <a:latin typeface="Cambria Math" panose="02040503050406030204" pitchFamily="18" charset="0"/>
                                      </a:rPr>
                                      <m:t>1</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0</m:t>
                                    </m:r>
                                  </m:e>
                                  <m:e>
                                    <m:r>
                                      <a:rPr lang="it-IT" b="0" i="1" smtClean="0">
                                        <a:latin typeface="Cambria Math" panose="02040503050406030204" pitchFamily="18" charset="0"/>
                                      </a:rPr>
                                      <m:t>1</m:t>
                                    </m:r>
                                  </m:e>
                                  <m:e>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m:rPr>
                                        <m:brk m:alnAt="7"/>
                                      </m:rP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brk m:alnAt="7"/>
                                      </m:rPr>
                                      <a:rPr lang="it-IT" b="0" i="0" smtClean="0">
                                        <a:latin typeface="Cambria Math" panose="02040503050406030204" pitchFamily="18" charset="0"/>
                                      </a:rPr>
                                      <m:t>c</m:t>
                                    </m:r>
                                    <m:r>
                                      <m:rPr>
                                        <m:sty m:val="p"/>
                                      </m:rPr>
                                      <a:rPr lang="it-IT" b="0" i="0" smtClean="0">
                                        <a:latin typeface="Cambria Math" panose="02040503050406030204" pitchFamily="18" charset="0"/>
                                      </a:rPr>
                                      <m:t>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e>
                                </m:func>
                              </m:e>
                            </m:mr>
                            <m:mr>
                              <m:e>
                                <m:eqArr>
                                  <m:eqArrPr>
                                    <m:ctrlPr>
                                      <a:rPr lang="it-IT" b="0" i="1" smtClean="0">
                                        <a:latin typeface="Cambria Math" panose="02040503050406030204" pitchFamily="18" charset="0"/>
                                      </a:rPr>
                                    </m:ctrlPr>
                                  </m:eqArrPr>
                                  <m:e>
                                    <m:r>
                                      <m:rPr>
                                        <m:brk m:alnAt="7"/>
                                      </m:rPr>
                                      <a:rPr lang="it-IT" b="0" i="1" smtClean="0">
                                        <a:latin typeface="Cambria Math" panose="02040503050406030204" pitchFamily="18" charset="0"/>
                                      </a:rPr>
                                      <m:t>−</m:t>
                                    </m:r>
                                    <m:r>
                                      <a:rPr lang="it-IT" i="1">
                                        <a:latin typeface="Cambria Math" panose="02040503050406030204" pitchFamily="18" charset="0"/>
                                      </a:rPr>
                                      <m:t>𝑑</m:t>
                                    </m:r>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m:rPr>
                                            <m:brk m:alnAt="7"/>
                                          </m:rPr>
                                          <a:rPr lang="it-IT" i="1">
                                            <a:latin typeface="Cambria Math" panose="02040503050406030204" pitchFamily="18" charset="0"/>
                                          </a:rPr>
                                          <m:t>𝑘</m:t>
                                        </m:r>
                                      </m:sub>
                                    </m:sSub>
                                    <m:func>
                                      <m:funcPr>
                                        <m:ctrlPr>
                                          <a:rPr lang="it-IT" i="1">
                                            <a:latin typeface="Cambria Math" panose="02040503050406030204" pitchFamily="18" charset="0"/>
                                          </a:rPr>
                                        </m:ctrlPr>
                                      </m:funcPr>
                                      <m:fName>
                                        <m:r>
                                          <m:rPr>
                                            <m:sty m:val="p"/>
                                            <m:brk m:alnAt="7"/>
                                          </m:rPr>
                                          <a:rPr lang="it-IT">
                                            <a:latin typeface="Cambria Math" panose="02040503050406030204" pitchFamily="18" charset="0"/>
                                          </a:rPr>
                                          <m:t>c</m:t>
                                        </m:r>
                                        <m:r>
                                          <m:rPr>
                                            <m:sty m:val="p"/>
                                          </m:rPr>
                                          <a:rPr lang="it-IT">
                                            <a:latin typeface="Cambria Math" panose="02040503050406030204" pitchFamily="18" charset="0"/>
                                          </a:rPr>
                                          <m:t>ot</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e>
                                    </m:func>
                                  </m:e>
                                  <m:e>
                                    <m:r>
                                      <a:rPr lang="it-IT" b="0" i="1" smtClean="0">
                                        <a:latin typeface="Cambria Math" panose="02040503050406030204" pitchFamily="18" charset="0"/>
                                      </a:rPr>
                                      <m:t>0</m:t>
                                    </m:r>
                                  </m:e>
                                  <m:e>
                                    <m:r>
                                      <a:rPr lang="it-IT" b="0" i="1" smtClean="0">
                                        <a:latin typeface="Cambria Math" panose="02040503050406030204" pitchFamily="18" charset="0"/>
                                      </a:rPr>
                                      <m:t>1</m:t>
                                    </m:r>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brk m:alnAt="7"/>
                                      </m:rPr>
                                      <a:rPr lang="it-IT" b="0" i="0" smtClean="0">
                                        <a:latin typeface="Cambria Math" panose="02040503050406030204" pitchFamily="18" charset="0"/>
                                      </a:rPr>
                                      <m:t>s</m:t>
                                    </m:r>
                                    <m:r>
                                      <m:rPr>
                                        <m:sty m:val="p"/>
                                      </m:rPr>
                                      <a:rPr lang="it-IT" b="0" i="0" smtClean="0">
                                        <a:latin typeface="Cambria Math" panose="02040503050406030204" pitchFamily="18" charset="0"/>
                                      </a:rPr>
                                      <m:t>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(−1−</m:t>
                                    </m:r>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cot</m:t>
                                            </m:r>
                                          </m:e>
                                          <m:sup>
                                            <m:r>
                                              <a:rPr lang="it-IT" b="0" i="1" smtClean="0">
                                                <a:latin typeface="Cambria Math" panose="02040503050406030204" pitchFamily="18" charset="0"/>
                                              </a:rPr>
                                              <m:t>2</m:t>
                                            </m:r>
                                          </m:sup>
                                        </m:sSup>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r>
                                      <a:rPr lang="it-IT" b="0" i="1" smtClean="0">
                                        <a:latin typeface="Cambria Math" panose="02040503050406030204" pitchFamily="18" charset="0"/>
                                      </a:rPr>
                                      <m:t>)</m:t>
                                    </m:r>
                                  </m:e>
                                </m:func>
                              </m:e>
                            </m:mr>
                            <m:mr>
                              <m:e>
                                <m:eqArr>
                                  <m:eqArrPr>
                                    <m:ctrlPr>
                                      <a:rPr lang="it-IT" b="0" i="1" smtClean="0">
                                        <a:latin typeface="Cambria Math" panose="02040503050406030204" pitchFamily="18" charset="0"/>
                                      </a:rPr>
                                    </m:ctrlPr>
                                  </m:eqArrPr>
                                  <m:e>
                                    <m:r>
                                      <m:rPr>
                                        <m:brk m:alnAt="7"/>
                                      </m:rPr>
                                      <a:rPr lang="it-IT" i="1">
                                        <a:latin typeface="Cambria Math" panose="02040503050406030204" pitchFamily="18" charset="0"/>
                                      </a:rPr>
                                      <m:t>𝑑</m:t>
                                    </m:r>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a:rPr lang="it-IT" i="1">
                                            <a:latin typeface="Cambria Math" panose="02040503050406030204" pitchFamily="18" charset="0"/>
                                          </a:rPr>
                                          <m:t>𝑘</m:t>
                                        </m:r>
                                      </m:sub>
                                    </m:sSub>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(−1−</m:t>
                                        </m:r>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cot</m:t>
                                                </m:r>
                                              </m:e>
                                              <m:sup>
                                                <m:r>
                                                  <a:rPr lang="it-IT" i="1">
                                                    <a:latin typeface="Cambria Math" panose="02040503050406030204" pitchFamily="18" charset="0"/>
                                                  </a:rPr>
                                                  <m:t>2</m:t>
                                                </m:r>
                                              </m:sup>
                                            </m:sSup>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r>
                                          <a:rPr lang="it-IT" i="1">
                                            <a:latin typeface="Cambria Math" panose="02040503050406030204" pitchFamily="18" charset="0"/>
                                          </a:rPr>
                                          <m:t>)</m:t>
                                        </m:r>
                                      </m:e>
                                    </m:func>
                                  </m:e>
                                  <m:e>
                                    <m:r>
                                      <a:rPr lang="it-IT" b="0" i="1" smtClean="0">
                                        <a:latin typeface="Cambria Math" panose="02040503050406030204" pitchFamily="18" charset="0"/>
                                      </a:rPr>
                                      <m:t>0</m:t>
                                    </m:r>
                                  </m:e>
                                  <m:e>
                                    <m:f>
                                      <m:fPr>
                                        <m:type m:val="lin"/>
                                        <m:ctrlPr>
                                          <a:rPr lang="en-US" i="1" smtClean="0">
                                            <a:latin typeface="Cambria Math" panose="02040503050406030204" pitchFamily="18" charset="0"/>
                                          </a:rPr>
                                        </m:ctrlPr>
                                      </m:fPr>
                                      <m:num>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num>
                                      <m:den>
                                        <m:sSubSup>
                                          <m:sSubSupPr>
                                            <m:ctrlPr>
                                              <a:rPr lang="it-IT"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it-IT" b="0" i="1" smtClean="0">
                                                    <a:latin typeface="Cambria Math" panose="02040503050406030204" pitchFamily="18" charset="0"/>
                                                  </a:rPr>
                                                  <m:t>𝑟</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den>
                                    </m:f>
                                    <m:r>
                                      <a:rPr lang="it-IT" i="1">
                                        <a:latin typeface="Cambria Math" panose="02040503050406030204" pitchFamily="18" charset="0"/>
                                      </a:rPr>
                                      <m:t>(−1−</m:t>
                                    </m:r>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cot</m:t>
                                            </m:r>
                                          </m:e>
                                          <m:sup>
                                            <m:r>
                                              <a:rPr lang="it-IT" i="1">
                                                <a:latin typeface="Cambria Math" panose="02040503050406030204" pitchFamily="18" charset="0"/>
                                              </a:rPr>
                                              <m:t>2</m:t>
                                            </m:r>
                                          </m:sup>
                                        </m:sSup>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r>
                                      <a:rPr lang="it-IT" i="1">
                                        <a:latin typeface="Cambria Math" panose="02040503050406030204" pitchFamily="18" charset="0"/>
                                      </a:rPr>
                                      <m:t>)</m:t>
                                    </m:r>
                                  </m:e>
                                  <m:e>
                                    <m:r>
                                      <a:rPr lang="it-IT" b="0" i="1" smtClean="0">
                                        <a:latin typeface="Cambria Math" panose="02040503050406030204" pitchFamily="18" charset="0"/>
                                      </a:rPr>
                                      <m:t>1</m:t>
                                    </m:r>
                                  </m:e>
                                </m:eqArr>
                              </m:e>
                            </m:mr>
                          </m:m>
                        </m:e>
                      </m:d>
                    </m:oMath>
                  </m:oMathPara>
                </a14:m>
                <a:endParaRPr lang="en-US" dirty="0"/>
              </a:p>
            </p:txBody>
          </p:sp>
        </mc:Choice>
        <mc:Fallback xmlns="">
          <p:sp>
            <p:nvSpPr>
              <p:cNvPr id="3" name="TextBox 2">
                <a:extLst>
                  <a:ext uri="{FF2B5EF4-FFF2-40B4-BE49-F238E27FC236}">
                    <a16:creationId xmlns:a16="http://schemas.microsoft.com/office/drawing/2014/main" id="{C848E30F-0F66-446F-8D61-64376101C413}"/>
                  </a:ext>
                </a:extLst>
              </p:cNvPr>
              <p:cNvSpPr txBox="1">
                <a:spLocks noRot="1" noChangeAspect="1" noMove="1" noResize="1" noEditPoints="1" noAdjustHandles="1" noChangeArrowheads="1" noChangeShapeType="1" noTextEdit="1"/>
              </p:cNvSpPr>
              <p:nvPr/>
            </p:nvSpPr>
            <p:spPr>
              <a:xfrm>
                <a:off x="1068108" y="1859871"/>
                <a:ext cx="9789282" cy="1455655"/>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1DD4408-A9B2-4B5D-A1CE-F4CE0DCD3381}"/>
              </a:ext>
            </a:extLst>
          </p:cNvPr>
          <p:cNvSpPr/>
          <p:nvPr/>
        </p:nvSpPr>
        <p:spPr>
          <a:xfrm>
            <a:off x="532635" y="3762783"/>
            <a:ext cx="4554269" cy="369332"/>
          </a:xfrm>
          <a:prstGeom prst="rect">
            <a:avLst/>
          </a:prstGeom>
        </p:spPr>
        <p:txBody>
          <a:bodyPr wrap="square">
            <a:spAutoFit/>
          </a:bodyPr>
          <a:lstStyle/>
          <a:p>
            <a:pPr marL="342900" indent="-342900">
              <a:buFont typeface="Arial" panose="020B0604020202020204" pitchFamily="34" charset="0"/>
              <a:buChar char="•"/>
            </a:pPr>
            <a:r>
              <a:rPr lang="it-IT" dirty="0"/>
              <a:t>The </a:t>
            </a:r>
            <a:r>
              <a:rPr lang="it-IT" dirty="0">
                <a:solidFill>
                  <a:schemeClr val="accent3"/>
                </a:solidFill>
              </a:rPr>
              <a:t>step uncertainty matrix </a:t>
            </a:r>
            <a:r>
              <a:rPr lang="it-IT" dirty="0"/>
              <a:t>is also needed</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0A0B3B-2874-4BEC-B3AC-7F3DD7795B0E}"/>
                  </a:ext>
                </a:extLst>
              </p:cNvPr>
              <p:cNvSpPr/>
              <p:nvPr/>
            </p:nvSpPr>
            <p:spPr>
              <a:xfrm>
                <a:off x="988208" y="4417177"/>
                <a:ext cx="3290829" cy="14073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𝑄</m:t>
                      </m:r>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2"/>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e>
                                <m:r>
                                  <a:rPr lang="it-IT" i="1">
                                    <a:latin typeface="Cambria Math" panose="02040503050406030204" pitchFamily="18" charset="0"/>
                                  </a:rPr>
                                  <m:t>0</m:t>
                                </m:r>
                              </m:e>
                            </m:mr>
                            <m:mr>
                              <m:e>
                                <m:eqArr>
                                  <m:eqArrPr>
                                    <m:ctrlPr>
                                      <a:rPr lang="it-IT" i="1">
                                        <a:latin typeface="Cambria Math" panose="02040503050406030204" pitchFamily="18" charset="0"/>
                                      </a:rPr>
                                    </m:ctrlPr>
                                  </m:eqArrPr>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qArr>
                              </m:e>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eqArr>
                                  <m:eqArrPr>
                                    <m:ctrlPr>
                                      <a:rPr lang="it-IT" i="1">
                                        <a:latin typeface="Cambria Math" panose="02040503050406030204" pitchFamily="18" charset="0"/>
                                      </a:rPr>
                                    </m:ctrlPr>
                                  </m:eqArrPr>
                                  <m:e>
                                    <m:r>
                                      <a:rPr lang="it-IT" i="1">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1/</m:t>
                                        </m:r>
                                        <m:r>
                                          <a:rPr lang="it-IT" b="0" i="1" smtClean="0">
                                            <a:latin typeface="Cambria Math" panose="02040503050406030204" pitchFamily="18" charset="0"/>
                                          </a:rPr>
                                          <m:t>𝑟</m:t>
                                        </m:r>
                                      </m:sub>
                                    </m:sSub>
                                  </m:e>
                                  <m:e>
                                    <m:r>
                                      <a:rPr lang="it-IT" b="0" i="1" smtClean="0">
                                        <a:latin typeface="Cambria Math" panose="02040503050406030204" pitchFamily="18" charset="0"/>
                                      </a:rPr>
                                      <m:t>0</m:t>
                                    </m:r>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𝜙</m:t>
                                        </m:r>
                                      </m:sub>
                                    </m:sSub>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r>
                                      <a:rPr lang="it-IT" b="0" i="1" smtClean="0">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𝜆</m:t>
                                        </m:r>
                                      </m:sub>
                                    </m:sSub>
                                  </m:e>
                                </m:eqArr>
                              </m:e>
                            </m:mr>
                          </m:m>
                        </m:e>
                      </m:d>
                    </m:oMath>
                  </m:oMathPara>
                </a14:m>
                <a:endParaRPr lang="en-US" dirty="0"/>
              </a:p>
            </p:txBody>
          </p:sp>
        </mc:Choice>
        <mc:Fallback xmlns="">
          <p:sp>
            <p:nvSpPr>
              <p:cNvPr id="8" name="Rectangle 7">
                <a:extLst>
                  <a:ext uri="{FF2B5EF4-FFF2-40B4-BE49-F238E27FC236}">
                    <a16:creationId xmlns:a16="http://schemas.microsoft.com/office/drawing/2014/main" id="{F20A0B3B-2874-4BEC-B3AC-7F3DD7795B0E}"/>
                  </a:ext>
                </a:extLst>
              </p:cNvPr>
              <p:cNvSpPr>
                <a:spLocks noRot="1" noChangeAspect="1" noMove="1" noResize="1" noEditPoints="1" noAdjustHandles="1" noChangeArrowheads="1" noChangeShapeType="1" noTextEdit="1"/>
              </p:cNvSpPr>
              <p:nvPr/>
            </p:nvSpPr>
            <p:spPr>
              <a:xfrm>
                <a:off x="988208" y="4417177"/>
                <a:ext cx="3290829" cy="1407373"/>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28AD57A6-5351-4249-83FA-343B2802ABC7}"/>
              </a:ext>
            </a:extLst>
          </p:cNvPr>
          <p:cNvSpPr/>
          <p:nvPr/>
        </p:nvSpPr>
        <p:spPr>
          <a:xfrm>
            <a:off x="7397844" y="4459017"/>
            <a:ext cx="2613422" cy="369332"/>
          </a:xfrm>
          <a:prstGeom prst="rect">
            <a:avLst/>
          </a:prstGeom>
        </p:spPr>
        <p:txBody>
          <a:bodyPr wrap="square">
            <a:spAutoFit/>
          </a:bodyPr>
          <a:lstStyle/>
          <a:p>
            <a:pPr marL="342900" indent="-342900">
              <a:buFont typeface="Arial" panose="020B0604020202020204" pitchFamily="34" charset="0"/>
              <a:buChar char="•"/>
            </a:pPr>
            <a:r>
              <a:rPr lang="it-IT" dirty="0">
                <a:solidFill>
                  <a:schemeClr val="accent1"/>
                </a:solidFill>
              </a:rPr>
              <a:t>The prediction is then: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22BE7A6-D138-4C9C-AD9B-74D1636E79B7}"/>
                  </a:ext>
                </a:extLst>
              </p:cNvPr>
              <p:cNvSpPr txBox="1"/>
              <p:nvPr/>
            </p:nvSpPr>
            <p:spPr>
              <a:xfrm>
                <a:off x="7440567" y="5020321"/>
                <a:ext cx="2436244" cy="288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𝑇</m:t>
                          </m:r>
                        </m:sup>
                      </m:sSubSup>
                      <m:r>
                        <a:rPr lang="it-IT" b="0" i="1" smtClean="0">
                          <a:latin typeface="Cambria Math" panose="02040503050406030204" pitchFamily="18" charset="0"/>
                        </a:rPr>
                        <m:t>+</m:t>
                      </m:r>
                      <m:r>
                        <a:rPr lang="it-IT" b="0" i="1" smtClean="0">
                          <a:latin typeface="Cambria Math" panose="02040503050406030204" pitchFamily="18" charset="0"/>
                        </a:rPr>
                        <m:t>𝑄</m:t>
                      </m:r>
                    </m:oMath>
                  </m:oMathPara>
                </a14:m>
                <a:endParaRPr lang="en-US" dirty="0"/>
              </a:p>
            </p:txBody>
          </p:sp>
        </mc:Choice>
        <mc:Fallback xmlns="">
          <p:sp>
            <p:nvSpPr>
              <p:cNvPr id="13" name="TextBox 12">
                <a:extLst>
                  <a:ext uri="{FF2B5EF4-FFF2-40B4-BE49-F238E27FC236}">
                    <a16:creationId xmlns:a16="http://schemas.microsoft.com/office/drawing/2014/main" id="{B22BE7A6-D138-4C9C-AD9B-74D1636E79B7}"/>
                  </a:ext>
                </a:extLst>
              </p:cNvPr>
              <p:cNvSpPr txBox="1">
                <a:spLocks noRot="1" noChangeAspect="1" noMove="1" noResize="1" noEditPoints="1" noAdjustHandles="1" noChangeArrowheads="1" noChangeShapeType="1" noTextEdit="1"/>
              </p:cNvSpPr>
              <p:nvPr/>
            </p:nvSpPr>
            <p:spPr>
              <a:xfrm>
                <a:off x="7440567" y="5020321"/>
                <a:ext cx="2436244" cy="288092"/>
              </a:xfrm>
              <a:prstGeom prst="rect">
                <a:avLst/>
              </a:prstGeom>
              <a:blipFill>
                <a:blip r:embed="rId4"/>
                <a:stretch>
                  <a:fillRect l="-1754" r="-2757" b="-3191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9543D640-D74B-4547-8FA7-5C1036647E43}"/>
              </a:ext>
            </a:extLst>
          </p:cNvPr>
          <p:cNvSpPr/>
          <p:nvPr/>
        </p:nvSpPr>
        <p:spPr>
          <a:xfrm>
            <a:off x="6968971" y="4267045"/>
            <a:ext cx="3471169" cy="145565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9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Evaluate the residual</a:t>
            </a:r>
          </a:p>
        </p:txBody>
      </p:sp>
      <p:sp>
        <p:nvSpPr>
          <p:cNvPr id="7" name="Rectangle 6">
            <a:extLst>
              <a:ext uri="{FF2B5EF4-FFF2-40B4-BE49-F238E27FC236}">
                <a16:creationId xmlns:a16="http://schemas.microsoft.com/office/drawing/2014/main" id="{28277CB6-6666-40F4-935A-E5B84D104CD2}"/>
              </a:ext>
            </a:extLst>
          </p:cNvPr>
          <p:cNvSpPr/>
          <p:nvPr/>
        </p:nvSpPr>
        <p:spPr>
          <a:xfrm>
            <a:off x="532636" y="1172895"/>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now evaluate the </a:t>
            </a:r>
            <a:r>
              <a:rPr lang="it-IT" dirty="0">
                <a:solidFill>
                  <a:schemeClr val="accent3"/>
                </a:solidFill>
              </a:rPr>
              <a:t>residual</a:t>
            </a:r>
            <a:r>
              <a:rPr lang="it-IT" dirty="0">
                <a:solidFill>
                  <a:srgbClr val="FF0000"/>
                </a:solidFill>
              </a:rPr>
              <a:t> </a:t>
            </a:r>
            <a:r>
              <a:rPr lang="it-IT" dirty="0"/>
              <a:t>and </a:t>
            </a:r>
            <a:r>
              <a:rPr lang="it-IT" dirty="0">
                <a:solidFill>
                  <a:schemeClr val="accent3"/>
                </a:solidFill>
              </a:rPr>
              <a:t>Kalman Gain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0B97CE-115D-4D94-8D41-DD7AB8898F75}"/>
                  </a:ext>
                </a:extLst>
              </p:cNvPr>
              <p:cNvSpPr txBox="1"/>
              <p:nvPr/>
            </p:nvSpPr>
            <p:spPr>
              <a:xfrm>
                <a:off x="2083676" y="2306907"/>
                <a:ext cx="3382392" cy="6302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𝐻</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e>
                      </m:d>
                      <m:r>
                        <a:rPr lang="it-IT" b="0" i="1" smtClean="0">
                          <a:latin typeface="Cambria Math" panose="02040503050406030204" pitchFamily="18" charset="0"/>
                        </a:rPr>
                        <m:t>=</m:t>
                      </m:r>
                      <m:d>
                        <m:dPr>
                          <m:ctrlPr>
                            <a:rPr lang="it-IT" b="0" i="1" smtClean="0">
                              <a:latin typeface="Cambria Math" panose="02040503050406030204" pitchFamily="18" charset="0"/>
                            </a:rPr>
                          </m:ctrlPr>
                        </m:dPr>
                        <m:e>
                          <m:m>
                            <m:mPr>
                              <m:mcs>
                                <m:mc>
                                  <m:mcPr>
                                    <m:count m:val="1"/>
                                    <m:mcJc m:val="center"/>
                                  </m:mcPr>
                                </m:mc>
                              </m:mcs>
                              <m:ctrlPr>
                                <a:rPr lang="it-IT" b="0" i="1" smtClean="0">
                                  <a:latin typeface="Cambria Math" panose="02040503050406030204" pitchFamily="18" charset="0"/>
                                </a:rPr>
                              </m:ctrlPr>
                            </m:mPr>
                            <m:mr>
                              <m:e>
                                <m:sSubSup>
                                  <m:sSubSupPr>
                                    <m:ctrlPr>
                                      <a:rPr lang="it-IT" b="0" i="1" smtClean="0">
                                        <a:latin typeface="Cambria Math" panose="02040503050406030204" pitchFamily="18" charset="0"/>
                                      </a:rPr>
                                    </m:ctrlPr>
                                  </m:sSubSupPr>
                                  <m:e>
                                    <m:r>
                                      <m:rPr>
                                        <m:brk m:alnAt="7"/>
                                      </m:rPr>
                                      <a:rPr lang="it-IT" b="0" i="1" smtClean="0">
                                        <a:latin typeface="Cambria Math" panose="02040503050406030204" pitchFamily="18" charset="0"/>
                                      </a:rPr>
                                      <m:t>𝑦</m:t>
                                    </m:r>
                                  </m:e>
                                  <m:sub>
                                    <m:r>
                                      <m:rPr>
                                        <m:brk m:alnAt="7"/>
                                      </m:rPr>
                                      <a:rPr lang="it-IT" b="0" i="1" smtClean="0">
                                        <a:latin typeface="Cambria Math" panose="02040503050406030204" pitchFamily="18" charset="0"/>
                                      </a:rPr>
                                      <m:t>𝑘</m:t>
                                    </m:r>
                                  </m:sub>
                                  <m:sup>
                                    <m:r>
                                      <m:rPr>
                                        <m:brk m:alnAt="7"/>
                                      </m:rPr>
                                      <a:rPr lang="it-IT" b="0" i="1" smtClean="0">
                                        <a:latin typeface="Cambria Math" panose="02040503050406030204" pitchFamily="18" charset="0"/>
                                      </a:rPr>
                                      <m:t>h</m:t>
                                    </m:r>
                                  </m:sup>
                                </m:sSubSup>
                                <m:r>
                                  <m:rPr>
                                    <m:brk m:alnAt="7"/>
                                  </m:rP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sub>
                                  <m:sup>
                                    <m:r>
                                      <a:rPr lang="it-IT" i="1">
                                        <a:latin typeface="Cambria Math" panose="02040503050406030204" pitchFamily="18" charset="0"/>
                                      </a:rPr>
                                      <m:t>−</m:t>
                                    </m:r>
                                  </m:sup>
                                </m:sSubSup>
                              </m:e>
                            </m:mr>
                            <m:m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𝑧</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𝑧</m:t>
                                        </m:r>
                                      </m:e>
                                    </m:acc>
                                  </m:e>
                                  <m:sub>
                                    <m:r>
                                      <a:rPr lang="it-IT" i="1">
                                        <a:latin typeface="Cambria Math" panose="02040503050406030204" pitchFamily="18" charset="0"/>
                                      </a:rPr>
                                      <m:t>𝑘</m:t>
                                    </m:r>
                                  </m:sub>
                                  <m:sup>
                                    <m:r>
                                      <a:rPr lang="it-IT" i="1">
                                        <a:latin typeface="Cambria Math" panose="02040503050406030204" pitchFamily="18" charset="0"/>
                                      </a:rPr>
                                      <m:t>−</m:t>
                                    </m:r>
                                  </m:sup>
                                </m:sSubSup>
                              </m:e>
                            </m:mr>
                          </m:m>
                        </m:e>
                      </m:d>
                    </m:oMath>
                  </m:oMathPara>
                </a14:m>
                <a:endParaRPr lang="en-US" dirty="0"/>
              </a:p>
            </p:txBody>
          </p:sp>
        </mc:Choice>
        <mc:Fallback xmlns="">
          <p:sp>
            <p:nvSpPr>
              <p:cNvPr id="6" name="TextBox 5">
                <a:extLst>
                  <a:ext uri="{FF2B5EF4-FFF2-40B4-BE49-F238E27FC236}">
                    <a16:creationId xmlns:a16="http://schemas.microsoft.com/office/drawing/2014/main" id="{D80B97CE-115D-4D94-8D41-DD7AB8898F75}"/>
                  </a:ext>
                </a:extLst>
              </p:cNvPr>
              <p:cNvSpPr txBox="1">
                <a:spLocks noRot="1" noChangeAspect="1" noMove="1" noResize="1" noEditPoints="1" noAdjustHandles="1" noChangeArrowheads="1" noChangeShapeType="1" noTextEdit="1"/>
              </p:cNvSpPr>
              <p:nvPr/>
            </p:nvSpPr>
            <p:spPr>
              <a:xfrm>
                <a:off x="2083676" y="2306907"/>
                <a:ext cx="3382392" cy="63023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E41572-9F94-474F-8EC4-0721A383B4EB}"/>
                  </a:ext>
                </a:extLst>
              </p:cNvPr>
              <p:cNvSpPr txBox="1"/>
              <p:nvPr/>
            </p:nvSpPr>
            <p:spPr>
              <a:xfrm>
                <a:off x="1967547" y="4284644"/>
                <a:ext cx="2673616"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𝐻</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m:t>
                              </m:r>
                              <m:r>
                                <a:rPr lang="it-IT" b="0" i="1" smtClean="0">
                                  <a:latin typeface="Cambria Math" panose="02040503050406030204" pitchFamily="18" charset="0"/>
                                </a:rPr>
                                <m:t>𝐻</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p>
                                <m:sSupPr>
                                  <m:ctrlPr>
                                    <a:rPr lang="it-IT" b="0" i="1" smtClean="0">
                                      <a:latin typeface="Cambria Math" panose="02040503050406030204" pitchFamily="18" charset="0"/>
                                    </a:rPr>
                                  </m:ctrlPr>
                                </m:sSupPr>
                                <m:e>
                                  <m:r>
                                    <a:rPr lang="it-IT" b="0" i="1" smtClean="0">
                                      <a:latin typeface="Cambria Math" panose="02040503050406030204" pitchFamily="18" charset="0"/>
                                    </a:rPr>
                                    <m:t>𝐻</m:t>
                                  </m:r>
                                </m:e>
                                <m:sup>
                                  <m:r>
                                    <a:rPr lang="it-IT" b="0" i="1" smtClean="0">
                                      <a:latin typeface="Cambria Math" panose="02040503050406030204" pitchFamily="18" charset="0"/>
                                    </a:rPr>
                                    <m:t>𝑇</m:t>
                                  </m:r>
                                </m:sup>
                              </m:sSup>
                            </m:e>
                          </m:d>
                        </m:e>
                        <m:sup>
                          <m:r>
                            <a:rPr lang="it-IT" b="0" i="1" smtClean="0">
                              <a:latin typeface="Cambria Math" panose="02040503050406030204" pitchFamily="18" charset="0"/>
                            </a:rPr>
                            <m:t>−1</m:t>
                          </m:r>
                        </m:sup>
                      </m:sSup>
                    </m:oMath>
                  </m:oMathPara>
                </a14:m>
                <a:endParaRPr lang="en-US" dirty="0"/>
              </a:p>
            </p:txBody>
          </p:sp>
        </mc:Choice>
        <mc:Fallback xmlns="">
          <p:sp>
            <p:nvSpPr>
              <p:cNvPr id="9" name="TextBox 8">
                <a:extLst>
                  <a:ext uri="{FF2B5EF4-FFF2-40B4-BE49-F238E27FC236}">
                    <a16:creationId xmlns:a16="http://schemas.microsoft.com/office/drawing/2014/main" id="{B9E41572-9F94-474F-8EC4-0721A383B4EB}"/>
                  </a:ext>
                </a:extLst>
              </p:cNvPr>
              <p:cNvSpPr txBox="1">
                <a:spLocks noRot="1" noChangeAspect="1" noMove="1" noResize="1" noEditPoints="1" noAdjustHandles="1" noChangeArrowheads="1" noChangeShapeType="1" noTextEdit="1"/>
              </p:cNvSpPr>
              <p:nvPr/>
            </p:nvSpPr>
            <p:spPr>
              <a:xfrm>
                <a:off x="1967547" y="4284644"/>
                <a:ext cx="2673616" cy="280846"/>
              </a:xfrm>
              <a:prstGeom prst="rect">
                <a:avLst/>
              </a:prstGeom>
              <a:blipFill>
                <a:blip r:embed="rId3"/>
                <a:stretch>
                  <a:fillRect l="-1598" r="-457"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B0ADDB0-C803-42C2-9DD8-CA2937FD758A}"/>
                  </a:ext>
                </a:extLst>
              </p:cNvPr>
              <p:cNvSpPr txBox="1"/>
              <p:nvPr/>
            </p:nvSpPr>
            <p:spPr>
              <a:xfrm>
                <a:off x="7885693" y="3631971"/>
                <a:ext cx="2273699" cy="461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𝐻</m:t>
                      </m:r>
                      <m:r>
                        <a:rPr lang="it-IT" b="0" i="1" smtClean="0">
                          <a:latin typeface="Cambria Math" panose="02040503050406030204" pitchFamily="18" charset="0"/>
                        </a:rPr>
                        <m:t>=</m:t>
                      </m:r>
                      <m:d>
                        <m:dPr>
                          <m:ctrlPr>
                            <a:rPr lang="it-IT" i="1">
                              <a:latin typeface="Cambria Math" panose="02040503050406030204" pitchFamily="18" charset="0"/>
                            </a:rPr>
                          </m:ctrlPr>
                        </m:dPr>
                        <m:e>
                          <m:m>
                            <m:mPr>
                              <m:mcs>
                                <m:mc>
                                  <m:mcPr>
                                    <m:count m:val="3"/>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1</m:t>
                                </m:r>
                              </m:e>
                              <m:e>
                                <m:r>
                                  <a:rPr lang="it-IT" i="1">
                                    <a:latin typeface="Cambria Math" panose="02040503050406030204" pitchFamily="18" charset="0"/>
                                  </a:rPr>
                                  <m:t>0</m:t>
                                </m:r>
                              </m:e>
                              <m:e>
                                <m:r>
                                  <a:rPr lang="it-IT" i="1">
                                    <a:latin typeface="Cambria Math" panose="02040503050406030204" pitchFamily="18" charset="0"/>
                                  </a:rPr>
                                  <m:t>0</m:t>
                                </m:r>
                              </m:e>
                            </m:mr>
                            <m:mr>
                              <m:e>
                                <m:r>
                                  <a:rPr lang="it-IT" i="1">
                                    <a:latin typeface="Cambria Math" panose="02040503050406030204" pitchFamily="18" charset="0"/>
                                  </a:rPr>
                                  <m:t>0</m:t>
                                </m:r>
                              </m:e>
                              <m:e>
                                <m:r>
                                  <a:rPr lang="it-IT" i="1">
                                    <a:latin typeface="Cambria Math" panose="02040503050406030204" pitchFamily="18" charset="0"/>
                                  </a:rPr>
                                  <m:t>1</m:t>
                                </m:r>
                              </m:e>
                              <m:e>
                                <m:r>
                                  <a:rPr lang="it-IT" i="1">
                                    <a:latin typeface="Cambria Math" panose="02040503050406030204" pitchFamily="18" charset="0"/>
                                  </a:rPr>
                                  <m:t>0</m:t>
                                </m: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r>
                                  <a:rPr lang="it-IT" i="1">
                                    <a:latin typeface="Cambria Math" panose="02040503050406030204" pitchFamily="18" charset="0"/>
                                  </a:rPr>
                                  <m:t>0</m:t>
                                </m: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r>
                                  <a:rPr lang="it-IT" i="1">
                                    <a:latin typeface="Cambria Math" panose="02040503050406030204" pitchFamily="18" charset="0"/>
                                  </a:rPr>
                                  <m:t>0</m:t>
                                </m:r>
                              </m:e>
                            </m:mr>
                          </m:m>
                        </m:e>
                      </m:d>
                    </m:oMath>
                  </m:oMathPara>
                </a14:m>
                <a:endParaRPr lang="en-US" dirty="0"/>
              </a:p>
            </p:txBody>
          </p:sp>
        </mc:Choice>
        <mc:Fallback xmlns="">
          <p:sp>
            <p:nvSpPr>
              <p:cNvPr id="10" name="TextBox 9">
                <a:extLst>
                  <a:ext uri="{FF2B5EF4-FFF2-40B4-BE49-F238E27FC236}">
                    <a16:creationId xmlns:a16="http://schemas.microsoft.com/office/drawing/2014/main" id="{DB0ADDB0-C803-42C2-9DD8-CA2937FD758A}"/>
                  </a:ext>
                </a:extLst>
              </p:cNvPr>
              <p:cNvSpPr txBox="1">
                <a:spLocks noRot="1" noChangeAspect="1" noMove="1" noResize="1" noEditPoints="1" noAdjustHandles="1" noChangeArrowheads="1" noChangeShapeType="1" noTextEdit="1"/>
              </p:cNvSpPr>
              <p:nvPr/>
            </p:nvSpPr>
            <p:spPr>
              <a:xfrm>
                <a:off x="7885693" y="3631971"/>
                <a:ext cx="2273699" cy="4619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C666D3-C789-4FAD-9945-0ED01DA30C0A}"/>
                  </a:ext>
                </a:extLst>
              </p:cNvPr>
              <p:cNvSpPr/>
              <p:nvPr/>
            </p:nvSpPr>
            <p:spPr>
              <a:xfrm>
                <a:off x="7966608" y="2353823"/>
                <a:ext cx="1828800" cy="741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m:t>
                      </m:r>
                      <m:r>
                        <a:rPr lang="it-IT" i="1">
                          <a:latin typeface="Cambria Math" panose="02040503050406030204" pitchFamily="18" charset="0"/>
                        </a:rPr>
                        <m:t>=</m:t>
                      </m:r>
                      <m:d>
                        <m:dPr>
                          <m:ctrlPr>
                            <a:rPr lang="it-IT" i="1">
                              <a:latin typeface="Cambria Math" panose="02040503050406030204" pitchFamily="18" charset="0"/>
                            </a:rPr>
                          </m:ctrlPr>
                        </m:dPr>
                        <m:e>
                          <m:m>
                            <m:mPr>
                              <m:mcs>
                                <m:mc>
                                  <m:mcPr>
                                    <m:count m:val="2"/>
                                    <m:mcJc m:val="center"/>
                                  </m:mcPr>
                                </m:mc>
                              </m:mcs>
                              <m:ctrlPr>
                                <a:rPr lang="it-IT" i="1" smtClean="0">
                                  <a:latin typeface="Cambria Math" panose="02040503050406030204" pitchFamily="18" charset="0"/>
                                </a:rPr>
                              </m:ctrlPr>
                            </m:mPr>
                            <m:m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e>
                              <m:e>
                                <m:r>
                                  <a:rPr lang="it-IT" b="0" i="1" smtClean="0">
                                    <a:latin typeface="Cambria Math" panose="02040503050406030204" pitchFamily="18" charset="0"/>
                                  </a:rPr>
                                  <m:t>0</m:t>
                                </m:r>
                              </m:e>
                            </m:mr>
                            <m:mr>
                              <m:e>
                                <m:r>
                                  <a:rPr lang="it-IT" b="0" i="1" smtClean="0">
                                    <a:latin typeface="Cambria Math" panose="02040503050406030204" pitchFamily="18" charset="0"/>
                                  </a:rPr>
                                  <m:t>0</m:t>
                                </m:r>
                              </m:e>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e>
                            </m:mr>
                          </m:m>
                        </m:e>
                      </m:d>
                    </m:oMath>
                  </m:oMathPara>
                </a14:m>
                <a:endParaRPr lang="en-US" dirty="0"/>
              </a:p>
            </p:txBody>
          </p:sp>
        </mc:Choice>
        <mc:Fallback xmlns="">
          <p:sp>
            <p:nvSpPr>
              <p:cNvPr id="11" name="Rectangle 10">
                <a:extLst>
                  <a:ext uri="{FF2B5EF4-FFF2-40B4-BE49-F238E27FC236}">
                    <a16:creationId xmlns:a16="http://schemas.microsoft.com/office/drawing/2014/main" id="{46C666D3-C789-4FAD-9945-0ED01DA30C0A}"/>
                  </a:ext>
                </a:extLst>
              </p:cNvPr>
              <p:cNvSpPr>
                <a:spLocks noRot="1" noChangeAspect="1" noMove="1" noResize="1" noEditPoints="1" noAdjustHandles="1" noChangeArrowheads="1" noChangeShapeType="1" noTextEdit="1"/>
              </p:cNvSpPr>
              <p:nvPr/>
            </p:nvSpPr>
            <p:spPr>
              <a:xfrm>
                <a:off x="7966608" y="2353823"/>
                <a:ext cx="1828800" cy="741037"/>
              </a:xfrm>
              <a:prstGeom prst="rect">
                <a:avLst/>
              </a:prstGeom>
              <a:blipFill>
                <a:blip r:embed="rId5"/>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ACC20B7E-B0D3-4BDE-AF6E-BA753635927C}"/>
              </a:ext>
            </a:extLst>
          </p:cNvPr>
          <p:cNvSpPr/>
          <p:nvPr/>
        </p:nvSpPr>
        <p:spPr>
          <a:xfrm>
            <a:off x="1710814" y="2093805"/>
            <a:ext cx="4128116" cy="10564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A5582E-A189-41C2-A85B-A19DA93274C7}"/>
              </a:ext>
            </a:extLst>
          </p:cNvPr>
          <p:cNvSpPr/>
          <p:nvPr/>
        </p:nvSpPr>
        <p:spPr>
          <a:xfrm>
            <a:off x="1710814" y="3896846"/>
            <a:ext cx="3187083" cy="10564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3416D08-67E2-4418-99DC-1BCE0BB88F7C}"/>
              </a:ext>
            </a:extLst>
          </p:cNvPr>
          <p:cNvSpPr txBox="1"/>
          <p:nvPr/>
        </p:nvSpPr>
        <p:spPr>
          <a:xfrm>
            <a:off x="1647951" y="3536747"/>
            <a:ext cx="2052939" cy="338554"/>
          </a:xfrm>
          <a:prstGeom prst="rect">
            <a:avLst/>
          </a:prstGeom>
          <a:noFill/>
        </p:spPr>
        <p:txBody>
          <a:bodyPr wrap="square" rtlCol="0">
            <a:spAutoFit/>
          </a:bodyPr>
          <a:lstStyle/>
          <a:p>
            <a:r>
              <a:rPr lang="it-IT" sz="1600" dirty="0">
                <a:solidFill>
                  <a:schemeClr val="accent1"/>
                </a:solidFill>
              </a:rPr>
              <a:t>KALMAN GAIN</a:t>
            </a:r>
            <a:endParaRPr lang="en-US" sz="1600" dirty="0">
              <a:solidFill>
                <a:schemeClr val="accent1"/>
              </a:solidFill>
            </a:endParaRPr>
          </a:p>
        </p:txBody>
      </p:sp>
      <p:sp>
        <p:nvSpPr>
          <p:cNvPr id="18" name="TextBox 17">
            <a:extLst>
              <a:ext uri="{FF2B5EF4-FFF2-40B4-BE49-F238E27FC236}">
                <a16:creationId xmlns:a16="http://schemas.microsoft.com/office/drawing/2014/main" id="{64AE7027-3E81-47ED-BF24-474696A2FC2B}"/>
              </a:ext>
            </a:extLst>
          </p:cNvPr>
          <p:cNvSpPr txBox="1"/>
          <p:nvPr/>
        </p:nvSpPr>
        <p:spPr>
          <a:xfrm>
            <a:off x="1695300" y="1733706"/>
            <a:ext cx="2052939" cy="338554"/>
          </a:xfrm>
          <a:prstGeom prst="rect">
            <a:avLst/>
          </a:prstGeom>
          <a:noFill/>
        </p:spPr>
        <p:txBody>
          <a:bodyPr wrap="square" rtlCol="0">
            <a:spAutoFit/>
          </a:bodyPr>
          <a:lstStyle/>
          <a:p>
            <a:r>
              <a:rPr lang="it-IT" sz="1600" dirty="0">
                <a:solidFill>
                  <a:schemeClr val="accent1"/>
                </a:solidFill>
              </a:rPr>
              <a:t>RESIDUAL </a:t>
            </a:r>
            <a:endParaRPr lang="en-US" sz="1600" dirty="0">
              <a:solidFill>
                <a:schemeClr val="accent1"/>
              </a:solidFill>
            </a:endParaRPr>
          </a:p>
        </p:txBody>
      </p:sp>
      <p:sp>
        <p:nvSpPr>
          <p:cNvPr id="19" name="TextBox 18">
            <a:extLst>
              <a:ext uri="{FF2B5EF4-FFF2-40B4-BE49-F238E27FC236}">
                <a16:creationId xmlns:a16="http://schemas.microsoft.com/office/drawing/2014/main" id="{FE331CEA-43DC-4B55-8F15-4F3C397BB9E7}"/>
              </a:ext>
            </a:extLst>
          </p:cNvPr>
          <p:cNvSpPr txBox="1"/>
          <p:nvPr/>
        </p:nvSpPr>
        <p:spPr>
          <a:xfrm>
            <a:off x="7615941" y="1865020"/>
            <a:ext cx="1535837" cy="369332"/>
          </a:xfrm>
          <a:prstGeom prst="rect">
            <a:avLst/>
          </a:prstGeom>
          <a:noFill/>
        </p:spPr>
        <p:txBody>
          <a:bodyPr wrap="square" rtlCol="0">
            <a:spAutoFit/>
          </a:bodyPr>
          <a:lstStyle/>
          <a:p>
            <a:r>
              <a:rPr lang="it-IT" dirty="0"/>
              <a:t>With:</a:t>
            </a:r>
            <a:endParaRPr lang="en-US" dirty="0"/>
          </a:p>
        </p:txBody>
      </p:sp>
      <p:sp>
        <p:nvSpPr>
          <p:cNvPr id="20" name="Rectangle 19">
            <a:extLst>
              <a:ext uri="{FF2B5EF4-FFF2-40B4-BE49-F238E27FC236}">
                <a16:creationId xmlns:a16="http://schemas.microsoft.com/office/drawing/2014/main" id="{9924A1C9-8950-4D5B-868B-DAD259C01616}"/>
              </a:ext>
            </a:extLst>
          </p:cNvPr>
          <p:cNvSpPr/>
          <p:nvPr/>
        </p:nvSpPr>
        <p:spPr>
          <a:xfrm>
            <a:off x="7324626" y="2207147"/>
            <a:ext cx="3513909" cy="259314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7446718-53B7-4ACB-9174-C457933CE2D7}"/>
              </a:ext>
            </a:extLst>
          </p:cNvPr>
          <p:cNvSpPr txBox="1"/>
          <p:nvPr/>
        </p:nvSpPr>
        <p:spPr>
          <a:xfrm>
            <a:off x="7885693" y="4177403"/>
            <a:ext cx="2192784" cy="307777"/>
          </a:xfrm>
          <a:prstGeom prst="rect">
            <a:avLst/>
          </a:prstGeom>
          <a:noFill/>
        </p:spPr>
        <p:txBody>
          <a:bodyPr wrap="square" rtlCol="0">
            <a:spAutoFit/>
          </a:bodyPr>
          <a:lstStyle/>
          <a:p>
            <a:r>
              <a:rPr lang="it-IT" sz="1400" dirty="0">
                <a:solidFill>
                  <a:schemeClr val="accent5"/>
                </a:solidFill>
              </a:rPr>
              <a:t>CONVERSION MATRIX</a:t>
            </a:r>
            <a:endParaRPr lang="en-US" sz="1400" dirty="0">
              <a:solidFill>
                <a:schemeClr val="accent5"/>
              </a:solidFill>
            </a:endParaRPr>
          </a:p>
        </p:txBody>
      </p:sp>
      <p:sp>
        <p:nvSpPr>
          <p:cNvPr id="22" name="TextBox 21">
            <a:extLst>
              <a:ext uri="{FF2B5EF4-FFF2-40B4-BE49-F238E27FC236}">
                <a16:creationId xmlns:a16="http://schemas.microsoft.com/office/drawing/2014/main" id="{4AE6CC37-092A-47E0-90B3-BFFAA9E5F66B}"/>
              </a:ext>
            </a:extLst>
          </p:cNvPr>
          <p:cNvSpPr txBox="1"/>
          <p:nvPr/>
        </p:nvSpPr>
        <p:spPr>
          <a:xfrm>
            <a:off x="7475240" y="3087647"/>
            <a:ext cx="3854183" cy="307777"/>
          </a:xfrm>
          <a:prstGeom prst="rect">
            <a:avLst/>
          </a:prstGeom>
          <a:noFill/>
        </p:spPr>
        <p:txBody>
          <a:bodyPr wrap="square" rtlCol="0">
            <a:spAutoFit/>
          </a:bodyPr>
          <a:lstStyle/>
          <a:p>
            <a:r>
              <a:rPr lang="it-IT" sz="1400" dirty="0">
                <a:solidFill>
                  <a:schemeClr val="accent5"/>
                </a:solidFill>
              </a:rPr>
              <a:t>MEASUREMENT NOISE COVARIANCE</a:t>
            </a:r>
            <a:endParaRPr lang="en-US" sz="1400" dirty="0">
              <a:solidFill>
                <a:schemeClr val="accent5"/>
              </a:solidFill>
            </a:endParaRPr>
          </a:p>
        </p:txBody>
      </p:sp>
      <p:sp>
        <p:nvSpPr>
          <p:cNvPr id="3" name="TextBox 2">
            <a:extLst>
              <a:ext uri="{FF2B5EF4-FFF2-40B4-BE49-F238E27FC236}">
                <a16:creationId xmlns:a16="http://schemas.microsoft.com/office/drawing/2014/main" id="{5D4D5B64-6E76-4241-AB5A-08A34DBF32C3}"/>
              </a:ext>
            </a:extLst>
          </p:cNvPr>
          <p:cNvSpPr txBox="1"/>
          <p:nvPr/>
        </p:nvSpPr>
        <p:spPr>
          <a:xfrm>
            <a:off x="718007" y="5389944"/>
            <a:ext cx="10755984" cy="369332"/>
          </a:xfrm>
          <a:prstGeom prst="rect">
            <a:avLst/>
          </a:prstGeom>
          <a:solidFill>
            <a:schemeClr val="accent2">
              <a:lumMod val="20000"/>
              <a:lumOff val="80000"/>
            </a:schemeClr>
          </a:solidFill>
        </p:spPr>
        <p:txBody>
          <a:bodyPr wrap="square" rtlCol="0">
            <a:spAutoFit/>
          </a:bodyPr>
          <a:lstStyle/>
          <a:p>
            <a:r>
              <a:rPr lang="it-IT" dirty="0">
                <a:solidFill>
                  <a:schemeClr val="accent3"/>
                </a:solidFill>
              </a:rPr>
              <a:t>Note: </a:t>
            </a:r>
            <a:r>
              <a:rPr lang="it-IT" dirty="0"/>
              <a:t>The uncertainties in R are fixed, before the Kalman filter is applied, as external parameters: R is not updated.</a:t>
            </a:r>
            <a:endParaRPr lang="en-US" dirty="0"/>
          </a:p>
        </p:txBody>
      </p:sp>
      <p:sp>
        <p:nvSpPr>
          <p:cNvPr id="23" name="Segnaposto numero diapositiva 5">
            <a:extLst>
              <a:ext uri="{FF2B5EF4-FFF2-40B4-BE49-F238E27FC236}">
                <a16:creationId xmlns:a16="http://schemas.microsoft.com/office/drawing/2014/main" id="{C6234240-EB83-4686-B953-E6ABAF2BB371}"/>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14</a:t>
            </a:fld>
            <a:endParaRPr lang="it-IT" dirty="0"/>
          </a:p>
        </p:txBody>
      </p:sp>
    </p:spTree>
    <p:extLst>
      <p:ext uri="{BB962C8B-B14F-4D97-AF65-F5344CB8AC3E}">
        <p14:creationId xmlns:p14="http://schemas.microsoft.com/office/powerpoint/2010/main" val="376129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PREDICTION UPDATE</a:t>
            </a:r>
          </a:p>
        </p:txBody>
      </p:sp>
      <p:sp>
        <p:nvSpPr>
          <p:cNvPr id="7" name="Rectangle 6">
            <a:extLst>
              <a:ext uri="{FF2B5EF4-FFF2-40B4-BE49-F238E27FC236}">
                <a16:creationId xmlns:a16="http://schemas.microsoft.com/office/drawing/2014/main" id="{28277CB6-6666-40F4-935A-E5B84D104CD2}"/>
              </a:ext>
            </a:extLst>
          </p:cNvPr>
          <p:cNvSpPr/>
          <p:nvPr/>
        </p:nvSpPr>
        <p:spPr>
          <a:xfrm>
            <a:off x="532636" y="1509644"/>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are now finally able to </a:t>
            </a:r>
            <a:r>
              <a:rPr lang="it-IT" dirty="0">
                <a:solidFill>
                  <a:schemeClr val="accent3"/>
                </a:solidFill>
              </a:rPr>
              <a:t>update our estimates </a:t>
            </a:r>
            <a:r>
              <a:rPr lang="it-IT" dirty="0"/>
              <a:t>using both the a priori prediction and the measurement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1636DD-006C-45FF-AACE-CD96413FD3EF}"/>
                  </a:ext>
                </a:extLst>
              </p:cNvPr>
              <p:cNvSpPr txBox="1"/>
              <p:nvPr/>
            </p:nvSpPr>
            <p:spPr>
              <a:xfrm>
                <a:off x="6058725" y="2984728"/>
                <a:ext cx="2219967" cy="37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rPr>
                          </m:ctrlPr>
                        </m:sSubSupPr>
                        <m:e>
                          <m:acc>
                            <m:accPr>
                              <m:chr m:val="̂"/>
                              <m:ctrlPr>
                                <a:rPr lang="en-US" sz="2400" i="1" smtClean="0">
                                  <a:latin typeface="Cambria Math" panose="02040503050406030204" pitchFamily="18" charset="0"/>
                                </a:rPr>
                              </m:ctrlPr>
                            </m:accPr>
                            <m:e>
                              <m:r>
                                <a:rPr lang="it-IT" sz="2400" b="0" i="1" smtClean="0">
                                  <a:latin typeface="Cambria Math" panose="02040503050406030204" pitchFamily="18" charset="0"/>
                                </a:rPr>
                                <m:t>𝑥</m:t>
                              </m:r>
                            </m:e>
                          </m:acc>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sSubSup>
                        <m:sSubSupPr>
                          <m:ctrlPr>
                            <a:rPr lang="it-IT"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it-IT" sz="2400" i="1">
                                  <a:latin typeface="Cambria Math" panose="02040503050406030204" pitchFamily="18" charset="0"/>
                                </a:rPr>
                                <m:t>𝑥</m:t>
                              </m:r>
                            </m:e>
                          </m:acc>
                        </m:e>
                        <m:sub>
                          <m:r>
                            <a:rPr lang="it-IT" sz="2400" i="1">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𝐾</m:t>
                          </m:r>
                        </m:e>
                        <m:sub>
                          <m:r>
                            <a:rPr lang="it-IT" sz="2400" b="0" i="1" smtClean="0">
                              <a:latin typeface="Cambria Math" panose="02040503050406030204" pitchFamily="18" charset="0"/>
                            </a:rPr>
                            <m:t>𝑘</m:t>
                          </m:r>
                        </m:sub>
                      </m:sSub>
                      <m:sSub>
                        <m:sSubPr>
                          <m:ctrlPr>
                            <a:rPr lang="it-IT" sz="2400" b="0" i="1" smtClean="0">
                              <a:latin typeface="Cambria Math" panose="02040503050406030204" pitchFamily="18" charset="0"/>
                            </a:rPr>
                          </m:ctrlPr>
                        </m:sSub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𝑦</m:t>
                              </m:r>
                            </m:e>
                          </m:acc>
                        </m:e>
                        <m:sub>
                          <m:r>
                            <a:rPr lang="it-IT" sz="2400" b="0" i="1" smtClean="0">
                              <a:latin typeface="Cambria Math" panose="02040503050406030204" pitchFamily="18" charset="0"/>
                            </a:rPr>
                            <m:t>𝑘</m:t>
                          </m:r>
                        </m:sub>
                      </m:sSub>
                    </m:oMath>
                  </m:oMathPara>
                </a14:m>
                <a:endParaRPr lang="en-US" sz="2400" dirty="0"/>
              </a:p>
            </p:txBody>
          </p:sp>
        </mc:Choice>
        <mc:Fallback xmlns="">
          <p:sp>
            <p:nvSpPr>
              <p:cNvPr id="3" name="TextBox 2">
                <a:extLst>
                  <a:ext uri="{FF2B5EF4-FFF2-40B4-BE49-F238E27FC236}">
                    <a16:creationId xmlns:a16="http://schemas.microsoft.com/office/drawing/2014/main" id="{E01636DD-006C-45FF-AACE-CD96413FD3EF}"/>
                  </a:ext>
                </a:extLst>
              </p:cNvPr>
              <p:cNvSpPr txBox="1">
                <a:spLocks noRot="1" noChangeAspect="1" noMove="1" noResize="1" noEditPoints="1" noAdjustHandles="1" noChangeArrowheads="1" noChangeShapeType="1" noTextEdit="1"/>
              </p:cNvSpPr>
              <p:nvPr/>
            </p:nvSpPr>
            <p:spPr>
              <a:xfrm>
                <a:off x="6058725" y="2984728"/>
                <a:ext cx="2219967" cy="374077"/>
              </a:xfrm>
              <a:prstGeom prst="rect">
                <a:avLst/>
              </a:prstGeom>
              <a:blipFill>
                <a:blip r:embed="rId2"/>
                <a:stretch>
                  <a:fillRect l="-1374" t="-14754" r="-10714"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92F43-2BB0-4AF9-8AFB-EE3F605FF8E4}"/>
                  </a:ext>
                </a:extLst>
              </p:cNvPr>
              <p:cNvSpPr txBox="1"/>
              <p:nvPr/>
            </p:nvSpPr>
            <p:spPr>
              <a:xfrm>
                <a:off x="6058725" y="3808959"/>
                <a:ext cx="2725426" cy="6510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𝑃</m:t>
                          </m:r>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𝐻</m:t>
                              </m:r>
                            </m:e>
                            <m:sub>
                              <m:r>
                                <a:rPr lang="it-IT" sz="2400" b="0" i="1" smtClean="0">
                                  <a:latin typeface="Cambria Math" panose="02040503050406030204" pitchFamily="18" charset="0"/>
                                </a:rPr>
                                <m:t>𝑘</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𝐾</m:t>
                              </m:r>
                            </m:e>
                            <m:sub>
                              <m:r>
                                <a:rPr lang="it-IT" sz="2400" b="0" i="1" smtClean="0">
                                  <a:latin typeface="Cambria Math" panose="02040503050406030204" pitchFamily="18" charset="0"/>
                                </a:rPr>
                                <m:t>𝑘</m:t>
                              </m:r>
                            </m:sub>
                          </m:sSub>
                        </m:e>
                      </m:d>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𝑃</m:t>
                          </m:r>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oMath>
                  </m:oMathPara>
                </a14:m>
                <a:endParaRPr lang="it-IT" sz="2400" b="0" dirty="0"/>
              </a:p>
              <a:p>
                <a:endParaRPr lang="en-US" dirty="0"/>
              </a:p>
            </p:txBody>
          </p:sp>
        </mc:Choice>
        <mc:Fallback xmlns="">
          <p:sp>
            <p:nvSpPr>
              <p:cNvPr id="5" name="TextBox 4">
                <a:extLst>
                  <a:ext uri="{FF2B5EF4-FFF2-40B4-BE49-F238E27FC236}">
                    <a16:creationId xmlns:a16="http://schemas.microsoft.com/office/drawing/2014/main" id="{89492F43-2BB0-4AF9-8AFB-EE3F605FF8E4}"/>
                  </a:ext>
                </a:extLst>
              </p:cNvPr>
              <p:cNvSpPr txBox="1">
                <a:spLocks noRot="1" noChangeAspect="1" noMove="1" noResize="1" noEditPoints="1" noAdjustHandles="1" noChangeArrowheads="1" noChangeShapeType="1" noTextEdit="1"/>
              </p:cNvSpPr>
              <p:nvPr/>
            </p:nvSpPr>
            <p:spPr>
              <a:xfrm>
                <a:off x="6058725" y="3808959"/>
                <a:ext cx="2725426" cy="651076"/>
              </a:xfrm>
              <a:prstGeom prst="rect">
                <a:avLst/>
              </a:prstGeom>
              <a:blipFill>
                <a:blip r:embed="rId3"/>
                <a:stretch>
                  <a:fillRect l="-223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D913A7D-D1AC-4D31-AE86-BE7573859EA8}"/>
              </a:ext>
            </a:extLst>
          </p:cNvPr>
          <p:cNvSpPr/>
          <p:nvPr/>
        </p:nvSpPr>
        <p:spPr>
          <a:xfrm>
            <a:off x="2681057" y="2556989"/>
            <a:ext cx="6551721" cy="2299316"/>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1A0A891-F3E6-4A52-9BFC-FDF92328C5C4}"/>
              </a:ext>
            </a:extLst>
          </p:cNvPr>
          <p:cNvSpPr txBox="1"/>
          <p:nvPr/>
        </p:nvSpPr>
        <p:spPr>
          <a:xfrm>
            <a:off x="2879041" y="2984729"/>
            <a:ext cx="2521258" cy="374077"/>
          </a:xfrm>
          <a:prstGeom prst="rect">
            <a:avLst/>
          </a:prstGeom>
          <a:noFill/>
        </p:spPr>
        <p:txBody>
          <a:bodyPr wrap="square" rtlCol="0">
            <a:spAutoFit/>
          </a:bodyPr>
          <a:lstStyle/>
          <a:p>
            <a:r>
              <a:rPr lang="it-IT" dirty="0">
                <a:solidFill>
                  <a:schemeClr val="accent5"/>
                </a:solidFill>
              </a:rPr>
              <a:t>STATE VECTOR</a:t>
            </a:r>
            <a:endParaRPr lang="en-US" dirty="0">
              <a:solidFill>
                <a:schemeClr val="accent5"/>
              </a:solidFill>
            </a:endParaRPr>
          </a:p>
        </p:txBody>
      </p:sp>
      <p:sp>
        <p:nvSpPr>
          <p:cNvPr id="23" name="TextBox 22">
            <a:extLst>
              <a:ext uri="{FF2B5EF4-FFF2-40B4-BE49-F238E27FC236}">
                <a16:creationId xmlns:a16="http://schemas.microsoft.com/office/drawing/2014/main" id="{7E0F0A8C-EDB4-410F-8241-B66F088D2035}"/>
              </a:ext>
            </a:extLst>
          </p:cNvPr>
          <p:cNvSpPr txBox="1"/>
          <p:nvPr/>
        </p:nvSpPr>
        <p:spPr>
          <a:xfrm>
            <a:off x="2879041" y="3808960"/>
            <a:ext cx="2877844" cy="369332"/>
          </a:xfrm>
          <a:prstGeom prst="rect">
            <a:avLst/>
          </a:prstGeom>
          <a:noFill/>
        </p:spPr>
        <p:txBody>
          <a:bodyPr wrap="square" rtlCol="0">
            <a:spAutoFit/>
          </a:bodyPr>
          <a:lstStyle/>
          <a:p>
            <a:r>
              <a:rPr lang="it-IT" dirty="0">
                <a:solidFill>
                  <a:schemeClr val="accent5"/>
                </a:solidFill>
              </a:rPr>
              <a:t>COVARIANCE MATRIX</a:t>
            </a:r>
            <a:endParaRPr lang="en-US" dirty="0">
              <a:solidFill>
                <a:schemeClr val="accent5"/>
              </a:solidFill>
            </a:endParaRP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15</a:t>
            </a:fld>
            <a:endParaRPr lang="it-IT"/>
          </a:p>
        </p:txBody>
      </p:sp>
    </p:spTree>
    <p:extLst>
      <p:ext uri="{BB962C8B-B14F-4D97-AF65-F5344CB8AC3E}">
        <p14:creationId xmlns:p14="http://schemas.microsoft.com/office/powerpoint/2010/main" val="399040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a:t>
                </a:r>
                <a14:m>
                  <m:oMath xmlns:m="http://schemas.openxmlformats.org/officeDocument/2006/math">
                    <m:r>
                      <a:rPr lang="it-IT" b="1" i="0" smtClean="0">
                        <a:latin typeface="Cambria Math" panose="02040503050406030204" pitchFamily="18" charset="0"/>
                      </a:rPr>
                      <m:t> </m:t>
                    </m:r>
                    <m:sSup>
                      <m:sSupPr>
                        <m:ctrlPr>
                          <a:rPr lang="it-IT" b="1" i="1" smtClean="0">
                            <a:latin typeface="Cambria Math" panose="02040503050406030204" pitchFamily="18" charset="0"/>
                          </a:rPr>
                        </m:ctrlPr>
                      </m:sSupPr>
                      <m:e>
                        <m:r>
                          <a:rPr lang="it-IT" b="1" i="0" smtClean="0">
                            <a:latin typeface="Cambria Math" panose="02040503050406030204" pitchFamily="18" charset="0"/>
                          </a:rPr>
                          <m:t>𝚾</m:t>
                        </m:r>
                      </m:e>
                      <m:sup>
                        <m:r>
                          <a:rPr lang="it-IT" b="1" i="0" smtClean="0">
                            <a:latin typeface="Cambria Math" panose="02040503050406030204" pitchFamily="18" charset="0"/>
                          </a:rPr>
                          <m:t>𝟐</m:t>
                        </m:r>
                      </m:sup>
                    </m:sSup>
                  </m:oMath>
                </a14:m>
                <a:endParaRPr lang="it-IT" dirty="0"/>
              </a:p>
            </p:txBody>
          </p:sp>
        </mc:Choice>
        <mc:Fallback xmlns="">
          <p:sp>
            <p:nvSpPr>
              <p:cNvPr id="2" name="Titolo 1">
                <a:extLst>
                  <a:ext uri="{FF2B5EF4-FFF2-40B4-BE49-F238E27FC236}">
                    <a16:creationId xmlns:a16="http://schemas.microsoft.com/office/drawing/2014/main" id="{AEA5083B-CC27-4F1C-AD03-E3DBEC1C9E78}"/>
                  </a:ext>
                </a:extLst>
              </p:cNvPr>
              <p:cNvSpPr>
                <a:spLocks noGrp="1" noRot="1" noChangeAspect="1" noMove="1" noResize="1" noEditPoints="1" noAdjustHandles="1" noChangeArrowheads="1" noChangeShapeType="1" noTextEdit="1"/>
              </p:cNvSpPr>
              <p:nvPr>
                <p:ph type="title"/>
              </p:nvPr>
            </p:nvSpPr>
            <p:spPr>
              <a:xfrm>
                <a:off x="431999" y="413238"/>
                <a:ext cx="10425391" cy="450762"/>
              </a:xfrm>
              <a:prstGeom prst="rect">
                <a:avLst/>
              </a:prstGeom>
              <a:blipFill>
                <a:blip r:embed="rId2"/>
                <a:stretch>
                  <a:fillRect l="-2105" t="-25676" b="-40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509644"/>
                <a:ext cx="11126727" cy="646331"/>
              </a:xfrm>
              <a:prstGeom prst="rect">
                <a:avLst/>
              </a:prstGeom>
            </p:spPr>
            <p:txBody>
              <a:bodyPr wrap="square">
                <a:spAutoFit/>
              </a:bodyPr>
              <a:lstStyle/>
              <a:p>
                <a:pPr marL="342900" indent="-342900">
                  <a:buFont typeface="Arial" panose="020B0604020202020204" pitchFamily="34" charset="0"/>
                  <a:buChar char="•"/>
                </a:pPr>
                <a:r>
                  <a:rPr lang="it-IT" dirty="0"/>
                  <a:t>The Kalman filter algorithm is applied to the track candidate </a:t>
                </a:r>
                <a:r>
                  <a:rPr lang="it-IT" dirty="0">
                    <a:solidFill>
                      <a:schemeClr val="accent3"/>
                    </a:solidFill>
                  </a:rPr>
                  <a:t>both ways </a:t>
                </a:r>
                <a:r>
                  <a:rPr lang="it-IT" dirty="0"/>
                  <a:t>(i.e. From first TPC cluster to last and vice versa) and each time a </a:t>
                </a:r>
                <a14:m>
                  <m:oMath xmlns:m="http://schemas.openxmlformats.org/officeDocument/2006/math">
                    <m:sSup>
                      <m:sSupPr>
                        <m:ctrlPr>
                          <a:rPr lang="it-IT" b="0" i="1" smtClean="0">
                            <a:solidFill>
                              <a:schemeClr val="accent3"/>
                            </a:solidFill>
                            <a:latin typeface="Cambria Math" panose="02040503050406030204" pitchFamily="18" charset="0"/>
                          </a:rPr>
                        </m:ctrlPr>
                      </m:sSupPr>
                      <m:e>
                        <m:r>
                          <a:rPr lang="it-IT" b="0" i="1" smtClean="0">
                            <a:solidFill>
                              <a:schemeClr val="accent3"/>
                            </a:solidFill>
                            <a:latin typeface="Cambria Math" panose="02040503050406030204" pitchFamily="18" charset="0"/>
                          </a:rPr>
                          <m:t>𝜒</m:t>
                        </m:r>
                      </m:e>
                      <m:sup>
                        <m:r>
                          <a:rPr lang="it-IT" b="0" i="1" smtClean="0">
                            <a:solidFill>
                              <a:schemeClr val="accent3"/>
                            </a:solidFill>
                            <a:latin typeface="Cambria Math" panose="02040503050406030204" pitchFamily="18" charset="0"/>
                          </a:rPr>
                          <m:t>2</m:t>
                        </m:r>
                      </m:sup>
                    </m:sSup>
                  </m:oMath>
                </a14:m>
                <a:r>
                  <a:rPr lang="it-IT" dirty="0">
                    <a:solidFill>
                      <a:schemeClr val="accent3"/>
                    </a:solidFill>
                  </a:rPr>
                  <a:t> value</a:t>
                </a:r>
                <a:r>
                  <a:rPr lang="it-IT" dirty="0"/>
                  <a:t> is calculated</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509644"/>
                <a:ext cx="11126727" cy="646331"/>
              </a:xfrm>
              <a:prstGeom prst="rect">
                <a:avLst/>
              </a:prstGeom>
              <a:blipFill>
                <a:blip r:embed="rId3"/>
                <a:stretch>
                  <a:fillRect l="-329" t="-5660" r="-55" b="-14151"/>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16</a:t>
            </a:fld>
            <a:endParaRPr lang="it-IT"/>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B6EFDC-056A-42B6-A233-3AB68171E307}"/>
                  </a:ext>
                </a:extLst>
              </p:cNvPr>
              <p:cNvSpPr txBox="1"/>
              <p:nvPr/>
            </p:nvSpPr>
            <p:spPr>
              <a:xfrm>
                <a:off x="5371506" y="3010539"/>
                <a:ext cx="1467260" cy="7267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𝜒</m:t>
                          </m:r>
                        </m:e>
                        <m:sup>
                          <m:r>
                            <a:rPr lang="it-IT" b="0" i="1" smtClean="0">
                              <a:latin typeface="Cambria Math" panose="02040503050406030204" pitchFamily="18" charset="0"/>
                            </a:rPr>
                            <m:t>2</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sub>
                                      </m:sSub>
                                    </m:e>
                                  </m:d>
                                </m:e>
                                <m:sup>
                                  <m:r>
                                    <a:rPr lang="it-IT" b="0" i="1" smtClean="0">
                                      <a:latin typeface="Cambria Math" panose="02040503050406030204" pitchFamily="18" charset="0"/>
                                    </a:rPr>
                                    <m:t>2</m:t>
                                  </m:r>
                                </m:sup>
                              </m:sSup>
                            </m:e>
                          </m:nary>
                        </m:num>
                        <m:den>
                          <m:nary>
                            <m:naryPr>
                              <m:chr m:val="∑"/>
                              <m:subHide m:val="on"/>
                              <m:supHide m:val="on"/>
                              <m:ctrlPr>
                                <a:rPr lang="it-IT" i="1">
                                  <a:latin typeface="Cambria Math" panose="02040503050406030204" pitchFamily="18" charset="0"/>
                                </a:rPr>
                              </m:ctrlPr>
                            </m:naryPr>
                            <m:sub/>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sub>
                                        <m:sup>
                                          <m:r>
                                            <a:rPr lang="it-IT" b="0" i="1" smtClean="0">
                                              <a:latin typeface="Cambria Math" panose="02040503050406030204" pitchFamily="18" charset="0"/>
                                            </a:rPr>
                                            <m:t>𝑡𝑦𝑝</m:t>
                                          </m:r>
                                        </m:sup>
                                      </m:sSubSup>
                                    </m:e>
                                  </m:d>
                                </m:e>
                                <m:sup>
                                  <m:r>
                                    <a:rPr lang="it-IT" i="1">
                                      <a:latin typeface="Cambria Math" panose="02040503050406030204" pitchFamily="18" charset="0"/>
                                    </a:rPr>
                                    <m:t>2</m:t>
                                  </m:r>
                                </m:sup>
                              </m:sSup>
                            </m:e>
                          </m:nary>
                        </m:den>
                      </m:f>
                    </m:oMath>
                  </m:oMathPara>
                </a14:m>
                <a:endParaRPr lang="en-US" dirty="0"/>
              </a:p>
            </p:txBody>
          </p:sp>
        </mc:Choice>
        <mc:Fallback xmlns="">
          <p:sp>
            <p:nvSpPr>
              <p:cNvPr id="4" name="TextBox 3">
                <a:extLst>
                  <a:ext uri="{FF2B5EF4-FFF2-40B4-BE49-F238E27FC236}">
                    <a16:creationId xmlns:a16="http://schemas.microsoft.com/office/drawing/2014/main" id="{93B6EFDC-056A-42B6-A233-3AB68171E307}"/>
                  </a:ext>
                </a:extLst>
              </p:cNvPr>
              <p:cNvSpPr txBox="1">
                <a:spLocks noRot="1" noChangeAspect="1" noMove="1" noResize="1" noEditPoints="1" noAdjustHandles="1" noChangeArrowheads="1" noChangeShapeType="1" noTextEdit="1"/>
              </p:cNvSpPr>
              <p:nvPr/>
            </p:nvSpPr>
            <p:spPr>
              <a:xfrm>
                <a:off x="5371506" y="3010539"/>
                <a:ext cx="1467260" cy="726737"/>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9C1700E-00F9-4C39-954A-1B471FFC9139}"/>
              </a:ext>
            </a:extLst>
          </p:cNvPr>
          <p:cNvSpPr/>
          <p:nvPr/>
        </p:nvSpPr>
        <p:spPr>
          <a:xfrm>
            <a:off x="4804298" y="2801619"/>
            <a:ext cx="2583402" cy="122511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2654E65-9D32-4B5E-B34C-B417C0F63B66}"/>
                  </a:ext>
                </a:extLst>
              </p:cNvPr>
              <p:cNvSpPr/>
              <p:nvPr/>
            </p:nvSpPr>
            <p:spPr>
              <a:xfrm>
                <a:off x="532635" y="4584824"/>
                <a:ext cx="11126727" cy="697050"/>
              </a:xfrm>
              <a:prstGeom prst="rect">
                <a:avLst/>
              </a:prstGeom>
            </p:spPr>
            <p:txBody>
              <a:bodyPr wrap="square">
                <a:spAutoFit/>
              </a:bodyPr>
              <a:lstStyle/>
              <a:p>
                <a:pPr marL="342900" indent="-342900">
                  <a:buFont typeface="Arial" panose="020B0604020202020204" pitchFamily="34" charset="0"/>
                  <a:buChar char="•"/>
                </a:pPr>
                <a:r>
                  <a:rPr lang="it-IT" dirty="0"/>
                  <a:t>Where </a:t>
                </a: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𝑦</m:t>
                        </m:r>
                      </m:e>
                      <m:sub>
                        <m:r>
                          <a:rPr lang="it-IT" i="1">
                            <a:latin typeface="Cambria Math" panose="02040503050406030204" pitchFamily="18" charset="0"/>
                          </a:rPr>
                          <m:t>𝑘</m:t>
                        </m:r>
                      </m:sub>
                      <m:sup>
                        <m:r>
                          <a:rPr lang="it-IT" i="1">
                            <a:latin typeface="Cambria Math" panose="02040503050406030204" pitchFamily="18" charset="0"/>
                          </a:rPr>
                          <m:t>𝑡𝑦𝑝</m:t>
                        </m:r>
                      </m:sup>
                    </m:sSubSup>
                  </m:oMath>
                </a14:m>
                <a:r>
                  <a:rPr lang="it-IT" dirty="0"/>
                  <a:t> is the residual typical value which depends on the particle trajectory position in the detector and the tracking planes (fixed values evaluated a priori)</a:t>
                </a:r>
              </a:p>
            </p:txBody>
          </p:sp>
        </mc:Choice>
        <mc:Fallback xmlns="">
          <p:sp>
            <p:nvSpPr>
              <p:cNvPr id="9" name="Rectangle 8">
                <a:extLst>
                  <a:ext uri="{FF2B5EF4-FFF2-40B4-BE49-F238E27FC236}">
                    <a16:creationId xmlns:a16="http://schemas.microsoft.com/office/drawing/2014/main" id="{02654E65-9D32-4B5E-B34C-B417C0F63B66}"/>
                  </a:ext>
                </a:extLst>
              </p:cNvPr>
              <p:cNvSpPr>
                <a:spLocks noRot="1" noChangeAspect="1" noMove="1" noResize="1" noEditPoints="1" noAdjustHandles="1" noChangeArrowheads="1" noChangeShapeType="1" noTextEdit="1"/>
              </p:cNvSpPr>
              <p:nvPr/>
            </p:nvSpPr>
            <p:spPr>
              <a:xfrm>
                <a:off x="532635" y="4584824"/>
                <a:ext cx="11126727" cy="697050"/>
              </a:xfrm>
              <a:prstGeom prst="rect">
                <a:avLst/>
              </a:prstGeom>
              <a:blipFill>
                <a:blip r:embed="rId5"/>
                <a:stretch>
                  <a:fillRect l="-329" b="-13158"/>
                </a:stretch>
              </a:blipFill>
            </p:spPr>
            <p:txBody>
              <a:bodyPr/>
              <a:lstStyle/>
              <a:p>
                <a:r>
                  <a:rPr lang="en-US">
                    <a:noFill/>
                  </a:rPr>
                  <a:t> </a:t>
                </a:r>
              </a:p>
            </p:txBody>
          </p:sp>
        </mc:Fallback>
      </mc:AlternateContent>
    </p:spTree>
    <p:extLst>
      <p:ext uri="{BB962C8B-B14F-4D97-AF65-F5344CB8AC3E}">
        <p14:creationId xmlns:p14="http://schemas.microsoft.com/office/powerpoint/2010/main" val="36570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for the </a:t>
                </a:r>
                <a:r>
                  <a:rPr lang="it-IT" sz="1600" dirty="0">
                    <a:solidFill>
                      <a:schemeClr val="accent3"/>
                    </a:solidFill>
                  </a:rPr>
                  <a:t>measured quantities </a:t>
                </a:r>
                <a14:m>
                  <m:oMath xmlns:m="http://schemas.openxmlformats.org/officeDocument/2006/math">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𝑦</m:t>
                    </m:r>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𝑧</m:t>
                    </m:r>
                    <m:r>
                      <a:rPr lang="it-IT" sz="1600" b="0" i="1" smtClean="0">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oMath>
                </a14:m>
                <a:r>
                  <a:rPr lang="it-IT" sz="1600" dirty="0">
                    <a:solidFill>
                      <a:schemeClr val="accent3"/>
                    </a:solidFill>
                  </a:rPr>
                  <a:t> </a:t>
                </a:r>
                <a:r>
                  <a:rPr lang="it-IT" sz="1600" dirty="0"/>
                  <a:t>(Information retrieved directly modifying the kalman filter module in garsoft </a:t>
                </a:r>
                <a:r>
                  <a:rPr lang="en-US" sz="1600" dirty="0">
                    <a:solidFill>
                      <a:schemeClr val="accent3"/>
                    </a:solidFill>
                  </a:rPr>
                  <a:t>tpctrackfit2_module.cc</a:t>
                </a:r>
                <a:r>
                  <a:rPr lang="it-IT" sz="1600" dirty="0"/>
                  <a:t>) for a muon from a particle gun pointing towards the center of the TPC. </a:t>
                </a:r>
                <a:r>
                  <a:rPr lang="it-IT" sz="1600" dirty="0">
                    <a:solidFill>
                      <a:schemeClr val="accent3"/>
                    </a:solidFill>
                  </a:rPr>
                  <a:t>FORWARD FIT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830997"/>
              </a:xfrm>
              <a:prstGeom prst="rect">
                <a:avLst/>
              </a:prstGeom>
              <a:blipFill>
                <a:blip r:embed="rId2"/>
                <a:stretch>
                  <a:fillRect l="-219" t="-2190" r="-438" b="-802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17</a:t>
            </a:fld>
            <a:endParaRPr lang="it-IT"/>
          </a:p>
        </p:txBody>
      </p:sp>
      <p:pic>
        <p:nvPicPr>
          <p:cNvPr id="5" name="Picture 4" descr="A picture containing chart&#10;&#10;Description automatically generated">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335" y="1704202"/>
            <a:ext cx="4893665" cy="3795287"/>
          </a:xfrm>
          <a:prstGeom prst="rect">
            <a:avLst/>
          </a:prstGeom>
        </p:spPr>
      </p:pic>
      <p:pic>
        <p:nvPicPr>
          <p:cNvPr id="10" name="Picture 9" descr="Chart&#10;&#10;Description automatically generated">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04202"/>
            <a:ext cx="4893665" cy="3795287"/>
          </a:xfrm>
          <a:prstGeom prst="rect">
            <a:avLst/>
          </a:prstGeom>
        </p:spPr>
      </p:pic>
      <p:sp>
        <p:nvSpPr>
          <p:cNvPr id="3" name="TextBox 2">
            <a:extLst>
              <a:ext uri="{FF2B5EF4-FFF2-40B4-BE49-F238E27FC236}">
                <a16:creationId xmlns:a16="http://schemas.microsoft.com/office/drawing/2014/main" id="{AE47BBD8-07EE-49B2-8562-6423765A7389}"/>
              </a:ext>
            </a:extLst>
          </p:cNvPr>
          <p:cNvSpPr txBox="1"/>
          <p:nvPr/>
        </p:nvSpPr>
        <p:spPr>
          <a:xfrm>
            <a:off x="458632" y="5387571"/>
            <a:ext cx="11126727" cy="830997"/>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the energy loss (dE/dx) of the particle along the track causes the particle to slow down and the track parameters (i.e the curvature) to change. The Kalman filter updates step by step its estimates using measurement and taking into account these changes: for this reason the </a:t>
            </a:r>
            <a:r>
              <a:rPr lang="it-IT" sz="1600" dirty="0">
                <a:solidFill>
                  <a:schemeClr val="accent1"/>
                </a:solidFill>
              </a:rPr>
              <a:t>Forward</a:t>
            </a:r>
            <a:r>
              <a:rPr lang="it-IT" sz="1600" dirty="0"/>
              <a:t> and </a:t>
            </a:r>
            <a:r>
              <a:rPr lang="it-IT" sz="1600" dirty="0">
                <a:solidFill>
                  <a:schemeClr val="accent1"/>
                </a:solidFill>
              </a:rPr>
              <a:t>Backward</a:t>
            </a:r>
            <a:r>
              <a:rPr lang="it-IT" sz="1600" dirty="0"/>
              <a:t> fits will produce different results, despite being performed with the same procedure</a:t>
            </a:r>
            <a:endParaRPr lang="en-US" sz="1600" dirty="0"/>
          </a:p>
        </p:txBody>
      </p:sp>
      <p:sp>
        <p:nvSpPr>
          <p:cNvPr id="9" name="Arrow: Right 8">
            <a:extLst>
              <a:ext uri="{FF2B5EF4-FFF2-40B4-BE49-F238E27FC236}">
                <a16:creationId xmlns:a16="http://schemas.microsoft.com/office/drawing/2014/main" id="{8091EEEA-59D8-4079-835B-59AFB481965E}"/>
              </a:ext>
            </a:extLst>
          </p:cNvPr>
          <p:cNvSpPr/>
          <p:nvPr/>
        </p:nvSpPr>
        <p:spPr>
          <a:xfrm>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F03428-60D6-43CE-B372-CF8E68543104}"/>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154387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𝑦</m:t>
                    </m:r>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𝑧</m:t>
                    </m:r>
                    <m:r>
                      <a:rPr lang="it-IT" sz="1600" b="0" i="1" smtClean="0">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oMath>
                </a14:m>
                <a:r>
                  <a:rPr lang="it-IT" sz="1600" dirty="0">
                    <a:solidFill>
                      <a:schemeClr val="accent3"/>
                    </a:solidFill>
                  </a:rPr>
                  <a:t> </a:t>
                </a:r>
                <a:r>
                  <a:rPr lang="it-IT" sz="1600" dirty="0"/>
                  <a:t>(Information retrieved directly modifying the kalman filter module in garsoft </a:t>
                </a:r>
                <a:r>
                  <a:rPr lang="en-US" sz="1600" dirty="0">
                    <a:solidFill>
                      <a:schemeClr val="accent3"/>
                    </a:solidFill>
                  </a:rPr>
                  <a:t>tpctrackfit2_module.cc</a:t>
                </a:r>
                <a:r>
                  <a:rPr lang="it-IT" sz="1600" dirty="0"/>
                  <a:t>) for a muon from a particle gun pointing towards the center of the TPC: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830997"/>
              </a:xfrm>
              <a:prstGeom prst="rect">
                <a:avLst/>
              </a:prstGeom>
              <a:blipFill>
                <a:blip r:embed="rId2"/>
                <a:stretch>
                  <a:fillRect l="-219" t="-2190" b="-802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18</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2" y="1694997"/>
            <a:ext cx="4893665" cy="3795288"/>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02333" y="1694997"/>
            <a:ext cx="4893665" cy="3795288"/>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
        <p:nvSpPr>
          <p:cNvPr id="16" name="TextBox 15">
            <a:extLst>
              <a:ext uri="{FF2B5EF4-FFF2-40B4-BE49-F238E27FC236}">
                <a16:creationId xmlns:a16="http://schemas.microsoft.com/office/drawing/2014/main" id="{77DC7073-B13D-44C4-82A2-7AD206FC8CE7}"/>
              </a:ext>
            </a:extLst>
          </p:cNvPr>
          <p:cNvSpPr txBox="1"/>
          <p:nvPr/>
        </p:nvSpPr>
        <p:spPr>
          <a:xfrm>
            <a:off x="1381910" y="5490285"/>
            <a:ext cx="9262417" cy="584775"/>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at the moment the Kalman gain is calibrated in such a way to strongly favour the a priori prediction over the measurement; this might not be the ideal choice</a:t>
            </a:r>
            <a:endParaRPr lang="en-US" sz="1600" dirty="0"/>
          </a:p>
        </p:txBody>
      </p:sp>
    </p:spTree>
    <p:extLst>
      <p:ext uri="{BB962C8B-B14F-4D97-AF65-F5344CB8AC3E}">
        <p14:creationId xmlns:p14="http://schemas.microsoft.com/office/powerpoint/2010/main" val="423027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936374"/>
                <a:ext cx="11126727" cy="686213"/>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rgbClr val="FF0000"/>
                    </a:solidFill>
                  </a:rPr>
                  <a:t>non measured quantities </a:t>
                </a:r>
                <a14:m>
                  <m:oMath xmlns:m="http://schemas.openxmlformats.org/officeDocument/2006/math">
                    <m:r>
                      <a:rPr lang="it-IT" sz="1600" b="0" i="1" smtClean="0">
                        <a:solidFill>
                          <a:srgbClr val="FF0000"/>
                        </a:solidFill>
                        <a:latin typeface="Cambria Math" panose="02040503050406030204" pitchFamily="18" charset="0"/>
                      </a:rPr>
                      <m:t>(</m:t>
                    </m:r>
                    <m:f>
                      <m:fPr>
                        <m:ctrlPr>
                          <a:rPr lang="it-IT" sz="1600" b="0" i="1" smtClean="0">
                            <a:solidFill>
                              <a:srgbClr val="FF0000"/>
                            </a:solidFill>
                            <a:latin typeface="Cambria Math" panose="02040503050406030204" pitchFamily="18" charset="0"/>
                          </a:rPr>
                        </m:ctrlPr>
                      </m:fPr>
                      <m:num>
                        <m:r>
                          <a:rPr lang="it-IT" sz="1600" b="0" i="1" smtClean="0">
                            <a:solidFill>
                              <a:srgbClr val="FF0000"/>
                            </a:solidFill>
                            <a:latin typeface="Cambria Math" panose="02040503050406030204" pitchFamily="18" charset="0"/>
                          </a:rPr>
                          <m:t>1</m:t>
                        </m:r>
                      </m:num>
                      <m:den>
                        <m:r>
                          <a:rPr lang="it-IT" sz="1600" b="0" i="1" smtClean="0">
                            <a:solidFill>
                              <a:srgbClr val="FF0000"/>
                            </a:solidFill>
                            <a:latin typeface="Cambria Math" panose="02040503050406030204" pitchFamily="18" charset="0"/>
                          </a:rPr>
                          <m:t>𝑟</m:t>
                        </m:r>
                      </m:den>
                    </m:f>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𝜙</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𝜆</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b="0" dirty="0">
                    <a:solidFill>
                      <a:srgbClr val="FF0000"/>
                    </a:solidFill>
                  </a:rPr>
                  <a:t>: </a:t>
                </a:r>
                <a:r>
                  <a:rPr lang="it-IT" sz="1600" dirty="0">
                    <a:solidFill>
                      <a:schemeClr val="accent3"/>
                    </a:solidFill>
                  </a:rPr>
                  <a:t>FORWARD FIT</a:t>
                </a:r>
                <a:endParaRPr lang="it-IT" sz="1600" b="0" dirty="0">
                  <a:solidFill>
                    <a:srgbClr val="FF0000"/>
                  </a:solidFill>
                </a:endParaRP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936374"/>
                <a:ext cx="11126727" cy="686213"/>
              </a:xfrm>
              <a:prstGeom prst="rect">
                <a:avLst/>
              </a:prstGeom>
              <a:blipFill>
                <a:blip r:embed="rId2"/>
                <a:stretch>
                  <a:fillRect l="-219" b="-11607"/>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09991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19</a:t>
            </a:fld>
            <a:endParaRPr lang="it-IT"/>
          </a:p>
        </p:txBody>
      </p:sp>
      <p:pic>
        <p:nvPicPr>
          <p:cNvPr id="4" name="Picture 3">
            <a:extLst>
              <a:ext uri="{FF2B5EF4-FFF2-40B4-BE49-F238E27FC236}">
                <a16:creationId xmlns:a16="http://schemas.microsoft.com/office/drawing/2014/main" id="{BEF66F0C-1CFC-4398-973F-20CD775ED9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761" y="1622587"/>
            <a:ext cx="4045033" cy="3137130"/>
          </a:xfrm>
          <a:prstGeom prst="rect">
            <a:avLst/>
          </a:prstGeom>
        </p:spPr>
      </p:pic>
      <p:pic>
        <p:nvPicPr>
          <p:cNvPr id="11" name="Picture 10">
            <a:extLst>
              <a:ext uri="{FF2B5EF4-FFF2-40B4-BE49-F238E27FC236}">
                <a16:creationId xmlns:a16="http://schemas.microsoft.com/office/drawing/2014/main" id="{B9DD1E1F-BDE0-4D1D-A015-9B1CC556E1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50855" y="1622587"/>
            <a:ext cx="4090287" cy="3172227"/>
          </a:xfrm>
          <a:prstGeom prst="rect">
            <a:avLst/>
          </a:prstGeom>
        </p:spPr>
      </p:pic>
      <p:pic>
        <p:nvPicPr>
          <p:cNvPr id="13" name="Picture 12">
            <a:extLst>
              <a:ext uri="{FF2B5EF4-FFF2-40B4-BE49-F238E27FC236}">
                <a16:creationId xmlns:a16="http://schemas.microsoft.com/office/drawing/2014/main" id="{E6BD3268-0578-465F-B770-72E0C886B0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41143" y="1622586"/>
            <a:ext cx="4045034" cy="3137130"/>
          </a:xfrm>
          <a:prstGeom prst="rect">
            <a:avLst/>
          </a:prstGeom>
        </p:spPr>
      </p:pic>
      <p:pic>
        <p:nvPicPr>
          <p:cNvPr id="5" name="Picture 4" descr="Chart&#10;&#10;Description automatically generated">
            <a:extLst>
              <a:ext uri="{FF2B5EF4-FFF2-40B4-BE49-F238E27FC236}">
                <a16:creationId xmlns:a16="http://schemas.microsoft.com/office/drawing/2014/main" id="{F7C4D055-799C-4A35-AC36-5E48BE5C20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123" y="4663503"/>
            <a:ext cx="2684307" cy="2081817"/>
          </a:xfrm>
          <a:prstGeom prst="rect">
            <a:avLst/>
          </a:prstGeom>
        </p:spPr>
      </p:pic>
      <p:sp>
        <p:nvSpPr>
          <p:cNvPr id="6" name="Oval 5">
            <a:extLst>
              <a:ext uri="{FF2B5EF4-FFF2-40B4-BE49-F238E27FC236}">
                <a16:creationId xmlns:a16="http://schemas.microsoft.com/office/drawing/2014/main" id="{2EE7386B-D1BB-4C66-960A-AE0063B90C9D}"/>
              </a:ext>
            </a:extLst>
          </p:cNvPr>
          <p:cNvSpPr/>
          <p:nvPr/>
        </p:nvSpPr>
        <p:spPr>
          <a:xfrm>
            <a:off x="3364637" y="3116062"/>
            <a:ext cx="213064" cy="1509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E6CAB30-EE43-493A-B895-E150A61CDB1B}"/>
              </a:ext>
            </a:extLst>
          </p:cNvPr>
          <p:cNvCxnSpPr>
            <a:stCxn id="6" idx="2"/>
          </p:cNvCxnSpPr>
          <p:nvPr/>
        </p:nvCxnSpPr>
        <p:spPr>
          <a:xfrm flipH="1">
            <a:off x="1083076" y="3191523"/>
            <a:ext cx="2281561" cy="1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CCB014-086E-4DF1-984F-31DAEFCCFB04}"/>
              </a:ext>
            </a:extLst>
          </p:cNvPr>
          <p:cNvCxnSpPr>
            <a:cxnSpLocks/>
          </p:cNvCxnSpPr>
          <p:nvPr/>
        </p:nvCxnSpPr>
        <p:spPr>
          <a:xfrm flipH="1">
            <a:off x="3196109" y="3208700"/>
            <a:ext cx="381593" cy="1665141"/>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D6BFF739-3E75-4DD6-AAE2-210C23CCA20A}"/>
              </a:ext>
            </a:extLst>
          </p:cNvPr>
          <p:cNvSpPr/>
          <p:nvPr/>
        </p:nvSpPr>
        <p:spPr>
          <a:xfrm>
            <a:off x="7430928" y="5181551"/>
            <a:ext cx="1420427"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AD54529-6697-4B05-9C3E-7D87964DA20D}"/>
              </a:ext>
            </a:extLst>
          </p:cNvPr>
          <p:cNvSpPr txBox="1"/>
          <p:nvPr/>
        </p:nvSpPr>
        <p:spPr>
          <a:xfrm>
            <a:off x="6269862" y="5730578"/>
            <a:ext cx="4045034" cy="369332"/>
          </a:xfrm>
          <a:prstGeom prst="rect">
            <a:avLst/>
          </a:prstGeom>
          <a:noFill/>
        </p:spPr>
        <p:txBody>
          <a:bodyPr wrap="square" rtlCol="0">
            <a:spAutoFit/>
          </a:bodyPr>
          <a:lstStyle/>
          <a:p>
            <a:r>
              <a:rPr lang="it-IT" dirty="0">
                <a:solidFill>
                  <a:schemeClr val="accent3"/>
                </a:solidFill>
              </a:rPr>
              <a:t>FITTER PROPAGATION DIRECTION</a:t>
            </a:r>
            <a:endParaRPr lang="en-US" dirty="0">
              <a:solidFill>
                <a:schemeClr val="accent3"/>
              </a:solidFill>
            </a:endParaRPr>
          </a:p>
        </p:txBody>
      </p:sp>
      <p:sp>
        <p:nvSpPr>
          <p:cNvPr id="17" name="Segnaposto numero diapositiva 5">
            <a:extLst>
              <a:ext uri="{FF2B5EF4-FFF2-40B4-BE49-F238E27FC236}">
                <a16:creationId xmlns:a16="http://schemas.microsoft.com/office/drawing/2014/main" id="{4202352B-70BC-4D85-9E17-121D23F61E6E}"/>
              </a:ext>
            </a:extLst>
          </p:cNvPr>
          <p:cNvSpPr txBox="1">
            <a:spLocks/>
          </p:cNvSpPr>
          <p:nvPr/>
        </p:nvSpPr>
        <p:spPr>
          <a:xfrm>
            <a:off x="11772820" y="6401750"/>
            <a:ext cx="278418" cy="274324"/>
          </a:xfrm>
          <a:prstGeom prst="rect">
            <a:avLst/>
          </a:prstGeom>
        </p:spPr>
        <p:txBody>
          <a:bodyPr vert="horz" lIns="0" tIns="0" rIns="0" bIns="0" rtlCol="0" anchor="ctr">
            <a:normAutofit/>
          </a:bodyPr>
          <a:lstStyle>
            <a:defPPr rtl="0">
              <a:defRPr lang="it-IT"/>
            </a:defPPr>
            <a:lvl1pPr marL="0" algn="ctr" defTabSz="914400" rtl="0" eaLnBrk="1" latinLnBrk="0" hangingPunct="1">
              <a:defRPr sz="1200" i="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9B51A1E-902D-48AF-9020-955120F399B6}" type="slidenum">
              <a:rPr lang="it-IT" smtClean="0"/>
              <a:pPr>
                <a:spcAft>
                  <a:spcPts val="600"/>
                </a:spcAft>
              </a:pPr>
              <a:t>19</a:t>
            </a:fld>
            <a:endParaRPr lang="it-IT" dirty="0"/>
          </a:p>
        </p:txBody>
      </p:sp>
    </p:spTree>
    <p:extLst>
      <p:ext uri="{BB962C8B-B14F-4D97-AF65-F5344CB8AC3E}">
        <p14:creationId xmlns:p14="http://schemas.microsoft.com/office/powerpoint/2010/main" val="10091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fontScale="90000"/>
          </a:bodyPr>
          <a:lstStyle/>
          <a:p>
            <a:pPr rtl="0"/>
            <a:r>
              <a:rPr lang="it-IT" dirty="0"/>
              <a:t>Lar to Gar sample: motivation and current procedure</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a:t>
            </a:fld>
            <a:endParaRPr lang="it-IT"/>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06CDAA4-3493-4F81-8B2F-F15A66E6619E}"/>
                  </a:ext>
                </a:extLst>
              </p:cNvPr>
              <p:cNvSpPr/>
              <p:nvPr/>
            </p:nvSpPr>
            <p:spPr>
              <a:xfrm>
                <a:off x="431999" y="1361458"/>
                <a:ext cx="11480030" cy="4708981"/>
              </a:xfrm>
              <a:prstGeom prst="rect">
                <a:avLst/>
              </a:prstGeom>
            </p:spPr>
            <p:txBody>
              <a:bodyPr wrap="square">
                <a:spAutoFit/>
              </a:bodyPr>
              <a:lstStyle/>
              <a:p>
                <a:pPr marL="285750" indent="-285750">
                  <a:buFont typeface="Arial" panose="020B0604020202020204" pitchFamily="34" charset="0"/>
                  <a:buChar char="•"/>
                </a:pPr>
                <a:r>
                  <a:rPr lang="en-US" sz="2000" dirty="0"/>
                  <a:t>An important role of </a:t>
                </a:r>
                <a:r>
                  <a:rPr lang="en-US" sz="2000" dirty="0">
                    <a:solidFill>
                      <a:schemeClr val="accent3"/>
                    </a:solidFill>
                  </a:rPr>
                  <a:t>ND-</a:t>
                </a:r>
                <a:r>
                  <a:rPr lang="en-US" sz="2000" dirty="0" err="1">
                    <a:solidFill>
                      <a:schemeClr val="accent3"/>
                    </a:solidFill>
                  </a:rPr>
                  <a:t>GAr</a:t>
                </a:r>
                <a:r>
                  <a:rPr lang="en-US" sz="2000" dirty="0">
                    <a:solidFill>
                      <a:schemeClr val="accent3"/>
                    </a:solidFill>
                  </a:rPr>
                  <a:t> </a:t>
                </a:r>
                <a:r>
                  <a:rPr lang="en-US" sz="2000" dirty="0"/>
                  <a:t>will be to function as a </a:t>
                </a:r>
                <a:r>
                  <a:rPr lang="en-US" sz="2000" dirty="0">
                    <a:solidFill>
                      <a:schemeClr val="accent3"/>
                    </a:solidFill>
                  </a:rPr>
                  <a:t>muon spectrometer of ND-</a:t>
                </a:r>
                <a:r>
                  <a:rPr lang="en-US" sz="2000" dirty="0" err="1">
                    <a:solidFill>
                      <a:schemeClr val="accent3"/>
                    </a:solidFill>
                  </a:rPr>
                  <a:t>LAr</a:t>
                </a:r>
                <a:r>
                  <a:rPr lang="en-US" sz="2000" dirty="0">
                    <a:solidFill>
                      <a:schemeClr val="accent3"/>
                    </a:solidFill>
                  </a:rPr>
                  <a:t>: </a:t>
                </a:r>
                <a:r>
                  <a:rPr lang="en-US" sz="2000" dirty="0"/>
                  <a:t>to evaluate its capabilities in that sense</a:t>
                </a:r>
                <a:r>
                  <a:rPr lang="en-US" sz="2000" dirty="0">
                    <a:solidFill>
                      <a:srgbClr val="FF0000"/>
                    </a:solidFill>
                  </a:rPr>
                  <a:t> </a:t>
                </a:r>
                <a:r>
                  <a:rPr lang="en-US" sz="2000" dirty="0"/>
                  <a:t>the </a:t>
                </a:r>
                <a14:m>
                  <m:oMath xmlns:m="http://schemas.openxmlformats.org/officeDocument/2006/math">
                    <m:r>
                      <m:rPr>
                        <m:sty m:val="p"/>
                      </m:rPr>
                      <a:rPr lang="it-IT" sz="2000" i="1" smtClean="0">
                        <a:solidFill>
                          <a:schemeClr val="accent3"/>
                        </a:solidFill>
                        <a:latin typeface="Cambria Math" panose="02040503050406030204" pitchFamily="18" charset="0"/>
                      </a:rPr>
                      <m:t>LAr</m:t>
                    </m:r>
                    <m:r>
                      <a:rPr lang="it-IT" sz="2000" i="1" smtClean="0">
                        <a:solidFill>
                          <a:schemeClr val="accent3"/>
                        </a:solidFill>
                        <a:latin typeface="Cambria Math" panose="02040503050406030204" pitchFamily="18" charset="0"/>
                      </a:rPr>
                      <m:t>→</m:t>
                    </m:r>
                    <m:r>
                      <m:rPr>
                        <m:sty m:val="p"/>
                      </m:rPr>
                      <a:rPr lang="it-IT" sz="2000" i="1" smtClean="0">
                        <a:solidFill>
                          <a:schemeClr val="accent3"/>
                        </a:solidFill>
                        <a:latin typeface="Cambria Math" panose="02040503050406030204" pitchFamily="18" charset="0"/>
                      </a:rPr>
                      <m:t>GAr</m:t>
                    </m:r>
                  </m:oMath>
                </a14:m>
                <a:r>
                  <a:rPr lang="en-US" sz="2000" dirty="0">
                    <a:solidFill>
                      <a:schemeClr val="accent3"/>
                    </a:solidFill>
                  </a:rPr>
                  <a:t> </a:t>
                </a:r>
                <a:r>
                  <a:rPr lang="en-US" sz="2000" dirty="0"/>
                  <a:t>propagation of tracks needs to be very well studied</a:t>
                </a:r>
              </a:p>
              <a:p>
                <a:endParaRPr lang="en-US" sz="2000" dirty="0"/>
              </a:p>
              <a:p>
                <a:pPr marL="285750" indent="-285750">
                  <a:buFont typeface="Arial" panose="020B0604020202020204" pitchFamily="34" charset="0"/>
                  <a:buChar char="•"/>
                </a:pPr>
                <a:r>
                  <a:rPr lang="en-US" sz="2000" dirty="0"/>
                  <a:t>The current ND </a:t>
                </a:r>
                <a14:m>
                  <m:oMath xmlns:m="http://schemas.openxmlformats.org/officeDocument/2006/math">
                    <m:r>
                      <m:rPr>
                        <m:sty m:val="p"/>
                      </m:rPr>
                      <a:rPr lang="it-IT" sz="2000" i="1">
                        <a:solidFill>
                          <a:schemeClr val="accent3"/>
                        </a:solidFill>
                        <a:latin typeface="Cambria Math" panose="02040503050406030204" pitchFamily="18" charset="0"/>
                      </a:rPr>
                      <m:t>LAr</m:t>
                    </m:r>
                    <m:r>
                      <a:rPr lang="it-IT" sz="2000" i="1">
                        <a:solidFill>
                          <a:schemeClr val="accent3"/>
                        </a:solidFill>
                        <a:latin typeface="Cambria Math" panose="02040503050406030204" pitchFamily="18" charset="0"/>
                      </a:rPr>
                      <m:t>→</m:t>
                    </m:r>
                    <m:r>
                      <m:rPr>
                        <m:sty m:val="p"/>
                      </m:rPr>
                      <a:rPr lang="it-IT" sz="2000" i="1">
                        <a:solidFill>
                          <a:schemeClr val="accent3"/>
                        </a:solidFill>
                        <a:latin typeface="Cambria Math" panose="02040503050406030204" pitchFamily="18" charset="0"/>
                      </a:rPr>
                      <m:t>GAr</m:t>
                    </m:r>
                  </m:oMath>
                </a14:m>
                <a:r>
                  <a:rPr lang="en-US" sz="2000" dirty="0">
                    <a:solidFill>
                      <a:schemeClr val="accent3"/>
                    </a:solidFill>
                  </a:rPr>
                  <a:t> </a:t>
                </a:r>
                <a:r>
                  <a:rPr lang="en-US" sz="2000" dirty="0"/>
                  <a:t>simulation chain:</a:t>
                </a:r>
              </a:p>
              <a:p>
                <a:pPr marL="800100" lvl="1" indent="-342900">
                  <a:buFont typeface="+mj-lt"/>
                  <a:buAutoNum type="arabicPeriod"/>
                </a:pPr>
                <a:r>
                  <a:rPr lang="en-US" sz="2000" dirty="0"/>
                  <a:t>Simulate neutrino interactions with </a:t>
                </a:r>
                <a:r>
                  <a:rPr lang="en-US" sz="2000" dirty="0">
                    <a:solidFill>
                      <a:schemeClr val="accent3"/>
                    </a:solidFill>
                  </a:rPr>
                  <a:t>GENIE</a:t>
                </a:r>
                <a:r>
                  <a:rPr lang="en-US" sz="2000" dirty="0">
                    <a:solidFill>
                      <a:srgbClr val="FF0000"/>
                    </a:solidFill>
                  </a:rPr>
                  <a:t> </a:t>
                </a:r>
                <a:r>
                  <a:rPr lang="en-US" sz="2000" dirty="0"/>
                  <a:t>in a ND hall geometry file containing only the liquid Argon detector</a:t>
                </a:r>
              </a:p>
              <a:p>
                <a:pPr marL="800100" lvl="1" indent="-342900">
                  <a:buFont typeface="+mj-lt"/>
                  <a:buAutoNum type="arabicPeriod"/>
                </a:pPr>
                <a:r>
                  <a:rPr lang="en-US" sz="2000" dirty="0"/>
                  <a:t>Propagate particles using </a:t>
                </a:r>
                <a:r>
                  <a:rPr lang="en-US" sz="2000" dirty="0" err="1">
                    <a:solidFill>
                      <a:schemeClr val="accent3"/>
                    </a:solidFill>
                  </a:rPr>
                  <a:t>edep</a:t>
                </a:r>
                <a:r>
                  <a:rPr lang="en-US" sz="2000" dirty="0">
                    <a:solidFill>
                      <a:schemeClr val="accent3"/>
                    </a:solidFill>
                  </a:rPr>
                  <a:t>-sim</a:t>
                </a:r>
                <a:r>
                  <a:rPr lang="en-US" sz="2000" dirty="0"/>
                  <a:t> in a ND hall geometry file containing both </a:t>
                </a:r>
                <a:r>
                  <a:rPr lang="en-US" sz="2000" dirty="0" err="1"/>
                  <a:t>ArgonCube</a:t>
                </a:r>
                <a:r>
                  <a:rPr lang="en-US" sz="2000" dirty="0"/>
                  <a:t> and </a:t>
                </a:r>
                <a:r>
                  <a:rPr lang="en-US" sz="2000" dirty="0" err="1"/>
                  <a:t>HPgTPC</a:t>
                </a:r>
                <a:endParaRPr lang="en-US" sz="2000" dirty="0"/>
              </a:p>
              <a:p>
                <a:pPr marL="800100" lvl="1" indent="-342900">
                  <a:buFont typeface="+mj-lt"/>
                  <a:buAutoNum type="arabicPeriod"/>
                </a:pPr>
                <a:r>
                  <a:rPr lang="en-US" sz="2000" dirty="0"/>
                  <a:t>Convert </a:t>
                </a:r>
                <a:r>
                  <a:rPr lang="en-US" sz="2000" dirty="0" err="1"/>
                  <a:t>edep</a:t>
                </a:r>
                <a:r>
                  <a:rPr lang="en-US" sz="2000" dirty="0"/>
                  <a:t>-sim file to root file readable by </a:t>
                </a:r>
                <a:r>
                  <a:rPr lang="en-US" sz="2000" dirty="0" err="1">
                    <a:solidFill>
                      <a:schemeClr val="accent3"/>
                    </a:solidFill>
                  </a:rPr>
                  <a:t>GarSoft</a:t>
                </a:r>
                <a:endParaRPr lang="en-US" sz="2000" dirty="0">
                  <a:solidFill>
                    <a:schemeClr val="accent3"/>
                  </a:solidFill>
                </a:endParaRPr>
              </a:p>
              <a:p>
                <a:pPr marL="800100" lvl="1" indent="-342900">
                  <a:buFont typeface="+mj-lt"/>
                  <a:buAutoNum type="arabicPeriod"/>
                </a:pPr>
                <a:r>
                  <a:rPr lang="en-US" sz="2000" dirty="0"/>
                  <a:t>Follow the </a:t>
                </a:r>
                <a:r>
                  <a:rPr lang="en-US" sz="2000" dirty="0" err="1"/>
                  <a:t>Garsoft</a:t>
                </a:r>
                <a:r>
                  <a:rPr lang="en-US" sz="2000" dirty="0"/>
                  <a:t> reconstruction chain</a:t>
                </a:r>
              </a:p>
              <a:p>
                <a:pPr lvl="1"/>
                <a:endParaRPr lang="en-US" sz="2000" dirty="0"/>
              </a:p>
              <a:p>
                <a:pPr marL="342900" indent="-342900">
                  <a:buFont typeface="Arial" panose="020B0604020202020204" pitchFamily="34" charset="0"/>
                  <a:buChar char="•"/>
                </a:pPr>
                <a:r>
                  <a:rPr lang="en-US" sz="2000" dirty="0"/>
                  <a:t>Recently a wiki has been developed by </a:t>
                </a:r>
                <a:r>
                  <a:rPr lang="en-US" sz="2000" dirty="0" err="1"/>
                  <a:t>Eldwan</a:t>
                </a:r>
                <a:r>
                  <a:rPr lang="en-US" sz="2000" dirty="0"/>
                  <a:t> Brianne : </a:t>
                </a:r>
                <a:r>
                  <a:rPr lang="en-US" sz="2000" dirty="0">
                    <a:hlinkClick r:id="rId2"/>
                  </a:rPr>
                  <a:t>https://cdcvs.fnal.gov/redmine/projects/dune-neardet-design/wiki/Run_edep-sim_samples_through_GArSoft</a:t>
                </a:r>
                <a:endParaRPr lang="en-US" sz="2000" dirty="0"/>
              </a:p>
              <a:p>
                <a:pPr lvl="1"/>
                <a:endParaRPr lang="en-US" sz="2000" dirty="0"/>
              </a:p>
              <a:p>
                <a:pPr marL="285750" indent="-285750">
                  <a:buFont typeface="Arial" panose="020B0604020202020204" pitchFamily="34" charset="0"/>
                  <a:buChar char="•"/>
                </a:pPr>
                <a:endParaRPr lang="en-US" sz="2000" dirty="0"/>
              </a:p>
            </p:txBody>
          </p:sp>
        </mc:Choice>
        <mc:Fallback xmlns="">
          <p:sp>
            <p:nvSpPr>
              <p:cNvPr id="3" name="Rectangle 2">
                <a:extLst>
                  <a:ext uri="{FF2B5EF4-FFF2-40B4-BE49-F238E27FC236}">
                    <a16:creationId xmlns:a16="http://schemas.microsoft.com/office/drawing/2014/main" id="{706CDAA4-3493-4F81-8B2F-F15A66E6619E}"/>
                  </a:ext>
                </a:extLst>
              </p:cNvPr>
              <p:cNvSpPr>
                <a:spLocks noRot="1" noChangeAspect="1" noMove="1" noResize="1" noEditPoints="1" noAdjustHandles="1" noChangeArrowheads="1" noChangeShapeType="1" noTextEdit="1"/>
              </p:cNvSpPr>
              <p:nvPr/>
            </p:nvSpPr>
            <p:spPr>
              <a:xfrm>
                <a:off x="431999" y="1361458"/>
                <a:ext cx="11480030" cy="4708981"/>
              </a:xfrm>
              <a:prstGeom prst="rect">
                <a:avLst/>
              </a:prstGeom>
              <a:blipFill>
                <a:blip r:embed="rId3"/>
                <a:stretch>
                  <a:fillRect l="-478" t="-647" r="-1009"/>
                </a:stretch>
              </a:blipFill>
            </p:spPr>
            <p:txBody>
              <a:bodyPr/>
              <a:lstStyle/>
              <a:p>
                <a:r>
                  <a:rPr lang="en-US">
                    <a:noFill/>
                  </a:rPr>
                  <a:t> </a:t>
                </a:r>
              </a:p>
            </p:txBody>
          </p:sp>
        </mc:Fallback>
      </mc:AlternateContent>
    </p:spTree>
    <p:extLst>
      <p:ext uri="{BB962C8B-B14F-4D97-AF65-F5344CB8AC3E}">
        <p14:creationId xmlns:p14="http://schemas.microsoft.com/office/powerpoint/2010/main" val="402452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946764"/>
                <a:ext cx="11168133" cy="686213"/>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rgbClr val="FF0000"/>
                    </a:solidFill>
                  </a:rPr>
                  <a:t>non measured quantities </a:t>
                </a:r>
                <a14:m>
                  <m:oMath xmlns:m="http://schemas.openxmlformats.org/officeDocument/2006/math">
                    <m:r>
                      <a:rPr lang="it-IT" sz="1600" b="0" i="1" smtClean="0">
                        <a:solidFill>
                          <a:srgbClr val="FF0000"/>
                        </a:solidFill>
                        <a:latin typeface="Cambria Math" panose="02040503050406030204" pitchFamily="18" charset="0"/>
                      </a:rPr>
                      <m:t>(</m:t>
                    </m:r>
                    <m:f>
                      <m:fPr>
                        <m:ctrlPr>
                          <a:rPr lang="it-IT" sz="1600" b="0" i="1" smtClean="0">
                            <a:solidFill>
                              <a:srgbClr val="FF0000"/>
                            </a:solidFill>
                            <a:latin typeface="Cambria Math" panose="02040503050406030204" pitchFamily="18" charset="0"/>
                          </a:rPr>
                        </m:ctrlPr>
                      </m:fPr>
                      <m:num>
                        <m:r>
                          <a:rPr lang="it-IT" sz="1600" b="0" i="1" smtClean="0">
                            <a:solidFill>
                              <a:srgbClr val="FF0000"/>
                            </a:solidFill>
                            <a:latin typeface="Cambria Math" panose="02040503050406030204" pitchFamily="18" charset="0"/>
                          </a:rPr>
                          <m:t>1</m:t>
                        </m:r>
                      </m:num>
                      <m:den>
                        <m:r>
                          <a:rPr lang="it-IT" sz="1600" b="0" i="1" smtClean="0">
                            <a:solidFill>
                              <a:srgbClr val="FF0000"/>
                            </a:solidFill>
                            <a:latin typeface="Cambria Math" panose="02040503050406030204" pitchFamily="18" charset="0"/>
                          </a:rPr>
                          <m:t>𝑟</m:t>
                        </m:r>
                      </m:den>
                    </m:f>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𝜙</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𝜆</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r>
                      <a:rPr lang="it-IT" sz="1600" b="0" i="1" smtClean="0">
                        <a:solidFill>
                          <a:srgbClr val="FF0000"/>
                        </a:solidFill>
                        <a:latin typeface="Cambria Math" panose="02040503050406030204" pitchFamily="18" charset="0"/>
                      </a:rPr>
                      <m:t>:</m:t>
                    </m:r>
                  </m:oMath>
                </a14:m>
                <a:r>
                  <a:rPr lang="it-IT" sz="1600" dirty="0"/>
                  <a:t>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946764"/>
                <a:ext cx="11168133" cy="686213"/>
              </a:xfrm>
              <a:prstGeom prst="rect">
                <a:avLst/>
              </a:prstGeom>
              <a:blipFill>
                <a:blip r:embed="rId2"/>
                <a:stretch>
                  <a:fillRect l="-218" b="-1061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09991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20</a:t>
            </a:fld>
            <a:endParaRPr lang="it-IT"/>
          </a:p>
        </p:txBody>
      </p:sp>
      <p:pic>
        <p:nvPicPr>
          <p:cNvPr id="4" name="Picture 3">
            <a:extLst>
              <a:ext uri="{FF2B5EF4-FFF2-40B4-BE49-F238E27FC236}">
                <a16:creationId xmlns:a16="http://schemas.microsoft.com/office/drawing/2014/main" id="{BEF66F0C-1CFC-4398-973F-20CD775ED9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6584" y="1640387"/>
            <a:ext cx="4045033" cy="3137130"/>
          </a:xfrm>
          <a:prstGeom prst="rect">
            <a:avLst/>
          </a:prstGeom>
        </p:spPr>
      </p:pic>
      <p:pic>
        <p:nvPicPr>
          <p:cNvPr id="11" name="Picture 10">
            <a:extLst>
              <a:ext uri="{FF2B5EF4-FFF2-40B4-BE49-F238E27FC236}">
                <a16:creationId xmlns:a16="http://schemas.microsoft.com/office/drawing/2014/main" id="{B9DD1E1F-BDE0-4D1D-A015-9B1CC556E1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56678" y="1640387"/>
            <a:ext cx="4090287" cy="3172227"/>
          </a:xfrm>
          <a:prstGeom prst="rect">
            <a:avLst/>
          </a:prstGeom>
        </p:spPr>
      </p:pic>
      <p:pic>
        <p:nvPicPr>
          <p:cNvPr id="13" name="Picture 12">
            <a:extLst>
              <a:ext uri="{FF2B5EF4-FFF2-40B4-BE49-F238E27FC236}">
                <a16:creationId xmlns:a16="http://schemas.microsoft.com/office/drawing/2014/main" id="{E6BD3268-0578-465F-B770-72E0C886B0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46966" y="1640386"/>
            <a:ext cx="4045034" cy="3137130"/>
          </a:xfrm>
          <a:prstGeom prst="rect">
            <a:avLst/>
          </a:prstGeom>
        </p:spPr>
      </p:pic>
      <p:pic>
        <p:nvPicPr>
          <p:cNvPr id="8" name="Picture 7">
            <a:extLst>
              <a:ext uri="{FF2B5EF4-FFF2-40B4-BE49-F238E27FC236}">
                <a16:creationId xmlns:a16="http://schemas.microsoft.com/office/drawing/2014/main" id="{22D0D51C-B728-4E70-BD1B-5A0AA1E32E5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21123" y="4663503"/>
            <a:ext cx="2684306" cy="2081817"/>
          </a:xfrm>
          <a:prstGeom prst="rect">
            <a:avLst/>
          </a:prstGeom>
        </p:spPr>
      </p:pic>
      <p:sp>
        <p:nvSpPr>
          <p:cNvPr id="9" name="Oval 8">
            <a:extLst>
              <a:ext uri="{FF2B5EF4-FFF2-40B4-BE49-F238E27FC236}">
                <a16:creationId xmlns:a16="http://schemas.microsoft.com/office/drawing/2014/main" id="{5486D463-0850-4AB2-B594-0D08406D73B7}"/>
              </a:ext>
            </a:extLst>
          </p:cNvPr>
          <p:cNvSpPr/>
          <p:nvPr/>
        </p:nvSpPr>
        <p:spPr>
          <a:xfrm>
            <a:off x="714591" y="3133490"/>
            <a:ext cx="213064" cy="1509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84A171F-7A7B-4501-8620-BDD9FA040700}"/>
              </a:ext>
            </a:extLst>
          </p:cNvPr>
          <p:cNvCxnSpPr>
            <a:cxnSpLocks/>
          </p:cNvCxnSpPr>
          <p:nvPr/>
        </p:nvCxnSpPr>
        <p:spPr>
          <a:xfrm>
            <a:off x="714591" y="3213717"/>
            <a:ext cx="368486" cy="1660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36F17A-B371-41DD-9191-EC0990DA70E2}"/>
              </a:ext>
            </a:extLst>
          </p:cNvPr>
          <p:cNvCxnSpPr>
            <a:cxnSpLocks/>
          </p:cNvCxnSpPr>
          <p:nvPr/>
        </p:nvCxnSpPr>
        <p:spPr>
          <a:xfrm>
            <a:off x="927655" y="3208950"/>
            <a:ext cx="2312695" cy="1664891"/>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609EB3B1-FC9C-4C69-8430-471E9F911439}"/>
              </a:ext>
            </a:extLst>
          </p:cNvPr>
          <p:cNvSpPr/>
          <p:nvPr/>
        </p:nvSpPr>
        <p:spPr>
          <a:xfrm rot="10800000">
            <a:off x="7430928" y="5181551"/>
            <a:ext cx="1420427"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E7F1ADB-F214-4D89-8538-A2776FC6EA9C}"/>
              </a:ext>
            </a:extLst>
          </p:cNvPr>
          <p:cNvSpPr txBox="1"/>
          <p:nvPr/>
        </p:nvSpPr>
        <p:spPr>
          <a:xfrm>
            <a:off x="6269862" y="5730578"/>
            <a:ext cx="4045034" cy="369332"/>
          </a:xfrm>
          <a:prstGeom prst="rect">
            <a:avLst/>
          </a:prstGeom>
          <a:noFill/>
        </p:spPr>
        <p:txBody>
          <a:bodyPr wrap="square" rtlCol="0">
            <a:spAutoFit/>
          </a:bodyPr>
          <a:lstStyle/>
          <a:p>
            <a:r>
              <a:rPr lang="it-IT" dirty="0">
                <a:solidFill>
                  <a:schemeClr val="accent3"/>
                </a:solidFill>
              </a:rPr>
              <a:t>FITTER PROPAGATION DITECTION</a:t>
            </a:r>
            <a:endParaRPr lang="en-US" dirty="0">
              <a:solidFill>
                <a:schemeClr val="accent3"/>
              </a:solidFill>
            </a:endParaRPr>
          </a:p>
        </p:txBody>
      </p:sp>
      <p:sp>
        <p:nvSpPr>
          <p:cNvPr id="20" name="Segnaposto numero diapositiva 5">
            <a:extLst>
              <a:ext uri="{FF2B5EF4-FFF2-40B4-BE49-F238E27FC236}">
                <a16:creationId xmlns:a16="http://schemas.microsoft.com/office/drawing/2014/main" id="{91088A73-E69D-4F5B-BA3E-9ABF863D7012}"/>
              </a:ext>
            </a:extLst>
          </p:cNvPr>
          <p:cNvSpPr txBox="1">
            <a:spLocks/>
          </p:cNvSpPr>
          <p:nvPr/>
        </p:nvSpPr>
        <p:spPr>
          <a:xfrm>
            <a:off x="11772820" y="6401750"/>
            <a:ext cx="278418" cy="274324"/>
          </a:xfrm>
          <a:prstGeom prst="rect">
            <a:avLst/>
          </a:prstGeom>
        </p:spPr>
        <p:txBody>
          <a:bodyPr vert="horz" lIns="0" tIns="0" rIns="0" bIns="0" rtlCol="0" anchor="ctr">
            <a:normAutofit/>
          </a:bodyPr>
          <a:lstStyle>
            <a:defPPr rtl="0">
              <a:defRPr lang="it-IT"/>
            </a:defPPr>
            <a:lvl1pPr marL="0" algn="ctr" defTabSz="914400" rtl="0" eaLnBrk="1" latinLnBrk="0" hangingPunct="1">
              <a:defRPr sz="1200" i="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9B51A1E-902D-48AF-9020-955120F399B6}" type="slidenum">
              <a:rPr lang="it-IT" smtClean="0"/>
              <a:pPr>
                <a:spcAft>
                  <a:spcPts val="600"/>
                </a:spcAft>
              </a:pPr>
              <a:t>20</a:t>
            </a:fld>
            <a:endParaRPr lang="it-IT" dirty="0"/>
          </a:p>
        </p:txBody>
      </p:sp>
    </p:spTree>
    <p:extLst>
      <p:ext uri="{BB962C8B-B14F-4D97-AF65-F5344CB8AC3E}">
        <p14:creationId xmlns:p14="http://schemas.microsoft.com/office/powerpoint/2010/main" val="12430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best estimate from the Kalman fitter algorithm for the </a:t>
                </a:r>
                <a:r>
                  <a:rPr lang="it-IT" sz="1600" dirty="0">
                    <a:solidFill>
                      <a:srgbClr val="FF0000"/>
                    </a:solidFill>
                  </a:rPr>
                  <a:t>measured quantities </a:t>
                </a:r>
                <a14:m>
                  <m:oMath xmlns:m="http://schemas.openxmlformats.org/officeDocument/2006/math">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𝑦</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𝑧</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dirty="0">
                    <a:solidFill>
                      <a:srgbClr val="FF0000"/>
                    </a:solidFill>
                  </a:rPr>
                  <a:t> </a:t>
                </a:r>
                <a:r>
                  <a:rPr lang="it-IT" sz="1600" dirty="0"/>
                  <a:t>with the MC Truth values: </a:t>
                </a:r>
                <a:r>
                  <a:rPr lang="it-IT" sz="1600" dirty="0">
                    <a:solidFill>
                      <a:schemeClr val="accent3"/>
                    </a:solidFill>
                  </a:rPr>
                  <a:t>FORWARD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21</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6561" y="1744708"/>
            <a:ext cx="5223137" cy="4050809"/>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4709"/>
            <a:ext cx="5223137" cy="4050809"/>
          </a:xfrm>
          <a:prstGeom prst="rect">
            <a:avLst/>
          </a:prstGeom>
        </p:spPr>
      </p:pic>
      <p:sp>
        <p:nvSpPr>
          <p:cNvPr id="8" name="Arrow: Right 7">
            <a:extLst>
              <a:ext uri="{FF2B5EF4-FFF2-40B4-BE49-F238E27FC236}">
                <a16:creationId xmlns:a16="http://schemas.microsoft.com/office/drawing/2014/main" id="{92500A59-C660-4F6F-BAD7-38BA4440F036}"/>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3E8E865-A26E-45FA-9570-0A667B811D87}"/>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341380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best estimate from the Kalman fitter algorithm for the </a:t>
                </a:r>
                <a:r>
                  <a:rPr lang="it-IT" sz="1600" dirty="0">
                    <a:solidFill>
                      <a:srgbClr val="FF0000"/>
                    </a:solidFill>
                  </a:rPr>
                  <a:t>measured quantities </a:t>
                </a:r>
                <a14:m>
                  <m:oMath xmlns:m="http://schemas.openxmlformats.org/officeDocument/2006/math">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𝑦</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𝑧</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dirty="0">
                    <a:solidFill>
                      <a:srgbClr val="FF0000"/>
                    </a:solidFill>
                  </a:rPr>
                  <a:t> </a:t>
                </a:r>
                <a:r>
                  <a:rPr lang="it-IT" sz="1600" dirty="0"/>
                  <a:t>with the MC Truth values: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22</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2" cy="4054435"/>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2" cy="4054435"/>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rot="10800000">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366654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a:t>
                </a:r>
                <a:r>
                  <a:rPr lang="it-IT" sz="1600" dirty="0">
                    <a:solidFill>
                      <a:schemeClr val="accent3"/>
                    </a:solidFill>
                  </a:rPr>
                  <a:t>reconstructed tansverse momentum </a:t>
                </a:r>
                <a14:m>
                  <m:oMath xmlns:m="http://schemas.openxmlformats.org/officeDocument/2006/math">
                    <m:sSub>
                      <m:sSubPr>
                        <m:ctrlPr>
                          <a:rPr lang="it-IT" sz="1600" b="0" i="1" smtClean="0">
                            <a:solidFill>
                              <a:schemeClr val="accent3"/>
                            </a:solidFill>
                            <a:latin typeface="Cambria Math" panose="02040503050406030204" pitchFamily="18" charset="0"/>
                          </a:rPr>
                        </m:ctrlPr>
                      </m:sSubPr>
                      <m:e>
                        <m:r>
                          <a:rPr lang="it-IT" sz="1600" b="0" i="1" smtClean="0">
                            <a:solidFill>
                              <a:schemeClr val="accent3"/>
                            </a:solidFill>
                            <a:latin typeface="Cambria Math" panose="02040503050406030204" pitchFamily="18" charset="0"/>
                          </a:rPr>
                          <m:t>𝑝</m:t>
                        </m:r>
                      </m:e>
                      <m:sub>
                        <m:r>
                          <a:rPr lang="it-IT" sz="1600" b="0" i="1" smtClean="0">
                            <a:solidFill>
                              <a:schemeClr val="accent3"/>
                            </a:solidFill>
                            <a:latin typeface="Cambria Math" panose="02040503050406030204" pitchFamily="18" charset="0"/>
                          </a:rPr>
                          <m:t>𝑇</m:t>
                        </m:r>
                      </m:sub>
                    </m:sSub>
                  </m:oMath>
                </a14:m>
                <a:r>
                  <a:rPr lang="it-IT" sz="1600" dirty="0"/>
                  <a:t> from the Kalman fitter algorithm to the </a:t>
                </a:r>
                <a:r>
                  <a:rPr lang="it-IT" sz="1600" dirty="0">
                    <a:solidFill>
                      <a:schemeClr val="accent3"/>
                    </a:solidFill>
                  </a:rPr>
                  <a:t>MC truth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r>
                      <a:rPr lang="it-IT" sz="1600" b="0" i="1" smtClean="0">
                        <a:solidFill>
                          <a:schemeClr val="accent3"/>
                        </a:solidFill>
                        <a:latin typeface="Cambria Math" panose="02040503050406030204" pitchFamily="18" charset="0"/>
                      </a:rPr>
                      <m:t> </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23</a:t>
            </a:fld>
            <a:endParaRPr lang="it-IT"/>
          </a:p>
        </p:txBody>
      </p:sp>
      <p:pic>
        <p:nvPicPr>
          <p:cNvPr id="6" name="Picture 5" descr="A picture containing diagram&#10;&#10;Description automatically generated">
            <a:extLst>
              <a:ext uri="{FF2B5EF4-FFF2-40B4-BE49-F238E27FC236}">
                <a16:creationId xmlns:a16="http://schemas.microsoft.com/office/drawing/2014/main" id="{658B986A-29D7-4D1D-9CF1-9C03796A9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41" y="1658887"/>
            <a:ext cx="5846331" cy="4534128"/>
          </a:xfrm>
          <a:prstGeom prst="rect">
            <a:avLst/>
          </a:prstGeom>
        </p:spPr>
      </p:pic>
      <p:pic>
        <p:nvPicPr>
          <p:cNvPr id="9" name="Picture 8">
            <a:extLst>
              <a:ext uri="{FF2B5EF4-FFF2-40B4-BE49-F238E27FC236}">
                <a16:creationId xmlns:a16="http://schemas.microsoft.com/office/drawing/2014/main" id="{4E22BC63-942F-490C-AE89-8F4908DE81EB}"/>
              </a:ext>
            </a:extLst>
          </p:cNvPr>
          <p:cNvPicPr>
            <a:picLocks noChangeAspect="1"/>
          </p:cNvPicPr>
          <p:nvPr/>
        </p:nvPicPr>
        <p:blipFill rotWithShape="1">
          <a:blip r:embed="rId4">
            <a:extLst>
              <a:ext uri="{28A0092B-C50C-407E-A947-70E740481C1C}">
                <a14:useLocalDpi xmlns:a14="http://schemas.microsoft.com/office/drawing/2010/main" val="0"/>
              </a:ext>
            </a:extLst>
          </a:blip>
          <a:srcRect t="28227"/>
          <a:stretch/>
        </p:blipFill>
        <p:spPr>
          <a:xfrm>
            <a:off x="2539634" y="3109788"/>
            <a:ext cx="3473973" cy="1933741"/>
          </a:xfrm>
          <a:prstGeom prst="rect">
            <a:avLst/>
          </a:prstGeom>
        </p:spPr>
      </p:pic>
      <p:sp>
        <p:nvSpPr>
          <p:cNvPr id="11" name="Oval 10">
            <a:extLst>
              <a:ext uri="{FF2B5EF4-FFF2-40B4-BE49-F238E27FC236}">
                <a16:creationId xmlns:a16="http://schemas.microsoft.com/office/drawing/2014/main" id="{D47DFBAA-1B56-430E-8E2A-348CFBFC7B7D}"/>
              </a:ext>
            </a:extLst>
          </p:cNvPr>
          <p:cNvSpPr/>
          <p:nvPr/>
        </p:nvSpPr>
        <p:spPr>
          <a:xfrm>
            <a:off x="4000870" y="5552455"/>
            <a:ext cx="1107514" cy="12785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C6D6C2B-FA42-4813-B69B-89498192B628}"/>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EBD4D4-BB68-4225-A0EF-B5724D34EEF2}"/>
              </a:ext>
            </a:extLst>
          </p:cNvPr>
          <p:cNvCxnSpPr>
            <a:cxnSpLocks/>
            <a:stCxn id="11" idx="6"/>
          </p:cNvCxnSpPr>
          <p:nvPr/>
        </p:nvCxnSpPr>
        <p:spPr>
          <a:xfrm flipV="1">
            <a:off x="5108384" y="4812520"/>
            <a:ext cx="536310" cy="803864"/>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A1A5A01-6049-4FFD-830F-F3D0E6584E9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0281" y="1658887"/>
            <a:ext cx="5846331" cy="4534129"/>
          </a:xfrm>
          <a:prstGeom prst="rect">
            <a:avLst/>
          </a:prstGeom>
        </p:spPr>
      </p:pic>
      <p:sp>
        <p:nvSpPr>
          <p:cNvPr id="20" name="Oval 19">
            <a:extLst>
              <a:ext uri="{FF2B5EF4-FFF2-40B4-BE49-F238E27FC236}">
                <a16:creationId xmlns:a16="http://schemas.microsoft.com/office/drawing/2014/main" id="{DACD020F-1EDC-475C-A952-2585738C5E4D}"/>
              </a:ext>
            </a:extLst>
          </p:cNvPr>
          <p:cNvSpPr/>
          <p:nvPr/>
        </p:nvSpPr>
        <p:spPr>
          <a:xfrm>
            <a:off x="7282671" y="5547489"/>
            <a:ext cx="1813361" cy="16989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9CFCF1B-B6D6-481F-9BA4-E14B8A1EDA25}"/>
              </a:ext>
            </a:extLst>
          </p:cNvPr>
          <p:cNvCxnSpPr>
            <a:cxnSpLocks/>
            <a:stCxn id="11" idx="2"/>
          </p:cNvCxnSpPr>
          <p:nvPr/>
        </p:nvCxnSpPr>
        <p:spPr>
          <a:xfrm flipH="1" flipV="1">
            <a:off x="2885243" y="4812520"/>
            <a:ext cx="1115627" cy="803864"/>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descr="A picture containing chart&#10;&#10;Description automatically generated">
            <a:extLst>
              <a:ext uri="{FF2B5EF4-FFF2-40B4-BE49-F238E27FC236}">
                <a16:creationId xmlns:a16="http://schemas.microsoft.com/office/drawing/2014/main" id="{9F49C7DE-EA04-48A6-984B-F2A7000AD446}"/>
              </a:ext>
            </a:extLst>
          </p:cNvPr>
          <p:cNvPicPr>
            <a:picLocks noChangeAspect="1"/>
          </p:cNvPicPr>
          <p:nvPr/>
        </p:nvPicPr>
        <p:blipFill rotWithShape="1">
          <a:blip r:embed="rId6">
            <a:extLst>
              <a:ext uri="{28A0092B-C50C-407E-A947-70E740481C1C}">
                <a14:useLocalDpi xmlns:a14="http://schemas.microsoft.com/office/drawing/2010/main" val="0"/>
              </a:ext>
            </a:extLst>
          </a:blip>
          <a:srcRect t="26596"/>
          <a:stretch/>
        </p:blipFill>
        <p:spPr>
          <a:xfrm>
            <a:off x="5807240" y="3049701"/>
            <a:ext cx="3477534" cy="1979717"/>
          </a:xfrm>
          <a:prstGeom prst="rect">
            <a:avLst/>
          </a:prstGeom>
        </p:spPr>
      </p:pic>
      <p:cxnSp>
        <p:nvCxnSpPr>
          <p:cNvPr id="33" name="Straight Connector 32">
            <a:extLst>
              <a:ext uri="{FF2B5EF4-FFF2-40B4-BE49-F238E27FC236}">
                <a16:creationId xmlns:a16="http://schemas.microsoft.com/office/drawing/2014/main" id="{7E4B23F8-B5F5-4727-B452-BCE1CA2E33DB}"/>
              </a:ext>
            </a:extLst>
          </p:cNvPr>
          <p:cNvCxnSpPr>
            <a:cxnSpLocks/>
          </p:cNvCxnSpPr>
          <p:nvPr/>
        </p:nvCxnSpPr>
        <p:spPr>
          <a:xfrm flipH="1" flipV="1">
            <a:off x="8942153" y="4803643"/>
            <a:ext cx="153879" cy="828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5DF640-7B75-48CF-B3CB-3E166CE65B2A}"/>
              </a:ext>
            </a:extLst>
          </p:cNvPr>
          <p:cNvCxnSpPr>
            <a:cxnSpLocks/>
          </p:cNvCxnSpPr>
          <p:nvPr/>
        </p:nvCxnSpPr>
        <p:spPr>
          <a:xfrm flipH="1" flipV="1">
            <a:off x="6159086" y="4803643"/>
            <a:ext cx="1121407" cy="82317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51D62A-CCF6-4A92-8C23-4D547465A63C}"/>
              </a:ext>
            </a:extLst>
          </p:cNvPr>
          <p:cNvSpPr txBox="1"/>
          <p:nvPr/>
        </p:nvSpPr>
        <p:spPr>
          <a:xfrm>
            <a:off x="1603126" y="6048723"/>
            <a:ext cx="1713391" cy="369332"/>
          </a:xfrm>
          <a:prstGeom prst="rect">
            <a:avLst/>
          </a:prstGeom>
          <a:noFill/>
        </p:spPr>
        <p:txBody>
          <a:bodyPr wrap="square" rtlCol="0">
            <a:spAutoFit/>
          </a:bodyPr>
          <a:lstStyle/>
          <a:p>
            <a:r>
              <a:rPr lang="it-IT" dirty="0">
                <a:solidFill>
                  <a:schemeClr val="accent3"/>
                </a:solidFill>
              </a:rPr>
              <a:t>FORWARD FIT</a:t>
            </a:r>
            <a:endParaRPr lang="en-US" dirty="0">
              <a:solidFill>
                <a:schemeClr val="accent3"/>
              </a:solidFill>
            </a:endParaRPr>
          </a:p>
        </p:txBody>
      </p:sp>
      <p:sp>
        <p:nvSpPr>
          <p:cNvPr id="38" name="TextBox 37">
            <a:extLst>
              <a:ext uri="{FF2B5EF4-FFF2-40B4-BE49-F238E27FC236}">
                <a16:creationId xmlns:a16="http://schemas.microsoft.com/office/drawing/2014/main" id="{4AE03451-928E-48B4-99C8-CD6FB1F9D851}"/>
              </a:ext>
            </a:extLst>
          </p:cNvPr>
          <p:cNvSpPr txBox="1"/>
          <p:nvPr/>
        </p:nvSpPr>
        <p:spPr>
          <a:xfrm>
            <a:off x="8552715" y="6048723"/>
            <a:ext cx="2044512" cy="369332"/>
          </a:xfrm>
          <a:prstGeom prst="rect">
            <a:avLst/>
          </a:prstGeom>
          <a:noFill/>
        </p:spPr>
        <p:txBody>
          <a:bodyPr wrap="square" rtlCol="0">
            <a:spAutoFit/>
          </a:bodyPr>
          <a:lstStyle/>
          <a:p>
            <a:r>
              <a:rPr lang="it-IT" dirty="0">
                <a:solidFill>
                  <a:schemeClr val="accent3"/>
                </a:solidFill>
              </a:rPr>
              <a:t>BACKWARD FIT</a:t>
            </a:r>
            <a:endParaRPr lang="en-US" dirty="0">
              <a:solidFill>
                <a:schemeClr val="accent3"/>
              </a:solidFill>
            </a:endParaRPr>
          </a:p>
        </p:txBody>
      </p:sp>
      <p:sp>
        <p:nvSpPr>
          <p:cNvPr id="39" name="Arrow: Right 38">
            <a:extLst>
              <a:ext uri="{FF2B5EF4-FFF2-40B4-BE49-F238E27FC236}">
                <a16:creationId xmlns:a16="http://schemas.microsoft.com/office/drawing/2014/main" id="{D3139B2B-8158-49E5-858F-AA1E1D0CBADD}"/>
              </a:ext>
            </a:extLst>
          </p:cNvPr>
          <p:cNvSpPr/>
          <p:nvPr/>
        </p:nvSpPr>
        <p:spPr>
          <a:xfrm>
            <a:off x="3397115" y="6048723"/>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88AF1F43-753D-4D51-870C-A0C4B85CE385}"/>
              </a:ext>
            </a:extLst>
          </p:cNvPr>
          <p:cNvSpPr/>
          <p:nvPr/>
        </p:nvSpPr>
        <p:spPr>
          <a:xfrm rot="10800000">
            <a:off x="8009814" y="6054470"/>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274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a:t>
                </a:r>
                <a:r>
                  <a:rPr lang="it-IT" sz="1600" dirty="0">
                    <a:solidFill>
                      <a:schemeClr val="accent3"/>
                    </a:solidFill>
                  </a:rPr>
                  <a:t>reconstructed total momentum p </a:t>
                </a:r>
                <a:r>
                  <a:rPr lang="it-IT" sz="1600" dirty="0"/>
                  <a:t>from the Kalman fitter algorithm to the </a:t>
                </a:r>
                <a:r>
                  <a:rPr lang="it-IT" sz="1600" dirty="0">
                    <a:solidFill>
                      <a:schemeClr val="accent3"/>
                    </a:solidFill>
                  </a:rPr>
                  <a:t>MC truth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r>
                      <a:rPr lang="it-IT" sz="1600" b="0" i="1" smtClean="0">
                        <a:solidFill>
                          <a:schemeClr val="accent3"/>
                        </a:solidFill>
                        <a:latin typeface="Cambria Math" panose="02040503050406030204" pitchFamily="18" charset="0"/>
                      </a:rPr>
                      <m:t> </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24</a:t>
            </a:fld>
            <a:endParaRPr lang="it-IT"/>
          </a:p>
        </p:txBody>
      </p:sp>
      <p:pic>
        <p:nvPicPr>
          <p:cNvPr id="6" name="Picture 5">
            <a:extLst>
              <a:ext uri="{FF2B5EF4-FFF2-40B4-BE49-F238E27FC236}">
                <a16:creationId xmlns:a16="http://schemas.microsoft.com/office/drawing/2014/main" id="{658B986A-29D7-4D1D-9CF1-9C03796A99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341" y="1658887"/>
            <a:ext cx="5846330" cy="4534128"/>
          </a:xfrm>
          <a:prstGeom prst="rect">
            <a:avLst/>
          </a:prstGeom>
        </p:spPr>
      </p:pic>
      <p:sp>
        <p:nvSpPr>
          <p:cNvPr id="11" name="Oval 10">
            <a:extLst>
              <a:ext uri="{FF2B5EF4-FFF2-40B4-BE49-F238E27FC236}">
                <a16:creationId xmlns:a16="http://schemas.microsoft.com/office/drawing/2014/main" id="{D47DFBAA-1B56-430E-8E2A-348CFBFC7B7D}"/>
              </a:ext>
            </a:extLst>
          </p:cNvPr>
          <p:cNvSpPr/>
          <p:nvPr/>
        </p:nvSpPr>
        <p:spPr>
          <a:xfrm>
            <a:off x="4000870" y="5552455"/>
            <a:ext cx="1107514" cy="12785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C6D6C2B-FA42-4813-B69B-89498192B628}"/>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A1A5A01-6049-4FFD-830F-F3D0E6584E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20281" y="1658887"/>
            <a:ext cx="5846331" cy="4534128"/>
          </a:xfrm>
          <a:prstGeom prst="rect">
            <a:avLst/>
          </a:prstGeom>
        </p:spPr>
      </p:pic>
      <p:sp>
        <p:nvSpPr>
          <p:cNvPr id="20" name="Oval 19">
            <a:extLst>
              <a:ext uri="{FF2B5EF4-FFF2-40B4-BE49-F238E27FC236}">
                <a16:creationId xmlns:a16="http://schemas.microsoft.com/office/drawing/2014/main" id="{DACD020F-1EDC-475C-A952-2585738C5E4D}"/>
              </a:ext>
            </a:extLst>
          </p:cNvPr>
          <p:cNvSpPr/>
          <p:nvPr/>
        </p:nvSpPr>
        <p:spPr>
          <a:xfrm>
            <a:off x="7146524" y="5616383"/>
            <a:ext cx="1089960" cy="78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04672F90-8C2A-46D9-9377-F3027AC76341}"/>
              </a:ext>
            </a:extLst>
          </p:cNvPr>
          <p:cNvPicPr>
            <a:picLocks noChangeAspect="1"/>
          </p:cNvPicPr>
          <p:nvPr/>
        </p:nvPicPr>
        <p:blipFill rotWithShape="1">
          <a:blip r:embed="rId5">
            <a:extLst>
              <a:ext uri="{28A0092B-C50C-407E-A947-70E740481C1C}">
                <a14:useLocalDpi xmlns:a14="http://schemas.microsoft.com/office/drawing/2010/main" val="0"/>
              </a:ext>
            </a:extLst>
          </a:blip>
          <a:srcRect t="26796"/>
          <a:stretch/>
        </p:blipFill>
        <p:spPr>
          <a:xfrm>
            <a:off x="2483291" y="3060035"/>
            <a:ext cx="3487053" cy="1979717"/>
          </a:xfrm>
          <a:prstGeom prst="rect">
            <a:avLst/>
          </a:prstGeom>
        </p:spPr>
      </p:pic>
      <p:cxnSp>
        <p:nvCxnSpPr>
          <p:cNvPr id="19" name="Straight Connector 18">
            <a:extLst>
              <a:ext uri="{FF2B5EF4-FFF2-40B4-BE49-F238E27FC236}">
                <a16:creationId xmlns:a16="http://schemas.microsoft.com/office/drawing/2014/main" id="{14A7CF51-A3A6-41C1-8A10-C8EEA8D2B4DD}"/>
              </a:ext>
            </a:extLst>
          </p:cNvPr>
          <p:cNvCxnSpPr>
            <a:cxnSpLocks/>
          </p:cNvCxnSpPr>
          <p:nvPr/>
        </p:nvCxnSpPr>
        <p:spPr>
          <a:xfrm flipH="1" flipV="1">
            <a:off x="2878374" y="4793209"/>
            <a:ext cx="1121407" cy="82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4F681F-F090-4FC5-B517-FB3BFD4D81DC}"/>
              </a:ext>
            </a:extLst>
          </p:cNvPr>
          <p:cNvCxnSpPr>
            <a:cxnSpLocks/>
            <a:stCxn id="11" idx="6"/>
          </p:cNvCxnSpPr>
          <p:nvPr/>
        </p:nvCxnSpPr>
        <p:spPr>
          <a:xfrm flipV="1">
            <a:off x="5108384" y="4782876"/>
            <a:ext cx="503006" cy="83350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Chart&#10;&#10;Description automatically generated">
            <a:extLst>
              <a:ext uri="{FF2B5EF4-FFF2-40B4-BE49-F238E27FC236}">
                <a16:creationId xmlns:a16="http://schemas.microsoft.com/office/drawing/2014/main" id="{D2DD521D-A52F-46C1-B94F-FEFCEF6B9F59}"/>
              </a:ext>
            </a:extLst>
          </p:cNvPr>
          <p:cNvPicPr>
            <a:picLocks noChangeAspect="1"/>
          </p:cNvPicPr>
          <p:nvPr/>
        </p:nvPicPr>
        <p:blipFill rotWithShape="1">
          <a:blip r:embed="rId6">
            <a:extLst>
              <a:ext uri="{28A0092B-C50C-407E-A947-70E740481C1C}">
                <a14:useLocalDpi xmlns:a14="http://schemas.microsoft.com/office/drawing/2010/main" val="0"/>
              </a:ext>
            </a:extLst>
          </a:blip>
          <a:srcRect t="27425"/>
          <a:stretch/>
        </p:blipFill>
        <p:spPr>
          <a:xfrm>
            <a:off x="5851964" y="3060035"/>
            <a:ext cx="3517267" cy="1979717"/>
          </a:xfrm>
          <a:prstGeom prst="rect">
            <a:avLst/>
          </a:prstGeom>
        </p:spPr>
      </p:pic>
      <p:cxnSp>
        <p:nvCxnSpPr>
          <p:cNvPr id="23" name="Straight Connector 22">
            <a:extLst>
              <a:ext uri="{FF2B5EF4-FFF2-40B4-BE49-F238E27FC236}">
                <a16:creationId xmlns:a16="http://schemas.microsoft.com/office/drawing/2014/main" id="{2765F59B-66DD-4921-8663-6EE3BFB54697}"/>
              </a:ext>
            </a:extLst>
          </p:cNvPr>
          <p:cNvCxnSpPr>
            <a:cxnSpLocks/>
            <a:stCxn id="20" idx="2"/>
          </p:cNvCxnSpPr>
          <p:nvPr/>
        </p:nvCxnSpPr>
        <p:spPr>
          <a:xfrm flipH="1" flipV="1">
            <a:off x="6197478" y="4782877"/>
            <a:ext cx="949046" cy="872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593D9F-93E7-4913-A2E9-5AE80A53C1D7}"/>
              </a:ext>
            </a:extLst>
          </p:cNvPr>
          <p:cNvCxnSpPr>
            <a:cxnSpLocks/>
            <a:stCxn id="20" idx="6"/>
          </p:cNvCxnSpPr>
          <p:nvPr/>
        </p:nvCxnSpPr>
        <p:spPr>
          <a:xfrm flipV="1">
            <a:off x="8236484" y="4793209"/>
            <a:ext cx="743579" cy="862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C12D3F0-B94E-4A64-9486-DF4AD93A2A22}"/>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5A2AB64-4D15-4268-8BBD-108C2F6F5B65}"/>
              </a:ext>
            </a:extLst>
          </p:cNvPr>
          <p:cNvSpPr txBox="1"/>
          <p:nvPr/>
        </p:nvSpPr>
        <p:spPr>
          <a:xfrm>
            <a:off x="1603126" y="6048723"/>
            <a:ext cx="1713391" cy="369332"/>
          </a:xfrm>
          <a:prstGeom prst="rect">
            <a:avLst/>
          </a:prstGeom>
          <a:noFill/>
        </p:spPr>
        <p:txBody>
          <a:bodyPr wrap="square" rtlCol="0">
            <a:spAutoFit/>
          </a:bodyPr>
          <a:lstStyle/>
          <a:p>
            <a:r>
              <a:rPr lang="it-IT" dirty="0">
                <a:solidFill>
                  <a:schemeClr val="accent3"/>
                </a:solidFill>
              </a:rPr>
              <a:t>FORWARD FIT</a:t>
            </a:r>
            <a:endParaRPr lang="en-US" dirty="0">
              <a:solidFill>
                <a:schemeClr val="accent3"/>
              </a:solidFill>
            </a:endParaRPr>
          </a:p>
        </p:txBody>
      </p:sp>
      <p:sp>
        <p:nvSpPr>
          <p:cNvPr id="38" name="Arrow: Right 37">
            <a:extLst>
              <a:ext uri="{FF2B5EF4-FFF2-40B4-BE49-F238E27FC236}">
                <a16:creationId xmlns:a16="http://schemas.microsoft.com/office/drawing/2014/main" id="{52E4EF98-9C2F-4DB0-AA59-FD6CF8C1D396}"/>
              </a:ext>
            </a:extLst>
          </p:cNvPr>
          <p:cNvSpPr/>
          <p:nvPr/>
        </p:nvSpPr>
        <p:spPr>
          <a:xfrm>
            <a:off x="3397115" y="6048723"/>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75F840C-0020-4526-B3BF-53F44A7172CE}"/>
              </a:ext>
            </a:extLst>
          </p:cNvPr>
          <p:cNvSpPr txBox="1"/>
          <p:nvPr/>
        </p:nvSpPr>
        <p:spPr>
          <a:xfrm>
            <a:off x="8552715" y="6048723"/>
            <a:ext cx="2044512" cy="369332"/>
          </a:xfrm>
          <a:prstGeom prst="rect">
            <a:avLst/>
          </a:prstGeom>
          <a:noFill/>
        </p:spPr>
        <p:txBody>
          <a:bodyPr wrap="square" rtlCol="0">
            <a:spAutoFit/>
          </a:bodyPr>
          <a:lstStyle/>
          <a:p>
            <a:r>
              <a:rPr lang="it-IT" dirty="0">
                <a:solidFill>
                  <a:schemeClr val="accent3"/>
                </a:solidFill>
              </a:rPr>
              <a:t>BACKWARD FIT</a:t>
            </a:r>
            <a:endParaRPr lang="en-US" dirty="0">
              <a:solidFill>
                <a:schemeClr val="accent3"/>
              </a:solidFill>
            </a:endParaRPr>
          </a:p>
        </p:txBody>
      </p:sp>
      <p:sp>
        <p:nvSpPr>
          <p:cNvPr id="40" name="Arrow: Right 39">
            <a:extLst>
              <a:ext uri="{FF2B5EF4-FFF2-40B4-BE49-F238E27FC236}">
                <a16:creationId xmlns:a16="http://schemas.microsoft.com/office/drawing/2014/main" id="{3C3E7DC8-1010-41B0-8ADB-0B3979EF0EC9}"/>
              </a:ext>
            </a:extLst>
          </p:cNvPr>
          <p:cNvSpPr/>
          <p:nvPr/>
        </p:nvSpPr>
        <p:spPr>
          <a:xfrm rot="10800000">
            <a:off x="8009814" y="6054470"/>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566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SUMMARY AND FUTURE STEPS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03282FC-8567-4440-A923-07093A196DE4}"/>
                  </a:ext>
                </a:extLst>
              </p:cNvPr>
              <p:cNvSpPr/>
              <p:nvPr/>
            </p:nvSpPr>
            <p:spPr>
              <a:xfrm>
                <a:off x="733887" y="1443841"/>
                <a:ext cx="10724225" cy="3970318"/>
              </a:xfrm>
              <a:prstGeom prst="rect">
                <a:avLst/>
              </a:prstGeom>
            </p:spPr>
            <p:txBody>
              <a:bodyPr wrap="square">
                <a:spAutoFit/>
              </a:bodyPr>
              <a:lstStyle/>
              <a:p>
                <a:pPr marL="285750" indent="-285750">
                  <a:buFont typeface="Arial" panose="020B0604020202020204" pitchFamily="34" charset="0"/>
                  <a:buChar char="•"/>
                </a:pPr>
                <a:r>
                  <a:rPr lang="en-US" dirty="0"/>
                  <a:t>The </a:t>
                </a:r>
                <a14:m>
                  <m:oMath xmlns:m="http://schemas.openxmlformats.org/officeDocument/2006/math">
                    <m:r>
                      <a:rPr lang="it-IT" b="0" i="1" smtClean="0">
                        <a:solidFill>
                          <a:schemeClr val="accent3"/>
                        </a:solidFill>
                        <a:latin typeface="Cambria Math" panose="02040503050406030204" pitchFamily="18" charset="0"/>
                      </a:rPr>
                      <m:t>𝐿𝐴𝑟</m:t>
                    </m:r>
                    <m:r>
                      <a:rPr lang="it-IT" b="0" i="1" smtClean="0">
                        <a:solidFill>
                          <a:schemeClr val="accent3"/>
                        </a:solidFill>
                        <a:latin typeface="Cambria Math" panose="02040503050406030204" pitchFamily="18" charset="0"/>
                      </a:rPr>
                      <m:t>→</m:t>
                    </m:r>
                    <m:r>
                      <a:rPr lang="it-IT" b="0" i="1" smtClean="0">
                        <a:solidFill>
                          <a:schemeClr val="accent3"/>
                        </a:solidFill>
                        <a:latin typeface="Cambria Math" panose="02040503050406030204" pitchFamily="18" charset="0"/>
                      </a:rPr>
                      <m:t>𝐺𝐴𝑟</m:t>
                    </m:r>
                  </m:oMath>
                </a14:m>
                <a:r>
                  <a:rPr lang="en-US" dirty="0">
                    <a:solidFill>
                      <a:schemeClr val="accent3"/>
                    </a:solidFill>
                  </a:rPr>
                  <a:t> </a:t>
                </a:r>
                <a:r>
                  <a:rPr lang="en-US" dirty="0"/>
                  <a:t>simulation chain is up and running, but much larger samples are needed</a:t>
                </a:r>
              </a:p>
              <a:p>
                <a:pPr marL="800100" lvl="1" indent="-342900">
                  <a:buFont typeface="Wingdings" panose="05000000000000000000" pitchFamily="2" charset="2"/>
                  <a:buChar char="Ø"/>
                </a:pPr>
                <a:r>
                  <a:rPr lang="en-US" dirty="0">
                    <a:solidFill>
                      <a:schemeClr val="accent3"/>
                    </a:solidFill>
                  </a:rPr>
                  <a:t>L2G: </a:t>
                </a:r>
                <a:r>
                  <a:rPr lang="en-US" dirty="0"/>
                  <a:t>interface that takes outgoing </a:t>
                </a:r>
                <a:r>
                  <a:rPr lang="en-US" dirty="0" err="1"/>
                  <a:t>LAr</a:t>
                </a:r>
                <a:r>
                  <a:rPr lang="en-US" dirty="0"/>
                  <a:t> particles and feeds them to </a:t>
                </a:r>
                <a:r>
                  <a:rPr lang="en-US" dirty="0" err="1"/>
                  <a:t>edep</a:t>
                </a:r>
                <a:r>
                  <a:rPr lang="en-US" dirty="0"/>
                  <a:t>-sim with any TMS detector (currently starting to develop with </a:t>
                </a:r>
                <a:r>
                  <a:rPr lang="en-US" dirty="0" err="1"/>
                  <a:t>Eldwan</a:t>
                </a:r>
                <a:r>
                  <a:rPr lang="en-US" dirty="0"/>
                  <a:t>)</a:t>
                </a:r>
              </a:p>
              <a:p>
                <a:pPr lvl="1"/>
                <a:endParaRPr lang="en-US" dirty="0"/>
              </a:p>
              <a:p>
                <a:pPr marL="342900" indent="-342900">
                  <a:buFont typeface="Arial" panose="020B0604020202020204" pitchFamily="34" charset="0"/>
                  <a:buChar char="•"/>
                </a:pPr>
                <a:r>
                  <a:rPr lang="en-US" dirty="0"/>
                  <a:t>In the </a:t>
                </a:r>
                <a:r>
                  <a:rPr lang="en-US" dirty="0">
                    <a:solidFill>
                      <a:schemeClr val="accent3"/>
                    </a:solidFill>
                  </a:rPr>
                  <a:t>Kalman Filter </a:t>
                </a:r>
                <a:r>
                  <a:rPr lang="en-US" dirty="0"/>
                  <a:t>algorithm, at the moment, </a:t>
                </a:r>
                <a:r>
                  <a:rPr lang="en-US" dirty="0" err="1">
                    <a:solidFill>
                      <a:schemeClr val="accent3"/>
                    </a:solidFill>
                  </a:rPr>
                  <a:t>dE</a:t>
                </a:r>
                <a:r>
                  <a:rPr lang="en-US" dirty="0">
                    <a:solidFill>
                      <a:schemeClr val="accent3"/>
                    </a:solidFill>
                  </a:rPr>
                  <a:t>/dx </a:t>
                </a:r>
                <a:r>
                  <a:rPr lang="en-US" dirty="0"/>
                  <a:t>(which is simulated in the MC propagation) is not taken into account in the prediction step and only accounted for by a posteriori measurement corrections</a:t>
                </a:r>
              </a:p>
              <a:p>
                <a:pPr marL="800100" lvl="1" indent="-342900">
                  <a:buFont typeface="Wingdings" panose="05000000000000000000" pitchFamily="2" charset="2"/>
                  <a:buChar char="Ø"/>
                </a:pPr>
                <a:r>
                  <a:rPr lang="en-US" dirty="0" err="1">
                    <a:solidFill>
                      <a:schemeClr val="accent3"/>
                    </a:solidFill>
                  </a:rPr>
                  <a:t>dE</a:t>
                </a:r>
                <a:r>
                  <a:rPr lang="en-US" dirty="0">
                    <a:solidFill>
                      <a:schemeClr val="accent3"/>
                    </a:solidFill>
                  </a:rPr>
                  <a:t>/dx </a:t>
                </a:r>
                <a:r>
                  <a:rPr lang="en-US" dirty="0"/>
                  <a:t>inclusion in the prediction step could alleviate biases in the reconstruction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chemeClr val="accent3"/>
                    </a:solidFill>
                  </a:rPr>
                  <a:t>Optimize the choice for the free parameter </a:t>
                </a:r>
                <a:r>
                  <a:rPr lang="en-US" dirty="0"/>
                  <a:t>(currently drift coordinate) in the Kalman filter procedure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Optimize the Kalman gain so that the measurements have more weight in the prediction</a:t>
                </a:r>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dirty="0"/>
                  <a:t>In the </a:t>
                </a:r>
                <a14:m>
                  <m:oMath xmlns:m="http://schemas.openxmlformats.org/officeDocument/2006/math">
                    <m:r>
                      <a:rPr lang="it-IT" i="1">
                        <a:solidFill>
                          <a:schemeClr val="accent3"/>
                        </a:solidFill>
                        <a:latin typeface="Cambria Math" panose="02040503050406030204" pitchFamily="18" charset="0"/>
                      </a:rPr>
                      <m:t>𝐿𝐴𝑟</m:t>
                    </m:r>
                    <m:r>
                      <a:rPr lang="it-IT" i="1">
                        <a:solidFill>
                          <a:schemeClr val="accent3"/>
                        </a:solidFill>
                        <a:latin typeface="Cambria Math" panose="02040503050406030204" pitchFamily="18" charset="0"/>
                      </a:rPr>
                      <m:t>→</m:t>
                    </m:r>
                    <m:r>
                      <a:rPr lang="it-IT" i="1">
                        <a:solidFill>
                          <a:schemeClr val="accent3"/>
                        </a:solidFill>
                        <a:latin typeface="Cambria Math" panose="02040503050406030204" pitchFamily="18" charset="0"/>
                      </a:rPr>
                      <m:t>𝐺𝐴𝑟</m:t>
                    </m:r>
                  </m:oMath>
                </a14:m>
                <a:r>
                  <a:rPr lang="en-US" dirty="0">
                    <a:solidFill>
                      <a:schemeClr val="accent3"/>
                    </a:solidFill>
                  </a:rPr>
                  <a:t> </a:t>
                </a:r>
                <a:r>
                  <a:rPr lang="en-US" dirty="0"/>
                  <a:t>context Kalman filter and reconstruction in general need to be expanded to project tracks backwards to </a:t>
                </a:r>
                <a:r>
                  <a:rPr lang="en-US" dirty="0" err="1"/>
                  <a:t>NDLAr</a:t>
                </a:r>
                <a:r>
                  <a:rPr lang="en-US" dirty="0"/>
                  <a:t> and connect with the liquid Argon reconstruction information</a:t>
                </a:r>
              </a:p>
            </p:txBody>
          </p:sp>
        </mc:Choice>
        <mc:Fallback xmlns="">
          <p:sp>
            <p:nvSpPr>
              <p:cNvPr id="4" name="Rectangle 3">
                <a:extLst>
                  <a:ext uri="{FF2B5EF4-FFF2-40B4-BE49-F238E27FC236}">
                    <a16:creationId xmlns:a16="http://schemas.microsoft.com/office/drawing/2014/main" id="{203282FC-8567-4440-A923-07093A196DE4}"/>
                  </a:ext>
                </a:extLst>
              </p:cNvPr>
              <p:cNvSpPr>
                <a:spLocks noRot="1" noChangeAspect="1" noMove="1" noResize="1" noEditPoints="1" noAdjustHandles="1" noChangeArrowheads="1" noChangeShapeType="1" noTextEdit="1"/>
              </p:cNvSpPr>
              <p:nvPr/>
            </p:nvSpPr>
            <p:spPr>
              <a:xfrm>
                <a:off x="733887" y="1443841"/>
                <a:ext cx="10724225" cy="3970318"/>
              </a:xfrm>
              <a:prstGeom prst="rect">
                <a:avLst/>
              </a:prstGeom>
              <a:blipFill>
                <a:blip r:embed="rId2"/>
                <a:stretch>
                  <a:fillRect l="-341" t="-922" b="-1536"/>
                </a:stretch>
              </a:blipFill>
            </p:spPr>
            <p:txBody>
              <a:bodyPr/>
              <a:lstStyle/>
              <a:p>
                <a:r>
                  <a:rPr lang="en-US">
                    <a:noFill/>
                  </a:rPr>
                  <a:t> </a:t>
                </a:r>
              </a:p>
            </p:txBody>
          </p:sp>
        </mc:Fallback>
      </mc:AlternateContent>
      <p:sp>
        <p:nvSpPr>
          <p:cNvPr id="9" name="Segnaposto numero diapositiva 5">
            <a:extLst>
              <a:ext uri="{FF2B5EF4-FFF2-40B4-BE49-F238E27FC236}">
                <a16:creationId xmlns:a16="http://schemas.microsoft.com/office/drawing/2014/main" id="{33E79E54-54C3-4718-9E9F-F09B62F8243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25</a:t>
            </a:fld>
            <a:endParaRPr lang="it-IT"/>
          </a:p>
        </p:txBody>
      </p:sp>
    </p:spTree>
    <p:extLst>
      <p:ext uri="{BB962C8B-B14F-4D97-AF65-F5344CB8AC3E}">
        <p14:creationId xmlns:p14="http://schemas.microsoft.com/office/powerpoint/2010/main" val="1014790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254218" y="1030821"/>
                <a:ext cx="11518602" cy="607474"/>
              </a:xfrm>
              <a:prstGeom prst="rect">
                <a:avLst/>
              </a:prstGeom>
            </p:spPr>
            <p:txBody>
              <a:bodyPr wrap="square">
                <a:spAutoFit/>
              </a:bodyPr>
              <a:lstStyle/>
              <a:p>
                <a:pPr marL="342900" indent="-342900">
                  <a:buFont typeface="Arial" panose="020B0604020202020204" pitchFamily="34" charset="0"/>
                  <a:buChar char="•"/>
                </a:pPr>
                <a:r>
                  <a:rPr lang="it-IT" sz="1600" dirty="0"/>
                  <a:t>Applied Kalman Filter to </a:t>
                </a:r>
                <a:r>
                  <a:rPr lang="it-IT" sz="1600" dirty="0">
                    <a:solidFill>
                      <a:schemeClr val="accent3"/>
                    </a:solidFill>
                  </a:rPr>
                  <a:t>ideal measurements following perfectly an helix </a:t>
                </a:r>
                <a:r>
                  <a:rPr lang="it-IT" sz="1600" dirty="0"/>
                  <a:t>with initial coordinates: </a:t>
                </a:r>
                <a14:m>
                  <m:oMath xmlns:m="http://schemas.openxmlformats.org/officeDocument/2006/math">
                    <m:sSubSup>
                      <m:sSubSupPr>
                        <m:ctrlPr>
                          <a:rPr lang="it-IT" sz="1600" i="1">
                            <a:latin typeface="Cambria Math" panose="02040503050406030204" pitchFamily="18" charset="0"/>
                          </a:rPr>
                        </m:ctrlPr>
                      </m:sSubSupPr>
                      <m:e>
                        <m:r>
                          <a:rPr lang="it-IT" sz="1600" i="1">
                            <a:latin typeface="Cambria Math" panose="02040503050406030204" pitchFamily="18" charset="0"/>
                          </a:rPr>
                          <m:t>𝑥</m:t>
                        </m:r>
                      </m:e>
                      <m:sub>
                        <m:r>
                          <a:rPr lang="it-IT" sz="1600" b="0" i="1" smtClean="0">
                            <a:latin typeface="Cambria Math" panose="02040503050406030204" pitchFamily="18" charset="0"/>
                          </a:rPr>
                          <m:t>𝑖</m:t>
                        </m:r>
                      </m:sub>
                      <m:sup>
                        <m:r>
                          <a:rPr lang="it-IT" sz="1600" i="1">
                            <a:latin typeface="Cambria Math" panose="02040503050406030204" pitchFamily="18" charset="0"/>
                          </a:rPr>
                          <m:t>𝑇</m:t>
                        </m:r>
                      </m:sup>
                    </m:sSubSup>
                    <m:r>
                      <a:rPr lang="it-IT" sz="1600" i="1">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𝑧</m:t>
                              </m:r>
                            </m:e>
                            <m:sub>
                              <m:r>
                                <a:rPr lang="it-IT" sz="1600" b="0" i="1" smtClean="0">
                                  <a:latin typeface="Cambria Math" panose="02040503050406030204" pitchFamily="18" charset="0"/>
                                </a:rPr>
                                <m:t>𝑖</m:t>
                              </m:r>
                            </m:sub>
                          </m:sSub>
                        </m:e>
                        <m:e>
                          <m:r>
                            <a:rPr lang="it-IT" sz="1600" i="1">
                              <a:latin typeface="Cambria Math" panose="02040503050406030204" pitchFamily="18" charset="0"/>
                            </a:rPr>
                            <m:t>1/</m:t>
                          </m:r>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i="1">
                                  <a:latin typeface="Cambria Math" panose="02040503050406030204" pitchFamily="18" charset="0"/>
                                </a:rPr>
                              </m:ctrlPr>
                            </m:sSubPr>
                            <m:e>
                              <m:r>
                                <a:rPr lang="it-IT" sz="1600" i="1">
                                  <a:latin typeface="Cambria Math" panose="02040503050406030204" pitchFamily="18" charset="0"/>
                                </a:rPr>
                                <m:t>𝜙</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𝜆</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m:t>
                    </m:r>
                    <m:d>
                      <m:dPr>
                        <m:ctrlPr>
                          <a:rPr lang="it-IT" sz="1600" i="1">
                            <a:latin typeface="Cambria Math" panose="02040503050406030204" pitchFamily="18" charset="0"/>
                          </a:rPr>
                        </m:ctrlPr>
                      </m:dPr>
                      <m:e>
                        <m:m>
                          <m:mPr>
                            <m:mcs>
                              <m:mc>
                                <m:mcPr>
                                  <m:count m:val="3"/>
                                  <m:mcJc m:val="center"/>
                                </m:mcPr>
                              </m:mc>
                            </m:mcs>
                            <m:ctrlPr>
                              <a:rPr lang="it-IT" sz="1600" i="1">
                                <a:latin typeface="Cambria Math" panose="02040503050406030204" pitchFamily="18" charset="0"/>
                              </a:rPr>
                            </m:ctrlPr>
                          </m:mPr>
                          <m:mr>
                            <m:e>
                              <m:sSubSup>
                                <m:sSubSupPr>
                                  <m:ctrlPr>
                                    <a:rPr lang="it-IT" sz="1600" b="0" i="1" smtClean="0">
                                      <a:latin typeface="Cambria Math" panose="02040503050406030204" pitchFamily="18" charset="0"/>
                                    </a:rPr>
                                  </m:ctrlPr>
                                </m:sSubSupPr>
                                <m:e>
                                  <m:r>
                                    <m:rPr>
                                      <m:brk m:alnAt="7"/>
                                    </m:rPr>
                                    <a:rPr lang="it-IT" sz="1600" b="0" i="1" smtClean="0">
                                      <a:latin typeface="Cambria Math" panose="02040503050406030204" pitchFamily="18" charset="0"/>
                                    </a:rPr>
                                    <m:t>𝑦</m:t>
                                  </m:r>
                                </m:e>
                                <m:sub>
                                  <m:r>
                                    <a:rPr lang="it-IT" sz="1600" b="0" i="1" smtClean="0">
                                      <a:latin typeface="Cambria Math" panose="02040503050406030204" pitchFamily="18" charset="0"/>
                                    </a:rPr>
                                    <m:t>1</m:t>
                                  </m:r>
                                </m:sub>
                                <m:sup>
                                  <m:r>
                                    <m:rPr>
                                      <m:brk m:alnAt="7"/>
                                    </m:rPr>
                                    <a:rPr lang="it-IT" sz="1600" b="0" i="1" smtClean="0">
                                      <a:latin typeface="Cambria Math" panose="02040503050406030204" pitchFamily="18" charset="0"/>
                                    </a:rPr>
                                    <m:t>h</m:t>
                                  </m:r>
                                </m:sup>
                              </m:sSubSup>
                            </m:e>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𝑧</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e>
                            <m:e>
                              <m:r>
                                <a:rPr lang="it-IT" sz="1600" b="0" i="1" smtClean="0">
                                  <a:latin typeface="Cambria Math" panose="02040503050406030204" pitchFamily="18" charset="0"/>
                                </a:rPr>
                                <m:t>0.014 </m:t>
                              </m:r>
                              <m:r>
                                <a:rPr lang="it-IT" sz="1600" b="0" i="1" smtClean="0">
                                  <a:latin typeface="Cambria Math" panose="02040503050406030204" pitchFamily="18" charset="0"/>
                                </a:rPr>
                                <m:t>𝑐</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𝑚</m:t>
                                  </m:r>
                                </m:e>
                                <m:sup>
                                  <m:r>
                                    <a:rPr lang="it-IT" sz="1600" b="0" i="1" smtClean="0">
                                      <a:latin typeface="Cambria Math" panose="02040503050406030204" pitchFamily="18" charset="0"/>
                                    </a:rPr>
                                    <m:t>−1</m:t>
                                  </m:r>
                                </m:sup>
                              </m:sSup>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6</m:t>
                              </m:r>
                              <m:r>
                                <a:rPr lang="it-IT" sz="1600" b="0" i="1" smtClean="0">
                                  <a:latin typeface="Cambria Math" panose="02040503050406030204" pitchFamily="18" charset="0"/>
                                </a:rPr>
                                <m:t> </m:t>
                              </m:r>
                              <m:r>
                                <m:rPr>
                                  <m:sty m:val="p"/>
                                </m:rPr>
                                <a:rPr lang="it-IT" sz="1600" b="0" i="1" smtClean="0">
                                  <a:latin typeface="Cambria Math" panose="02040503050406030204" pitchFamily="18" charset="0"/>
                                </a:rPr>
                                <m:t>rad</m:t>
                              </m:r>
                            </m:e>
                            <m:e>
                              <m:r>
                                <a:rPr lang="it-IT" sz="1600" b="0" i="1" smtClean="0">
                                  <a:latin typeface="Cambria Math" panose="02040503050406030204" pitchFamily="18" charset="0"/>
                                </a:rPr>
                                <m:t>−0.05 </m:t>
                              </m:r>
                              <m:r>
                                <m:rPr>
                                  <m:sty m:val="p"/>
                                </m:rPr>
                                <a:rPr lang="it-IT" sz="1600" b="0" i="1" smtClean="0">
                                  <a:latin typeface="Cambria Math" panose="02040503050406030204" pitchFamily="18" charset="0"/>
                                </a:rPr>
                                <m:t>rad</m:t>
                              </m:r>
                            </m:e>
                          </m:mr>
                        </m:m>
                      </m:e>
                    </m:d>
                  </m:oMath>
                </a14:m>
                <a:r>
                  <a:rPr lang="it-IT" sz="1600" dirty="0"/>
                  <a:t> and the free parameter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oMath>
                </a14:m>
                <a:r>
                  <a:rPr lang="it-IT" sz="1600" dirty="0"/>
                  <a:t> and the step </a:t>
                </a:r>
                <a14:m>
                  <m:oMath xmlns:m="http://schemas.openxmlformats.org/officeDocument/2006/math">
                    <m:r>
                      <a:rPr lang="it-IT" sz="1600" b="0" i="1" smtClean="0">
                        <a:latin typeface="Cambria Math" panose="02040503050406030204" pitchFamily="18" charset="0"/>
                      </a:rPr>
                      <m:t>𝑑𝑥</m:t>
                    </m:r>
                    <m:r>
                      <a:rPr lang="it-IT" sz="1600" b="0" i="1" smtClean="0">
                        <a:latin typeface="Cambria Math" panose="02040503050406030204" pitchFamily="18" charset="0"/>
                      </a:rPr>
                      <m:t>=0.04 </m:t>
                    </m:r>
                    <m:r>
                      <m:rPr>
                        <m:sty m:val="p"/>
                      </m:rPr>
                      <a:rPr lang="it-IT" sz="1600" b="0" i="1" smtClean="0">
                        <a:latin typeface="Cambria Math" panose="02040503050406030204" pitchFamily="18" charset="0"/>
                      </a:rPr>
                      <m:t>cm</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254218" y="1030821"/>
                <a:ext cx="11518602" cy="607474"/>
              </a:xfrm>
              <a:prstGeom prst="rect">
                <a:avLst/>
              </a:prstGeom>
              <a:blipFill>
                <a:blip r:embed="rId2"/>
                <a:stretch>
                  <a:fillRect l="-212" t="-1000" b="-110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26</a:t>
            </a:fld>
            <a:endParaRPr lang="it-IT"/>
          </a:p>
        </p:txBody>
      </p:sp>
      <p:pic>
        <p:nvPicPr>
          <p:cNvPr id="4" name="Picture 3" descr="Chart, radar chart&#10;&#10;Description automatically generated">
            <a:extLst>
              <a:ext uri="{FF2B5EF4-FFF2-40B4-BE49-F238E27FC236}">
                <a16:creationId xmlns:a16="http://schemas.microsoft.com/office/drawing/2014/main" id="{5AD38D93-FD94-466D-B2BA-7BC8574DC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356" y="1851857"/>
            <a:ext cx="5591288" cy="4336330"/>
          </a:xfrm>
          <a:prstGeom prst="rect">
            <a:avLst/>
          </a:prstGeom>
        </p:spPr>
      </p:pic>
    </p:spTree>
    <p:extLst>
      <p:ext uri="{BB962C8B-B14F-4D97-AF65-F5344CB8AC3E}">
        <p14:creationId xmlns:p14="http://schemas.microsoft.com/office/powerpoint/2010/main" val="30609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Note that the the fake TPC points have on the x coordinate the  fake measured value, while for the estimates we use the estimated x (i.e. </a:t>
                </a:r>
                <a14:m>
                  <m:oMath xmlns:m="http://schemas.openxmlformats.org/officeDocument/2006/math">
                    <m:sSub>
                      <m:sSubPr>
                        <m:ctrlPr>
                          <a:rPr lang="it-IT" sz="1600" b="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r>
                          <a:rPr lang="it-IT" sz="1600" b="0" i="1" smtClean="0">
                            <a:latin typeface="Cambria Math" panose="02040503050406030204" pitchFamily="18" charset="0"/>
                          </a:rPr>
                          <m:t>=</m:t>
                        </m:r>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r>
                      <a:rPr lang="it-IT" sz="1600" b="0" i="1" smtClean="0">
                        <a:latin typeface="Cambria Math" panose="02040503050406030204" pitchFamily="18" charset="0"/>
                      </a:rPr>
                      <m:t>𝑘</m:t>
                    </m:r>
                    <m:r>
                      <a:rPr lang="it-IT" sz="1600" b="0" i="1" smtClean="0">
                        <a:latin typeface="Cambria Math" panose="02040503050406030204" pitchFamily="18" charset="0"/>
                      </a:rPr>
                      <m:t>×</m:t>
                    </m:r>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830997"/>
              </a:xfrm>
              <a:prstGeom prst="rect">
                <a:avLst/>
              </a:prstGeom>
              <a:blipFill>
                <a:blip r:embed="rId2"/>
                <a:stretch>
                  <a:fillRect l="-219" t="-2206" r="-219" b="-8824"/>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27</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5"/>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5"/>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575027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This time both the fake TPC points have on the x coordinate the fake measured value</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28</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4"/>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4"/>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2256719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Going back to the anomalous backward fit plots, we first plot them like it was done originally (i.e. the fake TPC points have on the x coordinate the  fake measured value, while for the estimates we use the estimated x ) </a:t>
            </a: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29</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2" y="1694997"/>
            <a:ext cx="4893665" cy="3795288"/>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02333" y="1694997"/>
            <a:ext cx="4893665" cy="3795288"/>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406219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Lar to gar sample: an example</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a:t>
            </a:fld>
            <a:endParaRPr lang="it-IT"/>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51EFE2-0386-4995-A895-87A88B11B4BC}"/>
                  </a:ext>
                </a:extLst>
              </p:cNvPr>
              <p:cNvSpPr txBox="1"/>
              <p:nvPr/>
            </p:nvSpPr>
            <p:spPr>
              <a:xfrm>
                <a:off x="431998" y="1034439"/>
                <a:ext cx="11340822" cy="732573"/>
              </a:xfrm>
              <a:prstGeom prst="rect">
                <a:avLst/>
              </a:prstGeom>
              <a:noFill/>
            </p:spPr>
            <p:txBody>
              <a:bodyPr wrap="square" rtlCol="0">
                <a:spAutoFit/>
              </a:bodyPr>
              <a:lstStyle/>
              <a:p>
                <a:pPr marL="285750" indent="-285750">
                  <a:buFont typeface="Arial" panose="020B0604020202020204" pitchFamily="34" charset="0"/>
                  <a:buChar char="•"/>
                </a:pPr>
                <a:r>
                  <a:rPr lang="it-IT" sz="2000" dirty="0"/>
                  <a:t>Two examples of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𝜈</m:t>
                        </m:r>
                      </m:e>
                      <m:sub>
                        <m:r>
                          <a:rPr lang="it-IT" sz="2000" b="0" i="1" smtClean="0">
                            <a:latin typeface="Cambria Math" panose="02040503050406030204" pitchFamily="18" charset="0"/>
                          </a:rPr>
                          <m:t>𝜇</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𝐶𝐶</m:t>
                        </m:r>
                      </m:e>
                    </m:d>
                  </m:oMath>
                </a14:m>
                <a:r>
                  <a:rPr lang="en-US" sz="2000" dirty="0"/>
                  <a:t> interactions in </a:t>
                </a:r>
                <a:r>
                  <a:rPr lang="en-US" sz="2000" dirty="0" err="1"/>
                  <a:t>ArgonCube</a:t>
                </a:r>
                <a:r>
                  <a:rPr lang="en-US" sz="2000" dirty="0"/>
                  <a:t> one with a passing muon reaching </a:t>
                </a:r>
                <a:r>
                  <a:rPr lang="en-US" sz="2000" dirty="0" err="1"/>
                  <a:t>NDGAr</a:t>
                </a:r>
                <a:r>
                  <a:rPr lang="en-US" sz="2000" dirty="0"/>
                  <a:t>, the other without (both made with </a:t>
                </a:r>
                <a:r>
                  <a:rPr lang="en-US" sz="2000" dirty="0" err="1"/>
                  <a:t>edep-disp</a:t>
                </a:r>
                <a:r>
                  <a:rPr lang="en-US" sz="2000" dirty="0"/>
                  <a:t>)</a:t>
                </a:r>
              </a:p>
            </p:txBody>
          </p:sp>
        </mc:Choice>
        <mc:Fallback xmlns="">
          <p:sp>
            <p:nvSpPr>
              <p:cNvPr id="5" name="TextBox 4">
                <a:extLst>
                  <a:ext uri="{FF2B5EF4-FFF2-40B4-BE49-F238E27FC236}">
                    <a16:creationId xmlns:a16="http://schemas.microsoft.com/office/drawing/2014/main" id="{3A51EFE2-0386-4995-A895-87A88B11B4BC}"/>
                  </a:ext>
                </a:extLst>
              </p:cNvPr>
              <p:cNvSpPr txBox="1">
                <a:spLocks noRot="1" noChangeAspect="1" noMove="1" noResize="1" noEditPoints="1" noAdjustHandles="1" noChangeArrowheads="1" noChangeShapeType="1" noTextEdit="1"/>
              </p:cNvSpPr>
              <p:nvPr/>
            </p:nvSpPr>
            <p:spPr>
              <a:xfrm>
                <a:off x="431998" y="1034439"/>
                <a:ext cx="11340822" cy="732573"/>
              </a:xfrm>
              <a:prstGeom prst="rect">
                <a:avLst/>
              </a:prstGeom>
              <a:blipFill>
                <a:blip r:embed="rId2"/>
                <a:stretch>
                  <a:fillRect l="-484" t="-5000" b="-14167"/>
                </a:stretch>
              </a:blipFill>
            </p:spPr>
            <p:txBody>
              <a:bodyPr/>
              <a:lstStyle/>
              <a:p>
                <a:r>
                  <a:rPr lang="en-US">
                    <a:noFill/>
                  </a:rPr>
                  <a:t> </a:t>
                </a:r>
              </a:p>
            </p:txBody>
          </p:sp>
        </mc:Fallback>
      </mc:AlternateContent>
      <p:pic>
        <p:nvPicPr>
          <p:cNvPr id="6" name="Picture 5" descr="A picture containing object, sitting, light, person&#10;&#10;Description automatically generated">
            <a:extLst>
              <a:ext uri="{FF2B5EF4-FFF2-40B4-BE49-F238E27FC236}">
                <a16:creationId xmlns:a16="http://schemas.microsoft.com/office/drawing/2014/main" id="{B46F07AA-0AF5-4655-8BA9-47E16F9DA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62" y="2110248"/>
            <a:ext cx="5502758" cy="3464930"/>
          </a:xfrm>
          <a:prstGeom prst="rect">
            <a:avLst/>
          </a:prstGeom>
        </p:spPr>
      </p:pic>
      <p:pic>
        <p:nvPicPr>
          <p:cNvPr id="7" name="Picture 6" descr="A picture containing object, clock, light, green&#10;&#10;Description automatically generated">
            <a:extLst>
              <a:ext uri="{FF2B5EF4-FFF2-40B4-BE49-F238E27FC236}">
                <a16:creationId xmlns:a16="http://schemas.microsoft.com/office/drawing/2014/main" id="{1AADF5BC-F9D0-4733-A829-8B87B541AAAD}"/>
              </a:ext>
            </a:extLst>
          </p:cNvPr>
          <p:cNvPicPr>
            <a:picLocks noChangeAspect="1"/>
          </p:cNvPicPr>
          <p:nvPr/>
        </p:nvPicPr>
        <p:blipFill rotWithShape="1">
          <a:blip r:embed="rId4">
            <a:extLst>
              <a:ext uri="{28A0092B-C50C-407E-A947-70E740481C1C}">
                <a14:useLocalDpi xmlns:a14="http://schemas.microsoft.com/office/drawing/2010/main" val="0"/>
              </a:ext>
            </a:extLst>
          </a:blip>
          <a:srcRect l="4746" t="3744" b="3744"/>
          <a:stretch/>
        </p:blipFill>
        <p:spPr>
          <a:xfrm>
            <a:off x="431998" y="2110248"/>
            <a:ext cx="5502758" cy="3464930"/>
          </a:xfrm>
          <a:prstGeom prst="rect">
            <a:avLst/>
          </a:prstGeom>
        </p:spPr>
      </p:pic>
      <p:sp>
        <p:nvSpPr>
          <p:cNvPr id="8" name="TextBox 7">
            <a:extLst>
              <a:ext uri="{FF2B5EF4-FFF2-40B4-BE49-F238E27FC236}">
                <a16:creationId xmlns:a16="http://schemas.microsoft.com/office/drawing/2014/main" id="{15B93E1C-18F1-4F08-9501-8469A8B9AB52}"/>
              </a:ext>
            </a:extLst>
          </p:cNvPr>
          <p:cNvSpPr txBox="1"/>
          <p:nvPr/>
        </p:nvSpPr>
        <p:spPr>
          <a:xfrm>
            <a:off x="2192784" y="5745617"/>
            <a:ext cx="4003829" cy="369332"/>
          </a:xfrm>
          <a:prstGeom prst="rect">
            <a:avLst/>
          </a:prstGeom>
          <a:noFill/>
        </p:spPr>
        <p:txBody>
          <a:bodyPr wrap="square" rtlCol="0">
            <a:spAutoFit/>
          </a:bodyPr>
          <a:lstStyle/>
          <a:p>
            <a:r>
              <a:rPr lang="it-IT" dirty="0">
                <a:solidFill>
                  <a:schemeClr val="accent3"/>
                </a:solidFill>
              </a:rPr>
              <a:t>PASSING MUON</a:t>
            </a:r>
            <a:endParaRPr lang="en-US" dirty="0">
              <a:solidFill>
                <a:schemeClr val="accent3"/>
              </a:solidFill>
            </a:endParaRPr>
          </a:p>
        </p:txBody>
      </p:sp>
      <p:sp>
        <p:nvSpPr>
          <p:cNvPr id="9" name="TextBox 8">
            <a:extLst>
              <a:ext uri="{FF2B5EF4-FFF2-40B4-BE49-F238E27FC236}">
                <a16:creationId xmlns:a16="http://schemas.microsoft.com/office/drawing/2014/main" id="{F0B3221E-87ED-4DF1-BAF9-069F16BE8EF2}"/>
              </a:ext>
            </a:extLst>
          </p:cNvPr>
          <p:cNvSpPr txBox="1"/>
          <p:nvPr/>
        </p:nvSpPr>
        <p:spPr>
          <a:xfrm>
            <a:off x="7908200" y="5663520"/>
            <a:ext cx="4003829" cy="369332"/>
          </a:xfrm>
          <a:prstGeom prst="rect">
            <a:avLst/>
          </a:prstGeom>
          <a:noFill/>
        </p:spPr>
        <p:txBody>
          <a:bodyPr wrap="square" rtlCol="0">
            <a:spAutoFit/>
          </a:bodyPr>
          <a:lstStyle/>
          <a:p>
            <a:r>
              <a:rPr lang="it-IT" dirty="0">
                <a:solidFill>
                  <a:schemeClr val="accent3"/>
                </a:solidFill>
              </a:rPr>
              <a:t>NON-PASSING MUON</a:t>
            </a:r>
            <a:endParaRPr lang="en-US" dirty="0">
              <a:solidFill>
                <a:schemeClr val="accent3"/>
              </a:solidFill>
            </a:endParaRPr>
          </a:p>
        </p:txBody>
      </p:sp>
    </p:spTree>
    <p:extLst>
      <p:ext uri="{BB962C8B-B14F-4D97-AF65-F5344CB8AC3E}">
        <p14:creationId xmlns:p14="http://schemas.microsoft.com/office/powerpoint/2010/main" val="4003992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338554"/>
          </a:xfrm>
          <a:prstGeom prst="rect">
            <a:avLst/>
          </a:prstGeom>
        </p:spPr>
        <p:txBody>
          <a:bodyPr wrap="square">
            <a:spAutoFit/>
          </a:bodyPr>
          <a:lstStyle/>
          <a:p>
            <a:pPr marL="342900" indent="-342900">
              <a:buFont typeface="Arial" panose="020B0604020202020204" pitchFamily="34" charset="0"/>
              <a:buChar char="•"/>
            </a:pPr>
            <a:r>
              <a:rPr lang="it-IT" sz="1600" dirty="0"/>
              <a:t>We now try using the measured value of x for everything</a:t>
            </a: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30</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2" y="1694997"/>
            <a:ext cx="4893665" cy="3795287"/>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02333" y="1694997"/>
            <a:ext cx="4893665" cy="3795287"/>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1038270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431999" y="1640761"/>
                <a:ext cx="5001365" cy="3896067"/>
              </a:xfrm>
              <a:prstGeom prst="rect">
                <a:avLst/>
              </a:prstGeom>
            </p:spPr>
            <p:txBody>
              <a:bodyPr wrap="square">
                <a:spAutoFit/>
              </a:bodyPr>
              <a:lstStyle/>
              <a:p>
                <a:pPr marL="342900" indent="-342900">
                  <a:buFont typeface="Arial" panose="020B0604020202020204" pitchFamily="34" charset="0"/>
                  <a:buChar char="•"/>
                </a:pPr>
                <a:r>
                  <a:rPr lang="it-IT" sz="1600" dirty="0">
                    <a:solidFill>
                      <a:schemeClr val="accent3"/>
                    </a:solidFill>
                  </a:rPr>
                  <a:t>Reset Toy MonteCarlo to have smeared helix points: </a:t>
                </a:r>
                <a:r>
                  <a:rPr lang="it-IT" sz="1600" dirty="0"/>
                  <a:t>same</a:t>
                </a:r>
                <a:r>
                  <a:rPr lang="it-IT" sz="1600" dirty="0">
                    <a:solidFill>
                      <a:schemeClr val="accent3"/>
                    </a:solidFill>
                  </a:rPr>
                  <a:t> </a:t>
                </a:r>
                <a:r>
                  <a:rPr lang="it-IT" sz="1600" dirty="0"/>
                  <a:t>initial coordinates: </a:t>
                </a:r>
                <a14:m>
                  <m:oMath xmlns:m="http://schemas.openxmlformats.org/officeDocument/2006/math">
                    <m:sSubSup>
                      <m:sSubSupPr>
                        <m:ctrlPr>
                          <a:rPr lang="it-IT" sz="1600" i="1">
                            <a:latin typeface="Cambria Math" panose="02040503050406030204" pitchFamily="18" charset="0"/>
                          </a:rPr>
                        </m:ctrlPr>
                      </m:sSubSupPr>
                      <m:e>
                        <m:r>
                          <a:rPr lang="it-IT" sz="1600" i="1">
                            <a:latin typeface="Cambria Math" panose="02040503050406030204" pitchFamily="18" charset="0"/>
                          </a:rPr>
                          <m:t>𝑥</m:t>
                        </m:r>
                      </m:e>
                      <m:sub>
                        <m:r>
                          <a:rPr lang="it-IT" sz="1600" b="0" i="1" smtClean="0">
                            <a:latin typeface="Cambria Math" panose="02040503050406030204" pitchFamily="18" charset="0"/>
                          </a:rPr>
                          <m:t>𝑖</m:t>
                        </m:r>
                      </m:sub>
                      <m:sup>
                        <m:r>
                          <a:rPr lang="it-IT" sz="1600" i="1">
                            <a:latin typeface="Cambria Math" panose="02040503050406030204" pitchFamily="18" charset="0"/>
                          </a:rPr>
                          <m:t>𝑇</m:t>
                        </m:r>
                      </m:sup>
                    </m:sSubSup>
                    <m:r>
                      <a:rPr lang="it-IT" sz="1600" i="1">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𝑧</m:t>
                              </m:r>
                            </m:e>
                            <m:sub>
                              <m:r>
                                <a:rPr lang="it-IT" sz="1600" b="0" i="1" smtClean="0">
                                  <a:latin typeface="Cambria Math" panose="02040503050406030204" pitchFamily="18" charset="0"/>
                                </a:rPr>
                                <m:t>𝑖</m:t>
                              </m:r>
                            </m:sub>
                          </m:sSub>
                        </m:e>
                        <m:e>
                          <m:r>
                            <a:rPr lang="it-IT" sz="1600" i="1">
                              <a:latin typeface="Cambria Math" panose="02040503050406030204" pitchFamily="18" charset="0"/>
                            </a:rPr>
                            <m:t>1/</m:t>
                          </m:r>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i="1">
                                  <a:latin typeface="Cambria Math" panose="02040503050406030204" pitchFamily="18" charset="0"/>
                                </a:rPr>
                              </m:ctrlPr>
                            </m:sSubPr>
                            <m:e>
                              <m:r>
                                <a:rPr lang="it-IT" sz="1600" i="1">
                                  <a:latin typeface="Cambria Math" panose="02040503050406030204" pitchFamily="18" charset="0"/>
                                </a:rPr>
                                <m:t>𝜙</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𝜆</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m:t>
                    </m:r>
                    <m:d>
                      <m:dPr>
                        <m:ctrlPr>
                          <a:rPr lang="it-IT" sz="1600" i="1">
                            <a:latin typeface="Cambria Math" panose="02040503050406030204" pitchFamily="18" charset="0"/>
                          </a:rPr>
                        </m:ctrlPr>
                      </m:dPr>
                      <m:e>
                        <m:m>
                          <m:mPr>
                            <m:mcs>
                              <m:mc>
                                <m:mcPr>
                                  <m:count m:val="3"/>
                                  <m:mcJc m:val="center"/>
                                </m:mcPr>
                              </m:mc>
                            </m:mcs>
                            <m:ctrlPr>
                              <a:rPr lang="it-IT" sz="1600" i="1">
                                <a:latin typeface="Cambria Math" panose="02040503050406030204" pitchFamily="18" charset="0"/>
                              </a:rPr>
                            </m:ctrlPr>
                          </m:mPr>
                          <m:mr>
                            <m:e>
                              <m:sSubSup>
                                <m:sSubSupPr>
                                  <m:ctrlPr>
                                    <a:rPr lang="it-IT" sz="1600" b="0" i="1" smtClean="0">
                                      <a:latin typeface="Cambria Math" panose="02040503050406030204" pitchFamily="18" charset="0"/>
                                    </a:rPr>
                                  </m:ctrlPr>
                                </m:sSubSupPr>
                                <m:e>
                                  <m:r>
                                    <m:rPr>
                                      <m:brk m:alnAt="7"/>
                                    </m:rPr>
                                    <a:rPr lang="it-IT" sz="1600" b="0" i="1" smtClean="0">
                                      <a:latin typeface="Cambria Math" panose="02040503050406030204" pitchFamily="18" charset="0"/>
                                    </a:rPr>
                                    <m:t>𝑦</m:t>
                                  </m:r>
                                </m:e>
                                <m:sub>
                                  <m:r>
                                    <a:rPr lang="it-IT" sz="1600" b="0" i="1" smtClean="0">
                                      <a:latin typeface="Cambria Math" panose="02040503050406030204" pitchFamily="18" charset="0"/>
                                    </a:rPr>
                                    <m:t>1</m:t>
                                  </m:r>
                                </m:sub>
                                <m:sup>
                                  <m:r>
                                    <m:rPr>
                                      <m:brk m:alnAt="7"/>
                                    </m:rPr>
                                    <a:rPr lang="it-IT" sz="1600" b="0" i="1" smtClean="0">
                                      <a:latin typeface="Cambria Math" panose="02040503050406030204" pitchFamily="18" charset="0"/>
                                    </a:rPr>
                                    <m:t>h</m:t>
                                  </m:r>
                                </m:sup>
                              </m:sSubSup>
                            </m:e>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𝑧</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e>
                            <m:e>
                              <m:r>
                                <a:rPr lang="it-IT" sz="1600" b="0" i="1" smtClean="0">
                                  <a:latin typeface="Cambria Math" panose="02040503050406030204" pitchFamily="18" charset="0"/>
                                </a:rPr>
                                <m:t>0.014 </m:t>
                              </m:r>
                              <m:r>
                                <a:rPr lang="it-IT" sz="1600" b="0" i="1" smtClean="0">
                                  <a:latin typeface="Cambria Math" panose="02040503050406030204" pitchFamily="18" charset="0"/>
                                </a:rPr>
                                <m:t>𝑐</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𝑚</m:t>
                                  </m:r>
                                </m:e>
                                <m:sup>
                                  <m:r>
                                    <a:rPr lang="it-IT" sz="1600" b="0" i="1" smtClean="0">
                                      <a:latin typeface="Cambria Math" panose="02040503050406030204" pitchFamily="18" charset="0"/>
                                    </a:rPr>
                                    <m:t>−1</m:t>
                                  </m:r>
                                </m:sup>
                              </m:sSup>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6</m:t>
                              </m:r>
                              <m:r>
                                <a:rPr lang="it-IT" sz="1600" b="0" i="1" smtClean="0">
                                  <a:latin typeface="Cambria Math" panose="02040503050406030204" pitchFamily="18" charset="0"/>
                                </a:rPr>
                                <m:t> </m:t>
                              </m:r>
                              <m:r>
                                <m:rPr>
                                  <m:sty m:val="p"/>
                                </m:rPr>
                                <a:rPr lang="it-IT" sz="1600" b="0" i="1" smtClean="0">
                                  <a:latin typeface="Cambria Math" panose="02040503050406030204" pitchFamily="18" charset="0"/>
                                </a:rPr>
                                <m:t>rad</m:t>
                              </m:r>
                            </m:e>
                            <m:e>
                              <m:r>
                                <a:rPr lang="it-IT" sz="1600" b="0" i="1" smtClean="0">
                                  <a:latin typeface="Cambria Math" panose="02040503050406030204" pitchFamily="18" charset="0"/>
                                </a:rPr>
                                <m:t>−0.05 </m:t>
                              </m:r>
                              <m:r>
                                <m:rPr>
                                  <m:sty m:val="p"/>
                                </m:rPr>
                                <a:rPr lang="it-IT" sz="1600" b="0" i="1" smtClean="0">
                                  <a:latin typeface="Cambria Math" panose="02040503050406030204" pitchFamily="18" charset="0"/>
                                </a:rPr>
                                <m:t>rad</m:t>
                              </m:r>
                            </m:e>
                          </m:mr>
                        </m:m>
                      </m:e>
                    </m:d>
                  </m:oMath>
                </a14:m>
                <a:endParaRPr lang="it-IT" sz="1600" b="0" dirty="0"/>
              </a:p>
              <a:p>
                <a:endParaRPr lang="it-IT" sz="1600" b="0" dirty="0"/>
              </a:p>
              <a:p>
                <a:pPr marL="342900" indent="-342900">
                  <a:buFont typeface="Arial" panose="020B0604020202020204" pitchFamily="34" charset="0"/>
                  <a:buChar char="•"/>
                </a:pPr>
                <a:r>
                  <a:rPr lang="it-IT" sz="1600" dirty="0"/>
                  <a:t>The </a:t>
                </a:r>
                <a:r>
                  <a:rPr lang="it-IT" sz="1600" dirty="0">
                    <a:solidFill>
                      <a:schemeClr val="accent3"/>
                    </a:solidFill>
                  </a:rPr>
                  <a:t>initial free parameter </a:t>
                </a:r>
                <a:r>
                  <a:rPr lang="it-IT" sz="1600" dirty="0"/>
                  <a:t>is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oMath>
                </a14:m>
                <a:r>
                  <a:rPr lang="it-IT" sz="1600" dirty="0"/>
                  <a:t> with step </a:t>
                </a:r>
                <a14:m>
                  <m:oMath xmlns:m="http://schemas.openxmlformats.org/officeDocument/2006/math">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r>
                      <a:rPr lang="it-IT" sz="1600" b="0" i="1" smtClean="0">
                        <a:latin typeface="Cambria Math" panose="02040503050406030204" pitchFamily="18" charset="0"/>
                      </a:rPr>
                      <m:t>=</m:t>
                    </m:r>
                    <m:r>
                      <a:rPr lang="it-IT" sz="1600" b="0" i="1" smtClean="0">
                        <a:latin typeface="Cambria Math" panose="02040503050406030204" pitchFamily="18" charset="0"/>
                      </a:rPr>
                      <m:t>𝐺𝑎𝑢𝑠𝑠</m:t>
                    </m:r>
                    <m:r>
                      <a:rPr lang="it-IT" sz="1600" b="0" i="1" smtClean="0">
                        <a:latin typeface="Cambria Math" panose="02040503050406030204" pitchFamily="18" charset="0"/>
                      </a:rPr>
                      <m:t>(0.04</m:t>
                    </m:r>
                    <m:r>
                      <m:rPr>
                        <m:sty m:val="p"/>
                      </m:rPr>
                      <a:rPr lang="it-IT" sz="1600" b="0" i="1" smtClean="0">
                        <a:latin typeface="Cambria Math" panose="02040503050406030204" pitchFamily="18" charset="0"/>
                      </a:rPr>
                      <m:t>cm</m:t>
                    </m:r>
                    <m:r>
                      <a:rPr lang="it-IT" sz="1600" b="0" i="1" smtClean="0">
                        <a:latin typeface="Cambria Math" panose="02040503050406030204" pitchFamily="18" charset="0"/>
                      </a:rPr>
                      <m:t>,0.01</m:t>
                    </m:r>
                    <m:r>
                      <m:rPr>
                        <m:sty m:val="p"/>
                      </m:rPr>
                      <a:rPr lang="it-IT" sz="1600" b="0" i="1" smtClean="0">
                        <a:latin typeface="Cambria Math" panose="02040503050406030204" pitchFamily="18" charset="0"/>
                      </a:rPr>
                      <m:t>cm</m:t>
                    </m:r>
                    <m:r>
                      <a:rPr lang="it-IT" sz="1600" b="0" i="1" smtClean="0">
                        <a:latin typeface="Cambria Math" panose="02040503050406030204" pitchFamily="18" charset="0"/>
                      </a:rPr>
                      <m:t>)</m:t>
                    </m:r>
                  </m:oMath>
                </a14:m>
                <a:endParaRPr lang="it-IT" sz="1600" dirty="0"/>
              </a:p>
              <a:p>
                <a:endParaRPr lang="it-IT" sz="1600" dirty="0"/>
              </a:p>
              <a:p>
                <a:pPr marL="342900" indent="-342900">
                  <a:buFont typeface="Arial" panose="020B0604020202020204" pitchFamily="34" charset="0"/>
                  <a:buChar char="•"/>
                </a:pPr>
                <a:r>
                  <a:rPr lang="it-IT" sz="1600" dirty="0"/>
                  <a:t>After being evaluated for the current </a:t>
                </a:r>
                <a14:m>
                  <m:oMath xmlns:m="http://schemas.openxmlformats.org/officeDocument/2006/math">
                    <m:sSub>
                      <m:sSubPr>
                        <m:ctrlPr>
                          <a:rPr lang="it-IT" sz="1600" i="1">
                            <a:latin typeface="Cambria Math" panose="02040503050406030204" pitchFamily="18" charset="0"/>
                          </a:rPr>
                        </m:ctrlPr>
                      </m:sSubPr>
                      <m:e>
                        <m:r>
                          <a:rPr lang="it-IT" sz="1600" i="1">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 as if we had a perfect helix, the </a:t>
                </a:r>
                <a14:m>
                  <m:oMath xmlns:m="http://schemas.openxmlformats.org/officeDocument/2006/math">
                    <m:sSub>
                      <m:sSubPr>
                        <m:ctrlPr>
                          <a:rPr lang="it-IT" sz="1600" i="1">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𝑘</m:t>
                        </m:r>
                      </m:sub>
                    </m:sSub>
                  </m:oMath>
                </a14:m>
                <a:r>
                  <a:rPr lang="it-IT" sz="1600" dirty="0"/>
                  <a:t> and </a:t>
                </a:r>
                <a14:m>
                  <m:oMath xmlns:m="http://schemas.openxmlformats.org/officeDocument/2006/math">
                    <m:sSub>
                      <m:sSubPr>
                        <m:ctrlPr>
                          <a:rPr lang="it-IT" sz="1600" i="1">
                            <a:latin typeface="Cambria Math" panose="02040503050406030204" pitchFamily="18" charset="0"/>
                          </a:rPr>
                        </m:ctrlPr>
                      </m:sSubPr>
                      <m:e>
                        <m:r>
                          <a:rPr lang="it-IT" sz="1600" b="0" i="1" smtClean="0">
                            <a:latin typeface="Cambria Math" panose="02040503050406030204" pitchFamily="18" charset="0"/>
                          </a:rPr>
                          <m:t>𝑧</m:t>
                        </m:r>
                      </m:e>
                      <m:sub>
                        <m:r>
                          <a:rPr lang="it-IT" sz="1600" b="0" i="1" smtClean="0">
                            <a:latin typeface="Cambria Math" panose="02040503050406030204" pitchFamily="18" charset="0"/>
                          </a:rPr>
                          <m:t>𝑘</m:t>
                        </m:r>
                      </m:sub>
                    </m:sSub>
                  </m:oMath>
                </a14:m>
                <a:r>
                  <a:rPr lang="it-IT" sz="1600" dirty="0"/>
                  <a:t> are smeared with a Gauss distibution: </a:t>
                </a:r>
                <a14:m>
                  <m:oMath xmlns:m="http://schemas.openxmlformats.org/officeDocument/2006/math">
                    <m:r>
                      <a:rPr lang="it-IT" sz="1600" b="0" i="1" smtClean="0">
                        <a:solidFill>
                          <a:schemeClr val="accent3"/>
                        </a:solidFill>
                        <a:latin typeface="Cambria Math" panose="02040503050406030204" pitchFamily="18" charset="0"/>
                      </a:rPr>
                      <m:t>𝐺𝑎𝑢𝑠𝑠</m:t>
                    </m:r>
                    <m:d>
                      <m:dPr>
                        <m:ctrlPr>
                          <a:rPr lang="it-IT" sz="1600" b="0" i="1" smtClean="0">
                            <a:solidFill>
                              <a:schemeClr val="accent3"/>
                            </a:solidFill>
                            <a:latin typeface="Cambria Math" panose="02040503050406030204" pitchFamily="18" charset="0"/>
                          </a:rPr>
                        </m:ctrlPr>
                      </m:dPr>
                      <m:e>
                        <m:sSub>
                          <m:sSubPr>
                            <m:ctrlPr>
                              <a:rPr lang="it-IT" sz="1600" b="0" i="1" smtClean="0">
                                <a:solidFill>
                                  <a:schemeClr val="accent3"/>
                                </a:solidFill>
                                <a:latin typeface="Cambria Math" panose="02040503050406030204" pitchFamily="18" charset="0"/>
                              </a:rPr>
                            </m:ctrlPr>
                          </m:sSubPr>
                          <m:e>
                            <m:r>
                              <a:rPr lang="it-IT" sz="1600" b="0" i="1" smtClean="0">
                                <a:solidFill>
                                  <a:schemeClr val="accent3"/>
                                </a:solidFill>
                                <a:latin typeface="Cambria Math" panose="02040503050406030204" pitchFamily="18" charset="0"/>
                              </a:rPr>
                              <m:t>𝑦</m:t>
                            </m:r>
                          </m:e>
                          <m:sub>
                            <m:r>
                              <a:rPr lang="it-IT" sz="1600" b="0" i="1" smtClean="0">
                                <a:solidFill>
                                  <a:schemeClr val="accent3"/>
                                </a:solidFill>
                                <a:latin typeface="Cambria Math" panose="02040503050406030204" pitchFamily="18" charset="0"/>
                              </a:rPr>
                              <m:t>𝑘</m:t>
                            </m:r>
                          </m:sub>
                        </m:sSub>
                        <m:r>
                          <a:rPr lang="it-IT" sz="1600" b="0" i="1" smtClean="0">
                            <a:solidFill>
                              <a:schemeClr val="accent3"/>
                            </a:solidFill>
                            <a:latin typeface="Cambria Math" panose="02040503050406030204" pitchFamily="18" charset="0"/>
                          </a:rPr>
                          <m:t>,4</m:t>
                        </m:r>
                        <m:r>
                          <m:rPr>
                            <m:sty m:val="p"/>
                          </m:rPr>
                          <a:rPr lang="it-IT" sz="1600" b="0" i="1" smtClean="0">
                            <a:solidFill>
                              <a:schemeClr val="accent3"/>
                            </a:solidFill>
                            <a:latin typeface="Cambria Math" panose="02040503050406030204" pitchFamily="18" charset="0"/>
                          </a:rPr>
                          <m:t>cm</m:t>
                        </m:r>
                      </m:e>
                    </m:d>
                  </m:oMath>
                </a14:m>
                <a:endParaRPr lang="it-IT" sz="1600" b="0" dirty="0"/>
              </a:p>
              <a:p>
                <a:endParaRPr lang="it-IT" sz="1600" dirty="0"/>
              </a:p>
              <a:p>
                <a:pPr marL="342900" indent="-342900">
                  <a:buFont typeface="Arial" panose="020B0604020202020204" pitchFamily="34" charset="0"/>
                  <a:buChar char="•"/>
                </a:pPr>
                <a:r>
                  <a:rPr lang="it-IT" sz="1600" dirty="0"/>
                  <a:t>The </a:t>
                </a:r>
                <a:r>
                  <a:rPr lang="it-IT" sz="1600" dirty="0">
                    <a:solidFill>
                      <a:schemeClr val="accent3"/>
                    </a:solidFill>
                  </a:rPr>
                  <a:t>error matrix </a:t>
                </a:r>
                <a14:m>
                  <m:oMath xmlns:m="http://schemas.openxmlformats.org/officeDocument/2006/math">
                    <m:r>
                      <a:rPr lang="it-IT" sz="1600" b="0" i="1" smtClean="0">
                        <a:solidFill>
                          <a:schemeClr val="accent3"/>
                        </a:solidFill>
                        <a:latin typeface="Cambria Math" panose="02040503050406030204" pitchFamily="18" charset="0"/>
                      </a:rPr>
                      <m:t>𝑅</m:t>
                    </m:r>
                  </m:oMath>
                </a14:m>
                <a:r>
                  <a:rPr lang="it-IT" sz="1600" dirty="0">
                    <a:solidFill>
                      <a:schemeClr val="accent3"/>
                    </a:solidFill>
                  </a:rPr>
                  <a:t> </a:t>
                </a:r>
                <a:r>
                  <a:rPr lang="it-IT" sz="1600" dirty="0"/>
                  <a:t>is coherent with the smearing:             </a:t>
                </a:r>
                <a14:m>
                  <m:oMath xmlns:m="http://schemas.openxmlformats.org/officeDocument/2006/math">
                    <m:r>
                      <a:rPr lang="it-IT" sz="1600" b="0" i="1" smtClean="0">
                        <a:latin typeface="Cambria Math" panose="02040503050406030204" pitchFamily="18" charset="0"/>
                      </a:rPr>
                      <m:t>𝑅</m:t>
                    </m:r>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2"/>
                                  <m:mcJc m:val="center"/>
                                </m:mcPr>
                              </m:mc>
                            </m:mcs>
                            <m:ctrlPr>
                              <a:rPr lang="it-IT" sz="1600" b="0" i="1" smtClean="0">
                                <a:latin typeface="Cambria Math" panose="02040503050406030204" pitchFamily="18" charset="0"/>
                              </a:rPr>
                            </m:ctrlPr>
                          </m:mPr>
                          <m:mr>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𝜎</m:t>
                                  </m:r>
                                </m:e>
                                <m:sub>
                                  <m:r>
                                    <a:rPr lang="it-IT" sz="1600" b="0" i="1" smtClean="0">
                                      <a:latin typeface="Cambria Math" panose="02040503050406030204" pitchFamily="18" charset="0"/>
                                    </a:rPr>
                                    <m:t>𝑦𝑧</m:t>
                                  </m:r>
                                </m:sub>
                                <m:sup>
                                  <m:r>
                                    <a:rPr lang="it-IT" sz="1600" b="0" i="1" smtClean="0">
                                      <a:latin typeface="Cambria Math" panose="02040503050406030204" pitchFamily="18" charset="0"/>
                                    </a:rPr>
                                    <m:t>2</m:t>
                                  </m:r>
                                </m:sup>
                              </m:sSubSup>
                            </m:e>
                            <m:e>
                              <m: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𝜎</m:t>
                                  </m:r>
                                </m:e>
                                <m:sub>
                                  <m:r>
                                    <a:rPr lang="it-IT" sz="1600" b="0" i="1" smtClean="0">
                                      <a:latin typeface="Cambria Math" panose="02040503050406030204" pitchFamily="18" charset="0"/>
                                    </a:rPr>
                                    <m:t>𝑦𝑧</m:t>
                                  </m:r>
                                </m:sub>
                                <m:sup>
                                  <m:r>
                                    <a:rPr lang="it-IT" sz="1600" b="0" i="1" smtClean="0">
                                      <a:latin typeface="Cambria Math" panose="02040503050406030204" pitchFamily="18" charset="0"/>
                                    </a:rPr>
                                    <m:t>2</m:t>
                                  </m:r>
                                </m:sup>
                              </m:sSubSup>
                            </m:e>
                          </m:mr>
                        </m:m>
                      </m:e>
                    </m:d>
                    <m:r>
                      <a:rPr lang="it-IT" sz="1600" b="0" i="1" smtClean="0">
                        <a:latin typeface="Cambria Math" panose="02040503050406030204" pitchFamily="18" charset="0"/>
                      </a:rPr>
                      <m:t>=</m:t>
                    </m:r>
                    <m:d>
                      <m:dPr>
                        <m:ctrlPr>
                          <a:rPr lang="it-IT" sz="1600" i="1">
                            <a:latin typeface="Cambria Math" panose="02040503050406030204" pitchFamily="18" charset="0"/>
                          </a:rPr>
                        </m:ctrlPr>
                      </m:dPr>
                      <m:e>
                        <m:m>
                          <m:mPr>
                            <m:mcs>
                              <m:mc>
                                <m:mcPr>
                                  <m:count m:val="2"/>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1</m:t>
                              </m:r>
                              <m:r>
                                <a:rPr lang="it-IT" sz="1600" b="0" i="1" smtClean="0">
                                  <a:latin typeface="Cambria Math" panose="02040503050406030204" pitchFamily="18" charset="0"/>
                                </a:rPr>
                                <m:t>6</m:t>
                              </m:r>
                              <m:sSup>
                                <m:sSupPr>
                                  <m:ctrlPr>
                                    <a:rPr lang="it-IT" sz="1600" b="0" i="1" smtClean="0">
                                      <a:latin typeface="Cambria Math" panose="02040503050406030204" pitchFamily="18" charset="0"/>
                                    </a:rPr>
                                  </m:ctrlPr>
                                </m:sSupPr>
                                <m:e>
                                  <m:r>
                                    <m:rPr>
                                      <m:sty m:val="p"/>
                                      <m:brk m:alnAt="7"/>
                                    </m:rPr>
                                    <a:rPr lang="it-IT" sz="1600" b="0" i="0" smtClean="0">
                                      <a:latin typeface="Cambria Math" panose="02040503050406030204" pitchFamily="18" charset="0"/>
                                    </a:rPr>
                                    <m:t>c</m:t>
                                  </m:r>
                                  <m:r>
                                    <m:rPr>
                                      <m:sty m:val="p"/>
                                    </m:rPr>
                                    <a:rPr lang="it-IT" sz="1600" b="0" i="0" smtClean="0">
                                      <a:latin typeface="Cambria Math" panose="02040503050406030204" pitchFamily="18" charset="0"/>
                                    </a:rPr>
                                    <m:t>m</m:t>
                                  </m:r>
                                </m:e>
                                <m:sup>
                                  <m:r>
                                    <m:rPr>
                                      <m:brk m:alnAt="7"/>
                                    </m:rPr>
                                    <a:rPr lang="it-IT" sz="1600" b="0" i="1" smtClean="0">
                                      <a:latin typeface="Cambria Math" panose="02040503050406030204" pitchFamily="18" charset="0"/>
                                    </a:rPr>
                                    <m:t>2</m:t>
                                  </m:r>
                                </m:sup>
                              </m:sSup>
                            </m:e>
                            <m:e>
                              <m:r>
                                <a:rPr lang="it-IT" sz="1600" i="1">
                                  <a:latin typeface="Cambria Math" panose="02040503050406030204" pitchFamily="18" charset="0"/>
                                </a:rPr>
                                <m:t>0</m:t>
                              </m:r>
                            </m:e>
                          </m:mr>
                          <m:mr>
                            <m:e>
                              <m:r>
                                <a:rPr lang="it-IT" sz="1600" i="1">
                                  <a:latin typeface="Cambria Math" panose="02040503050406030204" pitchFamily="18" charset="0"/>
                                </a:rPr>
                                <m:t>0</m:t>
                              </m:r>
                            </m:e>
                            <m:e>
                              <m:r>
                                <a:rPr lang="it-IT" sz="1600" b="0" i="1" smtClean="0">
                                  <a:latin typeface="Cambria Math" panose="02040503050406030204" pitchFamily="18" charset="0"/>
                                </a:rPr>
                                <m:t>16</m:t>
                              </m:r>
                              <m:sSup>
                                <m:sSupPr>
                                  <m:ctrlPr>
                                    <a:rPr lang="it-IT" sz="1600" b="0" i="1" smtClean="0">
                                      <a:latin typeface="Cambria Math" panose="02040503050406030204" pitchFamily="18" charset="0"/>
                                    </a:rPr>
                                  </m:ctrlPr>
                                </m:sSupPr>
                                <m:e>
                                  <m:r>
                                    <m:rPr>
                                      <m:sty m:val="p"/>
                                    </m:rPr>
                                    <a:rPr lang="it-IT" sz="1600" b="0" i="0" smtClean="0">
                                      <a:latin typeface="Cambria Math" panose="02040503050406030204" pitchFamily="18" charset="0"/>
                                    </a:rPr>
                                    <m:t>cm</m:t>
                                  </m:r>
                                </m:e>
                                <m:sup>
                                  <m:r>
                                    <a:rPr lang="it-IT" sz="1600" b="0" i="1" smtClean="0">
                                      <a:latin typeface="Cambria Math" panose="02040503050406030204" pitchFamily="18" charset="0"/>
                                    </a:rPr>
                                    <m:t>2</m:t>
                                  </m:r>
                                </m:sup>
                              </m:sSup>
                            </m:e>
                          </m:mr>
                        </m:m>
                      </m:e>
                    </m:d>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431999" y="1640761"/>
                <a:ext cx="5001365" cy="3896067"/>
              </a:xfrm>
              <a:prstGeom prst="rect">
                <a:avLst/>
              </a:prstGeom>
              <a:blipFill>
                <a:blip r:embed="rId2"/>
                <a:stretch>
                  <a:fillRect l="-488" t="-469" r="-5122"/>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31</a:t>
            </a:fld>
            <a:endParaRPr lang="it-IT"/>
          </a:p>
        </p:txBody>
      </p:sp>
      <p:pic>
        <p:nvPicPr>
          <p:cNvPr id="4" name="Picture 3">
            <a:extLst>
              <a:ext uri="{FF2B5EF4-FFF2-40B4-BE49-F238E27FC236}">
                <a16:creationId xmlns:a16="http://schemas.microsoft.com/office/drawing/2014/main" id="{5AD38D93-FD94-466D-B2BA-7BC8574DC7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55238" y="1224916"/>
            <a:ext cx="6096000" cy="4727759"/>
          </a:xfrm>
          <a:prstGeom prst="rect">
            <a:avLst/>
          </a:prstGeom>
        </p:spPr>
      </p:pic>
    </p:spTree>
    <p:extLst>
      <p:ext uri="{BB962C8B-B14F-4D97-AF65-F5344CB8AC3E}">
        <p14:creationId xmlns:p14="http://schemas.microsoft.com/office/powerpoint/2010/main" val="335337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Note that the the fake TPC points have on the x coordinate the  fake measured value, while for the estimates we use the estimated x (i.e. </a:t>
                </a:r>
                <a14:m>
                  <m:oMath xmlns:m="http://schemas.openxmlformats.org/officeDocument/2006/math">
                    <m:sSub>
                      <m:sSubPr>
                        <m:ctrlPr>
                          <a:rPr lang="it-IT" sz="1600" b="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r>
                          <a:rPr lang="it-IT" sz="1600" b="0" i="1" smtClean="0">
                            <a:latin typeface="Cambria Math" panose="02040503050406030204" pitchFamily="18" charset="0"/>
                          </a:rPr>
                          <m:t>=</m:t>
                        </m:r>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r>
                      <a:rPr lang="it-IT" sz="1600" b="0" i="1" smtClean="0">
                        <a:latin typeface="Cambria Math" panose="02040503050406030204" pitchFamily="18" charset="0"/>
                      </a:rPr>
                      <m:t>𝑘</m:t>
                    </m:r>
                    <m:r>
                      <a:rPr lang="it-IT" sz="1600" b="0" i="1" smtClean="0">
                        <a:latin typeface="Cambria Math" panose="02040503050406030204" pitchFamily="18" charset="0"/>
                      </a:rPr>
                      <m:t>×</m:t>
                    </m:r>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830997"/>
              </a:xfrm>
              <a:prstGeom prst="rect">
                <a:avLst/>
              </a:prstGeom>
              <a:blipFill>
                <a:blip r:embed="rId2"/>
                <a:stretch>
                  <a:fillRect l="-219" t="-2206" r="-219" b="-8824"/>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32</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4"/>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4"/>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142529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This time both the fake TPC points have on the x coordinate the fake measured value</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33</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0" cy="4054434"/>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0" cy="4054434"/>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424218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UNDERSTANDING STEP DEtermination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34</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249195"/>
            <a:ext cx="11126727" cy="646331"/>
          </a:xfrm>
          <a:prstGeom prst="rect">
            <a:avLst/>
          </a:prstGeom>
        </p:spPr>
        <p:txBody>
          <a:bodyPr wrap="square">
            <a:spAutoFit/>
          </a:bodyPr>
          <a:lstStyle/>
          <a:p>
            <a:pPr marL="342900" indent="-342900">
              <a:buFont typeface="Arial" panose="020B0604020202020204" pitchFamily="34" charset="0"/>
              <a:buChar char="•"/>
            </a:pPr>
            <a:r>
              <a:rPr lang="it-IT" dirty="0"/>
              <a:t>The step width is determined for each algorithm step, so that </a:t>
            </a:r>
            <a:r>
              <a:rPr lang="it-IT" dirty="0">
                <a:solidFill>
                  <a:schemeClr val="accent3"/>
                </a:solidFill>
              </a:rPr>
              <a:t>it minimizes the distance between the current measurement and the a priori prediction</a:t>
            </a:r>
            <a:r>
              <a:rPr lang="it-IT" dirty="0"/>
              <a: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13A228-969D-4E8C-9EA8-46A07F42D837}"/>
                  </a:ext>
                </a:extLst>
              </p:cNvPr>
              <p:cNvSpPr txBox="1"/>
              <p:nvPr/>
            </p:nvSpPr>
            <p:spPr>
              <a:xfrm>
                <a:off x="1306678" y="2233501"/>
                <a:ext cx="4900957" cy="704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𝑥</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e>
                                  </m:d>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𝑥</m:t>
                                      </m:r>
                                    </m:sub>
                                  </m:sSub>
                                </m:den>
                              </m:f>
                            </m:e>
                          </m:d>
                        </m:e>
                        <m:sup>
                          <m:r>
                            <a:rPr lang="it-IT" b="0" i="1" smtClean="0">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𝑦</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smtClean="0">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𝑦</m:t>
                                              </m:r>
                                            </m:e>
                                          </m:acc>
                                        </m:e>
                                        <m:sub>
                                          <m:r>
                                            <a:rPr lang="it-IT" i="1">
                                              <a:latin typeface="Cambria Math" panose="02040503050406030204" pitchFamily="18" charset="0"/>
                                            </a:rPr>
                                            <m:t>𝑘</m:t>
                                          </m:r>
                                        </m:sub>
                                        <m:sup>
                                          <m:r>
                                            <a:rPr lang="it-IT" b="0" i="1" smtClean="0">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r>
                                        <a:rPr lang="it-IT" b="0" i="1" smtClean="0">
                                          <a:latin typeface="Cambria Math" panose="02040503050406030204" pitchFamily="18" charset="0"/>
                                        </a:rPr>
                                        <m:t>𝑧</m:t>
                                      </m:r>
                                    </m:sub>
                                  </m:sSub>
                                </m:den>
                              </m:f>
                            </m:e>
                          </m:d>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𝑧</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sub>
                                        <m:sup>
                                          <m:r>
                                            <a:rPr lang="it-IT" b="0" i="1" smtClean="0">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r>
                                        <a:rPr lang="it-IT" b="0" i="1" smtClean="0">
                                          <a:latin typeface="Cambria Math" panose="02040503050406030204" pitchFamily="18" charset="0"/>
                                        </a:rPr>
                                        <m:t>𝑧</m:t>
                                      </m:r>
                                    </m:sub>
                                  </m:sSub>
                                </m:den>
                              </m:f>
                            </m:e>
                          </m:d>
                        </m:e>
                        <m:sup>
                          <m:r>
                            <a:rPr lang="it-IT" i="1">
                              <a:latin typeface="Cambria Math" panose="02040503050406030204" pitchFamily="18" charset="0"/>
                            </a:rPr>
                            <m:t>2</m:t>
                          </m:r>
                        </m:sup>
                      </m:sSup>
                    </m:oMath>
                  </m:oMathPara>
                </a14:m>
                <a:endParaRPr lang="en-US" dirty="0"/>
              </a:p>
            </p:txBody>
          </p:sp>
        </mc:Choice>
        <mc:Fallback>
          <p:sp>
            <p:nvSpPr>
              <p:cNvPr id="6" name="TextBox 5">
                <a:extLst>
                  <a:ext uri="{FF2B5EF4-FFF2-40B4-BE49-F238E27FC236}">
                    <a16:creationId xmlns:a16="http://schemas.microsoft.com/office/drawing/2014/main" id="{0113A228-969D-4E8C-9EA8-46A07F42D837}"/>
                  </a:ext>
                </a:extLst>
              </p:cNvPr>
              <p:cNvSpPr txBox="1">
                <a:spLocks noRot="1" noChangeAspect="1" noMove="1" noResize="1" noEditPoints="1" noAdjustHandles="1" noChangeArrowheads="1" noChangeShapeType="1" noTextEdit="1"/>
              </p:cNvSpPr>
              <p:nvPr/>
            </p:nvSpPr>
            <p:spPr>
              <a:xfrm>
                <a:off x="1306678" y="2233501"/>
                <a:ext cx="4900957" cy="704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C45D5C51-3FCF-4EA1-B7DE-F0CC227EA220}"/>
                  </a:ext>
                </a:extLst>
              </p:cNvPr>
              <p:cNvSpPr/>
              <p:nvPr/>
            </p:nvSpPr>
            <p:spPr>
              <a:xfrm>
                <a:off x="7728903" y="2077379"/>
                <a:ext cx="2959811" cy="1096647"/>
              </a:xfrm>
              <a:prstGeom prst="rect">
                <a:avLst/>
              </a:prstGeom>
              <a:solidFill>
                <a:schemeClr val="accent3">
                  <a:lumMod val="20000"/>
                  <a:lumOff val="80000"/>
                </a:schemeClr>
              </a:solidFill>
            </p:spPr>
            <p:txBody>
              <a:bodyPr wrap="square">
                <a:spAutoFit/>
              </a:bodyPr>
              <a:lstStyle/>
              <a:p>
                <a14:m>
                  <m:oMath xmlns:m="http://schemas.openxmlformats.org/officeDocument/2006/math">
                    <m:sSub>
                      <m:sSubPr>
                        <m:ctrlPr>
                          <a:rPr lang="it-IT" sz="1600" i="1" smtClean="0">
                            <a:latin typeface="Cambria Math" panose="02040503050406030204" pitchFamily="18" charset="0"/>
                          </a:rPr>
                        </m:ctrlPr>
                      </m:sSubPr>
                      <m:e>
                        <m:r>
                          <a:rPr lang="it-IT" sz="1600" i="1">
                            <a:latin typeface="Cambria Math" panose="02040503050406030204" pitchFamily="18" charset="0"/>
                          </a:rPr>
                          <m:t>𝜎</m:t>
                        </m:r>
                      </m:e>
                      <m:sub>
                        <m:r>
                          <a:rPr lang="it-IT" sz="1600" b="0" i="1" smtClean="0">
                            <a:latin typeface="Cambria Math" panose="02040503050406030204" pitchFamily="18" charset="0"/>
                          </a:rPr>
                          <m:t>𝑥</m:t>
                        </m:r>
                      </m:sub>
                    </m:sSub>
                    <m:r>
                      <a:rPr lang="it-IT" sz="1600" b="0" i="0" smtClean="0">
                        <a:latin typeface="Cambria Math" panose="02040503050406030204" pitchFamily="18" charset="0"/>
                      </a:rPr>
                      <m:t>=1</m:t>
                    </m:r>
                    <m:r>
                      <m:rPr>
                        <m:sty m:val="p"/>
                      </m:rPr>
                      <a:rPr lang="it-IT" sz="1600" b="0" i="0" smtClean="0">
                        <a:latin typeface="Cambria Math" panose="02040503050406030204" pitchFamily="18" charset="0"/>
                      </a:rPr>
                      <m:t>cm</m:t>
                    </m:r>
                  </m:oMath>
                </a14:m>
                <a:r>
                  <a:rPr lang="en-US" sz="1600" dirty="0"/>
                  <a:t> and </a:t>
                </a:r>
                <a14:m>
                  <m:oMath xmlns:m="http://schemas.openxmlformats.org/officeDocument/2006/math">
                    <m:sSub>
                      <m:sSubPr>
                        <m:ctrlPr>
                          <a:rPr lang="it-IT" sz="1600" i="1">
                            <a:latin typeface="Cambria Math" panose="02040503050406030204" pitchFamily="18" charset="0"/>
                          </a:rPr>
                        </m:ctrlPr>
                      </m:sSubPr>
                      <m:e>
                        <m:r>
                          <a:rPr lang="it-IT" sz="1600" i="1">
                            <a:latin typeface="Cambria Math" panose="02040503050406030204" pitchFamily="18" charset="0"/>
                          </a:rPr>
                          <m:t>𝜎</m:t>
                        </m:r>
                      </m:e>
                      <m:sub>
                        <m:r>
                          <a:rPr lang="it-IT" sz="1600" b="0" i="1" smtClean="0">
                            <a:latin typeface="Cambria Math" panose="02040503050406030204" pitchFamily="18" charset="0"/>
                          </a:rPr>
                          <m:t>𝑦</m:t>
                        </m:r>
                        <m:r>
                          <a:rPr lang="it-IT" sz="1600" b="0" i="1" smtClean="0">
                            <a:latin typeface="Cambria Math" panose="02040503050406030204" pitchFamily="18" charset="0"/>
                          </a:rPr>
                          <m:t>𝑧</m:t>
                        </m:r>
                      </m:sub>
                    </m:sSub>
                    <m:r>
                      <a:rPr lang="it-IT" sz="1600" b="0" i="1" smtClean="0">
                        <a:latin typeface="Cambria Math" panose="02040503050406030204" pitchFamily="18" charset="0"/>
                      </a:rPr>
                      <m:t>=2</m:t>
                    </m:r>
                    <m:r>
                      <m:rPr>
                        <m:sty m:val="p"/>
                      </m:rPr>
                      <a:rPr lang="it-IT" sz="1600" b="0" i="1" smtClean="0">
                        <a:latin typeface="Cambria Math" panose="02040503050406030204" pitchFamily="18" charset="0"/>
                      </a:rPr>
                      <m:t>cm</m:t>
                    </m:r>
                  </m:oMath>
                </a14:m>
                <a:r>
                  <a:rPr lang="en-US" sz="1600" dirty="0"/>
                  <a:t> are arbitrary values, which do not coincide with the TPC values in the R matrix</a:t>
                </a:r>
              </a:p>
            </p:txBody>
          </p:sp>
        </mc:Choice>
        <mc:Fallback>
          <p:sp>
            <p:nvSpPr>
              <p:cNvPr id="9" name="Rectangle 8">
                <a:extLst>
                  <a:ext uri="{FF2B5EF4-FFF2-40B4-BE49-F238E27FC236}">
                    <a16:creationId xmlns:a16="http://schemas.microsoft.com/office/drawing/2014/main" id="{C45D5C51-3FCF-4EA1-B7DE-F0CC227EA220}"/>
                  </a:ext>
                </a:extLst>
              </p:cNvPr>
              <p:cNvSpPr>
                <a:spLocks noRot="1" noChangeAspect="1" noMove="1" noResize="1" noEditPoints="1" noAdjustHandles="1" noChangeArrowheads="1" noChangeShapeType="1" noTextEdit="1"/>
              </p:cNvSpPr>
              <p:nvPr/>
            </p:nvSpPr>
            <p:spPr>
              <a:xfrm>
                <a:off x="7728903" y="2077379"/>
                <a:ext cx="2959811" cy="1096647"/>
              </a:xfrm>
              <a:prstGeom prst="rect">
                <a:avLst/>
              </a:prstGeom>
              <a:blipFill>
                <a:blip r:embed="rId3"/>
                <a:stretch>
                  <a:fillRect l="-1237" t="-1667" b="-6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AEB9F571-5E3E-4711-9E45-15118AE07762}"/>
                  </a:ext>
                </a:extLst>
              </p:cNvPr>
              <p:cNvSpPr/>
              <p:nvPr/>
            </p:nvSpPr>
            <p:spPr>
              <a:xfrm>
                <a:off x="532635" y="3314643"/>
                <a:ext cx="11126727" cy="646331"/>
              </a:xfrm>
              <a:prstGeom prst="rect">
                <a:avLst/>
              </a:prstGeom>
            </p:spPr>
            <p:txBody>
              <a:bodyPr wrap="square">
                <a:spAutoFit/>
              </a:bodyPr>
              <a:lstStyle/>
              <a:p>
                <a:pPr marL="342900" indent="-342900">
                  <a:buFont typeface="Arial" panose="020B0604020202020204" pitchFamily="34" charset="0"/>
                  <a:buChar char="•"/>
                </a:pPr>
                <a:r>
                  <a:rPr lang="it-IT" dirty="0"/>
                  <a:t>The </a:t>
                </a:r>
                <a14:m>
                  <m:oMath xmlns:m="http://schemas.openxmlformats.org/officeDocument/2006/math">
                    <m:r>
                      <a:rPr lang="it-IT" i="1" smtClean="0">
                        <a:solidFill>
                          <a:schemeClr val="accent3"/>
                        </a:solidFill>
                        <a:latin typeface="Cambria Math" panose="02040503050406030204" pitchFamily="18" charset="0"/>
                      </a:rPr>
                      <m:t>𝑑</m:t>
                    </m:r>
                    <m:sSub>
                      <m:sSubPr>
                        <m:ctrlPr>
                          <a:rPr lang="it-IT" i="1">
                            <a:solidFill>
                              <a:schemeClr val="accent3"/>
                            </a:solidFill>
                            <a:latin typeface="Cambria Math" panose="02040503050406030204" pitchFamily="18" charset="0"/>
                          </a:rPr>
                        </m:ctrlPr>
                      </m:sSubPr>
                      <m:e>
                        <m:r>
                          <a:rPr lang="it-IT" i="1">
                            <a:solidFill>
                              <a:schemeClr val="accent3"/>
                            </a:solidFill>
                            <a:latin typeface="Cambria Math" panose="02040503050406030204" pitchFamily="18" charset="0"/>
                          </a:rPr>
                          <m:t>𝑥</m:t>
                        </m:r>
                      </m:e>
                      <m:sub>
                        <m:r>
                          <a:rPr lang="it-IT" i="1">
                            <a:solidFill>
                              <a:schemeClr val="accent3"/>
                            </a:solidFill>
                            <a:latin typeface="Cambria Math" panose="02040503050406030204" pitchFamily="18" charset="0"/>
                          </a:rPr>
                          <m:t>𝑘</m:t>
                        </m:r>
                      </m:sub>
                    </m:sSub>
                  </m:oMath>
                </a14:m>
                <a:r>
                  <a:rPr lang="it-IT" dirty="0">
                    <a:solidFill>
                      <a:schemeClr val="accent3"/>
                    </a:solidFill>
                  </a:rPr>
                  <a:t> update formula can be devided into two parts</a:t>
                </a:r>
                <a:r>
                  <a:rPr lang="it-IT" dirty="0"/>
                  <a:t>: one that depends on the evolution of the </a:t>
                </a:r>
                <a14:m>
                  <m:oMath xmlns:m="http://schemas.openxmlformats.org/officeDocument/2006/math">
                    <m:r>
                      <a:rPr lang="it-IT" b="0" i="1" smtClean="0">
                        <a:latin typeface="Cambria Math" panose="02040503050406030204" pitchFamily="18" charset="0"/>
                      </a:rPr>
                      <m:t>𝑥</m:t>
                    </m:r>
                  </m:oMath>
                </a14:m>
                <a:r>
                  <a:rPr lang="it-IT" dirty="0"/>
                  <a:t> free parameter, and one on the measured quantities </a:t>
                </a:r>
                <a14:m>
                  <m:oMath xmlns:m="http://schemas.openxmlformats.org/officeDocument/2006/math">
                    <m:r>
                      <a:rPr lang="it-IT" b="0" i="1" smtClean="0">
                        <a:latin typeface="Cambria Math" panose="02040503050406030204" pitchFamily="18" charset="0"/>
                      </a:rPr>
                      <m:t>𝑦</m:t>
                    </m:r>
                  </m:oMath>
                </a14:m>
                <a:r>
                  <a:rPr lang="it-IT" dirty="0"/>
                  <a:t> and </a:t>
                </a:r>
                <a14:m>
                  <m:oMath xmlns:m="http://schemas.openxmlformats.org/officeDocument/2006/math">
                    <m:r>
                      <a:rPr lang="it-IT" b="0" i="1" smtClean="0">
                        <a:latin typeface="Cambria Math" panose="02040503050406030204" pitchFamily="18" charset="0"/>
                      </a:rPr>
                      <m:t>𝑧</m:t>
                    </m:r>
                  </m:oMath>
                </a14:m>
                <a:endParaRPr lang="it-IT" dirty="0"/>
              </a:p>
            </p:txBody>
          </p:sp>
        </mc:Choice>
        <mc:Fallback>
          <p:sp>
            <p:nvSpPr>
              <p:cNvPr id="10" name="Rectangle 9">
                <a:extLst>
                  <a:ext uri="{FF2B5EF4-FFF2-40B4-BE49-F238E27FC236}">
                    <a16:creationId xmlns:a16="http://schemas.microsoft.com/office/drawing/2014/main" id="{AEB9F571-5E3E-4711-9E45-15118AE07762}"/>
                  </a:ext>
                </a:extLst>
              </p:cNvPr>
              <p:cNvSpPr>
                <a:spLocks noRot="1" noChangeAspect="1" noMove="1" noResize="1" noEditPoints="1" noAdjustHandles="1" noChangeArrowheads="1" noChangeShapeType="1" noTextEdit="1"/>
              </p:cNvSpPr>
              <p:nvPr/>
            </p:nvSpPr>
            <p:spPr>
              <a:xfrm>
                <a:off x="532635" y="3314643"/>
                <a:ext cx="11126727" cy="646331"/>
              </a:xfrm>
              <a:prstGeom prst="rect">
                <a:avLst/>
              </a:prstGeom>
              <a:blipFill>
                <a:blip r:embed="rId4"/>
                <a:stretch>
                  <a:fillRect l="-329" t="-5660"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5DDC151-DC1B-4BD9-818F-A1E367E45C03}"/>
                  </a:ext>
                </a:extLst>
              </p:cNvPr>
              <p:cNvSpPr txBox="1"/>
              <p:nvPr/>
            </p:nvSpPr>
            <p:spPr>
              <a:xfrm>
                <a:off x="663584" y="4376507"/>
                <a:ext cx="10091737" cy="1248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f>
                            <m:fPr>
                              <m:ctrlPr>
                                <a:rPr lang="it-IT" i="1">
                                  <a:latin typeface="Cambria Math" panose="02040503050406030204" pitchFamily="18" charset="0"/>
                                </a:rPr>
                              </m:ctrlPr>
                            </m:fPr>
                            <m:num>
                              <m:func>
                                <m:funcPr>
                                  <m:ctrlPr>
                                    <a:rPr lang="it-IT" i="1">
                                      <a:latin typeface="Cambria Math" panose="02040503050406030204" pitchFamily="18" charset="0"/>
                                    </a:rPr>
                                  </m:ctrlPr>
                                </m:funcPr>
                                <m:fName>
                                  <m:r>
                                    <m:rPr>
                                      <m:sty m:val="p"/>
                                    </m:rPr>
                                    <a:rPr lang="it-IT">
                                      <a:latin typeface="Cambria Math" panose="02040503050406030204" pitchFamily="18" charset="0"/>
                                    </a:rPr>
                                    <m:t>cot</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num>
                            <m:den>
                              <m:sSubSup>
                                <m:sSubSupPr>
                                  <m:ctrlPr>
                                    <a:rPr lang="it-IT" i="1">
                                      <a:latin typeface="Cambria Math" panose="02040503050406030204" pitchFamily="18" charset="0"/>
                                    </a:rPr>
                                  </m:ctrlPr>
                                </m:sSubSupPr>
                                <m:e>
                                  <m:r>
                                    <a:rPr lang="it-IT" i="1">
                                      <a:latin typeface="Cambria Math" panose="02040503050406030204" pitchFamily="18" charset="0"/>
                                    </a:rPr>
                                    <m:t>𝜎</m:t>
                                  </m:r>
                                </m:e>
                                <m:sub>
                                  <m:r>
                                    <a:rPr lang="it-IT" i="1">
                                      <a:latin typeface="Cambria Math" panose="02040503050406030204" pitchFamily="18" charset="0"/>
                                    </a:rPr>
                                    <m:t>𝑦𝑧</m:t>
                                  </m:r>
                                </m:sub>
                                <m:sup>
                                  <m:r>
                                    <a:rPr lang="it-IT" i="1">
                                      <a:latin typeface="Cambria Math" panose="02040503050406030204" pitchFamily="18" charset="0"/>
                                    </a:rPr>
                                    <m:t>2</m:t>
                                  </m:r>
                                </m:sup>
                              </m:sSubSup>
                            </m:den>
                          </m:f>
                          <m:d>
                            <m:dPr>
                              <m:ctrlPr>
                                <a:rPr lang="it-IT" i="1">
                                  <a:latin typeface="Cambria Math" panose="02040503050406030204" pitchFamily="18" charset="0"/>
                                </a:rPr>
                              </m:ctrlPr>
                            </m:dPr>
                            <m:e>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i="1">
                                          <a:latin typeface="Cambria Math" panose="02040503050406030204" pitchFamily="18" charset="0"/>
                                        </a:rPr>
                                        <m:t>𝑦</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m:t>
                                  </m:r>
                                </m:e>
                              </m:func>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i="1">
                                          <a:latin typeface="Cambria Math" panose="02040503050406030204" pitchFamily="18" charset="0"/>
                                        </a:rPr>
                                        <m:t>𝑧</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e>
                          </m:d>
                        </m:num>
                        <m:den>
                          <m:f>
                            <m:fPr>
                              <m:type m:val="skw"/>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cot</m:t>
                                      </m:r>
                                    </m:e>
                                    <m:sup>
                                      <m:r>
                                        <a:rPr lang="it-IT" b="0" i="1" smtClean="0">
                                          <a:latin typeface="Cambria Math" panose="02040503050406030204" pitchFamily="18" charset="0"/>
                                        </a:rPr>
                                        <m:t>2</m:t>
                                      </m:r>
                                    </m:sup>
                                  </m:sSup>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den>
                          </m:f>
                          <m:r>
                            <a:rPr lang="it-IT" b="0" i="1" smtClean="0">
                              <a:latin typeface="Cambria Math" panose="02040503050406030204" pitchFamily="18" charset="0"/>
                            </a:rPr>
                            <m:t>+</m:t>
                          </m:r>
                          <m:f>
                            <m:fPr>
                              <m:type m:val="skw"/>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𝑥</m:t>
                                  </m:r>
                                </m:sub>
                                <m:sup>
                                  <m:r>
                                    <a:rPr lang="it-IT" b="0" i="1" smtClean="0">
                                      <a:latin typeface="Cambria Math" panose="02040503050406030204" pitchFamily="18" charset="0"/>
                                    </a:rPr>
                                    <m:t>2</m:t>
                                  </m:r>
                                </m:sup>
                              </m:sSubSup>
                            </m:den>
                          </m:f>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i="1">
                                          <a:latin typeface="Cambria Math" panose="02040503050406030204" pitchFamily="18" charset="0"/>
                                        </a:rPr>
                                        <m:t>𝑥</m:t>
                                      </m:r>
                                    </m:e>
                                    <m:sub>
                                      <m:r>
                                        <a:rPr lang="it-IT" i="1">
                                          <a:latin typeface="Cambria Math" panose="02040503050406030204" pitchFamily="18" charset="0"/>
                                        </a:rPr>
                                        <m:t>𝑘</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𝑥</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num>
                            <m:den>
                              <m:sSubSup>
                                <m:sSubSupPr>
                                  <m:ctrlPr>
                                    <a:rPr lang="it-IT" i="1">
                                      <a:latin typeface="Cambria Math" panose="02040503050406030204" pitchFamily="18" charset="0"/>
                                    </a:rPr>
                                  </m:ctrlPr>
                                </m:sSubSupPr>
                                <m:e>
                                  <m:r>
                                    <a:rPr lang="it-IT" i="1">
                                      <a:latin typeface="Cambria Math" panose="02040503050406030204" pitchFamily="18" charset="0"/>
                                    </a:rPr>
                                    <m:t>𝜎</m:t>
                                  </m:r>
                                </m:e>
                                <m:sub>
                                  <m:r>
                                    <a:rPr lang="it-IT" i="1">
                                      <a:latin typeface="Cambria Math" panose="02040503050406030204" pitchFamily="18" charset="0"/>
                                    </a:rPr>
                                    <m:t>𝑥</m:t>
                                  </m:r>
                                </m:sub>
                                <m:sup>
                                  <m:r>
                                    <a:rPr lang="it-IT" i="1">
                                      <a:latin typeface="Cambria Math" panose="02040503050406030204" pitchFamily="18" charset="0"/>
                                    </a:rPr>
                                    <m:t>2</m:t>
                                  </m:r>
                                </m:sup>
                              </m:sSubSup>
                            </m:den>
                          </m:f>
                        </m:num>
                        <m:den>
                          <m:f>
                            <m:fPr>
                              <m:type m:val="skw"/>
                              <m:ctrlPr>
                                <a:rPr lang="it-IT" i="1">
                                  <a:latin typeface="Cambria Math" panose="02040503050406030204" pitchFamily="18" charset="0"/>
                                </a:rPr>
                              </m:ctrlPr>
                            </m:fPr>
                            <m:num>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cot</m:t>
                                      </m:r>
                                    </m:e>
                                    <m:sup>
                                      <m:r>
                                        <a:rPr lang="it-IT" i="1">
                                          <a:latin typeface="Cambria Math" panose="02040503050406030204" pitchFamily="18" charset="0"/>
                                        </a:rPr>
                                        <m:t>2</m:t>
                                      </m:r>
                                    </m:sup>
                                  </m:sSup>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num>
                            <m:den>
                              <m:sSubSup>
                                <m:sSubSupPr>
                                  <m:ctrlPr>
                                    <a:rPr lang="it-IT" i="1">
                                      <a:latin typeface="Cambria Math" panose="02040503050406030204" pitchFamily="18" charset="0"/>
                                    </a:rPr>
                                  </m:ctrlPr>
                                </m:sSubSupPr>
                                <m:e>
                                  <m:r>
                                    <a:rPr lang="it-IT" i="1">
                                      <a:latin typeface="Cambria Math" panose="02040503050406030204" pitchFamily="18" charset="0"/>
                                    </a:rPr>
                                    <m:t>𝜎</m:t>
                                  </m:r>
                                </m:e>
                                <m:sub>
                                  <m:r>
                                    <a:rPr lang="it-IT" i="1">
                                      <a:latin typeface="Cambria Math" panose="02040503050406030204" pitchFamily="18" charset="0"/>
                                    </a:rPr>
                                    <m:t>𝑦𝑧</m:t>
                                  </m:r>
                                </m:sub>
                                <m:sup>
                                  <m:r>
                                    <a:rPr lang="it-IT" i="1">
                                      <a:latin typeface="Cambria Math" panose="02040503050406030204" pitchFamily="18" charset="0"/>
                                    </a:rPr>
                                    <m:t>2</m:t>
                                  </m:r>
                                </m:sup>
                              </m:sSubSup>
                            </m:den>
                          </m:f>
                          <m:r>
                            <a:rPr lang="it-IT" i="1">
                              <a:latin typeface="Cambria Math" panose="02040503050406030204" pitchFamily="18" charset="0"/>
                            </a:rPr>
                            <m:t>+</m:t>
                          </m:r>
                          <m:f>
                            <m:fPr>
                              <m:type m:val="skw"/>
                              <m:ctrlPr>
                                <a:rPr lang="it-IT" i="1">
                                  <a:latin typeface="Cambria Math" panose="02040503050406030204" pitchFamily="18" charset="0"/>
                                </a:rPr>
                              </m:ctrlPr>
                            </m:fPr>
                            <m:num>
                              <m:r>
                                <a:rPr lang="it-IT" i="1">
                                  <a:latin typeface="Cambria Math" panose="02040503050406030204" pitchFamily="18" charset="0"/>
                                </a:rPr>
                                <m:t>1</m:t>
                              </m:r>
                            </m:num>
                            <m:den>
                              <m:sSubSup>
                                <m:sSubSupPr>
                                  <m:ctrlPr>
                                    <a:rPr lang="it-IT" i="1">
                                      <a:latin typeface="Cambria Math" panose="02040503050406030204" pitchFamily="18" charset="0"/>
                                    </a:rPr>
                                  </m:ctrlPr>
                                </m:sSubSupPr>
                                <m:e>
                                  <m:r>
                                    <a:rPr lang="it-IT" i="1">
                                      <a:latin typeface="Cambria Math" panose="02040503050406030204" pitchFamily="18" charset="0"/>
                                    </a:rPr>
                                    <m:t>𝜎</m:t>
                                  </m:r>
                                </m:e>
                                <m:sub>
                                  <m:r>
                                    <a:rPr lang="it-IT" i="1">
                                      <a:latin typeface="Cambria Math" panose="02040503050406030204" pitchFamily="18" charset="0"/>
                                    </a:rPr>
                                    <m:t>𝑥</m:t>
                                  </m:r>
                                </m:sub>
                                <m:sup>
                                  <m:r>
                                    <a:rPr lang="it-IT" i="1">
                                      <a:latin typeface="Cambria Math" panose="02040503050406030204" pitchFamily="18" charset="0"/>
                                    </a:rPr>
                                    <m:t>2</m:t>
                                  </m:r>
                                </m:sup>
                              </m:sSubSup>
                            </m:den>
                          </m:f>
                        </m:den>
                      </m:f>
                      <m:r>
                        <a:rPr lang="it-IT" b="0" i="1" smtClean="0">
                          <a:latin typeface="Cambria Math" panose="02040503050406030204" pitchFamily="18" charset="0"/>
                        </a:rPr>
                        <m:t>=</m:t>
                      </m:r>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𝑦𝑧</m:t>
                          </m:r>
                        </m:sub>
                      </m:sSub>
                      <m:r>
                        <a:rPr lang="it-IT" b="0" i="1" smtClean="0">
                          <a:latin typeface="Cambria Math" panose="02040503050406030204" pitchFamily="18" charset="0"/>
                        </a:rPr>
                        <m:t>+</m:t>
                      </m:r>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𝑥</m:t>
                          </m:r>
                        </m:sub>
                      </m:sSub>
                    </m:oMath>
                  </m:oMathPara>
                </a14:m>
                <a:endParaRPr lang="en-US" dirty="0"/>
              </a:p>
            </p:txBody>
          </p:sp>
        </mc:Choice>
        <mc:Fallback>
          <p:sp>
            <p:nvSpPr>
              <p:cNvPr id="11" name="TextBox 10">
                <a:extLst>
                  <a:ext uri="{FF2B5EF4-FFF2-40B4-BE49-F238E27FC236}">
                    <a16:creationId xmlns:a16="http://schemas.microsoft.com/office/drawing/2014/main" id="{05DDC151-DC1B-4BD9-818F-A1E367E45C03}"/>
                  </a:ext>
                </a:extLst>
              </p:cNvPr>
              <p:cNvSpPr txBox="1">
                <a:spLocks noRot="1" noChangeAspect="1" noMove="1" noResize="1" noEditPoints="1" noAdjustHandles="1" noChangeArrowheads="1" noChangeShapeType="1" noTextEdit="1"/>
              </p:cNvSpPr>
              <p:nvPr/>
            </p:nvSpPr>
            <p:spPr>
              <a:xfrm>
                <a:off x="663584" y="4376507"/>
                <a:ext cx="10091737" cy="124816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7393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r>
              <a:rPr lang="it-IT" dirty="0"/>
              <a:t>UNDERSTANDING STEP DEtermination</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1116075"/>
              </a:xfrm>
              <a:prstGeom prst="rect">
                <a:avLst/>
              </a:prstGeom>
            </p:spPr>
            <p:txBody>
              <a:bodyPr wrap="square">
                <a:spAutoFit/>
              </a:bodyPr>
              <a:lstStyle/>
              <a:p>
                <a:pPr marL="342900" indent="-342900">
                  <a:buFont typeface="Arial" panose="020B0604020202020204" pitchFamily="34" charset="0"/>
                  <a:buChar char="•"/>
                </a:pPr>
                <a:r>
                  <a:rPr lang="it-IT" sz="1600" dirty="0"/>
                  <a:t>The values of </a:t>
                </a:r>
                <a14:m>
                  <m:oMath xmlns:m="http://schemas.openxmlformats.org/officeDocument/2006/math">
                    <m:sSub>
                      <m:sSubPr>
                        <m:ctrlPr>
                          <a:rPr lang="it-IT" sz="1600" i="1" smtClean="0">
                            <a:solidFill>
                              <a:schemeClr val="accent3"/>
                            </a:solidFill>
                            <a:latin typeface="Cambria Math" panose="02040503050406030204" pitchFamily="18" charset="0"/>
                          </a:rPr>
                        </m:ctrlPr>
                      </m:sSubPr>
                      <m:e>
                        <m:r>
                          <a:rPr lang="it-IT" sz="1600" i="1">
                            <a:solidFill>
                              <a:schemeClr val="accent3"/>
                            </a:solidFill>
                            <a:latin typeface="Cambria Math" panose="02040503050406030204" pitchFamily="18" charset="0"/>
                          </a:rPr>
                          <m:t>𝜎</m:t>
                        </m:r>
                      </m:e>
                      <m:sub>
                        <m:r>
                          <a:rPr lang="it-IT" sz="1600" i="1">
                            <a:solidFill>
                              <a:schemeClr val="accent3"/>
                            </a:solidFill>
                            <a:latin typeface="Cambria Math" panose="02040503050406030204" pitchFamily="18" charset="0"/>
                          </a:rPr>
                          <m:t>𝑥</m:t>
                        </m:r>
                      </m:sub>
                    </m:sSub>
                  </m:oMath>
                </a14:m>
                <a:r>
                  <a:rPr lang="it-IT" sz="1600" dirty="0">
                    <a:solidFill>
                      <a:schemeClr val="accent3"/>
                    </a:solidFill>
                  </a:rPr>
                  <a:t> and </a:t>
                </a:r>
                <a14:m>
                  <m:oMath xmlns:m="http://schemas.openxmlformats.org/officeDocument/2006/math">
                    <m:sSub>
                      <m:sSubPr>
                        <m:ctrlPr>
                          <a:rPr lang="it-IT" sz="1600" i="1">
                            <a:solidFill>
                              <a:schemeClr val="accent3"/>
                            </a:solidFill>
                            <a:latin typeface="Cambria Math" panose="02040503050406030204" pitchFamily="18" charset="0"/>
                          </a:rPr>
                        </m:ctrlPr>
                      </m:sSubPr>
                      <m:e>
                        <m:r>
                          <a:rPr lang="it-IT" sz="1600" i="1">
                            <a:solidFill>
                              <a:schemeClr val="accent3"/>
                            </a:solidFill>
                            <a:latin typeface="Cambria Math" panose="02040503050406030204" pitchFamily="18" charset="0"/>
                          </a:rPr>
                          <m:t>𝜎</m:t>
                        </m:r>
                      </m:e>
                      <m:sub>
                        <m:r>
                          <a:rPr lang="it-IT" sz="1600" b="0" i="1" smtClean="0">
                            <a:solidFill>
                              <a:schemeClr val="accent3"/>
                            </a:solidFill>
                            <a:latin typeface="Cambria Math" panose="02040503050406030204" pitchFamily="18" charset="0"/>
                          </a:rPr>
                          <m:t>𝑦𝑧</m:t>
                        </m:r>
                      </m:sub>
                    </m:sSub>
                  </m:oMath>
                </a14:m>
                <a:r>
                  <a:rPr lang="it-IT" sz="1600" dirty="0">
                    <a:solidFill>
                      <a:schemeClr val="accent3"/>
                    </a:solidFill>
                  </a:rPr>
                  <a:t> determine how much the update is influenced by the measured values of </a:t>
                </a:r>
                <a14:m>
                  <m:oMath xmlns:m="http://schemas.openxmlformats.org/officeDocument/2006/math">
                    <m:r>
                      <a:rPr lang="it-IT" sz="1600" b="0" i="1" smtClean="0">
                        <a:solidFill>
                          <a:schemeClr val="accent3"/>
                        </a:solidFill>
                        <a:latin typeface="Cambria Math" panose="02040503050406030204" pitchFamily="18" charset="0"/>
                      </a:rPr>
                      <m:t>𝑥</m:t>
                    </m:r>
                  </m:oMath>
                </a14:m>
                <a:r>
                  <a:rPr lang="it-IT" sz="1600" dirty="0">
                    <a:solidFill>
                      <a:schemeClr val="accent3"/>
                    </a:solidFill>
                  </a:rPr>
                  <a:t> or of </a:t>
                </a:r>
                <a14:m>
                  <m:oMath xmlns:m="http://schemas.openxmlformats.org/officeDocument/2006/math">
                    <m:r>
                      <a:rPr lang="it-IT" sz="1600" b="0" i="1" smtClean="0">
                        <a:solidFill>
                          <a:schemeClr val="accent3"/>
                        </a:solidFill>
                        <a:latin typeface="Cambria Math" panose="02040503050406030204" pitchFamily="18" charset="0"/>
                      </a:rPr>
                      <m:t>𝑦</m:t>
                    </m:r>
                  </m:oMath>
                </a14:m>
                <a:r>
                  <a:rPr lang="it-IT" sz="1600" dirty="0">
                    <a:solidFill>
                      <a:schemeClr val="accent3"/>
                    </a:solidFill>
                  </a:rPr>
                  <a:t> and </a:t>
                </a:r>
                <a14:m>
                  <m:oMath xmlns:m="http://schemas.openxmlformats.org/officeDocument/2006/math">
                    <m:r>
                      <a:rPr lang="it-IT" sz="1600" b="0" i="1" smtClean="0">
                        <a:solidFill>
                          <a:schemeClr val="accent3"/>
                        </a:solidFill>
                        <a:latin typeface="Cambria Math" panose="02040503050406030204" pitchFamily="18" charset="0"/>
                      </a:rPr>
                      <m:t>𝑧</m:t>
                    </m:r>
                  </m:oMath>
                </a14:m>
                <a:r>
                  <a:rPr lang="it-IT" sz="1600" dirty="0">
                    <a:solidFill>
                      <a:schemeClr val="accent3"/>
                    </a:solidFill>
                  </a:rPr>
                  <a:t> respectivelly</a:t>
                </a:r>
                <a:endParaRPr lang="it-IT" sz="1600" dirty="0">
                  <a:solidFill>
                    <a:schemeClr val="accent1"/>
                  </a:solidFill>
                </a:endParaRPr>
              </a:p>
              <a:p>
                <a:pPr marL="342900" indent="-342900">
                  <a:buFont typeface="Arial" panose="020B0604020202020204" pitchFamily="34" charset="0"/>
                  <a:buChar char="•"/>
                </a:pPr>
                <a:r>
                  <a:rPr lang="it-IT" sz="1600" dirty="0">
                    <a:solidFill>
                      <a:schemeClr val="accent3"/>
                    </a:solidFill>
                  </a:rPr>
                  <a:t>With the current sigma values </a:t>
                </a:r>
                <a14:m>
                  <m:oMath xmlns:m="http://schemas.openxmlformats.org/officeDocument/2006/math">
                    <m:r>
                      <a:rPr lang="it-IT" sz="1600" b="0" i="1" smtClean="0">
                        <a:solidFill>
                          <a:schemeClr val="accent3"/>
                        </a:solidFill>
                        <a:latin typeface="Cambria Math" panose="02040503050406030204" pitchFamily="18" charset="0"/>
                      </a:rPr>
                      <m:t>𝑑</m:t>
                    </m:r>
                    <m:sSub>
                      <m:sSubPr>
                        <m:ctrlPr>
                          <a:rPr lang="it-IT" sz="1600" b="0" i="1" smtClean="0">
                            <a:solidFill>
                              <a:schemeClr val="accent3"/>
                            </a:solidFill>
                            <a:latin typeface="Cambria Math" panose="02040503050406030204" pitchFamily="18" charset="0"/>
                          </a:rPr>
                        </m:ctrlPr>
                      </m:sSubPr>
                      <m:e>
                        <m:r>
                          <a:rPr lang="it-IT" sz="1600" b="0" i="1" smtClean="0">
                            <a:solidFill>
                              <a:schemeClr val="accent3"/>
                            </a:solidFill>
                            <a:latin typeface="Cambria Math" panose="02040503050406030204" pitchFamily="18" charset="0"/>
                          </a:rPr>
                          <m:t>𝑥</m:t>
                        </m:r>
                      </m:e>
                      <m:sub>
                        <m:r>
                          <a:rPr lang="it-IT" sz="1600" b="0" i="1" smtClean="0">
                            <a:solidFill>
                              <a:schemeClr val="accent3"/>
                            </a:solidFill>
                            <a:latin typeface="Cambria Math" panose="02040503050406030204" pitchFamily="18" charset="0"/>
                          </a:rPr>
                          <m:t>𝑦𝑧</m:t>
                        </m:r>
                      </m:sub>
                    </m:sSub>
                  </m:oMath>
                </a14:m>
                <a:r>
                  <a:rPr lang="it-IT" sz="1600" dirty="0">
                    <a:solidFill>
                      <a:schemeClr val="accent3"/>
                    </a:solidFill>
                  </a:rPr>
                  <a:t> completely dominates</a:t>
                </a:r>
                <a:r>
                  <a:rPr lang="it-IT" sz="1600" dirty="0"/>
                  <a:t>, being often 2 or 3 orders of magnitude larger than </a:t>
                </a:r>
                <a14:m>
                  <m:oMath xmlns:m="http://schemas.openxmlformats.org/officeDocument/2006/math">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𝑥</m:t>
                        </m:r>
                      </m:sub>
                    </m:sSub>
                  </m:oMath>
                </a14:m>
                <a:r>
                  <a:rPr lang="it-IT" sz="1600" dirty="0"/>
                  <a:t>: this gives us fairly accurate predictions for </a:t>
                </a:r>
                <a14:m>
                  <m:oMath xmlns:m="http://schemas.openxmlformats.org/officeDocument/2006/math">
                    <m:r>
                      <a:rPr lang="it-IT" sz="1600" b="0" i="1" smtClean="0">
                        <a:latin typeface="Cambria Math" panose="02040503050406030204" pitchFamily="18" charset="0"/>
                      </a:rPr>
                      <m:t>𝑦</m:t>
                    </m:r>
                  </m:oMath>
                </a14:m>
                <a:r>
                  <a:rPr lang="it-IT" sz="1600" dirty="0"/>
                  <a:t> and </a:t>
                </a:r>
                <a14:m>
                  <m:oMath xmlns:m="http://schemas.openxmlformats.org/officeDocument/2006/math">
                    <m:r>
                      <a:rPr lang="it-IT" sz="1600" b="0" i="1" smtClean="0">
                        <a:latin typeface="Cambria Math" panose="02040503050406030204" pitchFamily="18" charset="0"/>
                      </a:rPr>
                      <m:t>𝑧</m:t>
                    </m:r>
                  </m:oMath>
                </a14:m>
                <a:r>
                  <a:rPr lang="it-IT" sz="1600" dirty="0"/>
                  <a:t>, but completely wrong ones for </a:t>
                </a:r>
                <a14:m>
                  <m:oMath xmlns:m="http://schemas.openxmlformats.org/officeDocument/2006/math">
                    <m:r>
                      <a:rPr lang="it-IT" sz="1600" b="0" i="1" smtClean="0">
                        <a:latin typeface="Cambria Math" panose="02040503050406030204" pitchFamily="18" charset="0"/>
                      </a:rPr>
                      <m:t>𝑥</m:t>
                    </m:r>
                  </m:oMath>
                </a14:m>
                <a:r>
                  <a:rPr lang="it-IT" sz="1600" dirty="0"/>
                  <a:t>, becuase the fit can never recover from a bad initial estimate for the free parameter</a:t>
                </a:r>
              </a:p>
            </p:txBody>
          </p:sp>
        </mc:Choice>
        <mc:Fallback>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1116075"/>
              </a:xfrm>
              <a:prstGeom prst="rect">
                <a:avLst/>
              </a:prstGeom>
              <a:blipFill>
                <a:blip r:embed="rId2"/>
                <a:stretch>
                  <a:fillRect l="-219" t="-1639" b="-6557"/>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35</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0528" y="2038365"/>
            <a:ext cx="4849169" cy="3760779"/>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26115" y="2082459"/>
            <a:ext cx="4791394" cy="3715971"/>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3978998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r>
              <a:rPr lang="it-IT" dirty="0"/>
              <a:t>UNDERSTANDING STEP DEtermination</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850426"/>
              </a:xfrm>
              <a:prstGeom prst="rect">
                <a:avLst/>
              </a:prstGeom>
            </p:spPr>
            <p:txBody>
              <a:bodyPr wrap="square">
                <a:spAutoFit/>
              </a:bodyPr>
              <a:lstStyle/>
              <a:p>
                <a:pPr marL="342900" indent="-342900">
                  <a:buFont typeface="Arial" panose="020B0604020202020204" pitchFamily="34" charset="0"/>
                  <a:buChar char="•"/>
                </a:pPr>
                <a:r>
                  <a:rPr lang="it-IT" sz="1600" dirty="0"/>
                  <a:t>In order for the x parameter to have more weight in the update of </a:t>
                </a:r>
                <a14:m>
                  <m:oMath xmlns:m="http://schemas.openxmlformats.org/officeDocument/2006/math">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 changed the value of </a:t>
                </a:r>
                <a14:m>
                  <m:oMath xmlns:m="http://schemas.openxmlformats.org/officeDocument/2006/math">
                    <m:sSub>
                      <m:sSubPr>
                        <m:ctrlPr>
                          <a:rPr lang="it-IT" sz="1600" i="1" smtClean="0">
                            <a:solidFill>
                              <a:schemeClr val="accent3"/>
                            </a:solidFill>
                            <a:latin typeface="Cambria Math" panose="02040503050406030204" pitchFamily="18" charset="0"/>
                          </a:rPr>
                        </m:ctrlPr>
                      </m:sSubPr>
                      <m:e>
                        <m:r>
                          <a:rPr lang="it-IT" sz="1600" i="1">
                            <a:solidFill>
                              <a:schemeClr val="accent3"/>
                            </a:solidFill>
                            <a:latin typeface="Cambria Math" panose="02040503050406030204" pitchFamily="18" charset="0"/>
                          </a:rPr>
                          <m:t>𝜎</m:t>
                        </m:r>
                      </m:e>
                      <m:sub>
                        <m:r>
                          <a:rPr lang="it-IT" sz="1600" i="1">
                            <a:solidFill>
                              <a:schemeClr val="accent3"/>
                            </a:solidFill>
                            <a:latin typeface="Cambria Math" panose="02040503050406030204" pitchFamily="18" charset="0"/>
                          </a:rPr>
                          <m:t>𝑦𝑧</m:t>
                        </m:r>
                      </m:sub>
                    </m:sSub>
                  </m:oMath>
                </a14:m>
                <a:r>
                  <a:rPr lang="it-IT" sz="1600" dirty="0">
                    <a:solidFill>
                      <a:schemeClr val="accent3"/>
                    </a:solidFill>
                  </a:rPr>
                  <a:t> from 1cm to 4cm</a:t>
                </a:r>
                <a:endParaRPr lang="it-IT" sz="1600" dirty="0"/>
              </a:p>
              <a:p>
                <a:pPr marL="342900" indent="-342900">
                  <a:buFont typeface="Arial" panose="020B0604020202020204" pitchFamily="34" charset="0"/>
                  <a:buChar char="•"/>
                </a:pPr>
                <a:r>
                  <a:rPr lang="it-IT" sz="1600" dirty="0"/>
                  <a:t>The fit initially concentrates on fixing the </a:t>
                </a:r>
                <a14:m>
                  <m:oMath xmlns:m="http://schemas.openxmlformats.org/officeDocument/2006/math">
                    <m:r>
                      <a:rPr lang="it-IT" sz="1600" b="0" i="1" smtClean="0">
                        <a:latin typeface="Cambria Math" panose="02040503050406030204" pitchFamily="18" charset="0"/>
                      </a:rPr>
                      <m:t>𝑥</m:t>
                    </m:r>
                  </m:oMath>
                </a14:m>
                <a:r>
                  <a:rPr lang="it-IT" sz="1600" dirty="0"/>
                  <a:t> prediction until that becomes accurate, and then it focuses on yz, reaching similar levels of precision by the end</a:t>
                </a:r>
              </a:p>
            </p:txBody>
          </p:sp>
        </mc:Choice>
        <mc:Fallback>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850426"/>
              </a:xfrm>
              <a:prstGeom prst="rect">
                <a:avLst/>
              </a:prstGeom>
              <a:blipFill>
                <a:blip r:embed="rId2"/>
                <a:stretch>
                  <a:fillRect l="-219" t="-2158" b="-8633"/>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36</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8682" y="1788757"/>
            <a:ext cx="5171016" cy="4010387"/>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94650" y="1788042"/>
            <a:ext cx="5171015" cy="4010387"/>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2616325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r>
              <a:rPr lang="it-IT" dirty="0"/>
              <a:t>UNDERSTANDING STEP DEtermination</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604204"/>
              </a:xfrm>
              <a:prstGeom prst="rect">
                <a:avLst/>
              </a:prstGeom>
            </p:spPr>
            <p:txBody>
              <a:bodyPr wrap="square">
                <a:spAutoFit/>
              </a:bodyPr>
              <a:lstStyle/>
              <a:p>
                <a:pPr marL="342900" indent="-342900">
                  <a:buFont typeface="Arial" panose="020B0604020202020204" pitchFamily="34" charset="0"/>
                  <a:buChar char="•"/>
                </a:pPr>
                <a:r>
                  <a:rPr lang="it-IT" sz="1600" dirty="0"/>
                  <a:t>Reapplying the fit with the new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𝜎</m:t>
                        </m:r>
                      </m:e>
                      <m:sub>
                        <m:r>
                          <a:rPr lang="it-IT" sz="1600" b="0" i="1" smtClean="0">
                            <a:latin typeface="Cambria Math" panose="02040503050406030204" pitchFamily="18" charset="0"/>
                          </a:rPr>
                          <m:t>𝑦𝑧</m:t>
                        </m:r>
                      </m:sub>
                    </m:sSub>
                    <m:r>
                      <a:rPr lang="it-IT" sz="1600" b="0" i="1" smtClean="0">
                        <a:latin typeface="Cambria Math" panose="02040503050406030204" pitchFamily="18" charset="0"/>
                      </a:rPr>
                      <m:t>=4</m:t>
                    </m:r>
                    <m:r>
                      <m:rPr>
                        <m:sty m:val="p"/>
                      </m:rPr>
                      <a:rPr lang="it-IT" sz="1600" b="0" i="1" smtClean="0">
                        <a:latin typeface="Cambria Math" panose="02040503050406030204" pitchFamily="18" charset="0"/>
                      </a:rPr>
                      <m:t>cm</m:t>
                    </m:r>
                  </m:oMath>
                </a14:m>
                <a:r>
                  <a:rPr lang="it-IT" sz="1600" dirty="0"/>
                  <a:t> we see that the 3D predictions are more in line with the Montecarlo truth, past the first few steps</a:t>
                </a:r>
              </a:p>
            </p:txBody>
          </p:sp>
        </mc:Choice>
        <mc:Fallback>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604204"/>
              </a:xfrm>
              <a:prstGeom prst="rect">
                <a:avLst/>
              </a:prstGeom>
              <a:blipFill>
                <a:blip r:embed="rId2"/>
                <a:stretch>
                  <a:fillRect l="-219" t="-3030" b="-12121"/>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37</a:t>
            </a:fld>
            <a:endParaRPr lang="it-IT" dirty="0"/>
          </a:p>
        </p:txBody>
      </p:sp>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7348" y="1680759"/>
            <a:ext cx="5491430" cy="4258885"/>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A654685-E667-40F0-9B9A-56DEC00F5781}"/>
                  </a:ext>
                </a:extLst>
              </p:cNvPr>
              <p:cNvSpPr txBox="1"/>
              <p:nvPr/>
            </p:nvSpPr>
            <p:spPr>
              <a:xfrm>
                <a:off x="2152181" y="5774728"/>
                <a:ext cx="2121763" cy="29892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Sub>
                      <m:r>
                        <a:rPr lang="it-IT" b="0" i="1" smtClean="0">
                          <a:latin typeface="Cambria Math" panose="02040503050406030204" pitchFamily="18" charset="0"/>
                        </a:rPr>
                        <m:t>=2</m:t>
                      </m:r>
                      <m:r>
                        <a:rPr lang="it-IT" b="0" i="1" smtClean="0">
                          <a:latin typeface="Cambria Math" panose="02040503050406030204" pitchFamily="18" charset="0"/>
                        </a:rPr>
                        <m:t>𝑐𝑚</m:t>
                      </m:r>
                    </m:oMath>
                  </m:oMathPara>
                </a14:m>
                <a:endParaRPr lang="it-IT" b="0" dirty="0"/>
              </a:p>
            </p:txBody>
          </p:sp>
        </mc:Choice>
        <mc:Fallback>
          <p:sp>
            <p:nvSpPr>
              <p:cNvPr id="3" name="TextBox 2">
                <a:extLst>
                  <a:ext uri="{FF2B5EF4-FFF2-40B4-BE49-F238E27FC236}">
                    <a16:creationId xmlns:a16="http://schemas.microsoft.com/office/drawing/2014/main" id="{6A654685-E667-40F0-9B9A-56DEC00F5781}"/>
                  </a:ext>
                </a:extLst>
              </p:cNvPr>
              <p:cNvSpPr txBox="1">
                <a:spLocks noRot="1" noChangeAspect="1" noMove="1" noResize="1" noEditPoints="1" noAdjustHandles="1" noChangeArrowheads="1" noChangeShapeType="1" noTextEdit="1"/>
              </p:cNvSpPr>
              <p:nvPr/>
            </p:nvSpPr>
            <p:spPr>
              <a:xfrm>
                <a:off x="2152181" y="5774728"/>
                <a:ext cx="2121763" cy="298928"/>
              </a:xfrm>
              <a:prstGeom prst="rect">
                <a:avLst/>
              </a:prstGeom>
              <a:blipFill>
                <a:blip r:embed="rId4"/>
                <a:stretch>
                  <a:fillRect b="-20408"/>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96F374B7-6A8F-45D4-8300-AC09399121F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505254" y="1680758"/>
            <a:ext cx="5491430" cy="4258884"/>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3EDA12F-4F6D-4D5D-A71B-9DC77A1C1426}"/>
                  </a:ext>
                </a:extLst>
              </p:cNvPr>
              <p:cNvSpPr txBox="1"/>
              <p:nvPr/>
            </p:nvSpPr>
            <p:spPr>
              <a:xfrm>
                <a:off x="7190088" y="5783941"/>
                <a:ext cx="2121763" cy="29892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Sub>
                      <m:r>
                        <a:rPr lang="it-IT" b="0" i="1" smtClean="0">
                          <a:latin typeface="Cambria Math" panose="02040503050406030204" pitchFamily="18" charset="0"/>
                        </a:rPr>
                        <m:t>=4</m:t>
                      </m:r>
                      <m:r>
                        <a:rPr lang="it-IT" b="0" i="1" smtClean="0">
                          <a:latin typeface="Cambria Math" panose="02040503050406030204" pitchFamily="18" charset="0"/>
                        </a:rPr>
                        <m:t>𝑐𝑚</m:t>
                      </m:r>
                    </m:oMath>
                  </m:oMathPara>
                </a14:m>
                <a:endParaRPr lang="it-IT" b="0" dirty="0"/>
              </a:p>
            </p:txBody>
          </p:sp>
        </mc:Choice>
        <mc:Fallback>
          <p:sp>
            <p:nvSpPr>
              <p:cNvPr id="15" name="TextBox 14">
                <a:extLst>
                  <a:ext uri="{FF2B5EF4-FFF2-40B4-BE49-F238E27FC236}">
                    <a16:creationId xmlns:a16="http://schemas.microsoft.com/office/drawing/2014/main" id="{83EDA12F-4F6D-4D5D-A71B-9DC77A1C1426}"/>
                  </a:ext>
                </a:extLst>
              </p:cNvPr>
              <p:cNvSpPr txBox="1">
                <a:spLocks noRot="1" noChangeAspect="1" noMove="1" noResize="1" noEditPoints="1" noAdjustHandles="1" noChangeArrowheads="1" noChangeShapeType="1" noTextEdit="1"/>
              </p:cNvSpPr>
              <p:nvPr/>
            </p:nvSpPr>
            <p:spPr>
              <a:xfrm>
                <a:off x="7190088" y="5783941"/>
                <a:ext cx="2121763" cy="298928"/>
              </a:xfrm>
              <a:prstGeom prst="rect">
                <a:avLst/>
              </a:prstGeom>
              <a:blipFill>
                <a:blip r:embed="rId6"/>
                <a:stretch>
                  <a:fillRect b="-20408"/>
                </a:stretch>
              </a:blipFill>
            </p:spPr>
            <p:txBody>
              <a:bodyPr/>
              <a:lstStyle/>
              <a:p>
                <a:r>
                  <a:rPr lang="en-US">
                    <a:noFill/>
                  </a:rPr>
                  <a:t> </a:t>
                </a:r>
              </a:p>
            </p:txBody>
          </p:sp>
        </mc:Fallback>
      </mc:AlternateContent>
    </p:spTree>
    <p:extLst>
      <p:ext uri="{BB962C8B-B14F-4D97-AF65-F5344CB8AC3E}">
        <p14:creationId xmlns:p14="http://schemas.microsoft.com/office/powerpoint/2010/main" val="1654632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r>
              <a:rPr lang="it-IT" dirty="0"/>
              <a:t>UNDERSTANDING STEP DEtermination</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604204"/>
              </a:xfrm>
              <a:prstGeom prst="rect">
                <a:avLst/>
              </a:prstGeom>
            </p:spPr>
            <p:txBody>
              <a:bodyPr wrap="square">
                <a:spAutoFit/>
              </a:bodyPr>
              <a:lstStyle/>
              <a:p>
                <a:pPr marL="342900" indent="-342900">
                  <a:buFont typeface="Arial" panose="020B0604020202020204" pitchFamily="34" charset="0"/>
                  <a:buChar char="•"/>
                </a:pPr>
                <a:r>
                  <a:rPr lang="it-IT" sz="1600" dirty="0"/>
                  <a:t>Reapplying the fit with the new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𝜎</m:t>
                        </m:r>
                      </m:e>
                      <m:sub>
                        <m:r>
                          <a:rPr lang="it-IT" sz="1600" b="0" i="1" smtClean="0">
                            <a:latin typeface="Cambria Math" panose="02040503050406030204" pitchFamily="18" charset="0"/>
                          </a:rPr>
                          <m:t>𝑦𝑧</m:t>
                        </m:r>
                      </m:sub>
                    </m:sSub>
                    <m:r>
                      <a:rPr lang="it-IT" sz="1600" b="0" i="1" smtClean="0">
                        <a:latin typeface="Cambria Math" panose="02040503050406030204" pitchFamily="18" charset="0"/>
                      </a:rPr>
                      <m:t>=4</m:t>
                    </m:r>
                    <m:r>
                      <m:rPr>
                        <m:sty m:val="p"/>
                      </m:rPr>
                      <a:rPr lang="it-IT" sz="1600" b="0" i="1" smtClean="0">
                        <a:latin typeface="Cambria Math" panose="02040503050406030204" pitchFamily="18" charset="0"/>
                      </a:rPr>
                      <m:t>cm</m:t>
                    </m:r>
                  </m:oMath>
                </a14:m>
                <a:r>
                  <a:rPr lang="it-IT" sz="1600" dirty="0"/>
                  <a:t> we see that the 3D predictions are more in line with the Montecarlo truth, past the first few steps</a:t>
                </a:r>
              </a:p>
            </p:txBody>
          </p:sp>
        </mc:Choice>
        <mc:Fallback>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604204"/>
              </a:xfrm>
              <a:prstGeom prst="rect">
                <a:avLst/>
              </a:prstGeom>
              <a:blipFill>
                <a:blip r:embed="rId2"/>
                <a:stretch>
                  <a:fillRect l="-219" t="-3030" b="-12121"/>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38</a:t>
            </a:fld>
            <a:endParaRPr lang="it-IT" dirty="0"/>
          </a:p>
        </p:txBody>
      </p:sp>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EDBAABE-188D-4586-9206-DFCD9D30FF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1999" y="1680758"/>
            <a:ext cx="5491429" cy="4258883"/>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23A065E-8223-42EC-A45B-3B443367C132}"/>
                  </a:ext>
                </a:extLst>
              </p:cNvPr>
              <p:cNvSpPr txBox="1"/>
              <p:nvPr/>
            </p:nvSpPr>
            <p:spPr>
              <a:xfrm>
                <a:off x="1838097" y="5774728"/>
                <a:ext cx="2121763" cy="29892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Sub>
                      <m:r>
                        <a:rPr lang="it-IT" b="0" i="1" smtClean="0">
                          <a:latin typeface="Cambria Math" panose="02040503050406030204" pitchFamily="18" charset="0"/>
                        </a:rPr>
                        <m:t>=2</m:t>
                      </m:r>
                      <m:r>
                        <a:rPr lang="it-IT" b="0" i="1" smtClean="0">
                          <a:latin typeface="Cambria Math" panose="02040503050406030204" pitchFamily="18" charset="0"/>
                        </a:rPr>
                        <m:t>𝑐𝑚</m:t>
                      </m:r>
                    </m:oMath>
                  </m:oMathPara>
                </a14:m>
                <a:endParaRPr lang="it-IT" b="0" dirty="0"/>
              </a:p>
            </p:txBody>
          </p:sp>
        </mc:Choice>
        <mc:Fallback>
          <p:sp>
            <p:nvSpPr>
              <p:cNvPr id="15" name="TextBox 14">
                <a:extLst>
                  <a:ext uri="{FF2B5EF4-FFF2-40B4-BE49-F238E27FC236}">
                    <a16:creationId xmlns:a16="http://schemas.microsoft.com/office/drawing/2014/main" id="{123A065E-8223-42EC-A45B-3B443367C132}"/>
                  </a:ext>
                </a:extLst>
              </p:cNvPr>
              <p:cNvSpPr txBox="1">
                <a:spLocks noRot="1" noChangeAspect="1" noMove="1" noResize="1" noEditPoints="1" noAdjustHandles="1" noChangeArrowheads="1" noChangeShapeType="1" noTextEdit="1"/>
              </p:cNvSpPr>
              <p:nvPr/>
            </p:nvSpPr>
            <p:spPr>
              <a:xfrm>
                <a:off x="1838097" y="5774728"/>
                <a:ext cx="2121763" cy="298928"/>
              </a:xfrm>
              <a:prstGeom prst="rect">
                <a:avLst/>
              </a:prstGeom>
              <a:blipFill>
                <a:blip r:embed="rId4"/>
                <a:stretch>
                  <a:fillRect b="-20408"/>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D760514F-A278-49FF-8EBA-494B4A68082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505254" y="1680758"/>
            <a:ext cx="5491429" cy="4258884"/>
          </a:xfrm>
          <a:prstGeom prst="rect">
            <a:avLst/>
          </a:prstGeom>
        </p:spPr>
      </p:pic>
      <p:sp>
        <p:nvSpPr>
          <p:cNvPr id="17" name="TextBox 16">
            <a:extLst>
              <a:ext uri="{FF2B5EF4-FFF2-40B4-BE49-F238E27FC236}">
                <a16:creationId xmlns:a16="http://schemas.microsoft.com/office/drawing/2014/main" id="{E472A529-6DF6-4BBC-B7E2-1B1595DA3C3F}"/>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ADC2000-52DA-49FE-915E-D649EC7E5DB0}"/>
                  </a:ext>
                </a:extLst>
              </p:cNvPr>
              <p:cNvSpPr txBox="1"/>
              <p:nvPr/>
            </p:nvSpPr>
            <p:spPr>
              <a:xfrm>
                <a:off x="7190088" y="5783941"/>
                <a:ext cx="2121763" cy="29892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Sub>
                      <m:r>
                        <a:rPr lang="it-IT" b="0" i="1" smtClean="0">
                          <a:latin typeface="Cambria Math" panose="02040503050406030204" pitchFamily="18" charset="0"/>
                        </a:rPr>
                        <m:t>=4</m:t>
                      </m:r>
                      <m:r>
                        <a:rPr lang="it-IT" b="0" i="1" smtClean="0">
                          <a:latin typeface="Cambria Math" panose="02040503050406030204" pitchFamily="18" charset="0"/>
                        </a:rPr>
                        <m:t>𝑐𝑚</m:t>
                      </m:r>
                    </m:oMath>
                  </m:oMathPara>
                </a14:m>
                <a:endParaRPr lang="it-IT" b="0" dirty="0"/>
              </a:p>
            </p:txBody>
          </p:sp>
        </mc:Choice>
        <mc:Fallback>
          <p:sp>
            <p:nvSpPr>
              <p:cNvPr id="19" name="TextBox 18">
                <a:extLst>
                  <a:ext uri="{FF2B5EF4-FFF2-40B4-BE49-F238E27FC236}">
                    <a16:creationId xmlns:a16="http://schemas.microsoft.com/office/drawing/2014/main" id="{BADC2000-52DA-49FE-915E-D649EC7E5DB0}"/>
                  </a:ext>
                </a:extLst>
              </p:cNvPr>
              <p:cNvSpPr txBox="1">
                <a:spLocks noRot="1" noChangeAspect="1" noMove="1" noResize="1" noEditPoints="1" noAdjustHandles="1" noChangeArrowheads="1" noChangeShapeType="1" noTextEdit="1"/>
              </p:cNvSpPr>
              <p:nvPr/>
            </p:nvSpPr>
            <p:spPr>
              <a:xfrm>
                <a:off x="7190088" y="5783941"/>
                <a:ext cx="2121763" cy="298928"/>
              </a:xfrm>
              <a:prstGeom prst="rect">
                <a:avLst/>
              </a:prstGeom>
              <a:blipFill>
                <a:blip r:embed="rId6"/>
                <a:stretch>
                  <a:fillRect b="-20408"/>
                </a:stretch>
              </a:blipFill>
            </p:spPr>
            <p:txBody>
              <a:bodyPr/>
              <a:lstStyle/>
              <a:p>
                <a:r>
                  <a:rPr lang="en-US">
                    <a:noFill/>
                  </a:rPr>
                  <a:t> </a:t>
                </a:r>
              </a:p>
            </p:txBody>
          </p:sp>
        </mc:Fallback>
      </mc:AlternateContent>
    </p:spTree>
    <p:extLst>
      <p:ext uri="{BB962C8B-B14F-4D97-AF65-F5344CB8AC3E}">
        <p14:creationId xmlns:p14="http://schemas.microsoft.com/office/powerpoint/2010/main" val="2677276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r>
              <a:rPr lang="it-IT" dirty="0"/>
              <a:t>UNDERSTANDING STEP DEtermination</a:t>
            </a:r>
          </a:p>
        </p:txBody>
      </p:sp>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338554"/>
          </a:xfrm>
          <a:prstGeom prst="rect">
            <a:avLst/>
          </a:prstGeom>
        </p:spPr>
        <p:txBody>
          <a:bodyPr wrap="square">
            <a:spAutoFit/>
          </a:bodyPr>
          <a:lstStyle/>
          <a:p>
            <a:pPr marL="342900" indent="-342900">
              <a:buFont typeface="Arial" panose="020B0604020202020204" pitchFamily="34" charset="0"/>
              <a:buChar char="•"/>
            </a:pPr>
            <a:r>
              <a:rPr lang="it-IT" sz="1600" dirty="0"/>
              <a:t>The momentum reconstruction performance remains roughly the same</a:t>
            </a: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39</a:t>
            </a:fld>
            <a:endParaRPr lang="it-IT"/>
          </a:p>
        </p:txBody>
      </p:sp>
      <p:pic>
        <p:nvPicPr>
          <p:cNvPr id="18" name="Picture 17">
            <a:extLst>
              <a:ext uri="{FF2B5EF4-FFF2-40B4-BE49-F238E27FC236}">
                <a16:creationId xmlns:a16="http://schemas.microsoft.com/office/drawing/2014/main" id="{DA1A5A01-6049-4FFD-830F-F3D0E6584E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3048" y="1498488"/>
            <a:ext cx="5846331" cy="4534128"/>
          </a:xfrm>
          <a:prstGeom prst="rect">
            <a:avLst/>
          </a:prstGeom>
        </p:spPr>
      </p:pic>
      <p:sp>
        <p:nvSpPr>
          <p:cNvPr id="20" name="Oval 19">
            <a:extLst>
              <a:ext uri="{FF2B5EF4-FFF2-40B4-BE49-F238E27FC236}">
                <a16:creationId xmlns:a16="http://schemas.microsoft.com/office/drawing/2014/main" id="{DACD020F-1EDC-475C-A952-2585738C5E4D}"/>
              </a:ext>
            </a:extLst>
          </p:cNvPr>
          <p:cNvSpPr/>
          <p:nvPr/>
        </p:nvSpPr>
        <p:spPr>
          <a:xfrm>
            <a:off x="1429291" y="5455984"/>
            <a:ext cx="1089960" cy="78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10;&#10;Description automatically generated">
            <a:extLst>
              <a:ext uri="{FF2B5EF4-FFF2-40B4-BE49-F238E27FC236}">
                <a16:creationId xmlns:a16="http://schemas.microsoft.com/office/drawing/2014/main" id="{D2DD521D-A52F-46C1-B94F-FEFCEF6B9F59}"/>
              </a:ext>
            </a:extLst>
          </p:cNvPr>
          <p:cNvPicPr>
            <a:picLocks noChangeAspect="1"/>
          </p:cNvPicPr>
          <p:nvPr/>
        </p:nvPicPr>
        <p:blipFill rotWithShape="1">
          <a:blip r:embed="rId3">
            <a:extLst>
              <a:ext uri="{28A0092B-C50C-407E-A947-70E740481C1C}">
                <a14:useLocalDpi xmlns:a14="http://schemas.microsoft.com/office/drawing/2010/main" val="0"/>
              </a:ext>
            </a:extLst>
          </a:blip>
          <a:srcRect t="27425"/>
          <a:stretch/>
        </p:blipFill>
        <p:spPr>
          <a:xfrm>
            <a:off x="134731" y="2899636"/>
            <a:ext cx="3517267" cy="1979717"/>
          </a:xfrm>
          <a:prstGeom prst="rect">
            <a:avLst/>
          </a:prstGeom>
        </p:spPr>
      </p:pic>
      <p:cxnSp>
        <p:nvCxnSpPr>
          <p:cNvPr id="23" name="Straight Connector 22">
            <a:extLst>
              <a:ext uri="{FF2B5EF4-FFF2-40B4-BE49-F238E27FC236}">
                <a16:creationId xmlns:a16="http://schemas.microsoft.com/office/drawing/2014/main" id="{2765F59B-66DD-4921-8663-6EE3BFB54697}"/>
              </a:ext>
            </a:extLst>
          </p:cNvPr>
          <p:cNvCxnSpPr>
            <a:cxnSpLocks/>
            <a:stCxn id="20" idx="2"/>
          </p:cNvCxnSpPr>
          <p:nvPr/>
        </p:nvCxnSpPr>
        <p:spPr>
          <a:xfrm flipH="1" flipV="1">
            <a:off x="480245" y="4622478"/>
            <a:ext cx="949046" cy="872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593D9F-93E7-4913-A2E9-5AE80A53C1D7}"/>
              </a:ext>
            </a:extLst>
          </p:cNvPr>
          <p:cNvCxnSpPr>
            <a:cxnSpLocks/>
            <a:stCxn id="20" idx="6"/>
          </p:cNvCxnSpPr>
          <p:nvPr/>
        </p:nvCxnSpPr>
        <p:spPr>
          <a:xfrm flipV="1">
            <a:off x="2519251" y="4632810"/>
            <a:ext cx="743579" cy="8625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75F840C-0020-4526-B3BF-53F44A7172CE}"/>
              </a:ext>
            </a:extLst>
          </p:cNvPr>
          <p:cNvSpPr txBox="1"/>
          <p:nvPr/>
        </p:nvSpPr>
        <p:spPr>
          <a:xfrm>
            <a:off x="5516552" y="6260096"/>
            <a:ext cx="2044512" cy="369332"/>
          </a:xfrm>
          <a:prstGeom prst="rect">
            <a:avLst/>
          </a:prstGeom>
          <a:noFill/>
        </p:spPr>
        <p:txBody>
          <a:bodyPr wrap="square" rtlCol="0">
            <a:spAutoFit/>
          </a:bodyPr>
          <a:lstStyle/>
          <a:p>
            <a:r>
              <a:rPr lang="it-IT" dirty="0">
                <a:solidFill>
                  <a:schemeClr val="accent3"/>
                </a:solidFill>
              </a:rPr>
              <a:t>BACKWARD FIT</a:t>
            </a:r>
            <a:endParaRPr lang="en-US" dirty="0">
              <a:solidFill>
                <a:schemeClr val="accent3"/>
              </a:solidFill>
            </a:endParaRPr>
          </a:p>
        </p:txBody>
      </p:sp>
      <p:sp>
        <p:nvSpPr>
          <p:cNvPr id="40" name="Arrow: Right 39">
            <a:extLst>
              <a:ext uri="{FF2B5EF4-FFF2-40B4-BE49-F238E27FC236}">
                <a16:creationId xmlns:a16="http://schemas.microsoft.com/office/drawing/2014/main" id="{3C3E7DC8-1010-41B0-8ADB-0B3979EF0EC9}"/>
              </a:ext>
            </a:extLst>
          </p:cNvPr>
          <p:cNvSpPr/>
          <p:nvPr/>
        </p:nvSpPr>
        <p:spPr>
          <a:xfrm rot="10800000">
            <a:off x="4973651" y="6265843"/>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4CF896B-391E-4A71-B6F2-FEB2F7EE908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45669" y="1498488"/>
            <a:ext cx="5846330" cy="4534128"/>
          </a:xfrm>
          <a:prstGeom prst="rect">
            <a:avLst/>
          </a:prstGeom>
        </p:spPr>
      </p:pic>
      <p:sp>
        <p:nvSpPr>
          <p:cNvPr id="25" name="Oval 24">
            <a:extLst>
              <a:ext uri="{FF2B5EF4-FFF2-40B4-BE49-F238E27FC236}">
                <a16:creationId xmlns:a16="http://schemas.microsoft.com/office/drawing/2014/main" id="{C403FB49-F2E9-4149-9963-8AD089D8AA87}"/>
              </a:ext>
            </a:extLst>
          </p:cNvPr>
          <p:cNvSpPr/>
          <p:nvPr/>
        </p:nvSpPr>
        <p:spPr>
          <a:xfrm>
            <a:off x="7171912" y="5282214"/>
            <a:ext cx="1089960" cy="1560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610126D-93D3-4B8E-A06F-FCB9230DD836}"/>
              </a:ext>
            </a:extLst>
          </p:cNvPr>
          <p:cNvPicPr>
            <a:picLocks noChangeAspect="1"/>
          </p:cNvPicPr>
          <p:nvPr/>
        </p:nvPicPr>
        <p:blipFill rotWithShape="1">
          <a:blip r:embed="rId5">
            <a:extLst>
              <a:ext uri="{28A0092B-C50C-407E-A947-70E740481C1C}">
                <a14:useLocalDpi xmlns:a14="http://schemas.microsoft.com/office/drawing/2010/main" val="0"/>
              </a:ext>
            </a:extLst>
          </a:blip>
          <a:srcRect l="3515" t="26740" r="6921"/>
          <a:stretch/>
        </p:blipFill>
        <p:spPr>
          <a:xfrm>
            <a:off x="5947362" y="2755632"/>
            <a:ext cx="3183953" cy="2019840"/>
          </a:xfrm>
          <a:prstGeom prst="rect">
            <a:avLst/>
          </a:prstGeom>
        </p:spPr>
      </p:pic>
      <p:cxnSp>
        <p:nvCxnSpPr>
          <p:cNvPr id="27" name="Straight Connector 26">
            <a:extLst>
              <a:ext uri="{FF2B5EF4-FFF2-40B4-BE49-F238E27FC236}">
                <a16:creationId xmlns:a16="http://schemas.microsoft.com/office/drawing/2014/main" id="{DD2DC6F2-970D-4F80-A0DA-DFFAB7D71A07}"/>
              </a:ext>
            </a:extLst>
          </p:cNvPr>
          <p:cNvCxnSpPr>
            <a:cxnSpLocks/>
            <a:stCxn id="25" idx="2"/>
          </p:cNvCxnSpPr>
          <p:nvPr/>
        </p:nvCxnSpPr>
        <p:spPr>
          <a:xfrm flipH="1" flipV="1">
            <a:off x="6222866" y="4526007"/>
            <a:ext cx="949046" cy="834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F9D9522-9933-4EB3-9A9C-121EDCFD0F47}"/>
              </a:ext>
            </a:extLst>
          </p:cNvPr>
          <p:cNvCxnSpPr>
            <a:cxnSpLocks/>
            <a:stCxn id="25" idx="6"/>
          </p:cNvCxnSpPr>
          <p:nvPr/>
        </p:nvCxnSpPr>
        <p:spPr>
          <a:xfrm flipV="1">
            <a:off x="8261872" y="4536339"/>
            <a:ext cx="743579" cy="8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7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Lar to gar sample: improvements</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4</a:t>
            </a:fld>
            <a:endParaRPr lang="it-IT"/>
          </a:p>
        </p:txBody>
      </p:sp>
      <p:sp>
        <p:nvSpPr>
          <p:cNvPr id="5" name="Rectangle 4">
            <a:extLst>
              <a:ext uri="{FF2B5EF4-FFF2-40B4-BE49-F238E27FC236}">
                <a16:creationId xmlns:a16="http://schemas.microsoft.com/office/drawing/2014/main" id="{E1FD7785-F979-42BE-8952-35A84E623F14}"/>
              </a:ext>
            </a:extLst>
          </p:cNvPr>
          <p:cNvSpPr/>
          <p:nvPr/>
        </p:nvSpPr>
        <p:spPr>
          <a:xfrm>
            <a:off x="1006059" y="1354214"/>
            <a:ext cx="4718373" cy="4401205"/>
          </a:xfrm>
          <a:prstGeom prst="rect">
            <a:avLst/>
          </a:prstGeom>
        </p:spPr>
        <p:txBody>
          <a:bodyPr wrap="square">
            <a:spAutoFit/>
          </a:bodyPr>
          <a:lstStyle/>
          <a:p>
            <a:pPr marL="285750" indent="-285750">
              <a:buFont typeface="Arial" panose="020B0604020202020204" pitchFamily="34" charset="0"/>
              <a:buChar char="•"/>
            </a:pPr>
            <a:r>
              <a:rPr lang="it-IT" sz="2000" dirty="0"/>
              <a:t>Strong need for </a:t>
            </a:r>
            <a:r>
              <a:rPr lang="it-IT" sz="2000" dirty="0">
                <a:solidFill>
                  <a:schemeClr val="accent3"/>
                </a:solidFill>
              </a:rPr>
              <a:t>large LAr samples </a:t>
            </a:r>
            <a:r>
              <a:rPr lang="it-IT" sz="2000" dirty="0"/>
              <a:t>already propagated in edep-sim to test the chain</a:t>
            </a:r>
          </a:p>
          <a:p>
            <a:pPr marL="285750" indent="-285750">
              <a:buFont typeface="Arial" panose="020B0604020202020204" pitchFamily="34" charset="0"/>
              <a:buChar char="•"/>
            </a:pPr>
            <a:r>
              <a:rPr lang="en-US" sz="2000" dirty="0">
                <a:solidFill>
                  <a:srgbClr val="4DB152"/>
                </a:solidFill>
              </a:rPr>
              <a:t>L2G:</a:t>
            </a:r>
            <a:r>
              <a:rPr lang="en-US" sz="2000" dirty="0">
                <a:solidFill>
                  <a:schemeClr val="accent3"/>
                </a:solidFill>
              </a:rPr>
              <a:t> </a:t>
            </a:r>
            <a:r>
              <a:rPr lang="en-US" sz="2000" dirty="0"/>
              <a:t>interface that takes outgoing </a:t>
            </a:r>
            <a:r>
              <a:rPr lang="en-US" sz="2000" dirty="0" err="1"/>
              <a:t>LAr</a:t>
            </a:r>
            <a:r>
              <a:rPr lang="en-US" sz="2000" dirty="0"/>
              <a:t> particles and feeds them to </a:t>
            </a:r>
            <a:r>
              <a:rPr lang="en-US" sz="2000" dirty="0" err="1"/>
              <a:t>edep</a:t>
            </a:r>
            <a:r>
              <a:rPr lang="en-US" sz="2000" dirty="0"/>
              <a:t>-sim with any TMS detector could speed up the sample  production (Currently starting to work on it with </a:t>
            </a:r>
            <a:r>
              <a:rPr lang="en-US" sz="2000" dirty="0" err="1"/>
              <a:t>Eldwan</a:t>
            </a:r>
            <a:r>
              <a:rPr lang="en-US" sz="2000" dirty="0"/>
              <a:t> towards TMS meeting) </a:t>
            </a:r>
            <a:r>
              <a:rPr lang="it-IT" sz="2000" dirty="0"/>
              <a:t> </a:t>
            </a:r>
          </a:p>
          <a:p>
            <a:pPr marL="285750" indent="-285750">
              <a:buFont typeface="Arial" panose="020B0604020202020204" pitchFamily="34" charset="0"/>
              <a:buChar char="•"/>
            </a:pPr>
            <a:r>
              <a:rPr lang="en-US" sz="2000" dirty="0">
                <a:solidFill>
                  <a:schemeClr val="accent3"/>
                </a:solidFill>
              </a:rPr>
              <a:t>Constant B-field </a:t>
            </a:r>
            <a:r>
              <a:rPr lang="en-US" sz="2000" dirty="0"/>
              <a:t>currently being used (Custom B-field is already implemented in </a:t>
            </a:r>
            <a:r>
              <a:rPr lang="en-US" sz="2000" dirty="0" err="1"/>
              <a:t>edep</a:t>
            </a:r>
            <a:r>
              <a:rPr lang="en-US" sz="2000" dirty="0"/>
              <a:t>-sim/</a:t>
            </a:r>
            <a:r>
              <a:rPr lang="en-US" sz="2000" dirty="0" err="1"/>
              <a:t>GArSoft</a:t>
            </a:r>
            <a:r>
              <a:rPr lang="en-US" sz="2000" dirty="0"/>
              <a:t> )</a:t>
            </a:r>
          </a:p>
          <a:p>
            <a:pPr marL="285750" indent="-285750">
              <a:buFont typeface="Arial" panose="020B0604020202020204" pitchFamily="34" charset="0"/>
              <a:buChar char="•"/>
            </a:pPr>
            <a:r>
              <a:rPr lang="en-US" sz="2000" dirty="0"/>
              <a:t>Need to </a:t>
            </a:r>
            <a:r>
              <a:rPr lang="en-US" sz="2000" dirty="0">
                <a:solidFill>
                  <a:schemeClr val="accent3"/>
                </a:solidFill>
              </a:rPr>
              <a:t>improve the track reconstruction and fitting</a:t>
            </a:r>
            <a:endParaRPr lang="en-US" sz="2000" dirty="0"/>
          </a:p>
        </p:txBody>
      </p:sp>
      <p:pic>
        <p:nvPicPr>
          <p:cNvPr id="11" name="Picture 10" descr="Diagram&#10;&#10;Description automatically generated">
            <a:extLst>
              <a:ext uri="{FF2B5EF4-FFF2-40B4-BE49-F238E27FC236}">
                <a16:creationId xmlns:a16="http://schemas.microsoft.com/office/drawing/2014/main" id="{4BDC245C-0969-44C2-8737-AAE2CB567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569" y="1192944"/>
            <a:ext cx="4905375" cy="4562475"/>
          </a:xfrm>
          <a:prstGeom prst="rect">
            <a:avLst/>
          </a:prstGeom>
        </p:spPr>
      </p:pic>
      <p:sp>
        <p:nvSpPr>
          <p:cNvPr id="12" name="Rectangle 11">
            <a:extLst>
              <a:ext uri="{FF2B5EF4-FFF2-40B4-BE49-F238E27FC236}">
                <a16:creationId xmlns:a16="http://schemas.microsoft.com/office/drawing/2014/main" id="{780CC03B-7B94-4C1E-B106-528CFDA44D99}"/>
              </a:ext>
            </a:extLst>
          </p:cNvPr>
          <p:cNvSpPr/>
          <p:nvPr/>
        </p:nvSpPr>
        <p:spPr>
          <a:xfrm>
            <a:off x="6600875" y="5649990"/>
            <a:ext cx="4772069" cy="523220"/>
          </a:xfrm>
          <a:prstGeom prst="rect">
            <a:avLst/>
          </a:prstGeom>
        </p:spPr>
        <p:txBody>
          <a:bodyPr wrap="square">
            <a:spAutoFit/>
          </a:bodyPr>
          <a:lstStyle/>
          <a:p>
            <a:r>
              <a:rPr lang="en-US" sz="1400" dirty="0">
                <a:hlinkClick r:id="rId3"/>
              </a:rPr>
              <a:t>https://indico.fnal.gov/event/44562/contributions/200915/attachments/136745/170170/DUNE_ND_Meeting_28.10.20.pdf</a:t>
            </a:r>
            <a:endParaRPr lang="en-US" sz="1400" dirty="0"/>
          </a:p>
        </p:txBody>
      </p:sp>
    </p:spTree>
    <p:extLst>
      <p:ext uri="{BB962C8B-B14F-4D97-AF65-F5344CB8AC3E}">
        <p14:creationId xmlns:p14="http://schemas.microsoft.com/office/powerpoint/2010/main" val="237159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Track </a:t>
            </a:r>
            <a:r>
              <a:rPr lang="it-IT"/>
              <a:t>finding and fitting in </a:t>
            </a:r>
            <a:r>
              <a:rPr lang="it-IT" dirty="0"/>
              <a:t>gar</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5</a:t>
            </a:fld>
            <a:endParaRPr lang="it-IT"/>
          </a:p>
        </p:txBody>
      </p:sp>
      <p:sp>
        <p:nvSpPr>
          <p:cNvPr id="5" name="Rectangle 4">
            <a:extLst>
              <a:ext uri="{FF2B5EF4-FFF2-40B4-BE49-F238E27FC236}">
                <a16:creationId xmlns:a16="http://schemas.microsoft.com/office/drawing/2014/main" id="{1E6AD0F2-8597-462F-8BA9-6C4BBE7D50E7}"/>
              </a:ext>
            </a:extLst>
          </p:cNvPr>
          <p:cNvSpPr/>
          <p:nvPr/>
        </p:nvSpPr>
        <p:spPr>
          <a:xfrm>
            <a:off x="852256" y="1233108"/>
            <a:ext cx="4879091" cy="313932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Track finding:</a:t>
            </a:r>
            <a:endParaRPr lang="en-US" dirty="0">
              <a:solidFill>
                <a:srgbClr val="000000"/>
              </a:solidFill>
            </a:endParaRPr>
          </a:p>
          <a:p>
            <a:pPr marL="800100" lvl="1" indent="-342900">
              <a:buFont typeface="+mj-lt"/>
              <a:buAutoNum type="arabicPeriod"/>
            </a:pPr>
            <a:r>
              <a:rPr lang="en-US" dirty="0"/>
              <a:t>Find</a:t>
            </a:r>
            <a:r>
              <a:rPr lang="en-US" dirty="0">
                <a:solidFill>
                  <a:schemeClr val="accent3"/>
                </a:solidFill>
              </a:rPr>
              <a:t> hits </a:t>
            </a:r>
            <a:r>
              <a:rPr lang="en-US" dirty="0"/>
              <a:t>(i.e. pulses found on a single channel)</a:t>
            </a:r>
          </a:p>
          <a:p>
            <a:pPr marL="800100" lvl="1" indent="-342900">
              <a:buFont typeface="+mj-lt"/>
              <a:buAutoNum type="arabicPeriod"/>
            </a:pPr>
            <a:r>
              <a:rPr lang="en-US" dirty="0"/>
              <a:t>Group nearby hits in space and time and find their charge centroids found: </a:t>
            </a:r>
            <a:r>
              <a:rPr lang="en-US" dirty="0">
                <a:solidFill>
                  <a:schemeClr val="accent3"/>
                </a:solidFill>
              </a:rPr>
              <a:t>TPC Clusters</a:t>
            </a:r>
          </a:p>
          <a:p>
            <a:pPr marL="800100" lvl="1" indent="-342900">
              <a:buFont typeface="+mj-lt"/>
              <a:buAutoNum type="arabicPeriod"/>
            </a:pPr>
            <a:r>
              <a:rPr lang="en-US" dirty="0"/>
              <a:t>Find track segments </a:t>
            </a:r>
            <a:r>
              <a:rPr lang="en-US" dirty="0">
                <a:solidFill>
                  <a:schemeClr val="accent3"/>
                </a:solidFill>
              </a:rPr>
              <a:t>(vector hits) </a:t>
            </a:r>
            <a:r>
              <a:rPr lang="en-US" dirty="0"/>
              <a:t>and associate them with TPC Clusters</a:t>
            </a:r>
          </a:p>
          <a:p>
            <a:pPr marL="800100" lvl="1" indent="-342900">
              <a:buFont typeface="+mj-lt"/>
              <a:buAutoNum type="arabicPeriod"/>
            </a:pPr>
            <a:r>
              <a:rPr lang="en-US" dirty="0"/>
              <a:t>Cluster vector hits together into </a:t>
            </a:r>
            <a:r>
              <a:rPr lang="en-US" dirty="0">
                <a:solidFill>
                  <a:schemeClr val="accent3"/>
                </a:solidFill>
              </a:rPr>
              <a:t>track candidates</a:t>
            </a:r>
          </a:p>
          <a:p>
            <a:endParaRPr lang="it-IT" dirty="0"/>
          </a:p>
        </p:txBody>
      </p:sp>
      <p:pic>
        <p:nvPicPr>
          <p:cNvPr id="7" name="Picture 6" descr="A picture containing diagram&#10;&#10;Description automatically generated">
            <a:extLst>
              <a:ext uri="{FF2B5EF4-FFF2-40B4-BE49-F238E27FC236}">
                <a16:creationId xmlns:a16="http://schemas.microsoft.com/office/drawing/2014/main" id="{5B3384B0-9B47-4BB9-AE3B-2812961A54EB}"/>
              </a:ext>
            </a:extLst>
          </p:cNvPr>
          <p:cNvPicPr>
            <a:picLocks noChangeAspect="1"/>
          </p:cNvPicPr>
          <p:nvPr/>
        </p:nvPicPr>
        <p:blipFill rotWithShape="1">
          <a:blip r:embed="rId2">
            <a:extLst>
              <a:ext uri="{28A0092B-C50C-407E-A947-70E740481C1C}">
                <a14:useLocalDpi xmlns:a14="http://schemas.microsoft.com/office/drawing/2010/main" val="0"/>
              </a:ext>
            </a:extLst>
          </a:blip>
          <a:srcRect l="6549"/>
          <a:stretch/>
        </p:blipFill>
        <p:spPr>
          <a:xfrm>
            <a:off x="6114171" y="1243824"/>
            <a:ext cx="5797858" cy="3533588"/>
          </a:xfrm>
          <a:prstGeom prst="rect">
            <a:avLst/>
          </a:prstGeom>
        </p:spPr>
      </p:pic>
      <p:cxnSp>
        <p:nvCxnSpPr>
          <p:cNvPr id="9" name="Straight Arrow Connector 8">
            <a:extLst>
              <a:ext uri="{FF2B5EF4-FFF2-40B4-BE49-F238E27FC236}">
                <a16:creationId xmlns:a16="http://schemas.microsoft.com/office/drawing/2014/main" id="{A1AAEFE7-A2F1-4291-A763-E3B577078F4C}"/>
              </a:ext>
            </a:extLst>
          </p:cNvPr>
          <p:cNvCxnSpPr>
            <a:cxnSpLocks/>
          </p:cNvCxnSpPr>
          <p:nvPr/>
        </p:nvCxnSpPr>
        <p:spPr>
          <a:xfrm flipH="1">
            <a:off x="9330431" y="1727294"/>
            <a:ext cx="540461" cy="19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01ABB1E-BE95-41F2-A734-18C0E63E63DA}"/>
              </a:ext>
            </a:extLst>
          </p:cNvPr>
          <p:cNvCxnSpPr/>
          <p:nvPr/>
        </p:nvCxnSpPr>
        <p:spPr>
          <a:xfrm flipV="1">
            <a:off x="9870891" y="1225118"/>
            <a:ext cx="0" cy="50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D60EC3-61AC-4F65-9D0B-62ACA55DBFC1}"/>
              </a:ext>
            </a:extLst>
          </p:cNvPr>
          <p:cNvCxnSpPr>
            <a:cxnSpLocks/>
          </p:cNvCxnSpPr>
          <p:nvPr/>
        </p:nvCxnSpPr>
        <p:spPr>
          <a:xfrm>
            <a:off x="9870891" y="1727294"/>
            <a:ext cx="569249" cy="70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E3594D-DE9A-4845-854F-0E7BA24EAF01}"/>
              </a:ext>
            </a:extLst>
          </p:cNvPr>
          <p:cNvSpPr txBox="1"/>
          <p:nvPr/>
        </p:nvSpPr>
        <p:spPr>
          <a:xfrm>
            <a:off x="9875880" y="1054954"/>
            <a:ext cx="186424" cy="338554"/>
          </a:xfrm>
          <a:prstGeom prst="rect">
            <a:avLst/>
          </a:prstGeom>
          <a:noFill/>
        </p:spPr>
        <p:txBody>
          <a:bodyPr wrap="square" rtlCol="0">
            <a:spAutoFit/>
          </a:bodyPr>
          <a:lstStyle/>
          <a:p>
            <a:r>
              <a:rPr lang="it-IT" sz="1600" dirty="0">
                <a:solidFill>
                  <a:schemeClr val="accent1"/>
                </a:solidFill>
              </a:rPr>
              <a:t>y</a:t>
            </a:r>
            <a:endParaRPr lang="en-US" sz="1600" dirty="0">
              <a:solidFill>
                <a:schemeClr val="accent1"/>
              </a:solidFill>
            </a:endParaRPr>
          </a:p>
        </p:txBody>
      </p:sp>
      <p:sp>
        <p:nvSpPr>
          <p:cNvPr id="20" name="TextBox 19">
            <a:extLst>
              <a:ext uri="{FF2B5EF4-FFF2-40B4-BE49-F238E27FC236}">
                <a16:creationId xmlns:a16="http://schemas.microsoft.com/office/drawing/2014/main" id="{0E3BC4E7-0EC7-4181-AFFB-942277200FC6}"/>
              </a:ext>
            </a:extLst>
          </p:cNvPr>
          <p:cNvSpPr txBox="1"/>
          <p:nvPr/>
        </p:nvSpPr>
        <p:spPr>
          <a:xfrm>
            <a:off x="9208431" y="1579529"/>
            <a:ext cx="186424" cy="338554"/>
          </a:xfrm>
          <a:prstGeom prst="rect">
            <a:avLst/>
          </a:prstGeom>
          <a:noFill/>
        </p:spPr>
        <p:txBody>
          <a:bodyPr wrap="square" rtlCol="0">
            <a:spAutoFit/>
          </a:bodyPr>
          <a:lstStyle/>
          <a:p>
            <a:r>
              <a:rPr lang="it-IT" sz="1600" dirty="0">
                <a:solidFill>
                  <a:schemeClr val="accent1"/>
                </a:solidFill>
              </a:rPr>
              <a:t>z</a:t>
            </a:r>
            <a:endParaRPr lang="en-US" sz="1600" dirty="0">
              <a:solidFill>
                <a:schemeClr val="accent1"/>
              </a:solidFill>
            </a:endParaRPr>
          </a:p>
        </p:txBody>
      </p:sp>
      <p:sp>
        <p:nvSpPr>
          <p:cNvPr id="21" name="TextBox 20">
            <a:extLst>
              <a:ext uri="{FF2B5EF4-FFF2-40B4-BE49-F238E27FC236}">
                <a16:creationId xmlns:a16="http://schemas.microsoft.com/office/drawing/2014/main" id="{9F399D4C-9B9F-4777-8ED0-FD3F852AC10A}"/>
              </a:ext>
            </a:extLst>
          </p:cNvPr>
          <p:cNvSpPr txBox="1"/>
          <p:nvPr/>
        </p:nvSpPr>
        <p:spPr>
          <a:xfrm>
            <a:off x="10253716" y="1377860"/>
            <a:ext cx="186424" cy="338554"/>
          </a:xfrm>
          <a:prstGeom prst="rect">
            <a:avLst/>
          </a:prstGeom>
          <a:noFill/>
        </p:spPr>
        <p:txBody>
          <a:bodyPr wrap="square" rtlCol="0">
            <a:spAutoFit/>
          </a:bodyPr>
          <a:lstStyle/>
          <a:p>
            <a:r>
              <a:rPr lang="it-IT" sz="1600" dirty="0">
                <a:solidFill>
                  <a:schemeClr val="accent1"/>
                </a:solidFill>
              </a:rPr>
              <a:t>x</a:t>
            </a:r>
            <a:endParaRPr lang="en-US" sz="1600" dirty="0">
              <a:solidFill>
                <a:schemeClr val="accent1"/>
              </a:solidFill>
            </a:endParaRPr>
          </a:p>
        </p:txBody>
      </p:sp>
      <p:sp>
        <p:nvSpPr>
          <p:cNvPr id="23" name="Rectangle 22">
            <a:extLst>
              <a:ext uri="{FF2B5EF4-FFF2-40B4-BE49-F238E27FC236}">
                <a16:creationId xmlns:a16="http://schemas.microsoft.com/office/drawing/2014/main" id="{D7D1E7E7-EDD7-4917-8099-6F3A562CFB08}"/>
              </a:ext>
            </a:extLst>
          </p:cNvPr>
          <p:cNvSpPr/>
          <p:nvPr/>
        </p:nvSpPr>
        <p:spPr>
          <a:xfrm>
            <a:off x="2985857" y="613847"/>
            <a:ext cx="7596326" cy="369332"/>
          </a:xfrm>
          <a:prstGeom prst="rect">
            <a:avLst/>
          </a:prstGeom>
        </p:spPr>
        <p:txBody>
          <a:bodyPr wrap="square">
            <a:spAutoFit/>
          </a:bodyPr>
          <a:lstStyle/>
          <a:p>
            <a:endParaRPr lang="en-US" b="0" i="0" dirty="0">
              <a:effectLst/>
              <a:latin typeface="Arial" panose="020B0604020202020204" pitchFamily="34" charset="0"/>
            </a:endParaRPr>
          </a:p>
        </p:txBody>
      </p:sp>
      <p:sp>
        <p:nvSpPr>
          <p:cNvPr id="24" name="Rectangle 23">
            <a:extLst>
              <a:ext uri="{FF2B5EF4-FFF2-40B4-BE49-F238E27FC236}">
                <a16:creationId xmlns:a16="http://schemas.microsoft.com/office/drawing/2014/main" id="{711BEB7B-5400-4E90-B6E9-6390367C191F}"/>
              </a:ext>
            </a:extLst>
          </p:cNvPr>
          <p:cNvSpPr/>
          <p:nvPr/>
        </p:nvSpPr>
        <p:spPr>
          <a:xfrm>
            <a:off x="858978" y="5127916"/>
            <a:ext cx="10371274"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Track fitting: Kalman filter </a:t>
            </a:r>
            <a:r>
              <a:rPr lang="en-US" dirty="0"/>
              <a:t>is applied to the track candidates two times in order to compute the best estimates of the track parameters on both ends of the track (Developed by Thomas Junk and Leo </a:t>
            </a:r>
            <a:r>
              <a:rPr lang="en-US" dirty="0" err="1"/>
              <a:t>Bellantoni</a:t>
            </a:r>
            <a:r>
              <a:rPr lang="en-US" dirty="0"/>
              <a:t>: </a:t>
            </a:r>
            <a:r>
              <a:rPr lang="en-US" dirty="0">
                <a:solidFill>
                  <a:schemeClr val="accent3"/>
                </a:solidFill>
                <a:latin typeface="Calibri" panose="020F0502020204030204" pitchFamily="34" charset="0"/>
                <a:ea typeface="Times New Roman" panose="02020603050405020304" pitchFamily="18" charset="0"/>
                <a:hlinkClick r:id="rId3"/>
              </a:rPr>
              <a:t>https://docs.dunescience.org/cgi-bin/private/ShowDocument?docid=13933</a:t>
            </a:r>
            <a:r>
              <a:rPr lang="en-US" dirty="0">
                <a:latin typeface="Calibri" panose="020F0502020204030204" pitchFamily="34" charset="0"/>
                <a:ea typeface="Times New Roman" panose="02020603050405020304" pitchFamily="18" charset="0"/>
              </a:rPr>
              <a:t>)</a:t>
            </a:r>
            <a:endParaRPr lang="en-US" dirty="0"/>
          </a:p>
        </p:txBody>
      </p:sp>
    </p:spTree>
    <p:extLst>
      <p:ext uri="{BB962C8B-B14F-4D97-AF65-F5344CB8AC3E}">
        <p14:creationId xmlns:p14="http://schemas.microsoft.com/office/powerpoint/2010/main" val="55349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6</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715119" y="1090835"/>
            <a:ext cx="11126727" cy="1754326"/>
          </a:xfrm>
          <a:prstGeom prst="rect">
            <a:avLst/>
          </a:prstGeom>
        </p:spPr>
        <p:txBody>
          <a:bodyPr wrap="square">
            <a:spAutoFit/>
          </a:bodyPr>
          <a:lstStyle/>
          <a:p>
            <a:pPr marL="285750" indent="-285750">
              <a:buFont typeface="Arial" panose="020B0604020202020204" pitchFamily="34" charset="0"/>
              <a:buChar char="•"/>
            </a:pPr>
            <a:r>
              <a:rPr lang="en-US" dirty="0"/>
              <a:t>A </a:t>
            </a:r>
            <a:r>
              <a:rPr lang="en-US" dirty="0">
                <a:solidFill>
                  <a:schemeClr val="accent3"/>
                </a:solidFill>
              </a:rPr>
              <a:t>Kalman filter </a:t>
            </a:r>
            <a:r>
              <a:rPr lang="en-US" dirty="0"/>
              <a:t>is an iterative algorithm which uses a system's physical laws of motion, known control inputs and multiple sequential measurements to form an estimate of the system's varying quantities</a:t>
            </a:r>
          </a:p>
          <a:p>
            <a:pPr marL="285750" indent="-285750">
              <a:buFont typeface="Arial" panose="020B0604020202020204" pitchFamily="34" charset="0"/>
              <a:buChar char="•"/>
            </a:pPr>
            <a:r>
              <a:rPr lang="en-US" dirty="0"/>
              <a:t>At each step of the iteration an </a:t>
            </a:r>
            <a:r>
              <a:rPr lang="en-US" dirty="0">
                <a:solidFill>
                  <a:schemeClr val="accent3"/>
                </a:solidFill>
              </a:rPr>
              <a:t>estimate of the state of the system is produced as a weighted average of the system's predicted state and of the new measurement</a:t>
            </a:r>
            <a:r>
              <a:rPr lang="en-US" dirty="0"/>
              <a:t>. The weights are calculated from the </a:t>
            </a:r>
            <a:r>
              <a:rPr lang="en-US" dirty="0">
                <a:solidFill>
                  <a:schemeClr val="accent3"/>
                </a:solidFill>
              </a:rPr>
              <a:t>covariance.</a:t>
            </a:r>
          </a:p>
          <a:p>
            <a:pPr marL="285750" indent="-285750">
              <a:buFont typeface="Arial" panose="020B0604020202020204" pitchFamily="34" charset="0"/>
              <a:buChar char="•"/>
            </a:pPr>
            <a:r>
              <a:rPr lang="en-US" dirty="0"/>
              <a:t>The </a:t>
            </a:r>
            <a:r>
              <a:rPr lang="en-US" dirty="0">
                <a:solidFill>
                  <a:schemeClr val="accent3"/>
                </a:solidFill>
              </a:rPr>
              <a:t>extended Kalman filter </a:t>
            </a:r>
            <a:r>
              <a:rPr lang="en-US" dirty="0"/>
              <a:t>expands the Kalman filter technique to non-linear systems</a:t>
            </a:r>
          </a:p>
          <a:p>
            <a:pPr marL="285750" indent="-285750">
              <a:buFont typeface="Arial" panose="020B0604020202020204" pitchFamily="34" charset="0"/>
              <a:buChar char="•"/>
            </a:pPr>
            <a:r>
              <a:rPr lang="en-US" dirty="0"/>
              <a:t>The models for state transition and measurement can be written as: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8B9AFF-3700-4D19-B4FD-E8AF97BD1DA8}"/>
                  </a:ext>
                </a:extLst>
              </p:cNvPr>
              <p:cNvSpPr txBox="1"/>
              <p:nvPr/>
            </p:nvSpPr>
            <p:spPr>
              <a:xfrm>
                <a:off x="4800347" y="3425604"/>
                <a:ext cx="2747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D88B9AFF-3700-4D19-B4FD-E8AF97BD1DA8}"/>
                  </a:ext>
                </a:extLst>
              </p:cNvPr>
              <p:cNvSpPr txBox="1">
                <a:spLocks noRot="1" noChangeAspect="1" noMove="1" noResize="1" noEditPoints="1" noAdjustHandles="1" noChangeArrowheads="1" noChangeShapeType="1" noTextEdit="1"/>
              </p:cNvSpPr>
              <p:nvPr/>
            </p:nvSpPr>
            <p:spPr>
              <a:xfrm>
                <a:off x="4800347" y="3425604"/>
                <a:ext cx="2747995" cy="276999"/>
              </a:xfrm>
              <a:prstGeom prst="rect">
                <a:avLst/>
              </a:prstGeom>
              <a:blipFill>
                <a:blip r:embed="rId2"/>
                <a:stretch>
                  <a:fillRect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0B672A7-A5E2-450A-ADD3-8798C69D5FCD}"/>
                  </a:ext>
                </a:extLst>
              </p:cNvPr>
              <p:cNvSpPr/>
              <p:nvPr/>
            </p:nvSpPr>
            <p:spPr>
              <a:xfrm>
                <a:off x="584905" y="4911518"/>
                <a:ext cx="11093212" cy="923330"/>
              </a:xfrm>
              <a:prstGeom prst="rect">
                <a:avLst/>
              </a:prstGeom>
            </p:spPr>
            <p:txBody>
              <a:bodyPr wrap="square">
                <a:spAutoFit/>
              </a:bodyPr>
              <a:lstStyle/>
              <a:p>
                <a:pPr marL="285750" indent="-285750">
                  <a:buFont typeface="Arial" panose="020B0604020202020204" pitchFamily="34" charset="0"/>
                  <a:buChar char="•"/>
                </a:pPr>
                <a:r>
                  <a:rPr lang="en-US" dirty="0"/>
                  <a:t>Where </a:t>
                </a:r>
                <a14:m>
                  <m:oMath xmlns:m="http://schemas.openxmlformats.org/officeDocument/2006/math">
                    <m:r>
                      <a:rPr lang="it-IT" b="0" i="1" smtClean="0">
                        <a:latin typeface="Cambria Math" panose="02040503050406030204" pitchFamily="18" charset="0"/>
                      </a:rPr>
                      <m:t>𝑓</m:t>
                    </m:r>
                  </m:oMath>
                </a14:m>
                <a:r>
                  <a:rPr lang="en-US" dirty="0"/>
                  <a:t> is the function of the previous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 , and the control input,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 that provides the current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oMath>
                </a14:m>
                <a:r>
                  <a:rPr lang="en-US" dirty="0"/>
                  <a:t>. </a:t>
                </a:r>
                <a14:m>
                  <m:oMath xmlns:m="http://schemas.openxmlformats.org/officeDocument/2006/math">
                    <m:r>
                      <a:rPr lang="it-IT" b="0" i="1" smtClean="0">
                        <a:latin typeface="Cambria Math" panose="02040503050406030204" pitchFamily="18" charset="0"/>
                      </a:rPr>
                      <m:t>h</m:t>
                    </m:r>
                  </m:oMath>
                </a14:m>
                <a:r>
                  <a:rPr lang="en-US" dirty="0"/>
                  <a:t> is the measurement function that relates the current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oMath>
                </a14:m>
                <a:r>
                  <a:rPr lang="en-US" dirty="0"/>
                  <a:t>, to the measurement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oMath>
                </a14:m>
                <a:r>
                  <a:rPr lang="en-US" dirty="0"/>
                  <a: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𝑘</m:t>
                        </m:r>
                      </m:sub>
                    </m:sSub>
                  </m:oMath>
                </a14:m>
                <a:r>
                  <a:rPr lang="en-US" dirty="0"/>
                  <a:t> are Gaussian noises for the process model and the measurement model with covariance 𝑄 and 𝑅, respectively</a:t>
                </a:r>
              </a:p>
            </p:txBody>
          </p:sp>
        </mc:Choice>
        <mc:Fallback xmlns="">
          <p:sp>
            <p:nvSpPr>
              <p:cNvPr id="9" name="Rectangle 8">
                <a:extLst>
                  <a:ext uri="{FF2B5EF4-FFF2-40B4-BE49-F238E27FC236}">
                    <a16:creationId xmlns:a16="http://schemas.microsoft.com/office/drawing/2014/main" id="{20B672A7-A5E2-450A-ADD3-8798C69D5FCD}"/>
                  </a:ext>
                </a:extLst>
              </p:cNvPr>
              <p:cNvSpPr>
                <a:spLocks noRot="1" noChangeAspect="1" noMove="1" noResize="1" noEditPoints="1" noAdjustHandles="1" noChangeArrowheads="1" noChangeShapeType="1" noTextEdit="1"/>
              </p:cNvSpPr>
              <p:nvPr/>
            </p:nvSpPr>
            <p:spPr>
              <a:xfrm>
                <a:off x="584905" y="4911518"/>
                <a:ext cx="11093212" cy="923330"/>
              </a:xfrm>
              <a:prstGeom prst="rect">
                <a:avLst/>
              </a:prstGeom>
              <a:blipFill>
                <a:blip r:embed="rId3"/>
                <a:stretch>
                  <a:fillRect l="-385"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473837-4842-44E4-84BF-669D421968F8}"/>
                  </a:ext>
                </a:extLst>
              </p:cNvPr>
              <p:cNvSpPr txBox="1"/>
              <p:nvPr/>
            </p:nvSpPr>
            <p:spPr>
              <a:xfrm>
                <a:off x="4800347" y="3854291"/>
                <a:ext cx="1711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h</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 </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𝑘</m:t>
                          </m:r>
                        </m:sub>
                      </m:sSub>
                    </m:oMath>
                  </m:oMathPara>
                </a14:m>
                <a:endParaRPr lang="en-US" dirty="0"/>
              </a:p>
            </p:txBody>
          </p:sp>
        </mc:Choice>
        <mc:Fallback xmlns="">
          <p:sp>
            <p:nvSpPr>
              <p:cNvPr id="10" name="TextBox 9">
                <a:extLst>
                  <a:ext uri="{FF2B5EF4-FFF2-40B4-BE49-F238E27FC236}">
                    <a16:creationId xmlns:a16="http://schemas.microsoft.com/office/drawing/2014/main" id="{6B473837-4842-44E4-84BF-669D421968F8}"/>
                  </a:ext>
                </a:extLst>
              </p:cNvPr>
              <p:cNvSpPr txBox="1">
                <a:spLocks noRot="1" noChangeAspect="1" noMove="1" noResize="1" noEditPoints="1" noAdjustHandles="1" noChangeArrowheads="1" noChangeShapeType="1" noTextEdit="1"/>
              </p:cNvSpPr>
              <p:nvPr/>
            </p:nvSpPr>
            <p:spPr>
              <a:xfrm>
                <a:off x="4800347" y="3854291"/>
                <a:ext cx="1711686" cy="276999"/>
              </a:xfrm>
              <a:prstGeom prst="rect">
                <a:avLst/>
              </a:prstGeom>
              <a:blipFill>
                <a:blip r:embed="rId4"/>
                <a:stretch>
                  <a:fillRect l="-1423" r="-712" b="-17391"/>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EB0FC06-49F1-4A1F-BE81-15C8C51FADAC}"/>
              </a:ext>
            </a:extLst>
          </p:cNvPr>
          <p:cNvSpPr/>
          <p:nvPr/>
        </p:nvSpPr>
        <p:spPr>
          <a:xfrm>
            <a:off x="4427488" y="3332363"/>
            <a:ext cx="3701988" cy="109195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13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EXTENDED KALMAN FILTER ALGORITHM</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7</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118989"/>
            <a:ext cx="11126727" cy="646331"/>
          </a:xfrm>
          <a:prstGeom prst="rect">
            <a:avLst/>
          </a:prstGeom>
        </p:spPr>
        <p:txBody>
          <a:bodyPr wrap="square">
            <a:spAutoFit/>
          </a:bodyPr>
          <a:lstStyle/>
          <a:p>
            <a:pPr marL="342900" indent="-342900">
              <a:buFont typeface="+mj-lt"/>
              <a:buAutoNum type="arabicPeriod"/>
            </a:pPr>
            <a:r>
              <a:rPr lang="it-IT" dirty="0"/>
              <a:t>Make </a:t>
            </a:r>
            <a:r>
              <a:rPr lang="it-IT" dirty="0">
                <a:solidFill>
                  <a:schemeClr val="accent3"/>
                </a:solidFill>
              </a:rPr>
              <a:t>a priori predictions </a:t>
            </a:r>
            <a:r>
              <a:rPr lang="it-IT" dirty="0"/>
              <a:t>for the current step’s state and covariance matrix using the </a:t>
            </a:r>
            <a:r>
              <a:rPr lang="it-IT" dirty="0">
                <a:solidFill>
                  <a:schemeClr val="accent3"/>
                </a:solidFill>
              </a:rPr>
              <a:t>a posteriori best estimate of the previous step</a:t>
            </a:r>
            <a:r>
              <a:rPr lang="it-IT" dirty="0"/>
              <a:t> (i.e. updated using measurement)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8B9AFF-3700-4D19-B4FD-E8AF97BD1DA8}"/>
                  </a:ext>
                </a:extLst>
              </p:cNvPr>
              <p:cNvSpPr txBox="1"/>
              <p:nvPr/>
            </p:nvSpPr>
            <p:spPr>
              <a:xfrm>
                <a:off x="5576653" y="2234883"/>
                <a:ext cx="1965666"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e>
                      </m:d>
                    </m:oMath>
                  </m:oMathPara>
                </a14:m>
                <a:endParaRPr lang="en-US" dirty="0"/>
              </a:p>
            </p:txBody>
          </p:sp>
        </mc:Choice>
        <mc:Fallback xmlns="">
          <p:sp>
            <p:nvSpPr>
              <p:cNvPr id="8" name="TextBox 7">
                <a:extLst>
                  <a:ext uri="{FF2B5EF4-FFF2-40B4-BE49-F238E27FC236}">
                    <a16:creationId xmlns:a16="http://schemas.microsoft.com/office/drawing/2014/main" id="{D88B9AFF-3700-4D19-B4FD-E8AF97BD1DA8}"/>
                  </a:ext>
                </a:extLst>
              </p:cNvPr>
              <p:cNvSpPr txBox="1">
                <a:spLocks noRot="1" noChangeAspect="1" noMove="1" noResize="1" noEditPoints="1" noAdjustHandles="1" noChangeArrowheads="1" noChangeShapeType="1" noTextEdit="1"/>
              </p:cNvSpPr>
              <p:nvPr/>
            </p:nvSpPr>
            <p:spPr>
              <a:xfrm>
                <a:off x="5576653" y="2234883"/>
                <a:ext cx="1965666" cy="280526"/>
              </a:xfrm>
              <a:prstGeom prst="rect">
                <a:avLst/>
              </a:prstGeom>
              <a:blipFill>
                <a:blip r:embed="rId2"/>
                <a:stretch>
                  <a:fillRect l="-1242" t="-23913"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473837-4842-44E4-84BF-669D421968F8}"/>
                  </a:ext>
                </a:extLst>
              </p:cNvPr>
              <p:cNvSpPr txBox="1"/>
              <p:nvPr/>
            </p:nvSpPr>
            <p:spPr>
              <a:xfrm>
                <a:off x="5576653" y="2775762"/>
                <a:ext cx="2436243"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𝑇</m:t>
                          </m:r>
                        </m:sup>
                      </m:sSubSup>
                      <m:r>
                        <a:rPr lang="it-IT" b="0" i="1" smtClean="0">
                          <a:latin typeface="Cambria Math" panose="02040503050406030204" pitchFamily="18" charset="0"/>
                        </a:rPr>
                        <m:t>+</m:t>
                      </m:r>
                      <m:r>
                        <a:rPr lang="it-IT" b="0" i="1" smtClean="0">
                          <a:latin typeface="Cambria Math" panose="02040503050406030204" pitchFamily="18" charset="0"/>
                        </a:rPr>
                        <m:t>𝑄</m:t>
                      </m:r>
                    </m:oMath>
                  </m:oMathPara>
                </a14:m>
                <a:endParaRPr lang="en-US" dirty="0"/>
              </a:p>
            </p:txBody>
          </p:sp>
        </mc:Choice>
        <mc:Fallback xmlns="">
          <p:sp>
            <p:nvSpPr>
              <p:cNvPr id="10" name="TextBox 9">
                <a:extLst>
                  <a:ext uri="{FF2B5EF4-FFF2-40B4-BE49-F238E27FC236}">
                    <a16:creationId xmlns:a16="http://schemas.microsoft.com/office/drawing/2014/main" id="{6B473837-4842-44E4-84BF-669D421968F8}"/>
                  </a:ext>
                </a:extLst>
              </p:cNvPr>
              <p:cNvSpPr txBox="1">
                <a:spLocks noRot="1" noChangeAspect="1" noMove="1" noResize="1" noEditPoints="1" noAdjustHandles="1" noChangeArrowheads="1" noChangeShapeType="1" noTextEdit="1"/>
              </p:cNvSpPr>
              <p:nvPr/>
            </p:nvSpPr>
            <p:spPr>
              <a:xfrm>
                <a:off x="5576653" y="2775762"/>
                <a:ext cx="2436243" cy="288797"/>
              </a:xfrm>
              <a:prstGeom prst="rect">
                <a:avLst/>
              </a:prstGeom>
              <a:blipFill>
                <a:blip r:embed="rId3"/>
                <a:stretch>
                  <a:fillRect l="-1754" r="-275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3751CA-47A6-4470-8F77-4960C7C9C681}"/>
                  </a:ext>
                </a:extLst>
              </p:cNvPr>
              <p:cNvSpPr txBox="1"/>
              <p:nvPr/>
            </p:nvSpPr>
            <p:spPr>
              <a:xfrm>
                <a:off x="2253143" y="4013973"/>
                <a:ext cx="2234824" cy="702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𝐹</m:t>
                          </m:r>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Sub>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d>
                            <m:dPr>
                              <m:begChr m:val=""/>
                              <m:endChr m:val="|"/>
                              <m:ctrlPr>
                                <a:rPr lang="it-IT"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m:t>
                                  </m:r>
                                  <m:r>
                                    <a:rPr lang="it-IT" i="1" dirty="0">
                                      <a:latin typeface="Cambria Math" panose="02040503050406030204" pitchFamily="18" charset="0"/>
                                    </a:rPr>
                                    <m:t>𝑓</m:t>
                                  </m:r>
                                </m:num>
                                <m:den>
                                  <m:r>
                                    <a:rPr lang="en-US" i="1" dirty="0">
                                      <a:latin typeface="Cambria Math" panose="02040503050406030204" pitchFamily="18" charset="0"/>
                                    </a:rPr>
                                    <m:t>𝜕</m:t>
                                  </m:r>
                                  <m:r>
                                    <a:rPr lang="it-IT" i="1" dirty="0">
                                      <a:latin typeface="Cambria Math" panose="02040503050406030204" pitchFamily="18" charset="0"/>
                                    </a:rPr>
                                    <m:t>𝑥</m:t>
                                  </m:r>
                                </m:den>
                              </m:f>
                            </m:e>
                          </m:d>
                        </m:e>
                        <m:sub>
                          <m:sSubSup>
                            <m:sSubSupPr>
                              <m:ctrlPr>
                                <a:rPr lang="it-IT" b="0" i="1" dirty="0" smtClean="0">
                                  <a:latin typeface="Cambria Math" panose="02040503050406030204" pitchFamily="18" charset="0"/>
                                </a:rPr>
                              </m:ctrlPr>
                            </m:sSubSupPr>
                            <m:e>
                              <m:acc>
                                <m:accPr>
                                  <m:chr m:val="̂"/>
                                  <m:ctrlPr>
                                    <a:rPr lang="it-IT" b="0" i="1" dirty="0" smtClean="0">
                                      <a:latin typeface="Cambria Math" panose="02040503050406030204" pitchFamily="18" charset="0"/>
                                    </a:rPr>
                                  </m:ctrlPr>
                                </m:accPr>
                                <m:e>
                                  <m:r>
                                    <a:rPr lang="it-IT" b="0" i="1" dirty="0" smtClean="0">
                                      <a:latin typeface="Cambria Math" panose="02040503050406030204" pitchFamily="18" charset="0"/>
                                    </a:rPr>
                                    <m:t>𝑥</m:t>
                                  </m:r>
                                </m:e>
                              </m:acc>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up>
                              <m:r>
                                <a:rPr lang="it-IT" b="0" i="1" dirty="0" smtClean="0">
                                  <a:latin typeface="Cambria Math" panose="02040503050406030204" pitchFamily="18" charset="0"/>
                                </a:rPr>
                                <m:t>+</m:t>
                              </m:r>
                            </m:sup>
                          </m:sSubSup>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𝑢</m:t>
                              </m:r>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Sub>
                        </m:sub>
                      </m:sSub>
                      <m:r>
                        <a:rPr lang="it-IT" b="0" i="1" dirty="0"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673751CA-47A6-4470-8F77-4960C7C9C681}"/>
                  </a:ext>
                </a:extLst>
              </p:cNvPr>
              <p:cNvSpPr txBox="1">
                <a:spLocks noRot="1" noChangeAspect="1" noMove="1" noResize="1" noEditPoints="1" noAdjustHandles="1" noChangeArrowheads="1" noChangeShapeType="1" noTextEdit="1"/>
              </p:cNvSpPr>
              <p:nvPr/>
            </p:nvSpPr>
            <p:spPr>
              <a:xfrm>
                <a:off x="2253143" y="4013973"/>
                <a:ext cx="2234824" cy="7029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5896BB-8CF6-499E-BDEB-1AA4030C546E}"/>
                  </a:ext>
                </a:extLst>
              </p:cNvPr>
              <p:cNvSpPr/>
              <p:nvPr/>
            </p:nvSpPr>
            <p:spPr>
              <a:xfrm>
                <a:off x="5530629" y="3968415"/>
                <a:ext cx="1490536" cy="794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dirty="0" smtClean="0">
                              <a:latin typeface="Cambria Math" panose="02040503050406030204" pitchFamily="18" charset="0"/>
                            </a:rPr>
                          </m:ctrlPr>
                        </m:sSubPr>
                        <m:e>
                          <m:r>
                            <a:rPr lang="it-IT" b="0" i="1" dirty="0" smtClean="0">
                              <a:latin typeface="Cambria Math" panose="02040503050406030204" pitchFamily="18" charset="0"/>
                            </a:rPr>
                            <m:t>𝐻</m:t>
                          </m:r>
                        </m:e>
                        <m:sub>
                          <m:r>
                            <a:rPr lang="it-IT" i="1" dirty="0">
                              <a:latin typeface="Cambria Math" panose="02040503050406030204" pitchFamily="18" charset="0"/>
                            </a:rPr>
                            <m:t>𝑘</m:t>
                          </m:r>
                        </m:sub>
                      </m:sSub>
                      <m:r>
                        <a:rPr lang="it-IT" i="1" dirty="0">
                          <a:latin typeface="Cambria Math" panose="02040503050406030204" pitchFamily="18" charset="0"/>
                        </a:rPr>
                        <m:t>=</m:t>
                      </m:r>
                      <m:sSub>
                        <m:sSubPr>
                          <m:ctrlPr>
                            <a:rPr lang="it-IT" i="1" dirty="0">
                              <a:latin typeface="Cambria Math" panose="02040503050406030204" pitchFamily="18" charset="0"/>
                            </a:rPr>
                          </m:ctrlPr>
                        </m:sSubPr>
                        <m:e>
                          <m:d>
                            <m:dPr>
                              <m:begChr m:val=""/>
                              <m:endChr m:val="|"/>
                              <m:ctrlPr>
                                <a:rPr lang="it-IT"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m:t>
                                  </m:r>
                                  <m:r>
                                    <a:rPr lang="it-IT" b="0" i="1" dirty="0" smtClean="0">
                                      <a:latin typeface="Cambria Math" panose="02040503050406030204" pitchFamily="18" charset="0"/>
                                    </a:rPr>
                                    <m:t>h</m:t>
                                  </m:r>
                                </m:num>
                                <m:den>
                                  <m:r>
                                    <a:rPr lang="en-US" i="1" dirty="0">
                                      <a:latin typeface="Cambria Math" panose="02040503050406030204" pitchFamily="18" charset="0"/>
                                    </a:rPr>
                                    <m:t>𝜕</m:t>
                                  </m:r>
                                  <m:r>
                                    <a:rPr lang="it-IT" b="0" i="1" dirty="0" smtClean="0">
                                      <a:latin typeface="Cambria Math" panose="02040503050406030204" pitchFamily="18" charset="0"/>
                                    </a:rPr>
                                    <m:t>𝑥</m:t>
                                  </m:r>
                                </m:den>
                              </m:f>
                            </m:e>
                          </m:d>
                        </m:e>
                        <m:sub>
                          <m:sSubSup>
                            <m:sSubSupPr>
                              <m:ctrlPr>
                                <a:rPr lang="it-IT" i="1" dirty="0" smtClean="0">
                                  <a:latin typeface="Cambria Math" panose="02040503050406030204" pitchFamily="18" charset="0"/>
                                </a:rPr>
                              </m:ctrlPr>
                            </m:sSubSupPr>
                            <m:e>
                              <m:acc>
                                <m:accPr>
                                  <m:chr m:val="̂"/>
                                  <m:ctrlPr>
                                    <a:rPr lang="it-IT" i="1" dirty="0">
                                      <a:latin typeface="Cambria Math" panose="02040503050406030204" pitchFamily="18" charset="0"/>
                                    </a:rPr>
                                  </m:ctrlPr>
                                </m:accPr>
                                <m:e>
                                  <m:r>
                                    <a:rPr lang="it-IT" i="1" dirty="0">
                                      <a:latin typeface="Cambria Math" panose="02040503050406030204" pitchFamily="18" charset="0"/>
                                    </a:rPr>
                                    <m:t>𝑥</m:t>
                                  </m:r>
                                </m:e>
                              </m:acc>
                            </m:e>
                            <m:sub>
                              <m:r>
                                <a:rPr lang="it-IT" i="1" dirty="0">
                                  <a:latin typeface="Cambria Math" panose="02040503050406030204" pitchFamily="18" charset="0"/>
                                </a:rPr>
                                <m:t>𝑘</m:t>
                              </m:r>
                            </m:sub>
                            <m:sup>
                              <m:r>
                                <a:rPr lang="it-IT" b="0" i="1" dirty="0" smtClean="0">
                                  <a:latin typeface="Cambria Math" panose="02040503050406030204" pitchFamily="18" charset="0"/>
                                </a:rPr>
                                <m:t>−</m:t>
                              </m:r>
                            </m:sup>
                          </m:sSubSup>
                          <m:r>
                            <a:rPr lang="it-IT" i="1" dirty="0" smtClean="0">
                              <a:latin typeface="Cambria Math" panose="02040503050406030204" pitchFamily="18" charset="0"/>
                            </a:rPr>
                            <m:t> </m:t>
                          </m:r>
                        </m:sub>
                      </m:sSub>
                      <m:r>
                        <a:rPr lang="it-IT" i="1" dirty="0">
                          <a:latin typeface="Cambria Math" panose="02040503050406030204" pitchFamily="18" charset="0"/>
                        </a:rPr>
                        <m:t> </m:t>
                      </m:r>
                    </m:oMath>
                  </m:oMathPara>
                </a14:m>
                <a:endParaRPr lang="en-US" dirty="0"/>
              </a:p>
            </p:txBody>
          </p:sp>
        </mc:Choice>
        <mc:Fallback xmlns="">
          <p:sp>
            <p:nvSpPr>
              <p:cNvPr id="6" name="Rectangle 5">
                <a:extLst>
                  <a:ext uri="{FF2B5EF4-FFF2-40B4-BE49-F238E27FC236}">
                    <a16:creationId xmlns:a16="http://schemas.microsoft.com/office/drawing/2014/main" id="{5C5896BB-8CF6-499E-BDEB-1AA4030C546E}"/>
                  </a:ext>
                </a:extLst>
              </p:cNvPr>
              <p:cNvSpPr>
                <a:spLocks noRot="1" noChangeAspect="1" noMove="1" noResize="1" noEditPoints="1" noAdjustHandles="1" noChangeArrowheads="1" noChangeShapeType="1" noTextEdit="1"/>
              </p:cNvSpPr>
              <p:nvPr/>
            </p:nvSpPr>
            <p:spPr>
              <a:xfrm>
                <a:off x="5530629" y="3968415"/>
                <a:ext cx="1490536" cy="7940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677616-E20E-4BAB-A8EF-77213A264147}"/>
                  </a:ext>
                </a:extLst>
              </p:cNvPr>
              <p:cNvSpPr txBox="1"/>
              <p:nvPr/>
            </p:nvSpPr>
            <p:spPr>
              <a:xfrm>
                <a:off x="8663657" y="4226946"/>
                <a:ext cx="460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E0677616-E20E-4BAB-A8EF-77213A264147}"/>
                  </a:ext>
                </a:extLst>
              </p:cNvPr>
              <p:cNvSpPr txBox="1">
                <a:spLocks noRot="1" noChangeAspect="1" noMove="1" noResize="1" noEditPoints="1" noAdjustHandles="1" noChangeArrowheads="1" noChangeShapeType="1" noTextEdit="1"/>
              </p:cNvSpPr>
              <p:nvPr/>
            </p:nvSpPr>
            <p:spPr>
              <a:xfrm>
                <a:off x="8663657" y="4226946"/>
                <a:ext cx="460704" cy="276999"/>
              </a:xfrm>
              <a:prstGeom prst="rect">
                <a:avLst/>
              </a:prstGeom>
              <a:blipFill>
                <a:blip r:embed="rId6"/>
                <a:stretch>
                  <a:fillRect b="-3043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2D197A3-CB6B-4E8D-9B56-2A6A5FB0B58D}"/>
              </a:ext>
            </a:extLst>
          </p:cNvPr>
          <p:cNvSpPr txBox="1"/>
          <p:nvPr/>
        </p:nvSpPr>
        <p:spPr>
          <a:xfrm>
            <a:off x="2682535" y="4907351"/>
            <a:ext cx="1376039" cy="338554"/>
          </a:xfrm>
          <a:prstGeom prst="rect">
            <a:avLst/>
          </a:prstGeom>
          <a:noFill/>
        </p:spPr>
        <p:txBody>
          <a:bodyPr wrap="square" rtlCol="0">
            <a:spAutoFit/>
          </a:bodyPr>
          <a:lstStyle/>
          <a:p>
            <a:r>
              <a:rPr lang="it-IT" sz="1600" dirty="0">
                <a:solidFill>
                  <a:schemeClr val="accent5"/>
                </a:solidFill>
              </a:rPr>
              <a:t>JACOBIAN</a:t>
            </a:r>
            <a:endParaRPr lang="en-US" sz="1600" dirty="0">
              <a:solidFill>
                <a:schemeClr val="accent5"/>
              </a:solidFill>
            </a:endParaRPr>
          </a:p>
        </p:txBody>
      </p:sp>
      <p:sp>
        <p:nvSpPr>
          <p:cNvPr id="13" name="TextBox 12">
            <a:extLst>
              <a:ext uri="{FF2B5EF4-FFF2-40B4-BE49-F238E27FC236}">
                <a16:creationId xmlns:a16="http://schemas.microsoft.com/office/drawing/2014/main" id="{78DB1C72-B9C6-4131-906D-0E3944F7B089}"/>
              </a:ext>
            </a:extLst>
          </p:cNvPr>
          <p:cNvSpPr txBox="1"/>
          <p:nvPr/>
        </p:nvSpPr>
        <p:spPr>
          <a:xfrm>
            <a:off x="5088164" y="4897304"/>
            <a:ext cx="2320696" cy="338554"/>
          </a:xfrm>
          <a:prstGeom prst="rect">
            <a:avLst/>
          </a:prstGeom>
          <a:noFill/>
        </p:spPr>
        <p:txBody>
          <a:bodyPr wrap="square" rtlCol="0">
            <a:spAutoFit/>
          </a:bodyPr>
          <a:lstStyle/>
          <a:p>
            <a:r>
              <a:rPr lang="it-IT" sz="1600" dirty="0">
                <a:solidFill>
                  <a:schemeClr val="accent5"/>
                </a:solidFill>
              </a:rPr>
              <a:t>CONVERSION MATRIX</a:t>
            </a:r>
            <a:endParaRPr lang="en-US" sz="1600" dirty="0">
              <a:solidFill>
                <a:schemeClr val="accent5"/>
              </a:solidFill>
            </a:endParaRPr>
          </a:p>
        </p:txBody>
      </p:sp>
      <p:sp>
        <p:nvSpPr>
          <p:cNvPr id="14" name="Rectangle 13">
            <a:extLst>
              <a:ext uri="{FF2B5EF4-FFF2-40B4-BE49-F238E27FC236}">
                <a16:creationId xmlns:a16="http://schemas.microsoft.com/office/drawing/2014/main" id="{F55B190E-F9B3-4CBE-B7CB-AC9D02C129C0}"/>
              </a:ext>
            </a:extLst>
          </p:cNvPr>
          <p:cNvSpPr/>
          <p:nvPr/>
        </p:nvSpPr>
        <p:spPr>
          <a:xfrm>
            <a:off x="8043011" y="4897304"/>
            <a:ext cx="1725152" cy="584775"/>
          </a:xfrm>
          <a:prstGeom prst="rect">
            <a:avLst/>
          </a:prstGeom>
        </p:spPr>
        <p:txBody>
          <a:bodyPr wrap="square">
            <a:spAutoFit/>
          </a:bodyPr>
          <a:lstStyle/>
          <a:p>
            <a:r>
              <a:rPr lang="it-IT" sz="1600" dirty="0">
                <a:solidFill>
                  <a:schemeClr val="accent5"/>
                </a:solidFill>
              </a:rPr>
              <a:t>PROCESS NOISE COVARIANCE</a:t>
            </a:r>
            <a:endParaRPr lang="en-US" sz="1600" dirty="0">
              <a:solidFill>
                <a:schemeClr val="accent5"/>
              </a:solidFill>
            </a:endParaRPr>
          </a:p>
        </p:txBody>
      </p:sp>
      <p:sp>
        <p:nvSpPr>
          <p:cNvPr id="9" name="Rectangle 8">
            <a:extLst>
              <a:ext uri="{FF2B5EF4-FFF2-40B4-BE49-F238E27FC236}">
                <a16:creationId xmlns:a16="http://schemas.microsoft.com/office/drawing/2014/main" id="{7B08B0E0-A9A6-48DD-A0F0-0FE1AD32D6A1}"/>
              </a:ext>
            </a:extLst>
          </p:cNvPr>
          <p:cNvSpPr/>
          <p:nvPr/>
        </p:nvSpPr>
        <p:spPr>
          <a:xfrm>
            <a:off x="2253143" y="3918757"/>
            <a:ext cx="2234824"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8BCDF1-87B5-403F-B56D-759847BE7C3B}"/>
              </a:ext>
            </a:extLst>
          </p:cNvPr>
          <p:cNvSpPr/>
          <p:nvPr/>
        </p:nvSpPr>
        <p:spPr>
          <a:xfrm>
            <a:off x="5417800" y="3918757"/>
            <a:ext cx="1603365"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5C7348-3E05-4E33-872B-676A39E4AC0E}"/>
              </a:ext>
            </a:extLst>
          </p:cNvPr>
          <p:cNvSpPr/>
          <p:nvPr/>
        </p:nvSpPr>
        <p:spPr>
          <a:xfrm>
            <a:off x="8230764" y="3918757"/>
            <a:ext cx="1326491"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7CF178-E732-4ABC-B8B3-421D907F36CA}"/>
              </a:ext>
            </a:extLst>
          </p:cNvPr>
          <p:cNvSpPr/>
          <p:nvPr/>
        </p:nvSpPr>
        <p:spPr>
          <a:xfrm>
            <a:off x="2682535" y="1974530"/>
            <a:ext cx="6400800" cy="145447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CA137C1-BC97-41A8-99E0-30329D63847D}"/>
              </a:ext>
            </a:extLst>
          </p:cNvPr>
          <p:cNvSpPr txBox="1"/>
          <p:nvPr/>
        </p:nvSpPr>
        <p:spPr>
          <a:xfrm>
            <a:off x="2953303" y="2205869"/>
            <a:ext cx="2352582" cy="338554"/>
          </a:xfrm>
          <a:prstGeom prst="rect">
            <a:avLst/>
          </a:prstGeom>
          <a:noFill/>
        </p:spPr>
        <p:txBody>
          <a:bodyPr wrap="square" rtlCol="0">
            <a:spAutoFit/>
          </a:bodyPr>
          <a:lstStyle/>
          <a:p>
            <a:r>
              <a:rPr lang="it-IT" sz="1600" dirty="0">
                <a:solidFill>
                  <a:schemeClr val="accent1"/>
                </a:solidFill>
              </a:rPr>
              <a:t>STATE VECTOR</a:t>
            </a:r>
            <a:endParaRPr lang="en-US" sz="1600" dirty="0">
              <a:solidFill>
                <a:schemeClr val="accent1"/>
              </a:solidFill>
            </a:endParaRPr>
          </a:p>
        </p:txBody>
      </p:sp>
      <p:sp>
        <p:nvSpPr>
          <p:cNvPr id="19" name="TextBox 18">
            <a:extLst>
              <a:ext uri="{FF2B5EF4-FFF2-40B4-BE49-F238E27FC236}">
                <a16:creationId xmlns:a16="http://schemas.microsoft.com/office/drawing/2014/main" id="{4BED7A70-B828-4D3D-B436-4B3CA10A8951}"/>
              </a:ext>
            </a:extLst>
          </p:cNvPr>
          <p:cNvSpPr txBox="1"/>
          <p:nvPr/>
        </p:nvSpPr>
        <p:spPr>
          <a:xfrm>
            <a:off x="2953303" y="2757620"/>
            <a:ext cx="2352582" cy="338554"/>
          </a:xfrm>
          <a:prstGeom prst="rect">
            <a:avLst/>
          </a:prstGeom>
          <a:noFill/>
        </p:spPr>
        <p:txBody>
          <a:bodyPr wrap="square" rtlCol="0">
            <a:spAutoFit/>
          </a:bodyPr>
          <a:lstStyle/>
          <a:p>
            <a:r>
              <a:rPr lang="it-IT" sz="1600" dirty="0">
                <a:solidFill>
                  <a:schemeClr val="accent1"/>
                </a:solidFill>
              </a:rPr>
              <a:t>COVARIANCE MATRIX</a:t>
            </a:r>
            <a:endParaRPr lang="en-US" sz="1600" dirty="0">
              <a:solidFill>
                <a:schemeClr val="accent1"/>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2763987-20B7-4839-AAF1-3696AB9AECC4}"/>
                  </a:ext>
                </a:extLst>
              </p:cNvPr>
              <p:cNvSpPr/>
              <p:nvPr/>
            </p:nvSpPr>
            <p:spPr>
              <a:xfrm>
                <a:off x="671672" y="5572974"/>
                <a:ext cx="10848654" cy="646331"/>
              </a:xfrm>
              <a:prstGeom prst="rect">
                <a:avLst/>
              </a:prstGeom>
              <a:solidFill>
                <a:schemeClr val="accent2">
                  <a:lumMod val="20000"/>
                  <a:lumOff val="80000"/>
                </a:schemeClr>
              </a:solidFill>
            </p:spPr>
            <p:txBody>
              <a:bodyPr wrap="square">
                <a:spAutoFit/>
              </a:bodyPr>
              <a:lstStyle/>
              <a:p>
                <a:r>
                  <a:rPr lang="it-IT" dirty="0">
                    <a:solidFill>
                      <a:schemeClr val="accent3"/>
                    </a:solidFill>
                  </a:rPr>
                  <a:t>Note:</a:t>
                </a:r>
                <a:r>
                  <a:rPr lang="it-IT" dirty="0">
                    <a:solidFill>
                      <a:srgbClr val="FF0000"/>
                    </a:solidFill>
                  </a:rPr>
                  <a:t> </a:t>
                </a:r>
                <a:r>
                  <a:rPr lang="it-IT" dirty="0"/>
                  <a:t>In the first iteration step we use step 0 estimates for the state vector and the covariance matrix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0</m:t>
                        </m:r>
                      </m:sub>
                    </m:sSub>
                  </m:oMath>
                </a14:m>
                <a:r>
                  <a:rPr lang="it-IT" dirty="0"/>
                  <a:t>), which can be made very roughly </a:t>
                </a:r>
                <a:endParaRPr lang="en-US" dirty="0"/>
              </a:p>
            </p:txBody>
          </p:sp>
        </mc:Choice>
        <mc:Fallback xmlns="">
          <p:sp>
            <p:nvSpPr>
              <p:cNvPr id="20" name="Rectangle 19">
                <a:extLst>
                  <a:ext uri="{FF2B5EF4-FFF2-40B4-BE49-F238E27FC236}">
                    <a16:creationId xmlns:a16="http://schemas.microsoft.com/office/drawing/2014/main" id="{72763987-20B7-4839-AAF1-3696AB9AECC4}"/>
                  </a:ext>
                </a:extLst>
              </p:cNvPr>
              <p:cNvSpPr>
                <a:spLocks noRot="1" noChangeAspect="1" noMove="1" noResize="1" noEditPoints="1" noAdjustHandles="1" noChangeArrowheads="1" noChangeShapeType="1" noTextEdit="1"/>
              </p:cNvSpPr>
              <p:nvPr/>
            </p:nvSpPr>
            <p:spPr>
              <a:xfrm>
                <a:off x="671672" y="5572974"/>
                <a:ext cx="10848654" cy="646331"/>
              </a:xfrm>
              <a:prstGeom prst="rect">
                <a:avLst/>
              </a:prstGeom>
              <a:blipFill>
                <a:blip r:embed="rId7"/>
                <a:stretch>
                  <a:fillRect l="-449" t="-4717" r="-56" b="-14151"/>
                </a:stretch>
              </a:blipFill>
            </p:spPr>
            <p:txBody>
              <a:bodyPr/>
              <a:lstStyle/>
              <a:p>
                <a:r>
                  <a:rPr lang="en-US">
                    <a:noFill/>
                  </a:rPr>
                  <a:t> </a:t>
                </a:r>
              </a:p>
            </p:txBody>
          </p:sp>
        </mc:Fallback>
      </mc:AlternateContent>
    </p:spTree>
    <p:extLst>
      <p:ext uri="{BB962C8B-B14F-4D97-AF65-F5344CB8AC3E}">
        <p14:creationId xmlns:p14="http://schemas.microsoft.com/office/powerpoint/2010/main" val="288589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EXTENDED KALMAN FILTER ALGORITHM</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8</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431999" y="1093325"/>
            <a:ext cx="11126727" cy="369332"/>
          </a:xfrm>
          <a:prstGeom prst="rect">
            <a:avLst/>
          </a:prstGeom>
        </p:spPr>
        <p:txBody>
          <a:bodyPr wrap="square">
            <a:spAutoFit/>
          </a:bodyPr>
          <a:lstStyle/>
          <a:p>
            <a:pPr marL="342900" indent="-342900">
              <a:buFont typeface="+mj-lt"/>
              <a:buAutoNum type="arabicPeriod" startAt="2"/>
            </a:pPr>
            <a:r>
              <a:rPr lang="it-IT" dirty="0"/>
              <a:t>Calculate the </a:t>
            </a:r>
            <a:r>
              <a:rPr lang="it-IT" dirty="0">
                <a:solidFill>
                  <a:schemeClr val="accent3"/>
                </a:solidFill>
              </a:rPr>
              <a:t>measurement residual </a:t>
            </a:r>
            <a:r>
              <a:rPr lang="it-IT" dirty="0"/>
              <a:t>and the </a:t>
            </a:r>
            <a:r>
              <a:rPr lang="it-IT" dirty="0">
                <a:solidFill>
                  <a:schemeClr val="accent3"/>
                </a:solidFill>
              </a:rPr>
              <a:t>Kalman Gain</a:t>
            </a:r>
            <a:endParaRPr lang="en-US" dirty="0">
              <a:solidFill>
                <a:schemeClr val="accent3"/>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A25B999-0624-4746-A216-1A5FE0D0CE2B}"/>
                  </a:ext>
                </a:extLst>
              </p:cNvPr>
              <p:cNvSpPr txBox="1"/>
              <p:nvPr/>
            </p:nvSpPr>
            <p:spPr>
              <a:xfrm>
                <a:off x="3746784" y="2056287"/>
                <a:ext cx="16903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h</m:t>
                      </m:r>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7A25B999-0624-4746-A216-1A5FE0D0CE2B}"/>
                  </a:ext>
                </a:extLst>
              </p:cNvPr>
              <p:cNvSpPr txBox="1">
                <a:spLocks noRot="1" noChangeAspect="1" noMove="1" noResize="1" noEditPoints="1" noAdjustHandles="1" noChangeArrowheads="1" noChangeShapeType="1" noTextEdit="1"/>
              </p:cNvSpPr>
              <p:nvPr/>
            </p:nvSpPr>
            <p:spPr>
              <a:xfrm>
                <a:off x="3746784" y="2056287"/>
                <a:ext cx="1690398" cy="276999"/>
              </a:xfrm>
              <a:prstGeom prst="rect">
                <a:avLst/>
              </a:prstGeom>
              <a:blipFill>
                <a:blip r:embed="rId2"/>
                <a:stretch>
                  <a:fillRect l="-2888" t="-21739" r="-649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C64CEF0-355C-4028-BA1E-D97699633EEA}"/>
                  </a:ext>
                </a:extLst>
              </p:cNvPr>
              <p:cNvSpPr txBox="1"/>
              <p:nvPr/>
            </p:nvSpPr>
            <p:spPr>
              <a:xfrm>
                <a:off x="3746784" y="2527733"/>
                <a:ext cx="2905026" cy="3667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e>
                          </m:d>
                        </m:e>
                        <m:sup>
                          <m:r>
                            <a:rPr lang="it-IT" b="0" i="1" smtClean="0">
                              <a:latin typeface="Cambria Math" panose="02040503050406030204" pitchFamily="18" charset="0"/>
                            </a:rPr>
                            <m:t>−1</m:t>
                          </m:r>
                        </m:sup>
                      </m:sSup>
                    </m:oMath>
                  </m:oMathPara>
                </a14:m>
                <a:endParaRPr lang="en-US" dirty="0"/>
              </a:p>
            </p:txBody>
          </p:sp>
        </mc:Choice>
        <mc:Fallback xmlns="">
          <p:sp>
            <p:nvSpPr>
              <p:cNvPr id="16" name="TextBox 15">
                <a:extLst>
                  <a:ext uri="{FF2B5EF4-FFF2-40B4-BE49-F238E27FC236}">
                    <a16:creationId xmlns:a16="http://schemas.microsoft.com/office/drawing/2014/main" id="{4C64CEF0-355C-4028-BA1E-D97699633EEA}"/>
                  </a:ext>
                </a:extLst>
              </p:cNvPr>
              <p:cNvSpPr txBox="1">
                <a:spLocks noRot="1" noChangeAspect="1" noMove="1" noResize="1" noEditPoints="1" noAdjustHandles="1" noChangeArrowheads="1" noChangeShapeType="1" noTextEdit="1"/>
              </p:cNvSpPr>
              <p:nvPr/>
            </p:nvSpPr>
            <p:spPr>
              <a:xfrm>
                <a:off x="3746784" y="2527733"/>
                <a:ext cx="2905026" cy="366767"/>
              </a:xfrm>
              <a:prstGeom prst="rect">
                <a:avLst/>
              </a:prstGeom>
              <a:blipFill>
                <a:blip r:embed="rId3"/>
                <a:stretch>
                  <a:fillRect l="-1471" r="-420" b="-1166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34F231FD-D76D-457E-9806-215DAB051723}"/>
              </a:ext>
            </a:extLst>
          </p:cNvPr>
          <p:cNvSpPr/>
          <p:nvPr/>
        </p:nvSpPr>
        <p:spPr>
          <a:xfrm>
            <a:off x="532636" y="3612327"/>
            <a:ext cx="11126727" cy="369332"/>
          </a:xfrm>
          <a:prstGeom prst="rect">
            <a:avLst/>
          </a:prstGeom>
        </p:spPr>
        <p:txBody>
          <a:bodyPr wrap="square">
            <a:spAutoFit/>
          </a:bodyPr>
          <a:lstStyle/>
          <a:p>
            <a:pPr marL="342900" indent="-342900">
              <a:buFont typeface="+mj-lt"/>
              <a:buAutoNum type="arabicPeriod" startAt="3"/>
            </a:pPr>
            <a:r>
              <a:rPr lang="it-IT" dirty="0">
                <a:solidFill>
                  <a:schemeClr val="accent3"/>
                </a:solidFill>
              </a:rPr>
              <a:t>Update the estimate</a:t>
            </a:r>
            <a:endParaRPr lang="en-US" dirty="0">
              <a:solidFill>
                <a:schemeClr val="accent3"/>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2F34542-401A-4E14-AFC4-26556E4373FF}"/>
                  </a:ext>
                </a:extLst>
              </p:cNvPr>
              <p:cNvSpPr txBox="1"/>
              <p:nvPr/>
            </p:nvSpPr>
            <p:spPr>
              <a:xfrm>
                <a:off x="5861762" y="4688471"/>
                <a:ext cx="1564018"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en-US" i="1">
                                  <a:latin typeface="Cambria Math" panose="02040503050406030204" pitchFamily="18" charset="0"/>
                                </a:rPr>
                              </m:ctrlPr>
                            </m:accPr>
                            <m:e>
                              <m:r>
                                <a:rPr lang="it-IT" i="1">
                                  <a:latin typeface="Cambria Math" panose="02040503050406030204" pitchFamily="18" charset="0"/>
                                </a:rPr>
                                <m:t>𝑥</m:t>
                              </m:r>
                            </m:e>
                          </m:acc>
                        </m:e>
                        <m:sub>
                          <m:r>
                            <a:rPr lang="it-IT" i="1">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oMath>
                  </m:oMathPara>
                </a14:m>
                <a:endParaRPr lang="en-US" dirty="0"/>
              </a:p>
            </p:txBody>
          </p:sp>
        </mc:Choice>
        <mc:Fallback xmlns="">
          <p:sp>
            <p:nvSpPr>
              <p:cNvPr id="18" name="TextBox 17">
                <a:extLst>
                  <a:ext uri="{FF2B5EF4-FFF2-40B4-BE49-F238E27FC236}">
                    <a16:creationId xmlns:a16="http://schemas.microsoft.com/office/drawing/2014/main" id="{42F34542-401A-4E14-AFC4-26556E4373FF}"/>
                  </a:ext>
                </a:extLst>
              </p:cNvPr>
              <p:cNvSpPr txBox="1">
                <a:spLocks noRot="1" noChangeAspect="1" noMove="1" noResize="1" noEditPoints="1" noAdjustHandles="1" noChangeArrowheads="1" noChangeShapeType="1" noTextEdit="1"/>
              </p:cNvSpPr>
              <p:nvPr/>
            </p:nvSpPr>
            <p:spPr>
              <a:xfrm>
                <a:off x="5861762" y="4688471"/>
                <a:ext cx="1564018" cy="280526"/>
              </a:xfrm>
              <a:prstGeom prst="rect">
                <a:avLst/>
              </a:prstGeom>
              <a:blipFill>
                <a:blip r:embed="rId4"/>
                <a:stretch>
                  <a:fillRect l="-1563" t="-21739" r="-19141"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DAB996-1573-4359-935B-AFAEA8960EA8}"/>
                  </a:ext>
                </a:extLst>
              </p:cNvPr>
              <p:cNvSpPr txBox="1"/>
              <p:nvPr/>
            </p:nvSpPr>
            <p:spPr>
              <a:xfrm>
                <a:off x="5861762" y="5212990"/>
                <a:ext cx="2046394"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1−</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e>
                      </m:d>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oMath>
                  </m:oMathPara>
                </a14:m>
                <a:endParaRPr lang="en-US" dirty="0"/>
              </a:p>
            </p:txBody>
          </p:sp>
        </mc:Choice>
        <mc:Fallback xmlns="">
          <p:sp>
            <p:nvSpPr>
              <p:cNvPr id="19" name="TextBox 18">
                <a:extLst>
                  <a:ext uri="{FF2B5EF4-FFF2-40B4-BE49-F238E27FC236}">
                    <a16:creationId xmlns:a16="http://schemas.microsoft.com/office/drawing/2014/main" id="{B9DAB996-1573-4359-935B-AFAEA8960EA8}"/>
                  </a:ext>
                </a:extLst>
              </p:cNvPr>
              <p:cNvSpPr txBox="1">
                <a:spLocks noRot="1" noChangeAspect="1" noMove="1" noResize="1" noEditPoints="1" noAdjustHandles="1" noChangeArrowheads="1" noChangeShapeType="1" noTextEdit="1"/>
              </p:cNvSpPr>
              <p:nvPr/>
            </p:nvSpPr>
            <p:spPr>
              <a:xfrm>
                <a:off x="5861762" y="5212990"/>
                <a:ext cx="2046394" cy="280526"/>
              </a:xfrm>
              <a:prstGeom prst="rect">
                <a:avLst/>
              </a:prstGeom>
              <a:blipFill>
                <a:blip r:embed="rId5"/>
                <a:stretch>
                  <a:fillRect l="-2388" b="-1956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2BED644-1773-41A7-AE1D-11143A93299D}"/>
              </a:ext>
            </a:extLst>
          </p:cNvPr>
          <p:cNvSpPr/>
          <p:nvPr/>
        </p:nvSpPr>
        <p:spPr>
          <a:xfrm>
            <a:off x="1161092" y="1824590"/>
            <a:ext cx="5892618" cy="14446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4C30ACD-75AB-41E2-AC5A-089C5D2816E1}"/>
              </a:ext>
            </a:extLst>
          </p:cNvPr>
          <p:cNvSpPr txBox="1"/>
          <p:nvPr/>
        </p:nvSpPr>
        <p:spPr>
          <a:xfrm>
            <a:off x="1394202" y="2092241"/>
            <a:ext cx="2352582" cy="338554"/>
          </a:xfrm>
          <a:prstGeom prst="rect">
            <a:avLst/>
          </a:prstGeom>
          <a:noFill/>
        </p:spPr>
        <p:txBody>
          <a:bodyPr wrap="square" rtlCol="0">
            <a:spAutoFit/>
          </a:bodyPr>
          <a:lstStyle/>
          <a:p>
            <a:r>
              <a:rPr lang="it-IT" sz="1600" dirty="0">
                <a:solidFill>
                  <a:schemeClr val="accent1"/>
                </a:solidFill>
              </a:rPr>
              <a:t>RESIDUAL</a:t>
            </a:r>
            <a:endParaRPr lang="en-US" sz="1600" dirty="0">
              <a:solidFill>
                <a:schemeClr val="accent1"/>
              </a:solidFill>
            </a:endParaRPr>
          </a:p>
        </p:txBody>
      </p:sp>
      <p:sp>
        <p:nvSpPr>
          <p:cNvPr id="12" name="TextBox 11">
            <a:extLst>
              <a:ext uri="{FF2B5EF4-FFF2-40B4-BE49-F238E27FC236}">
                <a16:creationId xmlns:a16="http://schemas.microsoft.com/office/drawing/2014/main" id="{868BA65E-D0C1-44C8-BCEC-F4CB0C9B61A5}"/>
              </a:ext>
            </a:extLst>
          </p:cNvPr>
          <p:cNvSpPr txBox="1"/>
          <p:nvPr/>
        </p:nvSpPr>
        <p:spPr>
          <a:xfrm>
            <a:off x="1408329" y="2590623"/>
            <a:ext cx="2352582" cy="338554"/>
          </a:xfrm>
          <a:prstGeom prst="rect">
            <a:avLst/>
          </a:prstGeom>
          <a:noFill/>
        </p:spPr>
        <p:txBody>
          <a:bodyPr wrap="square" rtlCol="0">
            <a:spAutoFit/>
          </a:bodyPr>
          <a:lstStyle/>
          <a:p>
            <a:r>
              <a:rPr lang="it-IT" sz="1600" dirty="0">
                <a:solidFill>
                  <a:schemeClr val="accent1"/>
                </a:solidFill>
              </a:rPr>
              <a:t>KALMAN GAIN</a:t>
            </a:r>
            <a:endParaRPr lang="en-US" sz="1600" dirty="0">
              <a:solidFill>
                <a:schemeClr val="accent1"/>
              </a:solidFill>
            </a:endParaRPr>
          </a:p>
        </p:txBody>
      </p:sp>
      <p:sp>
        <p:nvSpPr>
          <p:cNvPr id="13" name="Rectangle 12">
            <a:extLst>
              <a:ext uri="{FF2B5EF4-FFF2-40B4-BE49-F238E27FC236}">
                <a16:creationId xmlns:a16="http://schemas.microsoft.com/office/drawing/2014/main" id="{F7570106-EA8E-4105-85E8-D57E65348E0B}"/>
              </a:ext>
            </a:extLst>
          </p:cNvPr>
          <p:cNvSpPr/>
          <p:nvPr/>
        </p:nvSpPr>
        <p:spPr>
          <a:xfrm>
            <a:off x="3149690" y="4391949"/>
            <a:ext cx="5150931" cy="1444652"/>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DFFECB89-EBAF-47B1-B350-6975E244D6DA}"/>
              </a:ext>
            </a:extLst>
          </p:cNvPr>
          <p:cNvSpPr txBox="1"/>
          <p:nvPr/>
        </p:nvSpPr>
        <p:spPr>
          <a:xfrm>
            <a:off x="3382800" y="4659457"/>
            <a:ext cx="2352582" cy="338554"/>
          </a:xfrm>
          <a:prstGeom prst="rect">
            <a:avLst/>
          </a:prstGeom>
          <a:noFill/>
        </p:spPr>
        <p:txBody>
          <a:bodyPr wrap="square" rtlCol="0">
            <a:spAutoFit/>
          </a:bodyPr>
          <a:lstStyle/>
          <a:p>
            <a:r>
              <a:rPr lang="it-IT" sz="1600" dirty="0">
                <a:solidFill>
                  <a:schemeClr val="accent5"/>
                </a:solidFill>
              </a:rPr>
              <a:t>STATE VECTOR</a:t>
            </a:r>
            <a:endParaRPr lang="en-US" sz="1600" dirty="0">
              <a:solidFill>
                <a:schemeClr val="accent5"/>
              </a:solidFill>
            </a:endParaRPr>
          </a:p>
        </p:txBody>
      </p:sp>
      <p:sp>
        <p:nvSpPr>
          <p:cNvPr id="20" name="TextBox 19">
            <a:extLst>
              <a:ext uri="{FF2B5EF4-FFF2-40B4-BE49-F238E27FC236}">
                <a16:creationId xmlns:a16="http://schemas.microsoft.com/office/drawing/2014/main" id="{EB279E62-62AF-4022-A63D-F85C895F1C58}"/>
              </a:ext>
            </a:extLst>
          </p:cNvPr>
          <p:cNvSpPr txBox="1"/>
          <p:nvPr/>
        </p:nvSpPr>
        <p:spPr>
          <a:xfrm>
            <a:off x="3329435" y="5183976"/>
            <a:ext cx="2352582" cy="338554"/>
          </a:xfrm>
          <a:prstGeom prst="rect">
            <a:avLst/>
          </a:prstGeom>
          <a:noFill/>
        </p:spPr>
        <p:txBody>
          <a:bodyPr wrap="square" rtlCol="0">
            <a:spAutoFit/>
          </a:bodyPr>
          <a:lstStyle/>
          <a:p>
            <a:r>
              <a:rPr lang="it-IT" sz="1600" dirty="0">
                <a:solidFill>
                  <a:schemeClr val="accent5"/>
                </a:solidFill>
              </a:rPr>
              <a:t>COVARIANCE MATRIX</a:t>
            </a:r>
            <a:endParaRPr lang="en-US" sz="1600" dirty="0">
              <a:solidFill>
                <a:schemeClr val="accent5"/>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6DC140-0FA7-448C-8B6C-98D55DB6045E}"/>
                  </a:ext>
                </a:extLst>
              </p:cNvPr>
              <p:cNvSpPr txBox="1"/>
              <p:nvPr/>
            </p:nvSpPr>
            <p:spPr>
              <a:xfrm>
                <a:off x="8861837" y="2009453"/>
                <a:ext cx="460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m:t>
                      </m:r>
                    </m:oMath>
                  </m:oMathPara>
                </a14:m>
                <a:endParaRPr lang="en-US" dirty="0"/>
              </a:p>
            </p:txBody>
          </p:sp>
        </mc:Choice>
        <mc:Fallback xmlns="">
          <p:sp>
            <p:nvSpPr>
              <p:cNvPr id="21" name="TextBox 20">
                <a:extLst>
                  <a:ext uri="{FF2B5EF4-FFF2-40B4-BE49-F238E27FC236}">
                    <a16:creationId xmlns:a16="http://schemas.microsoft.com/office/drawing/2014/main" id="{EE6DC140-0FA7-448C-8B6C-98D55DB6045E}"/>
                  </a:ext>
                </a:extLst>
              </p:cNvPr>
              <p:cNvSpPr txBox="1">
                <a:spLocks noRot="1" noChangeAspect="1" noMove="1" noResize="1" noEditPoints="1" noAdjustHandles="1" noChangeArrowheads="1" noChangeShapeType="1" noTextEdit="1"/>
              </p:cNvSpPr>
              <p:nvPr/>
            </p:nvSpPr>
            <p:spPr>
              <a:xfrm>
                <a:off x="8861837" y="2009453"/>
                <a:ext cx="460704" cy="276999"/>
              </a:xfrm>
              <a:prstGeom prst="rect">
                <a:avLst/>
              </a:prstGeom>
              <a:blipFill>
                <a:blip r:embed="rId6"/>
                <a:stretch>
                  <a:fillRect b="-888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3F40A0E6-35D0-4941-BEC7-AC1FCDD6370A}"/>
              </a:ext>
            </a:extLst>
          </p:cNvPr>
          <p:cNvSpPr/>
          <p:nvPr/>
        </p:nvSpPr>
        <p:spPr>
          <a:xfrm>
            <a:off x="8149061" y="2590623"/>
            <a:ext cx="2176881" cy="584775"/>
          </a:xfrm>
          <a:prstGeom prst="rect">
            <a:avLst/>
          </a:prstGeom>
        </p:spPr>
        <p:txBody>
          <a:bodyPr wrap="square">
            <a:spAutoFit/>
          </a:bodyPr>
          <a:lstStyle/>
          <a:p>
            <a:r>
              <a:rPr lang="it-IT" sz="1600" dirty="0">
                <a:solidFill>
                  <a:schemeClr val="accent5"/>
                </a:solidFill>
              </a:rPr>
              <a:t>MEASUREMENT NOISE COVARIANCE</a:t>
            </a:r>
            <a:endParaRPr lang="en-US" sz="1600" dirty="0">
              <a:solidFill>
                <a:schemeClr val="accent5"/>
              </a:solidFill>
            </a:endParaRPr>
          </a:p>
        </p:txBody>
      </p:sp>
      <p:sp>
        <p:nvSpPr>
          <p:cNvPr id="23" name="Rectangle 22">
            <a:extLst>
              <a:ext uri="{FF2B5EF4-FFF2-40B4-BE49-F238E27FC236}">
                <a16:creationId xmlns:a16="http://schemas.microsoft.com/office/drawing/2014/main" id="{0BA9092E-BF52-4A0D-ABAA-59E4B5EF0935}"/>
              </a:ext>
            </a:extLst>
          </p:cNvPr>
          <p:cNvSpPr/>
          <p:nvPr/>
        </p:nvSpPr>
        <p:spPr>
          <a:xfrm>
            <a:off x="8645391" y="1867369"/>
            <a:ext cx="893597" cy="5851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6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 APPLICATION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9</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118989"/>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want to apply the extended Kalman filter to the </a:t>
            </a:r>
            <a:r>
              <a:rPr lang="it-IT" dirty="0">
                <a:solidFill>
                  <a:schemeClr val="accent3"/>
                </a:solidFill>
              </a:rPr>
              <a:t>motion of a charged particle in the magnetic field</a:t>
            </a:r>
            <a:endParaRPr lang="en-US" dirty="0">
              <a:solidFill>
                <a:schemeClr val="accent3"/>
              </a:solidFill>
            </a:endParaRPr>
          </a:p>
        </p:txBody>
      </p:sp>
      <p:pic>
        <p:nvPicPr>
          <p:cNvPr id="3" name="Picture 2">
            <a:extLst>
              <a:ext uri="{FF2B5EF4-FFF2-40B4-BE49-F238E27FC236}">
                <a16:creationId xmlns:a16="http://schemas.microsoft.com/office/drawing/2014/main" id="{B18DBBB2-BD30-42A9-85AB-C66483098A5F}"/>
              </a:ext>
            </a:extLst>
          </p:cNvPr>
          <p:cNvPicPr>
            <a:picLocks noChangeAspect="1"/>
          </p:cNvPicPr>
          <p:nvPr/>
        </p:nvPicPr>
        <p:blipFill>
          <a:blip r:embed="rId2"/>
          <a:stretch>
            <a:fillRect/>
          </a:stretch>
        </p:blipFill>
        <p:spPr>
          <a:xfrm>
            <a:off x="5873063" y="1898815"/>
            <a:ext cx="4831665" cy="384019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26DA16-440F-44E3-B824-178934F95F7F}"/>
                  </a:ext>
                </a:extLst>
              </p:cNvPr>
              <p:cNvSpPr txBox="1"/>
              <p:nvPr/>
            </p:nvSpPr>
            <p:spPr>
              <a:xfrm>
                <a:off x="1590030" y="1951344"/>
                <a:ext cx="3051413" cy="982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it-IT" sz="2000" b="0" i="1" smtClean="0">
                                  <a:latin typeface="Cambria Math" panose="02040503050406030204" pitchFamily="18" charset="0"/>
                                </a:rPr>
                                <m:t>𝑥</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tan</m:t>
                                  </m:r>
                                </m:fName>
                                <m:e>
                                  <m:r>
                                    <a:rPr lang="it-IT" sz="2000" b="0" i="1" smtClean="0">
                                      <a:latin typeface="Cambria Math" panose="02040503050406030204" pitchFamily="18" charset="0"/>
                                    </a:rPr>
                                    <m:t>𝜆</m:t>
                                  </m:r>
                                </m:e>
                              </m:func>
                              <m:r>
                                <a:rPr lang="it-IT" sz="2000" b="0" i="1" smtClean="0">
                                  <a:latin typeface="Cambria Math" panose="02040503050406030204" pitchFamily="18" charset="0"/>
                                </a:rPr>
                                <m:t>(</m:t>
                              </m:r>
                              <m:r>
                                <a:rPr lang="it-IT" sz="2000" b="0" i="1" smtClean="0">
                                  <a:latin typeface="Cambria Math" panose="02040503050406030204" pitchFamily="18" charset="0"/>
                                </a:rPr>
                                <m:t>𝜙</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𝜙</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 </m:t>
                              </m:r>
                            </m:e>
                            <m:e>
                              <m:r>
                                <a:rPr lang="en-US" sz="2000" i="1" smtClean="0">
                                  <a:latin typeface="Cambria Math" panose="02040503050406030204" pitchFamily="18" charset="0"/>
                                </a:rPr>
                                <m:t>&amp;</m:t>
                              </m:r>
                              <m:r>
                                <a:rPr lang="it-IT" sz="2000" b="0" i="1" smtClean="0">
                                  <a:latin typeface="Cambria Math" panose="02040503050406030204" pitchFamily="18" charset="0"/>
                                </a:rPr>
                                <m:t>𝑦</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𝐶</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r>
                                    <a:rPr lang="it-IT" sz="2000" b="0" i="1" smtClean="0">
                                      <a:latin typeface="Cambria Math" panose="02040503050406030204" pitchFamily="18" charset="0"/>
                                    </a:rPr>
                                    <m:t>𝜙</m:t>
                                  </m:r>
                                </m:e>
                              </m:func>
                              <m:r>
                                <a:rPr lang="it-IT" sz="2000" b="0" i="1" smtClean="0">
                                  <a:latin typeface="Cambria Math" panose="02040503050406030204" pitchFamily="18" charset="0"/>
                                </a:rPr>
                                <m:t>                 </m:t>
                              </m:r>
                            </m:e>
                            <m:e>
                              <m:r>
                                <a:rPr lang="it-IT" sz="2000" b="0" i="1" smtClean="0">
                                  <a:latin typeface="Cambria Math" panose="02040503050406030204" pitchFamily="18" charset="0"/>
                                </a:rPr>
                                <m:t>𝑧</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𝑧</m:t>
                                  </m:r>
                                </m:e>
                                <m:sub>
                                  <m:r>
                                    <a:rPr lang="it-IT" sz="2000" b="0" i="1" smtClean="0">
                                      <a:latin typeface="Cambria Math" panose="02040503050406030204" pitchFamily="18" charset="0"/>
                                    </a:rPr>
                                    <m:t>𝐶</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𝜙</m:t>
                                  </m:r>
                                </m:e>
                              </m:func>
                              <m:r>
                                <a:rPr lang="it-IT" sz="2000" b="0" i="1" smtClean="0">
                                  <a:latin typeface="Cambria Math" panose="02040503050406030204" pitchFamily="18" charset="0"/>
                                </a:rPr>
                                <m:t>                  </m:t>
                              </m:r>
                            </m:e>
                          </m:eqArr>
                        </m:e>
                      </m:d>
                    </m:oMath>
                  </m:oMathPara>
                </a14:m>
                <a:endParaRPr lang="en-US" sz="2000" dirty="0"/>
              </a:p>
            </p:txBody>
          </p:sp>
        </mc:Choice>
        <mc:Fallback xmlns="">
          <p:sp>
            <p:nvSpPr>
              <p:cNvPr id="5" name="TextBox 4">
                <a:extLst>
                  <a:ext uri="{FF2B5EF4-FFF2-40B4-BE49-F238E27FC236}">
                    <a16:creationId xmlns:a16="http://schemas.microsoft.com/office/drawing/2014/main" id="{9226DA16-440F-44E3-B824-178934F95F7F}"/>
                  </a:ext>
                </a:extLst>
              </p:cNvPr>
              <p:cNvSpPr txBox="1">
                <a:spLocks noRot="1" noChangeAspect="1" noMove="1" noResize="1" noEditPoints="1" noAdjustHandles="1" noChangeArrowheads="1" noChangeShapeType="1" noTextEdit="1"/>
              </p:cNvSpPr>
              <p:nvPr/>
            </p:nvSpPr>
            <p:spPr>
              <a:xfrm>
                <a:off x="1590030" y="1951344"/>
                <a:ext cx="3051413" cy="982577"/>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24E487B-82CC-4CB2-9C4B-1E26C8184C15}"/>
              </a:ext>
            </a:extLst>
          </p:cNvPr>
          <p:cNvSpPr txBox="1"/>
          <p:nvPr/>
        </p:nvSpPr>
        <p:spPr>
          <a:xfrm>
            <a:off x="1590030" y="3032791"/>
            <a:ext cx="3573286" cy="381740"/>
          </a:xfrm>
          <a:prstGeom prst="rect">
            <a:avLst/>
          </a:prstGeom>
          <a:noFill/>
        </p:spPr>
        <p:txBody>
          <a:bodyPr wrap="square" rtlCol="0">
            <a:spAutoFit/>
          </a:bodyPr>
          <a:lstStyle/>
          <a:p>
            <a:r>
              <a:rPr lang="it-IT" dirty="0">
                <a:solidFill>
                  <a:schemeClr val="accent1"/>
                </a:solidFill>
              </a:rPr>
              <a:t>TRACK PARAMETERS</a:t>
            </a:r>
            <a:endParaRPr lang="en-US" dirty="0">
              <a:solidFill>
                <a:schemeClr val="accent1"/>
              </a:solidFill>
            </a:endParaRPr>
          </a:p>
        </p:txBody>
      </p:sp>
      <p:sp>
        <p:nvSpPr>
          <p:cNvPr id="8" name="TextBox 7">
            <a:extLst>
              <a:ext uri="{FF2B5EF4-FFF2-40B4-BE49-F238E27FC236}">
                <a16:creationId xmlns:a16="http://schemas.microsoft.com/office/drawing/2014/main" id="{059ACC41-C9F7-4B6E-A0E4-4C9520AF1976}"/>
              </a:ext>
            </a:extLst>
          </p:cNvPr>
          <p:cNvSpPr txBox="1"/>
          <p:nvPr/>
        </p:nvSpPr>
        <p:spPr>
          <a:xfrm>
            <a:off x="755772" y="4009980"/>
            <a:ext cx="4651899" cy="1754326"/>
          </a:xfrm>
          <a:prstGeom prst="rect">
            <a:avLst/>
          </a:prstGeom>
          <a:solidFill>
            <a:schemeClr val="accent2">
              <a:lumMod val="20000"/>
              <a:lumOff val="80000"/>
            </a:schemeClr>
          </a:solidFill>
        </p:spPr>
        <p:txBody>
          <a:bodyPr wrap="square" rtlCol="0">
            <a:spAutoFit/>
          </a:bodyPr>
          <a:lstStyle/>
          <a:p>
            <a:r>
              <a:rPr lang="it-IT" dirty="0"/>
              <a:t>We apply the Kalman filter to track candidates, consisting of groups of TPC clusters, which are identified and put together during the reconstruction process. </a:t>
            </a:r>
            <a:r>
              <a:rPr lang="it-IT" dirty="0">
                <a:solidFill>
                  <a:schemeClr val="accent3"/>
                </a:solidFill>
              </a:rPr>
              <a:t>Each step of the Kalman filter algorithm is identified by one of these TPC clusters</a:t>
            </a:r>
            <a:endParaRPr lang="en-US" dirty="0">
              <a:solidFill>
                <a:schemeClr val="accent3"/>
              </a:solidFill>
            </a:endParaRPr>
          </a:p>
        </p:txBody>
      </p:sp>
      <p:sp>
        <p:nvSpPr>
          <p:cNvPr id="9" name="Rectangle 8">
            <a:extLst>
              <a:ext uri="{FF2B5EF4-FFF2-40B4-BE49-F238E27FC236}">
                <a16:creationId xmlns:a16="http://schemas.microsoft.com/office/drawing/2014/main" id="{CAA95E9F-1B67-4CCE-9328-8D6BB37BEA72}"/>
              </a:ext>
            </a:extLst>
          </p:cNvPr>
          <p:cNvSpPr/>
          <p:nvPr/>
        </p:nvSpPr>
        <p:spPr>
          <a:xfrm>
            <a:off x="9032569" y="4887143"/>
            <a:ext cx="2293128" cy="338554"/>
          </a:xfrm>
          <a:prstGeom prst="rect">
            <a:avLst/>
          </a:prstGeom>
          <a:ln>
            <a:solidFill>
              <a:schemeClr val="accent1"/>
            </a:solidFill>
          </a:ln>
        </p:spPr>
        <p:txBody>
          <a:bodyPr wrap="none">
            <a:spAutoFit/>
          </a:bodyPr>
          <a:lstStyle/>
          <a:p>
            <a:r>
              <a:rPr lang="en-US" sz="1600" dirty="0">
                <a:solidFill>
                  <a:schemeClr val="accent3"/>
                </a:solidFill>
                <a:latin typeface="Calibri" panose="020F0502020204030204" pitchFamily="34" charset="0"/>
                <a:ea typeface="Times New Roman" panose="02020603050405020304" pitchFamily="18" charset="0"/>
              </a:rPr>
              <a:t>T. Junk, DUNE-Doc-13933</a:t>
            </a:r>
            <a:endParaRPr lang="en-US" sz="1600" dirty="0">
              <a:solidFill>
                <a:schemeClr val="accent3"/>
              </a:solidFill>
            </a:endParaRPr>
          </a:p>
        </p:txBody>
      </p:sp>
      <p:sp>
        <p:nvSpPr>
          <p:cNvPr id="10" name="Rectangle 9">
            <a:extLst>
              <a:ext uri="{FF2B5EF4-FFF2-40B4-BE49-F238E27FC236}">
                <a16:creationId xmlns:a16="http://schemas.microsoft.com/office/drawing/2014/main" id="{98743CBB-63BD-4184-937E-6B6DEAFDC667}"/>
              </a:ext>
            </a:extLst>
          </p:cNvPr>
          <p:cNvSpPr/>
          <p:nvPr/>
        </p:nvSpPr>
        <p:spPr>
          <a:xfrm>
            <a:off x="6306105" y="5764306"/>
            <a:ext cx="4267200" cy="584775"/>
          </a:xfrm>
          <a:prstGeom prst="rect">
            <a:avLst/>
          </a:prstGeom>
        </p:spPr>
        <p:txBody>
          <a:bodyPr wrap="square">
            <a:spAutoFit/>
          </a:bodyPr>
          <a:lstStyle/>
          <a:p>
            <a:r>
              <a:rPr lang="en-US" sz="1600" dirty="0">
                <a:solidFill>
                  <a:schemeClr val="accent3"/>
                </a:solidFill>
                <a:latin typeface="Calibri" panose="020F0502020204030204" pitchFamily="34" charset="0"/>
                <a:ea typeface="Times New Roman" panose="02020603050405020304" pitchFamily="18" charset="0"/>
                <a:hlinkClick r:id="rId4"/>
              </a:rPr>
              <a:t>https://docs.dunescience.org/cgi-bin/private/ShowDocument?docid=13933</a:t>
            </a:r>
            <a:endParaRPr lang="en-US" sz="1600" dirty="0"/>
          </a:p>
        </p:txBody>
      </p:sp>
    </p:spTree>
    <p:extLst>
      <p:ext uri="{BB962C8B-B14F-4D97-AF65-F5344CB8AC3E}">
        <p14:creationId xmlns:p14="http://schemas.microsoft.com/office/powerpoint/2010/main" val="3307861051"/>
      </p:ext>
    </p:extLst>
  </p:cSld>
  <p:clrMapOvr>
    <a:masterClrMapping/>
  </p:clrMapOvr>
</p:sld>
</file>

<file path=ppt/theme/theme1.xml><?xml version="1.0" encoding="utf-8"?>
<a:theme xmlns:a="http://schemas.openxmlformats.org/drawingml/2006/main" name="Tema di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129_TF16411245.potx" id="{47F9A720-F984-4589-A575-97B14FDB2390}" vid="{B41ED6FB-41F7-4E8D-89E9-5A13582EC3B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61CFE-D4DA-4753-A9A5-D482B9609A35}">
  <ds:schemaRefs>
    <ds:schemaRef ds:uri="http://schemas.openxmlformats.org/package/2006/metadata/core-properties"/>
    <ds:schemaRef ds:uri="http://schemas.microsoft.com/office/infopath/2007/PartnerControls"/>
    <ds:schemaRef ds:uri="http://schemas.microsoft.com/sharepoint/v3"/>
    <ds:schemaRef ds:uri="http://purl.org/dc/elements/1.1/"/>
    <ds:schemaRef ds:uri="http://schemas.microsoft.com/office/2006/metadata/properties"/>
    <ds:schemaRef ds:uri="fb0879af-3eba-417a-a55a-ffe6dcd6ca77"/>
    <ds:schemaRef ds:uri="http://schemas.microsoft.com/office/2006/documentManagement/types"/>
    <ds:schemaRef ds:uri="6dc4bcd6-49db-4c07-9060-8acfc67cef9f"/>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2753</Words>
  <Application>Microsoft Office PowerPoint</Application>
  <PresentationFormat>Widescreen</PresentationFormat>
  <Paragraphs>259</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Corbel</vt:lpstr>
      <vt:lpstr>Times New Roman</vt:lpstr>
      <vt:lpstr>Wingdings</vt:lpstr>
      <vt:lpstr>Tema di Office</vt:lpstr>
      <vt:lpstr>LAR TO GAR AND TRACK RECONSTRUCTION: FUTURE PLANS AND CURRENT STATUS</vt:lpstr>
      <vt:lpstr>Lar to Gar sample: motivation and current procedure</vt:lpstr>
      <vt:lpstr>Lar to gar sample: an example</vt:lpstr>
      <vt:lpstr>Lar to gar sample: improvements</vt:lpstr>
      <vt:lpstr>Track finding and fitting in gar</vt:lpstr>
      <vt:lpstr>KALMAN FILTER</vt:lpstr>
      <vt:lpstr>EXTENDED KALMAN FILTER ALGORITHM</vt:lpstr>
      <vt:lpstr>EXTENDED KALMAN FILTER ALGORITHM</vt:lpstr>
      <vt:lpstr>KALMAN FILTER APPLICATION</vt:lpstr>
      <vt:lpstr>KALMAN FILTER APPLICATION: initial estimates</vt:lpstr>
      <vt:lpstr>KALMAN FILTER APPLICATION: prediction AND MEASUREMENT</vt:lpstr>
      <vt:lpstr>KALMAN FILTER APPLICATION: STEP DEtermination</vt:lpstr>
      <vt:lpstr>KALMAN FILTER APPLICATION: COVARIANCE MATRIX PREDICTION</vt:lpstr>
      <vt:lpstr>KALMAN FILTER APPLICATION: Evaluate the residual</vt:lpstr>
      <vt:lpstr>KALMAN FILTER APPLICATION: PREDICTION UPDATE</vt:lpstr>
      <vt:lpstr>KALMAN FILTER APPLICATION: Χ^2</vt:lpstr>
      <vt:lpstr>KALMAN FILTER: PERFORMANCE evaluation</vt:lpstr>
      <vt:lpstr>KALMAN FILTER: PERFORMANCE evaluation</vt:lpstr>
      <vt:lpstr>KALMAN FILTER PERFORMANCE</vt:lpstr>
      <vt:lpstr>KALMAN FILTER PERFORMANCE</vt:lpstr>
      <vt:lpstr>KALMAN FILTER PERFORMANCE</vt:lpstr>
      <vt:lpstr>KALMAN FILTER PERFORMANCE</vt:lpstr>
      <vt:lpstr>KALMAN FILTER PERFORMANCE</vt:lpstr>
      <vt:lpstr>KALMAN FILTER PERFORMANCE</vt:lpstr>
      <vt:lpstr>SUMMARY AND FUTURE STEPS</vt:lpstr>
      <vt:lpstr>KALMAN FILTER PERFORMANCE</vt:lpstr>
      <vt:lpstr>KALMAN FILTER PERFORMANCE</vt:lpstr>
      <vt:lpstr>KALMAN FILTER PERFORMANCE</vt:lpstr>
      <vt:lpstr>KALMAN FILTER: PERFORMANCE evaluation</vt:lpstr>
      <vt:lpstr>KALMAN FILTER: PERFORMANCE evaluation</vt:lpstr>
      <vt:lpstr>KALMAN FILTER PERFORMANCE</vt:lpstr>
      <vt:lpstr>KALMAN FILTER PERFORMANCE</vt:lpstr>
      <vt:lpstr>KALMAN FILTER PERFORMANCE</vt:lpstr>
      <vt:lpstr>UNDERSTANDING STEP DEtermination</vt:lpstr>
      <vt:lpstr>UNDERSTANDING STEP DEtermination</vt:lpstr>
      <vt:lpstr>UNDERSTANDING STEP DEtermination</vt:lpstr>
      <vt:lpstr>UNDERSTANDING STEP DEtermination</vt:lpstr>
      <vt:lpstr>UNDERSTANDING STEP DEtermination</vt:lpstr>
      <vt:lpstr>UNDERSTANDING STEP DEtermination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2020-03-03T11:01:07Z</dcterms:created>
  <dcterms:modified xsi:type="dcterms:W3CDTF">2020-11-17T19:41:26Z</dcterms:modified>
</cp:coreProperties>
</file>